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4" r:id="rId1"/>
    <p:sldMasterId id="2147483949" r:id="rId2"/>
  </p:sldMasterIdLst>
  <p:notesMasterIdLst>
    <p:notesMasterId r:id="rId77"/>
  </p:notesMasterIdLst>
  <p:sldIdLst>
    <p:sldId id="524" r:id="rId3"/>
    <p:sldId id="525" r:id="rId4"/>
    <p:sldId id="2205" r:id="rId5"/>
    <p:sldId id="260" r:id="rId6"/>
    <p:sldId id="312" r:id="rId7"/>
    <p:sldId id="2219" r:id="rId8"/>
    <p:sldId id="2220" r:id="rId9"/>
    <p:sldId id="2221" r:id="rId10"/>
    <p:sldId id="2222" r:id="rId11"/>
    <p:sldId id="2223" r:id="rId12"/>
    <p:sldId id="2224" r:id="rId13"/>
    <p:sldId id="2225" r:id="rId14"/>
    <p:sldId id="2226" r:id="rId15"/>
    <p:sldId id="2227" r:id="rId16"/>
    <p:sldId id="408" r:id="rId17"/>
    <p:sldId id="422" r:id="rId18"/>
    <p:sldId id="439" r:id="rId19"/>
    <p:sldId id="430" r:id="rId20"/>
    <p:sldId id="2191" r:id="rId21"/>
    <p:sldId id="2193" r:id="rId22"/>
    <p:sldId id="2198" r:id="rId23"/>
    <p:sldId id="2200" r:id="rId24"/>
    <p:sldId id="2228" r:id="rId25"/>
    <p:sldId id="429" r:id="rId26"/>
    <p:sldId id="2229" r:id="rId27"/>
    <p:sldId id="2230" r:id="rId28"/>
    <p:sldId id="2231" r:id="rId29"/>
    <p:sldId id="1431" r:id="rId30"/>
    <p:sldId id="2232" r:id="rId31"/>
    <p:sldId id="2163" r:id="rId32"/>
    <p:sldId id="2233" r:id="rId33"/>
    <p:sldId id="1366" r:id="rId34"/>
    <p:sldId id="1233" r:id="rId35"/>
    <p:sldId id="2077" r:id="rId36"/>
    <p:sldId id="1706" r:id="rId37"/>
    <p:sldId id="902" r:id="rId38"/>
    <p:sldId id="1729" r:id="rId39"/>
    <p:sldId id="1825" r:id="rId40"/>
    <p:sldId id="904" r:id="rId41"/>
    <p:sldId id="970" r:id="rId42"/>
    <p:sldId id="1731" r:id="rId43"/>
    <p:sldId id="1732" r:id="rId44"/>
    <p:sldId id="1714" r:id="rId45"/>
    <p:sldId id="1280" r:id="rId46"/>
    <p:sldId id="1816" r:id="rId47"/>
    <p:sldId id="1812" r:id="rId48"/>
    <p:sldId id="1359" r:id="rId49"/>
    <p:sldId id="1817" r:id="rId50"/>
    <p:sldId id="1827" r:id="rId51"/>
    <p:sldId id="1003" r:id="rId52"/>
    <p:sldId id="1820" r:id="rId53"/>
    <p:sldId id="1826" r:id="rId54"/>
    <p:sldId id="1023" r:id="rId55"/>
    <p:sldId id="598" r:id="rId56"/>
    <p:sldId id="608" r:id="rId57"/>
    <p:sldId id="609" r:id="rId58"/>
    <p:sldId id="553" r:id="rId59"/>
    <p:sldId id="2236" r:id="rId60"/>
    <p:sldId id="2237" r:id="rId61"/>
    <p:sldId id="2238" r:id="rId62"/>
    <p:sldId id="2239" r:id="rId63"/>
    <p:sldId id="2240" r:id="rId64"/>
    <p:sldId id="2241" r:id="rId65"/>
    <p:sldId id="2242" r:id="rId66"/>
    <p:sldId id="2243" r:id="rId67"/>
    <p:sldId id="2172" r:id="rId68"/>
    <p:sldId id="2234" r:id="rId69"/>
    <p:sldId id="950" r:id="rId70"/>
    <p:sldId id="971" r:id="rId71"/>
    <p:sldId id="952" r:id="rId72"/>
    <p:sldId id="961" r:id="rId73"/>
    <p:sldId id="962" r:id="rId74"/>
    <p:sldId id="958" r:id="rId75"/>
    <p:sldId id="2235"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Rosenberg" initials="JR" lastIdx="5" clrIdx="0">
    <p:extLst>
      <p:ext uri="{19B8F6BF-5375-455C-9EA6-DF929625EA0E}">
        <p15:presenceInfo xmlns:p15="http://schemas.microsoft.com/office/powerpoint/2012/main" userId="S::jeremy.rosenberg@hrsonline.org::afff0ae8-a553-4d2e-8838-e3eb28905b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77"/>
    <a:srgbClr val="6EC284"/>
    <a:srgbClr val="649DD4"/>
    <a:srgbClr val="F94145"/>
    <a:srgbClr val="FF0909"/>
    <a:srgbClr val="CCCC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5" autoAdjust="0"/>
    <p:restoredTop sz="94727" autoAdjust="0"/>
  </p:normalViewPr>
  <p:slideViewPr>
    <p:cSldViewPr>
      <p:cViewPr varScale="1">
        <p:scale>
          <a:sx n="81" d="100"/>
          <a:sy n="81" d="100"/>
        </p:scale>
        <p:origin x="867" y="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F429B1-3663-4078-95D9-8E29373B2091}" type="datetimeFigureOut">
              <a:rPr lang="en-US" smtClean="0"/>
              <a:t>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44859E-4D37-4598-8F32-A77A8E32EE5E}" type="slidenum">
              <a:rPr lang="en-US" smtClean="0"/>
              <a:t>‹#›</a:t>
            </a:fld>
            <a:endParaRPr lang="en-US"/>
          </a:p>
        </p:txBody>
      </p:sp>
    </p:spTree>
    <p:extLst>
      <p:ext uri="{BB962C8B-B14F-4D97-AF65-F5344CB8AC3E}">
        <p14:creationId xmlns:p14="http://schemas.microsoft.com/office/powerpoint/2010/main" val="1229882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670EB2-0728-4CD4-AD04-0CBBF48D0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69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EEA3D141-CB90-D74F-AC44-B408D0E45E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2D2BBD-7BBD-B645-9C14-6C179D80C4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6546" name="Rectangle 2">
            <a:extLst>
              <a:ext uri="{FF2B5EF4-FFF2-40B4-BE49-F238E27FC236}">
                <a16:creationId xmlns:a16="http://schemas.microsoft.com/office/drawing/2014/main" id="{8E79B943-F029-C74D-B334-2D9D5E1FA73C}"/>
              </a:ext>
            </a:extLst>
          </p:cNvPr>
          <p:cNvSpPr>
            <a:spLocks noGrp="1" noRot="1" noChangeAspect="1" noChangeArrowheads="1" noTextEdit="1"/>
          </p:cNvSpPr>
          <p:nvPr>
            <p:ph type="sldImg"/>
          </p:nvPr>
        </p:nvSpPr>
        <p:spPr>
          <a:xfrm>
            <a:off x="1143000" y="685800"/>
            <a:ext cx="4572000" cy="3429000"/>
          </a:xfrm>
          <a:ln/>
        </p:spPr>
      </p:sp>
      <p:sp>
        <p:nvSpPr>
          <p:cNvPr id="236547" name="Rectangle 3">
            <a:extLst>
              <a:ext uri="{FF2B5EF4-FFF2-40B4-BE49-F238E27FC236}">
                <a16:creationId xmlns:a16="http://schemas.microsoft.com/office/drawing/2014/main" id="{D7A66D0B-9334-5848-BAA5-73FB7888D51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45306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F1C5825A-A529-B04E-9EB3-02F15E7C6E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4CEA00-CBF3-9D4A-A078-4ECE00F6A7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8594" name="Rectangle 2">
            <a:extLst>
              <a:ext uri="{FF2B5EF4-FFF2-40B4-BE49-F238E27FC236}">
                <a16:creationId xmlns:a16="http://schemas.microsoft.com/office/drawing/2014/main" id="{DD3DAE4C-3754-194E-98D6-C16C42434D11}"/>
              </a:ext>
            </a:extLst>
          </p:cNvPr>
          <p:cNvSpPr>
            <a:spLocks noGrp="1" noRot="1" noChangeAspect="1" noChangeArrowheads="1" noTextEdit="1"/>
          </p:cNvSpPr>
          <p:nvPr>
            <p:ph type="sldImg"/>
          </p:nvPr>
        </p:nvSpPr>
        <p:spPr>
          <a:xfrm>
            <a:off x="1143000" y="685800"/>
            <a:ext cx="4572000" cy="3429000"/>
          </a:xfrm>
          <a:ln/>
        </p:spPr>
      </p:sp>
      <p:sp>
        <p:nvSpPr>
          <p:cNvPr id="238595" name="Rectangle 3">
            <a:extLst>
              <a:ext uri="{FF2B5EF4-FFF2-40B4-BE49-F238E27FC236}">
                <a16:creationId xmlns:a16="http://schemas.microsoft.com/office/drawing/2014/main" id="{95A1C449-8346-5D46-9D2E-2B0D95965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4452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DCF5C-7BBF-154E-98F1-9B3C80BA39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431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7" name="Shape 1017"/>
          <p:cNvSpPr>
            <a:spLocks noGrp="1"/>
          </p:cNvSpPr>
          <p:nvPr>
            <p:ph type="body" sz="quarter" idx="1"/>
          </p:nvPr>
        </p:nvSpPr>
        <p:spPr>
          <a:prstGeom prst="rect">
            <a:avLst/>
          </a:prstGeom>
        </p:spPr>
        <p:txBody>
          <a:bodyPr/>
          <a:lstStyle>
            <a:lvl1pPr defTabSz="914400">
              <a:lnSpc>
                <a:spcPct val="100000"/>
              </a:lnSpc>
              <a:defRPr sz="4000" b="1" i="1">
                <a:latin typeface="Calibri"/>
                <a:ea typeface="Calibri"/>
                <a:cs typeface="Calibri"/>
                <a:sym typeface="Calibri"/>
              </a:defRPr>
            </a:lvl1pPr>
          </a:lstStyle>
          <a:p>
            <a:endParaRPr dirty="0"/>
          </a:p>
        </p:txBody>
      </p:sp>
    </p:spTree>
    <p:extLst>
      <p:ext uri="{BB962C8B-B14F-4D97-AF65-F5344CB8AC3E}">
        <p14:creationId xmlns:p14="http://schemas.microsoft.com/office/powerpoint/2010/main" val="562893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DCF5C-7BBF-154E-98F1-9B3C80BA39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5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3D1A1-F372-4EA6-AF0C-A9F25CC3BC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79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35D-B2DC-1941-862B-F1E6933D1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90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a:extLst>
              <a:ext uri="{FF2B5EF4-FFF2-40B4-BE49-F238E27FC236}">
                <a16:creationId xmlns:a16="http://schemas.microsoft.com/office/drawing/2014/main" id="{3D6F251F-22DF-2644-960F-2C5C23C00DDA}"/>
              </a:ext>
            </a:extLst>
          </p:cNvPr>
          <p:cNvSpPr>
            <a:spLocks noGrp="1" noRot="1" noChangeAspect="1" noChangeArrowheads="1" noTextEdit="1"/>
          </p:cNvSpPr>
          <p:nvPr>
            <p:ph type="sldImg"/>
          </p:nvPr>
        </p:nvSpPr>
        <p:spPr>
          <a:xfrm>
            <a:off x="1143000" y="685800"/>
            <a:ext cx="4572000" cy="3429000"/>
          </a:xfrm>
          <a:ln/>
        </p:spPr>
      </p:sp>
      <p:sp>
        <p:nvSpPr>
          <p:cNvPr id="145410" name="Notes Placeholder 2">
            <a:extLst>
              <a:ext uri="{FF2B5EF4-FFF2-40B4-BE49-F238E27FC236}">
                <a16:creationId xmlns:a16="http://schemas.microsoft.com/office/drawing/2014/main" id="{85115789-60D8-E54B-AEA1-01552CC8D6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45411" name="Slide Number Placeholder 3">
            <a:extLst>
              <a:ext uri="{FF2B5EF4-FFF2-40B4-BE49-F238E27FC236}">
                <a16:creationId xmlns:a16="http://schemas.microsoft.com/office/drawing/2014/main" id="{44336862-EEB3-1C47-B955-727A5160CF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64AC68-94B0-7F41-8712-668C7117A70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71371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52262749-9530-CC43-8F4C-D8090BB31AC7}"/>
              </a:ext>
            </a:extLst>
          </p:cNvPr>
          <p:cNvSpPr>
            <a:spLocks noGrp="1" noRot="1" noChangeAspect="1" noChangeArrowheads="1" noTextEdit="1"/>
          </p:cNvSpPr>
          <p:nvPr>
            <p:ph type="sldImg"/>
          </p:nvPr>
        </p:nvSpPr>
        <p:spPr>
          <a:xfrm>
            <a:off x="1143000" y="685800"/>
            <a:ext cx="4572000" cy="3429000"/>
          </a:xfrm>
          <a:ln/>
        </p:spPr>
      </p:sp>
      <p:sp>
        <p:nvSpPr>
          <p:cNvPr id="161794" name="Notes Placeholder 2">
            <a:extLst>
              <a:ext uri="{FF2B5EF4-FFF2-40B4-BE49-F238E27FC236}">
                <a16:creationId xmlns:a16="http://schemas.microsoft.com/office/drawing/2014/main" id="{F3725E07-28BE-064C-A796-E6B20B447A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1795" name="Slide Number Placeholder 3">
            <a:extLst>
              <a:ext uri="{FF2B5EF4-FFF2-40B4-BE49-F238E27FC236}">
                <a16:creationId xmlns:a16="http://schemas.microsoft.com/office/drawing/2014/main" id="{6F51280E-32E4-F94E-A901-6971E91AF5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167520-D158-5E44-A3E1-E895F11DD0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72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F4B33EBD-4891-8547-B74A-D0E760FCFE0E}"/>
              </a:ext>
            </a:extLst>
          </p:cNvPr>
          <p:cNvSpPr>
            <a:spLocks noGrp="1" noRot="1" noChangeAspect="1" noChangeArrowheads="1" noTextEdit="1"/>
          </p:cNvSpPr>
          <p:nvPr>
            <p:ph type="sldImg"/>
          </p:nvPr>
        </p:nvSpPr>
        <p:spPr>
          <a:xfrm>
            <a:off x="1143000" y="685800"/>
            <a:ext cx="4572000" cy="3429000"/>
          </a:xfrm>
          <a:ln/>
        </p:spPr>
      </p:sp>
      <p:sp>
        <p:nvSpPr>
          <p:cNvPr id="181250" name="Notes Placeholder 2">
            <a:extLst>
              <a:ext uri="{FF2B5EF4-FFF2-40B4-BE49-F238E27FC236}">
                <a16:creationId xmlns:a16="http://schemas.microsoft.com/office/drawing/2014/main" id="{86FE20B7-BC47-ED4A-B370-C075B93EDB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181251" name="Slide Number Placeholder 3">
            <a:extLst>
              <a:ext uri="{FF2B5EF4-FFF2-40B4-BE49-F238E27FC236}">
                <a16:creationId xmlns:a16="http://schemas.microsoft.com/office/drawing/2014/main" id="{18D4F237-7F5B-D545-9EFA-1C30CF2D7B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E43379-8FFE-E343-A0EB-60BF2ECEB7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9767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13</a:t>
            </a:fld>
            <a:endParaRPr lang="en-US"/>
          </a:p>
        </p:txBody>
      </p:sp>
    </p:spTree>
    <p:extLst>
      <p:ext uri="{BB962C8B-B14F-4D97-AF65-F5344CB8AC3E}">
        <p14:creationId xmlns:p14="http://schemas.microsoft.com/office/powerpoint/2010/main" val="108573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52262749-9530-CC43-8F4C-D8090BB31AC7}"/>
              </a:ext>
            </a:extLst>
          </p:cNvPr>
          <p:cNvSpPr>
            <a:spLocks noGrp="1" noRot="1" noChangeAspect="1" noChangeArrowheads="1" noTextEdit="1"/>
          </p:cNvSpPr>
          <p:nvPr>
            <p:ph type="sldImg"/>
          </p:nvPr>
        </p:nvSpPr>
        <p:spPr>
          <a:xfrm>
            <a:off x="1143000" y="685800"/>
            <a:ext cx="4572000" cy="3429000"/>
          </a:xfrm>
          <a:ln/>
        </p:spPr>
      </p:sp>
      <p:sp>
        <p:nvSpPr>
          <p:cNvPr id="161794" name="Notes Placeholder 2">
            <a:extLst>
              <a:ext uri="{FF2B5EF4-FFF2-40B4-BE49-F238E27FC236}">
                <a16:creationId xmlns:a16="http://schemas.microsoft.com/office/drawing/2014/main" id="{F3725E07-28BE-064C-A796-E6B20B447A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1795" name="Slide Number Placeholder 3">
            <a:extLst>
              <a:ext uri="{FF2B5EF4-FFF2-40B4-BE49-F238E27FC236}">
                <a16:creationId xmlns:a16="http://schemas.microsoft.com/office/drawing/2014/main" id="{6F51280E-32E4-F94E-A901-6971E91AF5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167520-D158-5E44-A3E1-E895F11DD0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98214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DCF5C-7BBF-154E-98F1-9B3C80BA39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902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DCF5C-7BBF-154E-98F1-9B3C80BA392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241249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60</a:t>
            </a:fld>
            <a:endParaRPr lang="en-US"/>
          </a:p>
        </p:txBody>
      </p:sp>
    </p:spTree>
    <p:extLst>
      <p:ext uri="{BB962C8B-B14F-4D97-AF65-F5344CB8AC3E}">
        <p14:creationId xmlns:p14="http://schemas.microsoft.com/office/powerpoint/2010/main" val="500869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61</a:t>
            </a:fld>
            <a:endParaRPr lang="en-US"/>
          </a:p>
        </p:txBody>
      </p:sp>
    </p:spTree>
    <p:extLst>
      <p:ext uri="{BB962C8B-B14F-4D97-AF65-F5344CB8AC3E}">
        <p14:creationId xmlns:p14="http://schemas.microsoft.com/office/powerpoint/2010/main" val="2375036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62</a:t>
            </a:fld>
            <a:endParaRPr lang="en-US"/>
          </a:p>
        </p:txBody>
      </p:sp>
    </p:spTree>
    <p:extLst>
      <p:ext uri="{BB962C8B-B14F-4D97-AF65-F5344CB8AC3E}">
        <p14:creationId xmlns:p14="http://schemas.microsoft.com/office/powerpoint/2010/main" val="307846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63</a:t>
            </a:fld>
            <a:endParaRPr lang="en-US"/>
          </a:p>
        </p:txBody>
      </p:sp>
    </p:spTree>
    <p:extLst>
      <p:ext uri="{BB962C8B-B14F-4D97-AF65-F5344CB8AC3E}">
        <p14:creationId xmlns:p14="http://schemas.microsoft.com/office/powerpoint/2010/main" val="3101943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64</a:t>
            </a:fld>
            <a:endParaRPr lang="en-US"/>
          </a:p>
        </p:txBody>
      </p:sp>
    </p:spTree>
    <p:extLst>
      <p:ext uri="{BB962C8B-B14F-4D97-AF65-F5344CB8AC3E}">
        <p14:creationId xmlns:p14="http://schemas.microsoft.com/office/powerpoint/2010/main" val="3483645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65</a:t>
            </a:fld>
            <a:endParaRPr lang="en-US"/>
          </a:p>
        </p:txBody>
      </p:sp>
    </p:spTree>
    <p:extLst>
      <p:ext uri="{BB962C8B-B14F-4D97-AF65-F5344CB8AC3E}">
        <p14:creationId xmlns:p14="http://schemas.microsoft.com/office/powerpoint/2010/main" val="3090955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171450" lvl="0" indent="-171450">
              <a:buFont typeface="Arial" charset="0"/>
              <a:buChar char="•"/>
            </a:pPr>
            <a:endParaRPr lang="pt-BR" sz="1800" kern="1200" dirty="0">
              <a:solidFill>
                <a:schemeClr val="tx1"/>
              </a:solidFill>
              <a:effectLst/>
              <a:latin typeface="+mn-lt"/>
              <a:ea typeface="ＭＳ Ｐゴシック" pitchFamily="-65" charset="-128"/>
              <a:cs typeface="+mn-cs"/>
            </a:endParaRPr>
          </a:p>
        </p:txBody>
      </p:sp>
    </p:spTree>
    <p:extLst>
      <p:ext uri="{BB962C8B-B14F-4D97-AF65-F5344CB8AC3E}">
        <p14:creationId xmlns:p14="http://schemas.microsoft.com/office/powerpoint/2010/main" val="72833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4859E-4D37-4598-8F32-A77A8E32EE5E}" type="slidenum">
              <a:rPr lang="en-US" smtClean="0"/>
              <a:t>26</a:t>
            </a:fld>
            <a:endParaRPr lang="en-US"/>
          </a:p>
        </p:txBody>
      </p:sp>
    </p:spTree>
    <p:extLst>
      <p:ext uri="{BB962C8B-B14F-4D97-AF65-F5344CB8AC3E}">
        <p14:creationId xmlns:p14="http://schemas.microsoft.com/office/powerpoint/2010/main" val="4186440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171450" lvl="0" indent="-171450">
              <a:buFont typeface="Arial" charset="0"/>
              <a:buChar char="•"/>
            </a:pPr>
            <a:endParaRPr lang="pt-BR" sz="1800" kern="1200" dirty="0">
              <a:solidFill>
                <a:schemeClr val="tx1"/>
              </a:solidFill>
              <a:effectLst/>
              <a:latin typeface="+mn-lt"/>
              <a:ea typeface="ＭＳ Ｐゴシック" pitchFamily="-65" charset="-128"/>
              <a:cs typeface="+mn-cs"/>
            </a:endParaRPr>
          </a:p>
        </p:txBody>
      </p:sp>
    </p:spTree>
    <p:extLst>
      <p:ext uri="{BB962C8B-B14F-4D97-AF65-F5344CB8AC3E}">
        <p14:creationId xmlns:p14="http://schemas.microsoft.com/office/powerpoint/2010/main" val="3239389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normAutofit/>
          </a:bodyPr>
          <a:lstStyle/>
          <a:p>
            <a:endParaRPr lang="en-US" noProof="0" dirty="0"/>
          </a:p>
        </p:txBody>
      </p:sp>
    </p:spTree>
    <p:extLst>
      <p:ext uri="{BB962C8B-B14F-4D97-AF65-F5344CB8AC3E}">
        <p14:creationId xmlns:p14="http://schemas.microsoft.com/office/powerpoint/2010/main" val="1108001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normAutofit/>
          </a:bodyPr>
          <a:lstStyle/>
          <a:p>
            <a:endParaRPr lang="en-US" noProof="0" dirty="0"/>
          </a:p>
        </p:txBody>
      </p:sp>
    </p:spTree>
    <p:extLst>
      <p:ext uri="{BB962C8B-B14F-4D97-AF65-F5344CB8AC3E}">
        <p14:creationId xmlns:p14="http://schemas.microsoft.com/office/powerpoint/2010/main" val="446525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normAutofit/>
          </a:bodyPr>
          <a:lstStyle/>
          <a:p>
            <a:pPr marL="0" lvl="0" indent="0">
              <a:buFont typeface="Arial" charset="0"/>
              <a:buNone/>
            </a:pPr>
            <a:endParaRPr lang="en-US" noProof="0" dirty="0"/>
          </a:p>
        </p:txBody>
      </p:sp>
    </p:spTree>
    <p:extLst>
      <p:ext uri="{BB962C8B-B14F-4D97-AF65-F5344CB8AC3E}">
        <p14:creationId xmlns:p14="http://schemas.microsoft.com/office/powerpoint/2010/main" val="1880273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normAutofit/>
          </a:bodyPr>
          <a:lstStyle/>
          <a:p>
            <a:pPr lvl="0"/>
            <a:endParaRPr lang="en-US" noProof="0" dirty="0"/>
          </a:p>
        </p:txBody>
      </p:sp>
    </p:spTree>
    <p:extLst>
      <p:ext uri="{BB962C8B-B14F-4D97-AF65-F5344CB8AC3E}">
        <p14:creationId xmlns:p14="http://schemas.microsoft.com/office/powerpoint/2010/main" val="784500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normAutofit/>
          </a:bodyPr>
          <a:lstStyle/>
          <a:p>
            <a:endParaRPr lang="en-US" noProof="0" dirty="0"/>
          </a:p>
        </p:txBody>
      </p:sp>
    </p:spTree>
    <p:extLst>
      <p:ext uri="{BB962C8B-B14F-4D97-AF65-F5344CB8AC3E}">
        <p14:creationId xmlns:p14="http://schemas.microsoft.com/office/powerpoint/2010/main" val="2093832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normAutofit/>
          </a:bodyPr>
          <a:lstStyle/>
          <a:p>
            <a:endParaRPr lang="en-US" noProof="0" dirty="0"/>
          </a:p>
        </p:txBody>
      </p:sp>
    </p:spTree>
    <p:extLst>
      <p:ext uri="{BB962C8B-B14F-4D97-AF65-F5344CB8AC3E}">
        <p14:creationId xmlns:p14="http://schemas.microsoft.com/office/powerpoint/2010/main" val="1391800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381843B-BFF5-024E-8DE5-445F247A4139}" type="slidenum">
              <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pt-BR" altLang="pt-BR"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normAutofit/>
          </a:bodyPr>
          <a:lstStyle/>
          <a:p>
            <a:endParaRPr lang="en-US" noProof="0" dirty="0"/>
          </a:p>
        </p:txBody>
      </p:sp>
    </p:spTree>
    <p:extLst>
      <p:ext uri="{BB962C8B-B14F-4D97-AF65-F5344CB8AC3E}">
        <p14:creationId xmlns:p14="http://schemas.microsoft.com/office/powerpoint/2010/main" val="2712936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96827" rtl="0" eaLnBrk="1" fontAlgn="base" latinLnBrk="0" hangingPunct="1">
              <a:lnSpc>
                <a:spcPct val="100000"/>
              </a:lnSpc>
              <a:spcBef>
                <a:spcPct val="0"/>
              </a:spcBef>
              <a:spcAft>
                <a:spcPct val="0"/>
              </a:spcAft>
              <a:buClrTx/>
              <a:buSzTx/>
              <a:buFontTx/>
              <a:buNone/>
              <a:tabLst/>
              <a:defRPr/>
            </a:pPr>
            <a:fld id="{39B136E0-AE83-4F5B-81AF-F4FD28F138CE}" type="slidenum">
              <a:rPr kumimoji="0" lang="de-DE" altLang="de-DE" sz="1200" b="0" i="0" u="none" strike="noStrike" kern="1200" cap="none" spc="0" normalizeH="0" baseline="0" noProof="0" smtClean="0">
                <a:ln>
                  <a:noFill/>
                </a:ln>
                <a:solidFill>
                  <a:prstClr val="black"/>
                </a:solidFill>
                <a:effectLst/>
                <a:uLnTx/>
                <a:uFillTx/>
                <a:latin typeface="Calibri" pitchFamily="80" charset="0"/>
                <a:ea typeface="ＭＳ Ｐゴシック" pitchFamily="80" charset="-128"/>
                <a:cs typeface="+mn-cs"/>
              </a:rPr>
              <a:pPr marL="0" marR="0" lvl="0" indent="0" algn="r" defTabSz="496827" rtl="0" eaLnBrk="1" fontAlgn="base" latinLnBrk="0" hangingPunct="1">
                <a:lnSpc>
                  <a:spcPct val="100000"/>
                </a:lnSpc>
                <a:spcBef>
                  <a:spcPct val="0"/>
                </a:spcBef>
                <a:spcAft>
                  <a:spcPct val="0"/>
                </a:spcAft>
                <a:buClrTx/>
                <a:buSzTx/>
                <a:buFontTx/>
                <a:buNone/>
                <a:tabLst/>
                <a:defRPr/>
              </a:pPr>
              <a:t>28</a:t>
            </a:fld>
            <a:endParaRPr kumimoji="0" lang="de-DE" altLang="de-DE" sz="1200" b="0" i="0" u="none" strike="noStrike" kern="1200" cap="none" spc="0" normalizeH="0" baseline="0" noProof="0">
              <a:ln>
                <a:noFill/>
              </a:ln>
              <a:solidFill>
                <a:prstClr val="black"/>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277780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96827" rtl="0" eaLnBrk="1" fontAlgn="base" latinLnBrk="0" hangingPunct="1">
              <a:lnSpc>
                <a:spcPct val="100000"/>
              </a:lnSpc>
              <a:spcBef>
                <a:spcPct val="0"/>
              </a:spcBef>
              <a:spcAft>
                <a:spcPct val="0"/>
              </a:spcAft>
              <a:buClrTx/>
              <a:buSzTx/>
              <a:buFontTx/>
              <a:buNone/>
              <a:tabLst/>
              <a:defRPr/>
            </a:pPr>
            <a:fld id="{39B136E0-AE83-4F5B-81AF-F4FD28F138CE}" type="slidenum">
              <a:rPr kumimoji="0" lang="de-DE" altLang="de-DE" sz="1200" b="0" i="0" u="none" strike="noStrike" kern="1200" cap="none" spc="0" normalizeH="0" baseline="0" noProof="0" smtClean="0">
                <a:ln>
                  <a:noFill/>
                </a:ln>
                <a:solidFill>
                  <a:prstClr val="black"/>
                </a:solidFill>
                <a:effectLst/>
                <a:uLnTx/>
                <a:uFillTx/>
                <a:latin typeface="Calibri" pitchFamily="80" charset="0"/>
                <a:ea typeface="ＭＳ Ｐゴシック" pitchFamily="80" charset="-128"/>
                <a:cs typeface="+mn-cs"/>
              </a:rPr>
              <a:pPr marL="0" marR="0" lvl="0" indent="0" algn="r" defTabSz="496827" rtl="0" eaLnBrk="1" fontAlgn="base" latinLnBrk="0" hangingPunct="1">
                <a:lnSpc>
                  <a:spcPct val="100000"/>
                </a:lnSpc>
                <a:spcBef>
                  <a:spcPct val="0"/>
                </a:spcBef>
                <a:spcAft>
                  <a:spcPct val="0"/>
                </a:spcAft>
                <a:buClrTx/>
                <a:buSzTx/>
                <a:buFontTx/>
                <a:buNone/>
                <a:tabLst/>
                <a:defRPr/>
              </a:pPr>
              <a:t>30</a:t>
            </a:fld>
            <a:endParaRPr kumimoji="0" lang="de-DE" altLang="de-DE" sz="1200" b="0" i="0" u="none" strike="noStrike" kern="1200" cap="none" spc="0" normalizeH="0" baseline="0" noProof="0">
              <a:ln>
                <a:noFill/>
              </a:ln>
              <a:solidFill>
                <a:prstClr val="black"/>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94080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96827" rtl="0" eaLnBrk="1" fontAlgn="base" latinLnBrk="0" hangingPunct="1">
              <a:lnSpc>
                <a:spcPct val="100000"/>
              </a:lnSpc>
              <a:spcBef>
                <a:spcPct val="0"/>
              </a:spcBef>
              <a:spcAft>
                <a:spcPct val="0"/>
              </a:spcAft>
              <a:buClrTx/>
              <a:buSzTx/>
              <a:buFontTx/>
              <a:buNone/>
              <a:tabLst/>
              <a:defRPr/>
            </a:pPr>
            <a:fld id="{39B136E0-AE83-4F5B-81AF-F4FD28F138CE}" type="slidenum">
              <a:rPr kumimoji="0" lang="de-DE" altLang="de-DE" sz="1200" b="0" i="0" u="none" strike="noStrike" kern="1200" cap="none" spc="0" normalizeH="0" baseline="0" noProof="0" smtClean="0">
                <a:ln>
                  <a:noFill/>
                </a:ln>
                <a:solidFill>
                  <a:prstClr val="black"/>
                </a:solidFill>
                <a:effectLst/>
                <a:uLnTx/>
                <a:uFillTx/>
                <a:latin typeface="Calibri" pitchFamily="80" charset="0"/>
                <a:ea typeface="ＭＳ Ｐゴシック" pitchFamily="80" charset="-128"/>
                <a:cs typeface="+mn-cs"/>
              </a:rPr>
              <a:pPr marL="0" marR="0" lvl="0" indent="0" algn="r" defTabSz="496827" rtl="0" eaLnBrk="1" fontAlgn="base" latinLnBrk="0" hangingPunct="1">
                <a:lnSpc>
                  <a:spcPct val="100000"/>
                </a:lnSpc>
                <a:spcBef>
                  <a:spcPct val="0"/>
                </a:spcBef>
                <a:spcAft>
                  <a:spcPct val="0"/>
                </a:spcAft>
                <a:buClrTx/>
                <a:buSzTx/>
                <a:buFontTx/>
                <a:buNone/>
                <a:tabLst/>
                <a:defRPr/>
              </a:pPr>
              <a:t>32</a:t>
            </a:fld>
            <a:endParaRPr kumimoji="0" lang="de-DE" altLang="de-DE" sz="1200" b="0" i="0" u="none" strike="noStrike" kern="1200" cap="none" spc="0" normalizeH="0" baseline="0" noProof="0">
              <a:ln>
                <a:noFill/>
              </a:ln>
              <a:solidFill>
                <a:prstClr val="black"/>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1898326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96827" rtl="0" eaLnBrk="1" fontAlgn="base" latinLnBrk="0" hangingPunct="1">
              <a:lnSpc>
                <a:spcPct val="100000"/>
              </a:lnSpc>
              <a:spcBef>
                <a:spcPct val="0"/>
              </a:spcBef>
              <a:spcAft>
                <a:spcPct val="0"/>
              </a:spcAft>
              <a:buClrTx/>
              <a:buSzTx/>
              <a:buFontTx/>
              <a:buNone/>
              <a:tabLst/>
              <a:defRPr/>
            </a:pPr>
            <a:fld id="{39B136E0-AE83-4F5B-81AF-F4FD28F138CE}" type="slidenum">
              <a:rPr kumimoji="0" lang="de-DE" altLang="de-DE" sz="1200" b="0" i="0" u="none" strike="noStrike" kern="1200" cap="none" spc="0" normalizeH="0" baseline="0" noProof="0" smtClean="0">
                <a:ln>
                  <a:noFill/>
                </a:ln>
                <a:solidFill>
                  <a:prstClr val="black"/>
                </a:solidFill>
                <a:effectLst/>
                <a:uLnTx/>
                <a:uFillTx/>
                <a:latin typeface="Calibri" pitchFamily="80" charset="0"/>
                <a:ea typeface="ＭＳ Ｐゴシック" pitchFamily="80" charset="-128"/>
                <a:cs typeface="+mn-cs"/>
              </a:rPr>
              <a:pPr marL="0" marR="0" lvl="0" indent="0" algn="r" defTabSz="496827" rtl="0" eaLnBrk="1" fontAlgn="base" latinLnBrk="0" hangingPunct="1">
                <a:lnSpc>
                  <a:spcPct val="100000"/>
                </a:lnSpc>
                <a:spcBef>
                  <a:spcPct val="0"/>
                </a:spcBef>
                <a:spcAft>
                  <a:spcPct val="0"/>
                </a:spcAft>
                <a:buClrTx/>
                <a:buSzTx/>
                <a:buFontTx/>
                <a:buNone/>
                <a:tabLst/>
                <a:defRPr/>
              </a:pPr>
              <a:t>33</a:t>
            </a:fld>
            <a:endParaRPr kumimoji="0" lang="de-DE" altLang="de-DE" sz="1200" b="0" i="0" u="none" strike="noStrike" kern="1200" cap="none" spc="0" normalizeH="0" baseline="0" noProof="0">
              <a:ln>
                <a:noFill/>
              </a:ln>
              <a:solidFill>
                <a:prstClr val="black"/>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88661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96827" rtl="0" eaLnBrk="1" fontAlgn="base" latinLnBrk="0" hangingPunct="1">
              <a:lnSpc>
                <a:spcPct val="100000"/>
              </a:lnSpc>
              <a:spcBef>
                <a:spcPct val="0"/>
              </a:spcBef>
              <a:spcAft>
                <a:spcPct val="0"/>
              </a:spcAft>
              <a:buClrTx/>
              <a:buSzTx/>
              <a:buFontTx/>
              <a:buNone/>
              <a:tabLst/>
              <a:defRPr/>
            </a:pPr>
            <a:fld id="{39B136E0-AE83-4F5B-81AF-F4FD28F138CE}" type="slidenum">
              <a:rPr kumimoji="0" lang="de-DE" altLang="de-DE" sz="1200" b="0" i="0" u="none" strike="noStrike" kern="1200" cap="none" spc="0" normalizeH="0" baseline="0" noProof="0" smtClean="0">
                <a:ln>
                  <a:noFill/>
                </a:ln>
                <a:solidFill>
                  <a:prstClr val="black"/>
                </a:solidFill>
                <a:effectLst/>
                <a:uLnTx/>
                <a:uFillTx/>
                <a:latin typeface="Calibri" pitchFamily="80" charset="0"/>
                <a:ea typeface="ＭＳ Ｐゴシック" pitchFamily="80" charset="-128"/>
                <a:cs typeface="+mn-cs"/>
              </a:rPr>
              <a:pPr marL="0" marR="0" lvl="0" indent="0" algn="r" defTabSz="496827" rtl="0" eaLnBrk="1" fontAlgn="base" latinLnBrk="0" hangingPunct="1">
                <a:lnSpc>
                  <a:spcPct val="100000"/>
                </a:lnSpc>
                <a:spcBef>
                  <a:spcPct val="0"/>
                </a:spcBef>
                <a:spcAft>
                  <a:spcPct val="0"/>
                </a:spcAft>
                <a:buClrTx/>
                <a:buSzTx/>
                <a:buFontTx/>
                <a:buNone/>
                <a:tabLst/>
                <a:defRPr/>
              </a:pPr>
              <a:t>34</a:t>
            </a:fld>
            <a:endParaRPr kumimoji="0" lang="de-DE" altLang="de-DE" sz="1200" b="0" i="0" u="none" strike="noStrike" kern="1200" cap="none" spc="0" normalizeH="0" baseline="0" noProof="0">
              <a:ln>
                <a:noFill/>
              </a:ln>
              <a:solidFill>
                <a:prstClr val="black"/>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1303012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DCF5C-7BBF-154E-98F1-9B3C80BA39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9333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6EDDF7C-9AA2-6045-8FAE-FD24A6FF698F}"/>
              </a:ext>
            </a:extLst>
          </p:cNvPr>
          <p:cNvSpPr/>
          <p:nvPr userDrawn="1"/>
        </p:nvSpPr>
        <p:spPr>
          <a:xfrm flipH="1">
            <a:off x="3174722" y="0"/>
            <a:ext cx="5969277" cy="6858000"/>
          </a:xfrm>
          <a:prstGeom prst="rect">
            <a:avLst/>
          </a:prstGeom>
          <a:solidFill>
            <a:srgbClr val="0F77A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2" name="Text Placeholder 8">
            <a:extLst>
              <a:ext uri="{FF2B5EF4-FFF2-40B4-BE49-F238E27FC236}">
                <a16:creationId xmlns:a16="http://schemas.microsoft.com/office/drawing/2014/main" id="{D17D9685-64A3-F249-BF97-B7CF6B0EC207}"/>
              </a:ext>
            </a:extLst>
          </p:cNvPr>
          <p:cNvSpPr>
            <a:spLocks noGrp="1"/>
          </p:cNvSpPr>
          <p:nvPr>
            <p:ph type="body" sz="quarter" idx="11" hasCustomPrompt="1"/>
          </p:nvPr>
        </p:nvSpPr>
        <p:spPr>
          <a:xfrm>
            <a:off x="3541584" y="2242947"/>
            <a:ext cx="5375993" cy="1323439"/>
          </a:xfrm>
        </p:spPr>
        <p:txBody>
          <a:bodyPr wrap="square" anchor="t" anchorCtr="0">
            <a:spAutoFit/>
          </a:bodyPr>
          <a:lstStyle>
            <a:lvl1pPr marL="0" indent="0">
              <a:lnSpc>
                <a:spcPct val="100000"/>
              </a:lnSpc>
              <a:spcBef>
                <a:spcPts val="0"/>
              </a:spcBef>
              <a:spcAft>
                <a:spcPts val="0"/>
              </a:spcAft>
              <a:buNone/>
              <a:defRPr sz="4000" b="1" i="0" baseline="0">
                <a:solidFill>
                  <a:schemeClr val="bg1"/>
                </a:solidFill>
                <a:latin typeface="Helvetica" pitchFamily="2" charset="0"/>
              </a:defRPr>
            </a:lvl1pPr>
            <a:lvl2pPr marL="617323" indent="0">
              <a:buNone/>
              <a:defRPr sz="4849">
                <a:solidFill>
                  <a:schemeClr val="bg1"/>
                </a:solidFill>
                <a:latin typeface="+mj-lt"/>
              </a:defRPr>
            </a:lvl2pPr>
            <a:lvl3pPr marL="1234648" indent="0">
              <a:buNone/>
              <a:defRPr sz="4849">
                <a:solidFill>
                  <a:schemeClr val="bg1"/>
                </a:solidFill>
                <a:latin typeface="+mj-lt"/>
              </a:defRPr>
            </a:lvl3pPr>
            <a:lvl4pPr marL="1851970" indent="0">
              <a:buNone/>
              <a:defRPr sz="4849">
                <a:solidFill>
                  <a:schemeClr val="bg1"/>
                </a:solidFill>
                <a:latin typeface="+mj-lt"/>
              </a:defRPr>
            </a:lvl4pPr>
            <a:lvl5pPr marL="2469294" indent="0">
              <a:buNone/>
              <a:defRPr sz="4849">
                <a:solidFill>
                  <a:schemeClr val="bg1"/>
                </a:solidFill>
                <a:latin typeface="+mj-lt"/>
              </a:defRPr>
            </a:lvl5pPr>
          </a:lstStyle>
          <a:p>
            <a:pPr lvl="0"/>
            <a:r>
              <a:rPr lang="en-US" dirty="0"/>
              <a:t>Title of Presentation </a:t>
            </a:r>
            <a:br>
              <a:rPr lang="en-US" dirty="0"/>
            </a:br>
            <a:r>
              <a:rPr lang="en-US" dirty="0"/>
              <a:t>Goes Here</a:t>
            </a:r>
          </a:p>
        </p:txBody>
      </p:sp>
      <p:sp>
        <p:nvSpPr>
          <p:cNvPr id="23" name="Text Placeholder 10">
            <a:extLst>
              <a:ext uri="{FF2B5EF4-FFF2-40B4-BE49-F238E27FC236}">
                <a16:creationId xmlns:a16="http://schemas.microsoft.com/office/drawing/2014/main" id="{3BC3E6FA-A396-A542-BB6F-BFF4E89E1337}"/>
              </a:ext>
            </a:extLst>
          </p:cNvPr>
          <p:cNvSpPr>
            <a:spLocks noGrp="1"/>
          </p:cNvSpPr>
          <p:nvPr>
            <p:ph type="body" sz="quarter" idx="12" hasCustomPrompt="1"/>
          </p:nvPr>
        </p:nvSpPr>
        <p:spPr>
          <a:xfrm>
            <a:off x="3541581" y="4273351"/>
            <a:ext cx="5375996" cy="343043"/>
          </a:xfrm>
        </p:spPr>
        <p:txBody>
          <a:bodyPr wrap="square" anchor="ctr" anchorCtr="0">
            <a:spAutoFit/>
          </a:bodyPr>
          <a:lstStyle>
            <a:lvl1pPr marL="0" indent="0">
              <a:buNone/>
              <a:defRPr sz="1800" b="1" i="0" baseline="0">
                <a:solidFill>
                  <a:schemeClr val="bg1"/>
                </a:solidFill>
                <a:latin typeface="Helvetica" pitchFamily="2" charset="0"/>
              </a:defRPr>
            </a:lvl1pPr>
            <a:lvl2pPr marL="617323" indent="0">
              <a:buNone/>
              <a:defRPr/>
            </a:lvl2pPr>
            <a:lvl3pPr marL="1234648" indent="0">
              <a:buNone/>
              <a:defRPr/>
            </a:lvl3pPr>
            <a:lvl4pPr marL="1851970" indent="0">
              <a:buNone/>
              <a:defRPr/>
            </a:lvl4pPr>
            <a:lvl5pPr marL="2469294" indent="0">
              <a:buNone/>
              <a:defRPr/>
            </a:lvl5pPr>
          </a:lstStyle>
          <a:p>
            <a:pPr lvl="0"/>
            <a:r>
              <a:rPr lang="en-US" dirty="0"/>
              <a:t>Sub headline, name or date goes here</a:t>
            </a:r>
          </a:p>
        </p:txBody>
      </p:sp>
      <p:cxnSp>
        <p:nvCxnSpPr>
          <p:cNvPr id="24" name="Straight Connector 23">
            <a:extLst>
              <a:ext uri="{FF2B5EF4-FFF2-40B4-BE49-F238E27FC236}">
                <a16:creationId xmlns:a16="http://schemas.microsoft.com/office/drawing/2014/main" id="{EE65F2E7-571C-B147-B958-5369638101B2}"/>
              </a:ext>
            </a:extLst>
          </p:cNvPr>
          <p:cNvCxnSpPr/>
          <p:nvPr userDrawn="1"/>
        </p:nvCxnSpPr>
        <p:spPr>
          <a:xfrm>
            <a:off x="3667708" y="3953333"/>
            <a:ext cx="803999" cy="0"/>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94295D44-CC15-0D47-9AE5-D9CDBC043F10}"/>
              </a:ext>
            </a:extLst>
          </p:cNvPr>
          <p:cNvGrpSpPr/>
          <p:nvPr userDrawn="1"/>
        </p:nvGrpSpPr>
        <p:grpSpPr>
          <a:xfrm>
            <a:off x="273847" y="2752987"/>
            <a:ext cx="2599183" cy="1352026"/>
            <a:chOff x="393109" y="2548467"/>
            <a:chExt cx="3073994" cy="1599010"/>
          </a:xfrm>
        </p:grpSpPr>
        <p:pic>
          <p:nvPicPr>
            <p:cNvPr id="25" name="Picture 24">
              <a:extLst>
                <a:ext uri="{FF2B5EF4-FFF2-40B4-BE49-F238E27FC236}">
                  <a16:creationId xmlns:a16="http://schemas.microsoft.com/office/drawing/2014/main" id="{41981E46-71D5-3D47-86DC-C5F698C944A9}"/>
                </a:ext>
              </a:extLst>
            </p:cNvPr>
            <p:cNvPicPr>
              <a:picLocks noChangeAspect="1"/>
            </p:cNvPicPr>
            <p:nvPr userDrawn="1"/>
          </p:nvPicPr>
          <p:blipFill>
            <a:blip r:embed="rId2"/>
            <a:stretch>
              <a:fillRect/>
            </a:stretch>
          </p:blipFill>
          <p:spPr>
            <a:xfrm>
              <a:off x="506398" y="3953333"/>
              <a:ext cx="2960705" cy="194144"/>
            </a:xfrm>
            <a:prstGeom prst="rect">
              <a:avLst/>
            </a:prstGeom>
          </p:spPr>
        </p:pic>
        <p:pic>
          <p:nvPicPr>
            <p:cNvPr id="26" name="Picture 25">
              <a:extLst>
                <a:ext uri="{FF2B5EF4-FFF2-40B4-BE49-F238E27FC236}">
                  <a16:creationId xmlns:a16="http://schemas.microsoft.com/office/drawing/2014/main" id="{5771DBA2-0841-DC4D-99C9-57DBBA55E9F8}"/>
                </a:ext>
              </a:extLst>
            </p:cNvPr>
            <p:cNvPicPr>
              <a:picLocks noChangeAspect="1"/>
            </p:cNvPicPr>
            <p:nvPr userDrawn="1"/>
          </p:nvPicPr>
          <p:blipFill>
            <a:blip r:embed="rId3"/>
            <a:stretch>
              <a:fillRect/>
            </a:stretch>
          </p:blipFill>
          <p:spPr>
            <a:xfrm>
              <a:off x="393109" y="2548467"/>
              <a:ext cx="3073992" cy="1094846"/>
            </a:xfrm>
            <a:prstGeom prst="rect">
              <a:avLst/>
            </a:prstGeom>
          </p:spPr>
        </p:pic>
      </p:grpSp>
    </p:spTree>
    <p:extLst>
      <p:ext uri="{BB962C8B-B14F-4D97-AF65-F5344CB8AC3E}">
        <p14:creationId xmlns:p14="http://schemas.microsoft.com/office/powerpoint/2010/main" val="265824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1E1383-C987-1140-956F-B732AECF0518}"/>
              </a:ext>
            </a:extLst>
          </p:cNvPr>
          <p:cNvSpPr/>
          <p:nvPr userDrawn="1"/>
        </p:nvSpPr>
        <p:spPr>
          <a:xfrm>
            <a:off x="0" y="6400801"/>
            <a:ext cx="9144000" cy="465908"/>
          </a:xfrm>
          <a:prstGeom prst="rect">
            <a:avLst/>
          </a:prstGeom>
          <a:solidFill>
            <a:srgbClr val="09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673103E5-555C-2C40-895F-F4F94B103227}"/>
              </a:ext>
            </a:extLst>
          </p:cNvPr>
          <p:cNvPicPr>
            <a:picLocks noChangeAspect="1"/>
          </p:cNvPicPr>
          <p:nvPr userDrawn="1"/>
        </p:nvPicPr>
        <p:blipFill>
          <a:blip r:embed="rId2"/>
          <a:stretch>
            <a:fillRect/>
          </a:stretch>
        </p:blipFill>
        <p:spPr>
          <a:xfrm>
            <a:off x="6966857" y="6534322"/>
            <a:ext cx="1893453" cy="243712"/>
          </a:xfrm>
          <a:prstGeom prst="rect">
            <a:avLst/>
          </a:prstGeom>
        </p:spPr>
      </p:pic>
      <p:sp>
        <p:nvSpPr>
          <p:cNvPr id="9" name="Text Placeholder 8">
            <a:extLst>
              <a:ext uri="{FF2B5EF4-FFF2-40B4-BE49-F238E27FC236}">
                <a16:creationId xmlns:a16="http://schemas.microsoft.com/office/drawing/2014/main" id="{5426EE57-F89E-D941-A7FC-1884408832A4}"/>
              </a:ext>
            </a:extLst>
          </p:cNvPr>
          <p:cNvSpPr>
            <a:spLocks noGrp="1"/>
          </p:cNvSpPr>
          <p:nvPr>
            <p:ph type="body" sz="quarter" idx="11" hasCustomPrompt="1"/>
          </p:nvPr>
        </p:nvSpPr>
        <p:spPr>
          <a:xfrm>
            <a:off x="457200" y="391466"/>
            <a:ext cx="8403110" cy="707886"/>
          </a:xfrm>
        </p:spPr>
        <p:txBody>
          <a:bodyPr wrap="square"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4000" b="1" i="0" baseline="0">
                <a:solidFill>
                  <a:srgbClr val="004C77"/>
                </a:solidFill>
                <a:latin typeface="Helvetica" pitchFamily="2" charset="0"/>
              </a:defRPr>
            </a:lvl1pPr>
            <a:lvl2pPr marL="617323" indent="0">
              <a:buNone/>
              <a:defRPr sz="4849">
                <a:solidFill>
                  <a:schemeClr val="bg1"/>
                </a:solidFill>
                <a:latin typeface="+mj-lt"/>
              </a:defRPr>
            </a:lvl2pPr>
            <a:lvl3pPr marL="1234648" indent="0">
              <a:buNone/>
              <a:defRPr sz="4849">
                <a:solidFill>
                  <a:schemeClr val="bg1"/>
                </a:solidFill>
                <a:latin typeface="+mj-lt"/>
              </a:defRPr>
            </a:lvl3pPr>
            <a:lvl4pPr marL="1851970" indent="0">
              <a:buNone/>
              <a:defRPr sz="4849">
                <a:solidFill>
                  <a:schemeClr val="bg1"/>
                </a:solidFill>
                <a:latin typeface="+mj-lt"/>
              </a:defRPr>
            </a:lvl4pPr>
            <a:lvl5pPr marL="2469294" indent="0">
              <a:buNone/>
              <a:defRPr sz="4849">
                <a:solidFill>
                  <a:schemeClr val="bg1"/>
                </a:solidFill>
                <a:latin typeface="+mj-lt"/>
              </a:defRPr>
            </a:lvl5pPr>
          </a:lstStyle>
          <a:p>
            <a:pPr lvl="0"/>
            <a:r>
              <a:rPr lang="en-US" dirty="0"/>
              <a:t>Headline Copy Goes Here</a:t>
            </a:r>
          </a:p>
        </p:txBody>
      </p:sp>
      <p:sp>
        <p:nvSpPr>
          <p:cNvPr id="10" name="Text Placeholder 8">
            <a:extLst>
              <a:ext uri="{FF2B5EF4-FFF2-40B4-BE49-F238E27FC236}">
                <a16:creationId xmlns:a16="http://schemas.microsoft.com/office/drawing/2014/main" id="{22B82936-C87E-2A45-8E15-01807FA8F82A}"/>
              </a:ext>
            </a:extLst>
          </p:cNvPr>
          <p:cNvSpPr>
            <a:spLocks noGrp="1"/>
          </p:cNvSpPr>
          <p:nvPr>
            <p:ph type="body" sz="quarter" idx="12" hasCustomPrompt="1"/>
          </p:nvPr>
        </p:nvSpPr>
        <p:spPr>
          <a:xfrm>
            <a:off x="457200" y="1496734"/>
            <a:ext cx="8403110" cy="369332"/>
          </a:xfrm>
        </p:spPr>
        <p:txBody>
          <a:bodyPr wrap="square"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1800" b="1" i="0" baseline="0">
                <a:solidFill>
                  <a:srgbClr val="004C77"/>
                </a:solidFill>
                <a:latin typeface="Helvetica" pitchFamily="2" charset="0"/>
              </a:defRPr>
            </a:lvl1pPr>
            <a:lvl2pPr marL="617323" indent="0">
              <a:buNone/>
              <a:defRPr sz="4849">
                <a:solidFill>
                  <a:schemeClr val="bg1"/>
                </a:solidFill>
                <a:latin typeface="+mj-lt"/>
              </a:defRPr>
            </a:lvl2pPr>
            <a:lvl3pPr marL="1234648" indent="0">
              <a:buNone/>
              <a:defRPr sz="4849">
                <a:solidFill>
                  <a:schemeClr val="bg1"/>
                </a:solidFill>
                <a:latin typeface="+mj-lt"/>
              </a:defRPr>
            </a:lvl3pPr>
            <a:lvl4pPr marL="1851970" indent="0">
              <a:buNone/>
              <a:defRPr sz="4849">
                <a:solidFill>
                  <a:schemeClr val="bg1"/>
                </a:solidFill>
                <a:latin typeface="+mj-lt"/>
              </a:defRPr>
            </a:lvl4pPr>
            <a:lvl5pPr marL="2469294" indent="0">
              <a:buNone/>
              <a:defRPr sz="4849">
                <a:solidFill>
                  <a:schemeClr val="bg1"/>
                </a:solidFill>
                <a:latin typeface="+mj-lt"/>
              </a:defRPr>
            </a:lvl5pPr>
          </a:lstStyle>
          <a:p>
            <a:pPr lvl="0"/>
            <a:r>
              <a:rPr lang="en-US" dirty="0"/>
              <a:t>Sub headline Goes here</a:t>
            </a:r>
          </a:p>
        </p:txBody>
      </p:sp>
    </p:spTree>
    <p:extLst>
      <p:ext uri="{BB962C8B-B14F-4D97-AF65-F5344CB8AC3E}">
        <p14:creationId xmlns:p14="http://schemas.microsoft.com/office/powerpoint/2010/main" val="253190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193F25-43A9-F049-AAE5-D01B99FBDE21}"/>
              </a:ext>
            </a:extLst>
          </p:cNvPr>
          <p:cNvSpPr/>
          <p:nvPr userDrawn="1"/>
        </p:nvSpPr>
        <p:spPr>
          <a:xfrm>
            <a:off x="0" y="6400801"/>
            <a:ext cx="9144000" cy="465908"/>
          </a:xfrm>
          <a:prstGeom prst="rect">
            <a:avLst/>
          </a:prstGeom>
          <a:solidFill>
            <a:srgbClr val="09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FD1CF7A0-15E0-C645-8E1D-D74E5A628FB4}"/>
              </a:ext>
            </a:extLst>
          </p:cNvPr>
          <p:cNvSpPr>
            <a:spLocks noGrp="1"/>
          </p:cNvSpPr>
          <p:nvPr>
            <p:ph type="body" sz="quarter" idx="11" hasCustomPrompt="1"/>
          </p:nvPr>
        </p:nvSpPr>
        <p:spPr>
          <a:xfrm>
            <a:off x="457200" y="391466"/>
            <a:ext cx="8403110" cy="707886"/>
          </a:xfrm>
        </p:spPr>
        <p:txBody>
          <a:bodyPr wrap="square"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4000" b="1" i="0" baseline="0">
                <a:solidFill>
                  <a:srgbClr val="004C77"/>
                </a:solidFill>
                <a:latin typeface="Helvetica" pitchFamily="2" charset="0"/>
              </a:defRPr>
            </a:lvl1pPr>
            <a:lvl2pPr marL="617323" indent="0">
              <a:buNone/>
              <a:defRPr sz="4849">
                <a:solidFill>
                  <a:schemeClr val="bg1"/>
                </a:solidFill>
                <a:latin typeface="+mj-lt"/>
              </a:defRPr>
            </a:lvl2pPr>
            <a:lvl3pPr marL="1234648" indent="0">
              <a:buNone/>
              <a:defRPr sz="4849">
                <a:solidFill>
                  <a:schemeClr val="bg1"/>
                </a:solidFill>
                <a:latin typeface="+mj-lt"/>
              </a:defRPr>
            </a:lvl3pPr>
            <a:lvl4pPr marL="1851970" indent="0">
              <a:buNone/>
              <a:defRPr sz="4849">
                <a:solidFill>
                  <a:schemeClr val="bg1"/>
                </a:solidFill>
                <a:latin typeface="+mj-lt"/>
              </a:defRPr>
            </a:lvl4pPr>
            <a:lvl5pPr marL="2469294" indent="0">
              <a:buNone/>
              <a:defRPr sz="4849">
                <a:solidFill>
                  <a:schemeClr val="bg1"/>
                </a:solidFill>
                <a:latin typeface="+mj-lt"/>
              </a:defRPr>
            </a:lvl5pPr>
          </a:lstStyle>
          <a:p>
            <a:pPr lvl="0"/>
            <a:r>
              <a:rPr lang="en-US" dirty="0"/>
              <a:t>Headline Copy Goes Here</a:t>
            </a:r>
          </a:p>
        </p:txBody>
      </p:sp>
      <p:sp>
        <p:nvSpPr>
          <p:cNvPr id="10" name="Text Placeholder 8">
            <a:extLst>
              <a:ext uri="{FF2B5EF4-FFF2-40B4-BE49-F238E27FC236}">
                <a16:creationId xmlns:a16="http://schemas.microsoft.com/office/drawing/2014/main" id="{0F97F683-1962-4A4C-BE09-BF433115D461}"/>
              </a:ext>
            </a:extLst>
          </p:cNvPr>
          <p:cNvSpPr>
            <a:spLocks noGrp="1"/>
          </p:cNvSpPr>
          <p:nvPr>
            <p:ph type="body" sz="quarter" idx="12" hasCustomPrompt="1"/>
          </p:nvPr>
        </p:nvSpPr>
        <p:spPr>
          <a:xfrm>
            <a:off x="457200" y="1496734"/>
            <a:ext cx="8403110" cy="369332"/>
          </a:xfrm>
        </p:spPr>
        <p:txBody>
          <a:bodyPr wrap="square"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1800" b="1" i="0" baseline="0">
                <a:solidFill>
                  <a:srgbClr val="004C77"/>
                </a:solidFill>
                <a:latin typeface="Helvetica" pitchFamily="2" charset="0"/>
              </a:defRPr>
            </a:lvl1pPr>
            <a:lvl2pPr marL="617323" indent="0">
              <a:buNone/>
              <a:defRPr sz="4849">
                <a:solidFill>
                  <a:schemeClr val="bg1"/>
                </a:solidFill>
                <a:latin typeface="+mj-lt"/>
              </a:defRPr>
            </a:lvl2pPr>
            <a:lvl3pPr marL="1234648" indent="0">
              <a:buNone/>
              <a:defRPr sz="4849">
                <a:solidFill>
                  <a:schemeClr val="bg1"/>
                </a:solidFill>
                <a:latin typeface="+mj-lt"/>
              </a:defRPr>
            </a:lvl3pPr>
            <a:lvl4pPr marL="1851970" indent="0">
              <a:buNone/>
              <a:defRPr sz="4849">
                <a:solidFill>
                  <a:schemeClr val="bg1"/>
                </a:solidFill>
                <a:latin typeface="+mj-lt"/>
              </a:defRPr>
            </a:lvl4pPr>
            <a:lvl5pPr marL="2469294" indent="0">
              <a:buNone/>
              <a:defRPr sz="4849">
                <a:solidFill>
                  <a:schemeClr val="bg1"/>
                </a:solidFill>
                <a:latin typeface="+mj-lt"/>
              </a:defRPr>
            </a:lvl5pPr>
          </a:lstStyle>
          <a:p>
            <a:pPr lvl="0"/>
            <a:r>
              <a:rPr lang="en-US" dirty="0"/>
              <a:t>Sub headline Goes here</a:t>
            </a:r>
          </a:p>
        </p:txBody>
      </p:sp>
      <p:pic>
        <p:nvPicPr>
          <p:cNvPr id="11" name="Picture 10">
            <a:extLst>
              <a:ext uri="{FF2B5EF4-FFF2-40B4-BE49-F238E27FC236}">
                <a16:creationId xmlns:a16="http://schemas.microsoft.com/office/drawing/2014/main" id="{42880DB6-B6CE-EA40-BA06-E55211954189}"/>
              </a:ext>
            </a:extLst>
          </p:cNvPr>
          <p:cNvPicPr>
            <a:picLocks noChangeAspect="1"/>
          </p:cNvPicPr>
          <p:nvPr userDrawn="1"/>
        </p:nvPicPr>
        <p:blipFill>
          <a:blip r:embed="rId2"/>
          <a:stretch>
            <a:fillRect/>
          </a:stretch>
        </p:blipFill>
        <p:spPr>
          <a:xfrm>
            <a:off x="6647922" y="6566263"/>
            <a:ext cx="2357869" cy="154614"/>
          </a:xfrm>
          <a:prstGeom prst="rect">
            <a:avLst/>
          </a:prstGeom>
        </p:spPr>
      </p:pic>
    </p:spTree>
    <p:extLst>
      <p:ext uri="{BB962C8B-B14F-4D97-AF65-F5344CB8AC3E}">
        <p14:creationId xmlns:p14="http://schemas.microsoft.com/office/powerpoint/2010/main" val="333556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177F7AF-BC97-3140-9328-BD8C5893FFAC}"/>
              </a:ext>
            </a:extLst>
          </p:cNvPr>
          <p:cNvSpPr/>
          <p:nvPr userDrawn="1"/>
        </p:nvSpPr>
        <p:spPr>
          <a:xfrm>
            <a:off x="0" y="6400801"/>
            <a:ext cx="9144000" cy="465908"/>
          </a:xfrm>
          <a:prstGeom prst="rect">
            <a:avLst/>
          </a:prstGeom>
          <a:solidFill>
            <a:srgbClr val="09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5DCD1C82-9BE0-8943-8571-F1F5837C7B62}"/>
              </a:ext>
            </a:extLst>
          </p:cNvPr>
          <p:cNvSpPr>
            <a:spLocks noGrp="1"/>
          </p:cNvSpPr>
          <p:nvPr>
            <p:ph type="body" sz="quarter" idx="11" hasCustomPrompt="1"/>
          </p:nvPr>
        </p:nvSpPr>
        <p:spPr>
          <a:xfrm>
            <a:off x="457200" y="391466"/>
            <a:ext cx="8403110" cy="707886"/>
          </a:xfrm>
        </p:spPr>
        <p:txBody>
          <a:bodyPr wrap="square"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4000" b="1" i="0" baseline="0">
                <a:solidFill>
                  <a:srgbClr val="004C77"/>
                </a:solidFill>
                <a:latin typeface="Helvetica" pitchFamily="2" charset="0"/>
              </a:defRPr>
            </a:lvl1pPr>
            <a:lvl2pPr marL="617323" indent="0">
              <a:buNone/>
              <a:defRPr sz="4849">
                <a:solidFill>
                  <a:schemeClr val="bg1"/>
                </a:solidFill>
                <a:latin typeface="+mj-lt"/>
              </a:defRPr>
            </a:lvl2pPr>
            <a:lvl3pPr marL="1234648" indent="0">
              <a:buNone/>
              <a:defRPr sz="4849">
                <a:solidFill>
                  <a:schemeClr val="bg1"/>
                </a:solidFill>
                <a:latin typeface="+mj-lt"/>
              </a:defRPr>
            </a:lvl3pPr>
            <a:lvl4pPr marL="1851970" indent="0">
              <a:buNone/>
              <a:defRPr sz="4849">
                <a:solidFill>
                  <a:schemeClr val="bg1"/>
                </a:solidFill>
                <a:latin typeface="+mj-lt"/>
              </a:defRPr>
            </a:lvl4pPr>
            <a:lvl5pPr marL="2469294" indent="0">
              <a:buNone/>
              <a:defRPr sz="4849">
                <a:solidFill>
                  <a:schemeClr val="bg1"/>
                </a:solidFill>
                <a:latin typeface="+mj-lt"/>
              </a:defRPr>
            </a:lvl5pPr>
          </a:lstStyle>
          <a:p>
            <a:pPr lvl="0"/>
            <a:r>
              <a:rPr lang="en-US" dirty="0"/>
              <a:t>Headline Copy Goes Here</a:t>
            </a:r>
          </a:p>
        </p:txBody>
      </p:sp>
      <p:sp>
        <p:nvSpPr>
          <p:cNvPr id="10" name="Text Placeholder 8">
            <a:extLst>
              <a:ext uri="{FF2B5EF4-FFF2-40B4-BE49-F238E27FC236}">
                <a16:creationId xmlns:a16="http://schemas.microsoft.com/office/drawing/2014/main" id="{AAECB3DD-4905-AE47-A8AC-D0F11AC92712}"/>
              </a:ext>
            </a:extLst>
          </p:cNvPr>
          <p:cNvSpPr>
            <a:spLocks noGrp="1"/>
          </p:cNvSpPr>
          <p:nvPr>
            <p:ph type="body" sz="quarter" idx="12" hasCustomPrompt="1"/>
          </p:nvPr>
        </p:nvSpPr>
        <p:spPr>
          <a:xfrm>
            <a:off x="457200" y="1496734"/>
            <a:ext cx="8403110" cy="369332"/>
          </a:xfrm>
        </p:spPr>
        <p:txBody>
          <a:bodyPr wrap="square"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1800" b="1" i="0" baseline="0">
                <a:solidFill>
                  <a:srgbClr val="004C77"/>
                </a:solidFill>
                <a:latin typeface="Helvetica" pitchFamily="2" charset="0"/>
              </a:defRPr>
            </a:lvl1pPr>
            <a:lvl2pPr marL="617323" indent="0">
              <a:buNone/>
              <a:defRPr sz="4849">
                <a:solidFill>
                  <a:schemeClr val="bg1"/>
                </a:solidFill>
                <a:latin typeface="+mj-lt"/>
              </a:defRPr>
            </a:lvl2pPr>
            <a:lvl3pPr marL="1234648" indent="0">
              <a:buNone/>
              <a:defRPr sz="4849">
                <a:solidFill>
                  <a:schemeClr val="bg1"/>
                </a:solidFill>
                <a:latin typeface="+mj-lt"/>
              </a:defRPr>
            </a:lvl3pPr>
            <a:lvl4pPr marL="1851970" indent="0">
              <a:buNone/>
              <a:defRPr sz="4849">
                <a:solidFill>
                  <a:schemeClr val="bg1"/>
                </a:solidFill>
                <a:latin typeface="+mj-lt"/>
              </a:defRPr>
            </a:lvl4pPr>
            <a:lvl5pPr marL="2469294" indent="0">
              <a:buNone/>
              <a:defRPr sz="4849">
                <a:solidFill>
                  <a:schemeClr val="bg1"/>
                </a:solidFill>
                <a:latin typeface="+mj-lt"/>
              </a:defRPr>
            </a:lvl5pPr>
          </a:lstStyle>
          <a:p>
            <a:pPr lvl="0"/>
            <a:r>
              <a:rPr lang="en-US" dirty="0"/>
              <a:t>Sub headline Goes here</a:t>
            </a:r>
          </a:p>
        </p:txBody>
      </p:sp>
    </p:spTree>
    <p:extLst>
      <p:ext uri="{BB962C8B-B14F-4D97-AF65-F5344CB8AC3E}">
        <p14:creationId xmlns:p14="http://schemas.microsoft.com/office/powerpoint/2010/main" val="1398524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6EDDF7C-9AA2-6045-8FAE-FD24A6FF698F}"/>
              </a:ext>
            </a:extLst>
          </p:cNvPr>
          <p:cNvSpPr/>
          <p:nvPr userDrawn="1"/>
        </p:nvSpPr>
        <p:spPr>
          <a:xfrm flipH="1">
            <a:off x="3174723" y="0"/>
            <a:ext cx="5969277" cy="6858000"/>
          </a:xfrm>
          <a:prstGeom prst="rect">
            <a:avLst/>
          </a:prstGeom>
          <a:solidFill>
            <a:srgbClr val="0F77A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2" name="Text Placeholder 8">
            <a:extLst>
              <a:ext uri="{FF2B5EF4-FFF2-40B4-BE49-F238E27FC236}">
                <a16:creationId xmlns:a16="http://schemas.microsoft.com/office/drawing/2014/main" id="{D17D9685-64A3-F249-BF97-B7CF6B0EC207}"/>
              </a:ext>
            </a:extLst>
          </p:cNvPr>
          <p:cNvSpPr>
            <a:spLocks noGrp="1"/>
          </p:cNvSpPr>
          <p:nvPr>
            <p:ph type="body" sz="quarter" idx="11" hasCustomPrompt="1"/>
          </p:nvPr>
        </p:nvSpPr>
        <p:spPr>
          <a:xfrm>
            <a:off x="3541585" y="2242949"/>
            <a:ext cx="5375993" cy="1354217"/>
          </a:xfrm>
        </p:spPr>
        <p:txBody>
          <a:bodyPr wrap="square" anchor="t" anchorCtr="0">
            <a:spAutoFit/>
          </a:bodyPr>
          <a:lstStyle>
            <a:lvl1pPr marL="0" indent="0">
              <a:lnSpc>
                <a:spcPct val="100000"/>
              </a:lnSpc>
              <a:spcBef>
                <a:spcPts val="0"/>
              </a:spcBef>
              <a:spcAft>
                <a:spcPts val="0"/>
              </a:spcAft>
              <a:buNone/>
              <a:defRPr sz="4000" b="1" i="0" baseline="0">
                <a:solidFill>
                  <a:schemeClr val="bg1"/>
                </a:solidFill>
                <a:latin typeface="Helvetica" pitchFamily="2" charset="0"/>
              </a:defRPr>
            </a:lvl1pPr>
            <a:lvl2pPr marL="617307" indent="0">
              <a:buNone/>
              <a:defRPr sz="4849">
                <a:solidFill>
                  <a:schemeClr val="bg1"/>
                </a:solidFill>
                <a:latin typeface="+mj-lt"/>
              </a:defRPr>
            </a:lvl2pPr>
            <a:lvl3pPr marL="1234617" indent="0">
              <a:buNone/>
              <a:defRPr sz="4849">
                <a:solidFill>
                  <a:schemeClr val="bg1"/>
                </a:solidFill>
                <a:latin typeface="+mj-lt"/>
              </a:defRPr>
            </a:lvl3pPr>
            <a:lvl4pPr marL="1851924" indent="0">
              <a:buNone/>
              <a:defRPr sz="4849">
                <a:solidFill>
                  <a:schemeClr val="bg1"/>
                </a:solidFill>
                <a:latin typeface="+mj-lt"/>
              </a:defRPr>
            </a:lvl4pPr>
            <a:lvl5pPr marL="2469233" indent="0">
              <a:buNone/>
              <a:defRPr sz="4849">
                <a:solidFill>
                  <a:schemeClr val="bg1"/>
                </a:solidFill>
                <a:latin typeface="+mj-lt"/>
              </a:defRPr>
            </a:lvl5pPr>
          </a:lstStyle>
          <a:p>
            <a:pPr lvl="0"/>
            <a:r>
              <a:rPr lang="en-US" dirty="0"/>
              <a:t>Title of Presentation </a:t>
            </a:r>
            <a:br>
              <a:rPr lang="en-US" dirty="0"/>
            </a:br>
            <a:r>
              <a:rPr lang="en-US" dirty="0"/>
              <a:t>Goes Here</a:t>
            </a:r>
          </a:p>
        </p:txBody>
      </p:sp>
      <p:sp>
        <p:nvSpPr>
          <p:cNvPr id="23" name="Text Placeholder 10">
            <a:extLst>
              <a:ext uri="{FF2B5EF4-FFF2-40B4-BE49-F238E27FC236}">
                <a16:creationId xmlns:a16="http://schemas.microsoft.com/office/drawing/2014/main" id="{3BC3E6FA-A396-A542-BB6F-BFF4E89E1337}"/>
              </a:ext>
            </a:extLst>
          </p:cNvPr>
          <p:cNvSpPr>
            <a:spLocks noGrp="1"/>
          </p:cNvSpPr>
          <p:nvPr>
            <p:ph type="body" sz="quarter" idx="12" hasCustomPrompt="1"/>
          </p:nvPr>
        </p:nvSpPr>
        <p:spPr>
          <a:xfrm>
            <a:off x="3541582" y="4274058"/>
            <a:ext cx="5375996" cy="341632"/>
          </a:xfrm>
        </p:spPr>
        <p:txBody>
          <a:bodyPr wrap="square" anchor="ctr" anchorCtr="0">
            <a:spAutoFit/>
          </a:bodyPr>
          <a:lstStyle>
            <a:lvl1pPr marL="0" indent="0">
              <a:buNone/>
              <a:defRPr sz="1800" b="1" i="0" baseline="0">
                <a:solidFill>
                  <a:schemeClr val="bg1"/>
                </a:solidFill>
                <a:latin typeface="Helvetica" pitchFamily="2" charset="0"/>
              </a:defRPr>
            </a:lvl1pPr>
            <a:lvl2pPr marL="617307" indent="0">
              <a:buNone/>
              <a:defRPr/>
            </a:lvl2pPr>
            <a:lvl3pPr marL="1234617" indent="0">
              <a:buNone/>
              <a:defRPr/>
            </a:lvl3pPr>
            <a:lvl4pPr marL="1851924" indent="0">
              <a:buNone/>
              <a:defRPr/>
            </a:lvl4pPr>
            <a:lvl5pPr marL="2469233" indent="0">
              <a:buNone/>
              <a:defRPr/>
            </a:lvl5pPr>
          </a:lstStyle>
          <a:p>
            <a:pPr lvl="0"/>
            <a:r>
              <a:rPr lang="en-US" dirty="0"/>
              <a:t>Sub headline, name or date goes here</a:t>
            </a:r>
          </a:p>
        </p:txBody>
      </p:sp>
      <p:cxnSp>
        <p:nvCxnSpPr>
          <p:cNvPr id="24" name="Straight Connector 23">
            <a:extLst>
              <a:ext uri="{FF2B5EF4-FFF2-40B4-BE49-F238E27FC236}">
                <a16:creationId xmlns:a16="http://schemas.microsoft.com/office/drawing/2014/main" id="{EE65F2E7-571C-B147-B958-5369638101B2}"/>
              </a:ext>
            </a:extLst>
          </p:cNvPr>
          <p:cNvCxnSpPr/>
          <p:nvPr userDrawn="1"/>
        </p:nvCxnSpPr>
        <p:spPr>
          <a:xfrm>
            <a:off x="3667710" y="3953333"/>
            <a:ext cx="803999" cy="0"/>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94295D44-CC15-0D47-9AE5-D9CDBC043F10}"/>
              </a:ext>
            </a:extLst>
          </p:cNvPr>
          <p:cNvGrpSpPr/>
          <p:nvPr userDrawn="1"/>
        </p:nvGrpSpPr>
        <p:grpSpPr>
          <a:xfrm>
            <a:off x="273849" y="2752987"/>
            <a:ext cx="2599183" cy="1352027"/>
            <a:chOff x="393109" y="2548467"/>
            <a:chExt cx="3073994" cy="1599010"/>
          </a:xfrm>
        </p:grpSpPr>
        <p:pic>
          <p:nvPicPr>
            <p:cNvPr id="25" name="Picture 24">
              <a:extLst>
                <a:ext uri="{FF2B5EF4-FFF2-40B4-BE49-F238E27FC236}">
                  <a16:creationId xmlns:a16="http://schemas.microsoft.com/office/drawing/2014/main" id="{41981E46-71D5-3D47-86DC-C5F698C944A9}"/>
                </a:ext>
              </a:extLst>
            </p:cNvPr>
            <p:cNvPicPr>
              <a:picLocks noChangeAspect="1"/>
            </p:cNvPicPr>
            <p:nvPr userDrawn="1"/>
          </p:nvPicPr>
          <p:blipFill>
            <a:blip r:embed="rId2"/>
            <a:stretch>
              <a:fillRect/>
            </a:stretch>
          </p:blipFill>
          <p:spPr>
            <a:xfrm>
              <a:off x="506398" y="3953333"/>
              <a:ext cx="2960705" cy="194144"/>
            </a:xfrm>
            <a:prstGeom prst="rect">
              <a:avLst/>
            </a:prstGeom>
          </p:spPr>
        </p:pic>
        <p:pic>
          <p:nvPicPr>
            <p:cNvPr id="26" name="Picture 25">
              <a:extLst>
                <a:ext uri="{FF2B5EF4-FFF2-40B4-BE49-F238E27FC236}">
                  <a16:creationId xmlns:a16="http://schemas.microsoft.com/office/drawing/2014/main" id="{5771DBA2-0841-DC4D-99C9-57DBBA55E9F8}"/>
                </a:ext>
              </a:extLst>
            </p:cNvPr>
            <p:cNvPicPr>
              <a:picLocks noChangeAspect="1"/>
            </p:cNvPicPr>
            <p:nvPr userDrawn="1"/>
          </p:nvPicPr>
          <p:blipFill>
            <a:blip r:embed="rId3"/>
            <a:stretch>
              <a:fillRect/>
            </a:stretch>
          </p:blipFill>
          <p:spPr>
            <a:xfrm>
              <a:off x="393109" y="2548467"/>
              <a:ext cx="3073992" cy="1094846"/>
            </a:xfrm>
            <a:prstGeom prst="rect">
              <a:avLst/>
            </a:prstGeom>
          </p:spPr>
        </p:pic>
      </p:grpSp>
    </p:spTree>
    <p:extLst>
      <p:ext uri="{BB962C8B-B14F-4D97-AF65-F5344CB8AC3E}">
        <p14:creationId xmlns:p14="http://schemas.microsoft.com/office/powerpoint/2010/main" val="109508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1E1383-C987-1140-956F-B732AECF0518}"/>
              </a:ext>
            </a:extLst>
          </p:cNvPr>
          <p:cNvSpPr/>
          <p:nvPr userDrawn="1"/>
        </p:nvSpPr>
        <p:spPr>
          <a:xfrm>
            <a:off x="0" y="6400802"/>
            <a:ext cx="9144000" cy="465908"/>
          </a:xfrm>
          <a:prstGeom prst="rect">
            <a:avLst/>
          </a:prstGeom>
          <a:solidFill>
            <a:srgbClr val="09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673103E5-555C-2C40-895F-F4F94B103227}"/>
              </a:ext>
            </a:extLst>
          </p:cNvPr>
          <p:cNvPicPr>
            <a:picLocks noChangeAspect="1"/>
          </p:cNvPicPr>
          <p:nvPr userDrawn="1"/>
        </p:nvPicPr>
        <p:blipFill>
          <a:blip r:embed="rId2"/>
          <a:stretch>
            <a:fillRect/>
          </a:stretch>
        </p:blipFill>
        <p:spPr>
          <a:xfrm>
            <a:off x="6966858" y="6534323"/>
            <a:ext cx="1893453" cy="243712"/>
          </a:xfrm>
          <a:prstGeom prst="rect">
            <a:avLst/>
          </a:prstGeom>
        </p:spPr>
      </p:pic>
      <p:sp>
        <p:nvSpPr>
          <p:cNvPr id="9" name="Text Placeholder 8">
            <a:extLst>
              <a:ext uri="{FF2B5EF4-FFF2-40B4-BE49-F238E27FC236}">
                <a16:creationId xmlns:a16="http://schemas.microsoft.com/office/drawing/2014/main" id="{5426EE57-F89E-D941-A7FC-1884408832A4}"/>
              </a:ext>
            </a:extLst>
          </p:cNvPr>
          <p:cNvSpPr>
            <a:spLocks noGrp="1"/>
          </p:cNvSpPr>
          <p:nvPr>
            <p:ph type="body" sz="quarter" idx="11" hasCustomPrompt="1"/>
          </p:nvPr>
        </p:nvSpPr>
        <p:spPr>
          <a:xfrm>
            <a:off x="457201" y="391465"/>
            <a:ext cx="8403111" cy="707886"/>
          </a:xfrm>
        </p:spPr>
        <p:txBody>
          <a:bodyPr wrap="square" anchor="t" anchorCtr="0">
            <a:spAutoFit/>
          </a:bodyPr>
          <a:lstStyle>
            <a:lvl1pPr marL="0" marR="0" indent="0" algn="l" defTabSz="462991" rtl="0" eaLnBrk="1" fontAlgn="auto" latinLnBrk="0" hangingPunct="1">
              <a:lnSpc>
                <a:spcPct val="100000"/>
              </a:lnSpc>
              <a:spcBef>
                <a:spcPct val="0"/>
              </a:spcBef>
              <a:spcAft>
                <a:spcPts val="0"/>
              </a:spcAft>
              <a:buClrTx/>
              <a:buSzTx/>
              <a:buFontTx/>
              <a:buNone/>
              <a:tabLst/>
              <a:defRPr sz="4000" b="1" i="0" baseline="0">
                <a:solidFill>
                  <a:srgbClr val="004C77"/>
                </a:solidFill>
                <a:latin typeface="Helvetica" pitchFamily="2" charset="0"/>
              </a:defRPr>
            </a:lvl1pPr>
            <a:lvl2pPr marL="617307" indent="0">
              <a:buNone/>
              <a:defRPr sz="4849">
                <a:solidFill>
                  <a:schemeClr val="bg1"/>
                </a:solidFill>
                <a:latin typeface="+mj-lt"/>
              </a:defRPr>
            </a:lvl2pPr>
            <a:lvl3pPr marL="1234617" indent="0">
              <a:buNone/>
              <a:defRPr sz="4849">
                <a:solidFill>
                  <a:schemeClr val="bg1"/>
                </a:solidFill>
                <a:latin typeface="+mj-lt"/>
              </a:defRPr>
            </a:lvl3pPr>
            <a:lvl4pPr marL="1851924" indent="0">
              <a:buNone/>
              <a:defRPr sz="4849">
                <a:solidFill>
                  <a:schemeClr val="bg1"/>
                </a:solidFill>
                <a:latin typeface="+mj-lt"/>
              </a:defRPr>
            </a:lvl4pPr>
            <a:lvl5pPr marL="2469233" indent="0">
              <a:buNone/>
              <a:defRPr sz="4849">
                <a:solidFill>
                  <a:schemeClr val="bg1"/>
                </a:solidFill>
                <a:latin typeface="+mj-lt"/>
              </a:defRPr>
            </a:lvl5pPr>
          </a:lstStyle>
          <a:p>
            <a:pPr lvl="0"/>
            <a:r>
              <a:rPr lang="en-US" dirty="0"/>
              <a:t>Headline Copy Goes Here</a:t>
            </a:r>
          </a:p>
        </p:txBody>
      </p:sp>
      <p:sp>
        <p:nvSpPr>
          <p:cNvPr id="10" name="Text Placeholder 8">
            <a:extLst>
              <a:ext uri="{FF2B5EF4-FFF2-40B4-BE49-F238E27FC236}">
                <a16:creationId xmlns:a16="http://schemas.microsoft.com/office/drawing/2014/main" id="{22B82936-C87E-2A45-8E15-01807FA8F82A}"/>
              </a:ext>
            </a:extLst>
          </p:cNvPr>
          <p:cNvSpPr>
            <a:spLocks noGrp="1"/>
          </p:cNvSpPr>
          <p:nvPr>
            <p:ph type="body" sz="quarter" idx="12" hasCustomPrompt="1"/>
          </p:nvPr>
        </p:nvSpPr>
        <p:spPr>
          <a:xfrm>
            <a:off x="457201" y="1496735"/>
            <a:ext cx="8403111" cy="369332"/>
          </a:xfrm>
        </p:spPr>
        <p:txBody>
          <a:bodyPr wrap="square" anchor="t" anchorCtr="0">
            <a:spAutoFit/>
          </a:bodyPr>
          <a:lstStyle>
            <a:lvl1pPr marL="0" marR="0" indent="0" algn="l" defTabSz="462991" rtl="0" eaLnBrk="1" fontAlgn="auto" latinLnBrk="0" hangingPunct="1">
              <a:lnSpc>
                <a:spcPct val="100000"/>
              </a:lnSpc>
              <a:spcBef>
                <a:spcPct val="0"/>
              </a:spcBef>
              <a:spcAft>
                <a:spcPts val="0"/>
              </a:spcAft>
              <a:buClrTx/>
              <a:buSzTx/>
              <a:buFontTx/>
              <a:buNone/>
              <a:tabLst/>
              <a:defRPr sz="1800" b="1" i="0" baseline="0">
                <a:solidFill>
                  <a:srgbClr val="004C77"/>
                </a:solidFill>
                <a:latin typeface="Helvetica" pitchFamily="2" charset="0"/>
              </a:defRPr>
            </a:lvl1pPr>
            <a:lvl2pPr marL="617307" indent="0">
              <a:buNone/>
              <a:defRPr sz="4849">
                <a:solidFill>
                  <a:schemeClr val="bg1"/>
                </a:solidFill>
                <a:latin typeface="+mj-lt"/>
              </a:defRPr>
            </a:lvl2pPr>
            <a:lvl3pPr marL="1234617" indent="0">
              <a:buNone/>
              <a:defRPr sz="4849">
                <a:solidFill>
                  <a:schemeClr val="bg1"/>
                </a:solidFill>
                <a:latin typeface="+mj-lt"/>
              </a:defRPr>
            </a:lvl3pPr>
            <a:lvl4pPr marL="1851924" indent="0">
              <a:buNone/>
              <a:defRPr sz="4849">
                <a:solidFill>
                  <a:schemeClr val="bg1"/>
                </a:solidFill>
                <a:latin typeface="+mj-lt"/>
              </a:defRPr>
            </a:lvl4pPr>
            <a:lvl5pPr marL="2469233" indent="0">
              <a:buNone/>
              <a:defRPr sz="4849">
                <a:solidFill>
                  <a:schemeClr val="bg1"/>
                </a:solidFill>
                <a:latin typeface="+mj-lt"/>
              </a:defRPr>
            </a:lvl5pPr>
          </a:lstStyle>
          <a:p>
            <a:pPr lvl="0"/>
            <a:r>
              <a:rPr lang="en-US" dirty="0"/>
              <a:t>Sub headline Goes here</a:t>
            </a:r>
          </a:p>
        </p:txBody>
      </p:sp>
    </p:spTree>
    <p:extLst>
      <p:ext uri="{BB962C8B-B14F-4D97-AF65-F5344CB8AC3E}">
        <p14:creationId xmlns:p14="http://schemas.microsoft.com/office/powerpoint/2010/main" val="358969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193F25-43A9-F049-AAE5-D01B99FBDE21}"/>
              </a:ext>
            </a:extLst>
          </p:cNvPr>
          <p:cNvSpPr/>
          <p:nvPr userDrawn="1"/>
        </p:nvSpPr>
        <p:spPr>
          <a:xfrm>
            <a:off x="0" y="6400802"/>
            <a:ext cx="9144000" cy="465908"/>
          </a:xfrm>
          <a:prstGeom prst="rect">
            <a:avLst/>
          </a:prstGeom>
          <a:solidFill>
            <a:srgbClr val="09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FD1CF7A0-15E0-C645-8E1D-D74E5A628FB4}"/>
              </a:ext>
            </a:extLst>
          </p:cNvPr>
          <p:cNvSpPr>
            <a:spLocks noGrp="1"/>
          </p:cNvSpPr>
          <p:nvPr>
            <p:ph type="body" sz="quarter" idx="11" hasCustomPrompt="1"/>
          </p:nvPr>
        </p:nvSpPr>
        <p:spPr>
          <a:xfrm>
            <a:off x="457201" y="391465"/>
            <a:ext cx="8403111" cy="707886"/>
          </a:xfrm>
        </p:spPr>
        <p:txBody>
          <a:bodyPr wrap="square" anchor="t" anchorCtr="0">
            <a:spAutoFit/>
          </a:bodyPr>
          <a:lstStyle>
            <a:lvl1pPr marL="0" marR="0" indent="0" algn="l" defTabSz="462991" rtl="0" eaLnBrk="1" fontAlgn="auto" latinLnBrk="0" hangingPunct="1">
              <a:lnSpc>
                <a:spcPct val="100000"/>
              </a:lnSpc>
              <a:spcBef>
                <a:spcPct val="0"/>
              </a:spcBef>
              <a:spcAft>
                <a:spcPts val="0"/>
              </a:spcAft>
              <a:buClrTx/>
              <a:buSzTx/>
              <a:buFontTx/>
              <a:buNone/>
              <a:tabLst/>
              <a:defRPr sz="4000" b="1" i="0" baseline="0">
                <a:solidFill>
                  <a:srgbClr val="004C77"/>
                </a:solidFill>
                <a:latin typeface="Helvetica" pitchFamily="2" charset="0"/>
              </a:defRPr>
            </a:lvl1pPr>
            <a:lvl2pPr marL="617307" indent="0">
              <a:buNone/>
              <a:defRPr sz="4849">
                <a:solidFill>
                  <a:schemeClr val="bg1"/>
                </a:solidFill>
                <a:latin typeface="+mj-lt"/>
              </a:defRPr>
            </a:lvl2pPr>
            <a:lvl3pPr marL="1234617" indent="0">
              <a:buNone/>
              <a:defRPr sz="4849">
                <a:solidFill>
                  <a:schemeClr val="bg1"/>
                </a:solidFill>
                <a:latin typeface="+mj-lt"/>
              </a:defRPr>
            </a:lvl3pPr>
            <a:lvl4pPr marL="1851924" indent="0">
              <a:buNone/>
              <a:defRPr sz="4849">
                <a:solidFill>
                  <a:schemeClr val="bg1"/>
                </a:solidFill>
                <a:latin typeface="+mj-lt"/>
              </a:defRPr>
            </a:lvl4pPr>
            <a:lvl5pPr marL="2469233" indent="0">
              <a:buNone/>
              <a:defRPr sz="4849">
                <a:solidFill>
                  <a:schemeClr val="bg1"/>
                </a:solidFill>
                <a:latin typeface="+mj-lt"/>
              </a:defRPr>
            </a:lvl5pPr>
          </a:lstStyle>
          <a:p>
            <a:pPr lvl="0"/>
            <a:r>
              <a:rPr lang="en-US" dirty="0"/>
              <a:t>Headline Copy Goes Here</a:t>
            </a:r>
          </a:p>
        </p:txBody>
      </p:sp>
      <p:sp>
        <p:nvSpPr>
          <p:cNvPr id="10" name="Text Placeholder 8">
            <a:extLst>
              <a:ext uri="{FF2B5EF4-FFF2-40B4-BE49-F238E27FC236}">
                <a16:creationId xmlns:a16="http://schemas.microsoft.com/office/drawing/2014/main" id="{0F97F683-1962-4A4C-BE09-BF433115D461}"/>
              </a:ext>
            </a:extLst>
          </p:cNvPr>
          <p:cNvSpPr>
            <a:spLocks noGrp="1"/>
          </p:cNvSpPr>
          <p:nvPr>
            <p:ph type="body" sz="quarter" idx="12" hasCustomPrompt="1"/>
          </p:nvPr>
        </p:nvSpPr>
        <p:spPr>
          <a:xfrm>
            <a:off x="457201" y="1496735"/>
            <a:ext cx="8403111" cy="369332"/>
          </a:xfrm>
        </p:spPr>
        <p:txBody>
          <a:bodyPr wrap="square" anchor="t" anchorCtr="0">
            <a:spAutoFit/>
          </a:bodyPr>
          <a:lstStyle>
            <a:lvl1pPr marL="0" marR="0" indent="0" algn="l" defTabSz="462991" rtl="0" eaLnBrk="1" fontAlgn="auto" latinLnBrk="0" hangingPunct="1">
              <a:lnSpc>
                <a:spcPct val="100000"/>
              </a:lnSpc>
              <a:spcBef>
                <a:spcPct val="0"/>
              </a:spcBef>
              <a:spcAft>
                <a:spcPts val="0"/>
              </a:spcAft>
              <a:buClrTx/>
              <a:buSzTx/>
              <a:buFontTx/>
              <a:buNone/>
              <a:tabLst/>
              <a:defRPr sz="1800" b="1" i="0" baseline="0">
                <a:solidFill>
                  <a:srgbClr val="004C77"/>
                </a:solidFill>
                <a:latin typeface="Helvetica" pitchFamily="2" charset="0"/>
              </a:defRPr>
            </a:lvl1pPr>
            <a:lvl2pPr marL="617307" indent="0">
              <a:buNone/>
              <a:defRPr sz="4849">
                <a:solidFill>
                  <a:schemeClr val="bg1"/>
                </a:solidFill>
                <a:latin typeface="+mj-lt"/>
              </a:defRPr>
            </a:lvl2pPr>
            <a:lvl3pPr marL="1234617" indent="0">
              <a:buNone/>
              <a:defRPr sz="4849">
                <a:solidFill>
                  <a:schemeClr val="bg1"/>
                </a:solidFill>
                <a:latin typeface="+mj-lt"/>
              </a:defRPr>
            </a:lvl3pPr>
            <a:lvl4pPr marL="1851924" indent="0">
              <a:buNone/>
              <a:defRPr sz="4849">
                <a:solidFill>
                  <a:schemeClr val="bg1"/>
                </a:solidFill>
                <a:latin typeface="+mj-lt"/>
              </a:defRPr>
            </a:lvl4pPr>
            <a:lvl5pPr marL="2469233" indent="0">
              <a:buNone/>
              <a:defRPr sz="4849">
                <a:solidFill>
                  <a:schemeClr val="bg1"/>
                </a:solidFill>
                <a:latin typeface="+mj-lt"/>
              </a:defRPr>
            </a:lvl5pPr>
          </a:lstStyle>
          <a:p>
            <a:pPr lvl="0"/>
            <a:r>
              <a:rPr lang="en-US" dirty="0"/>
              <a:t>Sub headline Goes here</a:t>
            </a:r>
          </a:p>
        </p:txBody>
      </p:sp>
      <p:pic>
        <p:nvPicPr>
          <p:cNvPr id="11" name="Picture 10">
            <a:extLst>
              <a:ext uri="{FF2B5EF4-FFF2-40B4-BE49-F238E27FC236}">
                <a16:creationId xmlns:a16="http://schemas.microsoft.com/office/drawing/2014/main" id="{42880DB6-B6CE-EA40-BA06-E55211954189}"/>
              </a:ext>
            </a:extLst>
          </p:cNvPr>
          <p:cNvPicPr>
            <a:picLocks noChangeAspect="1"/>
          </p:cNvPicPr>
          <p:nvPr userDrawn="1"/>
        </p:nvPicPr>
        <p:blipFill>
          <a:blip r:embed="rId2"/>
          <a:stretch>
            <a:fillRect/>
          </a:stretch>
        </p:blipFill>
        <p:spPr>
          <a:xfrm>
            <a:off x="6647923" y="6566263"/>
            <a:ext cx="2357869" cy="154615"/>
          </a:xfrm>
          <a:prstGeom prst="rect">
            <a:avLst/>
          </a:prstGeom>
        </p:spPr>
      </p:pic>
    </p:spTree>
    <p:extLst>
      <p:ext uri="{BB962C8B-B14F-4D97-AF65-F5344CB8AC3E}">
        <p14:creationId xmlns:p14="http://schemas.microsoft.com/office/powerpoint/2010/main" val="316652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177F7AF-BC97-3140-9328-BD8C5893FFAC}"/>
              </a:ext>
            </a:extLst>
          </p:cNvPr>
          <p:cNvSpPr/>
          <p:nvPr userDrawn="1"/>
        </p:nvSpPr>
        <p:spPr>
          <a:xfrm>
            <a:off x="0" y="6400802"/>
            <a:ext cx="9144000" cy="465908"/>
          </a:xfrm>
          <a:prstGeom prst="rect">
            <a:avLst/>
          </a:prstGeom>
          <a:solidFill>
            <a:srgbClr val="09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5DCD1C82-9BE0-8943-8571-F1F5837C7B62}"/>
              </a:ext>
            </a:extLst>
          </p:cNvPr>
          <p:cNvSpPr>
            <a:spLocks noGrp="1"/>
          </p:cNvSpPr>
          <p:nvPr>
            <p:ph type="body" sz="quarter" idx="11" hasCustomPrompt="1"/>
          </p:nvPr>
        </p:nvSpPr>
        <p:spPr>
          <a:xfrm>
            <a:off x="457201" y="391465"/>
            <a:ext cx="8403111" cy="707886"/>
          </a:xfrm>
        </p:spPr>
        <p:txBody>
          <a:bodyPr wrap="square" anchor="t" anchorCtr="0">
            <a:spAutoFit/>
          </a:bodyPr>
          <a:lstStyle>
            <a:lvl1pPr marL="0" marR="0" indent="0" algn="l" defTabSz="462991" rtl="0" eaLnBrk="1" fontAlgn="auto" latinLnBrk="0" hangingPunct="1">
              <a:lnSpc>
                <a:spcPct val="100000"/>
              </a:lnSpc>
              <a:spcBef>
                <a:spcPct val="0"/>
              </a:spcBef>
              <a:spcAft>
                <a:spcPts val="0"/>
              </a:spcAft>
              <a:buClrTx/>
              <a:buSzTx/>
              <a:buFontTx/>
              <a:buNone/>
              <a:tabLst/>
              <a:defRPr sz="4000" b="1" i="0" baseline="0">
                <a:solidFill>
                  <a:srgbClr val="004C77"/>
                </a:solidFill>
                <a:latin typeface="Helvetica" pitchFamily="2" charset="0"/>
              </a:defRPr>
            </a:lvl1pPr>
            <a:lvl2pPr marL="617307" indent="0">
              <a:buNone/>
              <a:defRPr sz="4849">
                <a:solidFill>
                  <a:schemeClr val="bg1"/>
                </a:solidFill>
                <a:latin typeface="+mj-lt"/>
              </a:defRPr>
            </a:lvl2pPr>
            <a:lvl3pPr marL="1234617" indent="0">
              <a:buNone/>
              <a:defRPr sz="4849">
                <a:solidFill>
                  <a:schemeClr val="bg1"/>
                </a:solidFill>
                <a:latin typeface="+mj-lt"/>
              </a:defRPr>
            </a:lvl3pPr>
            <a:lvl4pPr marL="1851924" indent="0">
              <a:buNone/>
              <a:defRPr sz="4849">
                <a:solidFill>
                  <a:schemeClr val="bg1"/>
                </a:solidFill>
                <a:latin typeface="+mj-lt"/>
              </a:defRPr>
            </a:lvl4pPr>
            <a:lvl5pPr marL="2469233" indent="0">
              <a:buNone/>
              <a:defRPr sz="4849">
                <a:solidFill>
                  <a:schemeClr val="bg1"/>
                </a:solidFill>
                <a:latin typeface="+mj-lt"/>
              </a:defRPr>
            </a:lvl5pPr>
          </a:lstStyle>
          <a:p>
            <a:pPr lvl="0"/>
            <a:r>
              <a:rPr lang="en-US" dirty="0"/>
              <a:t>Headline Copy Goes Here</a:t>
            </a:r>
          </a:p>
        </p:txBody>
      </p:sp>
      <p:sp>
        <p:nvSpPr>
          <p:cNvPr id="10" name="Text Placeholder 8">
            <a:extLst>
              <a:ext uri="{FF2B5EF4-FFF2-40B4-BE49-F238E27FC236}">
                <a16:creationId xmlns:a16="http://schemas.microsoft.com/office/drawing/2014/main" id="{AAECB3DD-4905-AE47-A8AC-D0F11AC92712}"/>
              </a:ext>
            </a:extLst>
          </p:cNvPr>
          <p:cNvSpPr>
            <a:spLocks noGrp="1"/>
          </p:cNvSpPr>
          <p:nvPr>
            <p:ph type="body" sz="quarter" idx="12" hasCustomPrompt="1"/>
          </p:nvPr>
        </p:nvSpPr>
        <p:spPr>
          <a:xfrm>
            <a:off x="457201" y="1496735"/>
            <a:ext cx="8403111" cy="369332"/>
          </a:xfrm>
        </p:spPr>
        <p:txBody>
          <a:bodyPr wrap="square" anchor="t" anchorCtr="0">
            <a:spAutoFit/>
          </a:bodyPr>
          <a:lstStyle>
            <a:lvl1pPr marL="0" marR="0" indent="0" algn="l" defTabSz="462991" rtl="0" eaLnBrk="1" fontAlgn="auto" latinLnBrk="0" hangingPunct="1">
              <a:lnSpc>
                <a:spcPct val="100000"/>
              </a:lnSpc>
              <a:spcBef>
                <a:spcPct val="0"/>
              </a:spcBef>
              <a:spcAft>
                <a:spcPts val="0"/>
              </a:spcAft>
              <a:buClrTx/>
              <a:buSzTx/>
              <a:buFontTx/>
              <a:buNone/>
              <a:tabLst/>
              <a:defRPr sz="1800" b="1" i="0" baseline="0">
                <a:solidFill>
                  <a:srgbClr val="004C77"/>
                </a:solidFill>
                <a:latin typeface="Helvetica" pitchFamily="2" charset="0"/>
              </a:defRPr>
            </a:lvl1pPr>
            <a:lvl2pPr marL="617307" indent="0">
              <a:buNone/>
              <a:defRPr sz="4849">
                <a:solidFill>
                  <a:schemeClr val="bg1"/>
                </a:solidFill>
                <a:latin typeface="+mj-lt"/>
              </a:defRPr>
            </a:lvl2pPr>
            <a:lvl3pPr marL="1234617" indent="0">
              <a:buNone/>
              <a:defRPr sz="4849">
                <a:solidFill>
                  <a:schemeClr val="bg1"/>
                </a:solidFill>
                <a:latin typeface="+mj-lt"/>
              </a:defRPr>
            </a:lvl3pPr>
            <a:lvl4pPr marL="1851924" indent="0">
              <a:buNone/>
              <a:defRPr sz="4849">
                <a:solidFill>
                  <a:schemeClr val="bg1"/>
                </a:solidFill>
                <a:latin typeface="+mj-lt"/>
              </a:defRPr>
            </a:lvl4pPr>
            <a:lvl5pPr marL="2469233" indent="0">
              <a:buNone/>
              <a:defRPr sz="4849">
                <a:solidFill>
                  <a:schemeClr val="bg1"/>
                </a:solidFill>
                <a:latin typeface="+mj-lt"/>
              </a:defRPr>
            </a:lvl5pPr>
          </a:lstStyle>
          <a:p>
            <a:pPr lvl="0"/>
            <a:r>
              <a:rPr lang="en-US" dirty="0"/>
              <a:t>Sub headline Goes here</a:t>
            </a:r>
          </a:p>
        </p:txBody>
      </p:sp>
    </p:spTree>
    <p:extLst>
      <p:ext uri="{BB962C8B-B14F-4D97-AF65-F5344CB8AC3E}">
        <p14:creationId xmlns:p14="http://schemas.microsoft.com/office/powerpoint/2010/main" val="2348291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C414E-B003-4E40-8B50-BBBA2F2698E3}" type="datetimeFigureOut">
              <a:rPr lang="en-US" smtClean="0"/>
              <a:t>1/6/2020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1CBED-890D-1647-9AE3-FBA827A2E702}" type="slidenum">
              <a:rPr lang="en-US" smtClean="0"/>
              <a:t>‹#›</a:t>
            </a:fld>
            <a:endParaRPr lang="en-US"/>
          </a:p>
        </p:txBody>
      </p:sp>
    </p:spTree>
    <p:extLst>
      <p:ext uri="{BB962C8B-B14F-4D97-AF65-F5344CB8AC3E}">
        <p14:creationId xmlns:p14="http://schemas.microsoft.com/office/powerpoint/2010/main" val="25425953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C414E-B003-4E40-8B50-BBBA2F2698E3}" type="datetimeFigureOut">
              <a:rPr lang="en-US" smtClean="0"/>
              <a:t>1/6/2020</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1CBED-890D-1647-9AE3-FBA827A2E702}" type="slidenum">
              <a:rPr lang="en-US" smtClean="0"/>
              <a:t>‹#›</a:t>
            </a:fld>
            <a:endParaRPr lang="en-US"/>
          </a:p>
        </p:txBody>
      </p:sp>
    </p:spTree>
    <p:extLst>
      <p:ext uri="{BB962C8B-B14F-4D97-AF65-F5344CB8AC3E}">
        <p14:creationId xmlns:p14="http://schemas.microsoft.com/office/powerpoint/2010/main" val="418571074"/>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eartrhythmjournal.com/article/S1547-5271(19)30210-3/fulltext" TargetMode="External"/><Relationship Id="rId2" Type="http://schemas.openxmlformats.org/officeDocument/2006/relationships/hyperlink" Target="mailto:clinicaldocs@hrsonline.org" TargetMode="External"/><Relationship Id="rId1" Type="http://schemas.openxmlformats.org/officeDocument/2006/relationships/slideLayout" Target="../slideLayouts/slideLayout6.xml"/><Relationship Id="rId4" Type="http://schemas.openxmlformats.org/officeDocument/2006/relationships/hyperlink" Target="https://www.hrsonline.org/guidance/clinical-resour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microsoft.com/office/2007/relationships/media" Target="../media/media3.mov"/><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11" Type="http://schemas.openxmlformats.org/officeDocument/2006/relationships/image" Target="../media/image26.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video" Target="../media/media3.mov"/><Relationship Id="rId9" Type="http://schemas.openxmlformats.org/officeDocument/2006/relationships/image" Target="../media/image24.png"/><Relationship Id="rId1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3.emf"/></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8" Type="http://schemas.openxmlformats.org/officeDocument/2006/relationships/image" Target="../media/image49.emf"/><Relationship Id="rId3" Type="http://schemas.microsoft.com/office/2007/relationships/media" Target="../media/media5.mp4"/><Relationship Id="rId7" Type="http://schemas.openxmlformats.org/officeDocument/2006/relationships/image" Target="../media/image4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tiff"/><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6.tiff"/><Relationship Id="rId5" Type="http://schemas.openxmlformats.org/officeDocument/2006/relationships/image" Target="../media/image85.tiff"/><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9F1A87-42B4-4172-A37C-6A39D4906EBE}"/>
              </a:ext>
            </a:extLst>
          </p:cNvPr>
          <p:cNvSpPr>
            <a:spLocks noGrp="1"/>
          </p:cNvSpPr>
          <p:nvPr>
            <p:ph type="body" sz="quarter" idx="11"/>
          </p:nvPr>
        </p:nvSpPr>
        <p:spPr>
          <a:xfrm>
            <a:off x="457201" y="429566"/>
            <a:ext cx="8403111" cy="646331"/>
          </a:xfrm>
        </p:spPr>
        <p:txBody>
          <a:bodyPr/>
          <a:lstStyle/>
          <a:p>
            <a:pPr algn="ctr"/>
            <a:r>
              <a:rPr lang="en-US" sz="3600" dirty="0">
                <a:cs typeface="Helvetica" panose="020B0604020202020204" pitchFamily="34" charset="0"/>
              </a:rPr>
              <a:t>Sharing This Information</a:t>
            </a:r>
            <a:endParaRPr lang="en-US" sz="3600" dirty="0"/>
          </a:p>
        </p:txBody>
      </p:sp>
      <p:sp>
        <p:nvSpPr>
          <p:cNvPr id="3" name="Text Placeholder 2">
            <a:extLst>
              <a:ext uri="{FF2B5EF4-FFF2-40B4-BE49-F238E27FC236}">
                <a16:creationId xmlns:a16="http://schemas.microsoft.com/office/drawing/2014/main" id="{8896F25C-40FB-45FC-97DA-E7229887AF66}"/>
              </a:ext>
            </a:extLst>
          </p:cNvPr>
          <p:cNvSpPr>
            <a:spLocks noGrp="1"/>
          </p:cNvSpPr>
          <p:nvPr>
            <p:ph type="body" sz="quarter" idx="12"/>
          </p:nvPr>
        </p:nvSpPr>
        <p:spPr>
          <a:xfrm>
            <a:off x="325913" y="1447800"/>
            <a:ext cx="8589487" cy="4524315"/>
          </a:xfrm>
        </p:spPr>
        <p:txBody>
          <a:bodyPr/>
          <a:lstStyle/>
          <a:p>
            <a:pPr algn="just"/>
            <a:r>
              <a:rPr lang="en-US" dirty="0">
                <a:cs typeface="Helvetica" panose="020B0604020202020204" pitchFamily="34" charset="0"/>
              </a:rPr>
              <a:t>The Heart Rhythm Society develops presentation slides as an educational tool for electrophysiologists, cardiologists, and other licensed health care practitioners. You may download and retain a single copy for your personal use.</a:t>
            </a:r>
          </a:p>
          <a:p>
            <a:pPr algn="just"/>
            <a:endParaRPr lang="en-US" dirty="0">
              <a:cs typeface="Helvetica" panose="020B0604020202020204" pitchFamily="34" charset="0"/>
            </a:endParaRPr>
          </a:p>
          <a:p>
            <a:pPr algn="just"/>
            <a:r>
              <a:rPr lang="en-US" dirty="0">
                <a:cs typeface="Helvetica" panose="020B0604020202020204" pitchFamily="34" charset="0"/>
              </a:rPr>
              <a:t>Please contact </a:t>
            </a:r>
            <a:r>
              <a:rPr lang="en-US" dirty="0">
                <a:cs typeface="Helvetica" panose="020B0604020202020204" pitchFamily="34" charset="0"/>
                <a:hlinkClick r:id="rId2"/>
              </a:rPr>
              <a:t>clinicaldocs@hrsonline.org</a:t>
            </a:r>
            <a:r>
              <a:rPr lang="en-US" dirty="0">
                <a:cs typeface="Helvetica" panose="020B0604020202020204" pitchFamily="34" charset="0"/>
              </a:rPr>
              <a:t> to learn more about options for sharing this content beyond your personal use.</a:t>
            </a:r>
          </a:p>
          <a:p>
            <a:pPr algn="just"/>
            <a:endParaRPr lang="en-US" dirty="0">
              <a:cs typeface="Helvetica" panose="020B0604020202020204" pitchFamily="34" charset="0"/>
            </a:endParaRPr>
          </a:p>
          <a:p>
            <a:pPr algn="just"/>
            <a:r>
              <a:rPr lang="en-US" dirty="0">
                <a:cs typeface="Helvetica" panose="020B0604020202020204" pitchFamily="34" charset="0"/>
              </a:rPr>
              <a:t>This slide set is adapted from the </a:t>
            </a:r>
            <a:r>
              <a:rPr lang="en-US" i="1" dirty="0">
                <a:cs typeface="Helvetica" panose="020B0604020202020204" pitchFamily="34" charset="0"/>
                <a:hlinkClick r:id="rId3"/>
              </a:rPr>
              <a:t>2019 HRS/EHRA/APHRS/LAHRS Expert Consensus Statement on Catheter Ablation of Ventricular Arrhythmias</a:t>
            </a:r>
            <a:r>
              <a:rPr lang="en-US" i="1" dirty="0">
                <a:cs typeface="Helvetica" panose="020B0604020202020204" pitchFamily="34" charset="0"/>
              </a:rPr>
              <a:t>, </a:t>
            </a:r>
            <a:r>
              <a:rPr lang="en-US" dirty="0">
                <a:cs typeface="Helvetica" panose="020B0604020202020204" pitchFamily="34" charset="0"/>
              </a:rPr>
              <a:t> published in </a:t>
            </a:r>
            <a:r>
              <a:rPr lang="en-US" i="1" dirty="0">
                <a:cs typeface="Helvetica" panose="020B0604020202020204" pitchFamily="34" charset="0"/>
              </a:rPr>
              <a:t>Heart Rhythm</a:t>
            </a:r>
            <a:r>
              <a:rPr lang="en-US" dirty="0">
                <a:cs typeface="Helvetica" panose="020B0604020202020204" pitchFamily="34" charset="0"/>
              </a:rPr>
              <a:t>, </a:t>
            </a:r>
            <a:r>
              <a:rPr lang="en-US" i="1" dirty="0">
                <a:cs typeface="Helvetica" panose="020B0604020202020204" pitchFamily="34" charset="0"/>
              </a:rPr>
              <a:t>Europace</a:t>
            </a:r>
            <a:r>
              <a:rPr lang="en-US" dirty="0">
                <a:cs typeface="Helvetica" panose="020B0604020202020204" pitchFamily="34" charset="0"/>
              </a:rPr>
              <a:t>, the </a:t>
            </a:r>
            <a:r>
              <a:rPr lang="en-US" i="1" dirty="0">
                <a:cs typeface="Helvetica" panose="020B0604020202020204" pitchFamily="34" charset="0"/>
              </a:rPr>
              <a:t>Journal of Arrhythmia, </a:t>
            </a:r>
            <a:r>
              <a:rPr lang="en-US" dirty="0">
                <a:cs typeface="Helvetica" panose="020B0604020202020204" pitchFamily="34" charset="0"/>
              </a:rPr>
              <a:t>and the </a:t>
            </a:r>
            <a:r>
              <a:rPr lang="en-US" i="1" dirty="0">
                <a:cs typeface="Helvetica" panose="020B0604020202020204" pitchFamily="34" charset="0"/>
              </a:rPr>
              <a:t>Journal of Interventional Cardiac Electrophysiology</a:t>
            </a:r>
            <a:r>
              <a:rPr lang="en-US" dirty="0">
                <a:cs typeface="Helvetica" panose="020B0604020202020204" pitchFamily="34" charset="0"/>
              </a:rPr>
              <a:t>. </a:t>
            </a:r>
          </a:p>
          <a:p>
            <a:pPr algn="just"/>
            <a:endParaRPr lang="en-US" dirty="0">
              <a:cs typeface="Helvetica" panose="020B0604020202020204" pitchFamily="34" charset="0"/>
            </a:endParaRPr>
          </a:p>
          <a:p>
            <a:pPr algn="just"/>
            <a:r>
              <a:rPr lang="en-US" dirty="0">
                <a:cs typeface="Helvetica" panose="020B0604020202020204" pitchFamily="34" charset="0"/>
              </a:rPr>
              <a:t>The full-text consensus statement is also available on the HRS website: </a:t>
            </a:r>
            <a:r>
              <a:rPr lang="en-US" dirty="0">
                <a:hlinkClick r:id="rId4"/>
              </a:rPr>
              <a:t>https://www.hrsonline.org/guidance/clinical-resources</a:t>
            </a:r>
            <a:endParaRPr lang="en-US" dirty="0">
              <a:cs typeface="Helvetica" panose="020B0604020202020204" pitchFamily="34" charset="0"/>
            </a:endParaRPr>
          </a:p>
          <a:p>
            <a:endParaRPr lang="en-US" dirty="0"/>
          </a:p>
        </p:txBody>
      </p:sp>
    </p:spTree>
    <p:extLst>
      <p:ext uri="{BB962C8B-B14F-4D97-AF65-F5344CB8AC3E}">
        <p14:creationId xmlns:p14="http://schemas.microsoft.com/office/powerpoint/2010/main" val="3384530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1451649481"/>
              </p:ext>
            </p:extLst>
          </p:nvPr>
        </p:nvGraphicFramePr>
        <p:xfrm>
          <a:off x="262218" y="1676400"/>
          <a:ext cx="8610600" cy="4419600"/>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VAs in patients with IHD</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663388">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IHD who experience recurrent monomorphic VT despite chronic amiodarone therapy, catheter ablation is recommended in preference to escalating AAD therapy.</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663388">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IHD and recurrent symptomatic monomorphic VT despite AAD therapy, or when AAD therapy is contraindicated or not tolerated, catheter ablation is recommended to reduce recurrent VT.</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481853">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IHD and VT storm refractory to AAD therapy, catheter ablation is recommended.</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r h="457200">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IHD and recurrent monomorphic VT, in whom AADs are not desired,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682878">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US" sz="1200" b="1" dirty="0">
                          <a:latin typeface="Helvetica" panose="020B0604020202020204" pitchFamily="34" charset="0"/>
                          <a:cs typeface="Helvetica" panose="020B0604020202020204" pitchFamily="34" charset="0"/>
                        </a:rPr>
                        <a:t>A</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347472" marR="0" lvl="0" indent="-347472" algn="just">
                        <a:lnSpc>
                          <a:spcPct val="107000"/>
                        </a:lnSpc>
                        <a:spcBef>
                          <a:spcPts val="0"/>
                        </a:spcBef>
                        <a:spcAft>
                          <a:spcPts val="0"/>
                        </a:spcAft>
                        <a:buFont typeface="+mj-lt"/>
                        <a:buAutoNum type="arabicPeriod" startAt="5"/>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IHD and an ICD who experience a first episode of monomorphic VT, catheter ablation may be considered to reduce the risk of recurrent VT or ICD therapies.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058563"/>
                  </a:ext>
                </a:extLst>
              </a:tr>
              <a:tr h="861293">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Helvetica" panose="020B0604020202020204" pitchFamily="34" charset="0"/>
                          <a:cs typeface="Helvetica" panose="020B0604020202020204" pitchFamily="34" charset="0"/>
                        </a:rPr>
                        <a:t>C-LD</a:t>
                      </a:r>
                    </a:p>
                    <a:p>
                      <a:pPr algn="ct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7472" marR="0" lvl="0" indent="-347472" algn="just">
                        <a:lnSpc>
                          <a:spcPct val="107000"/>
                        </a:lnSpc>
                        <a:spcBef>
                          <a:spcPts val="0"/>
                        </a:spcBef>
                        <a:spcAft>
                          <a:spcPts val="0"/>
                        </a:spcAft>
                        <a:buFont typeface="+mj-lt"/>
                        <a:buAutoNum type="arabicPeriod" startAt="6"/>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prior myocardial infarction and recurrent episodes of symptomatic sustained VT for whom prior endocardial catheter ablation has not been successful and who have ECG, endocardial mapping, or imaging evidence of a subepicardial VT substrate, epicardial ablation may be considered.</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51329"/>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66700" y="304800"/>
            <a:ext cx="8724900" cy="685800"/>
          </a:xfrm>
        </p:spPr>
        <p:txBody>
          <a:bodyPr/>
          <a:lstStyle/>
          <a:p>
            <a:pPr algn="ctr"/>
            <a:r>
              <a:rPr lang="en-US" sz="3600" dirty="0"/>
              <a:t>Indications for Catheter Ablation</a:t>
            </a:r>
          </a:p>
        </p:txBody>
      </p:sp>
      <p:sp>
        <p:nvSpPr>
          <p:cNvPr id="4" name="Rectangle 3">
            <a:extLst>
              <a:ext uri="{FF2B5EF4-FFF2-40B4-BE49-F238E27FC236}">
                <a16:creationId xmlns:a16="http://schemas.microsoft.com/office/drawing/2014/main" id="{D9E90AFD-88FC-44D8-8A3F-FCEC3BE15655}"/>
              </a:ext>
            </a:extLst>
          </p:cNvPr>
          <p:cNvSpPr/>
          <p:nvPr/>
        </p:nvSpPr>
        <p:spPr>
          <a:xfrm>
            <a:off x="295836" y="1164223"/>
            <a:ext cx="8229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Ventricular Arrhythmia in Ischemic Heart Disease</a:t>
            </a:r>
            <a:endParaRPr lang="en-US" dirty="0">
              <a:solidFill>
                <a:prstClr val="black"/>
              </a:solidFill>
            </a:endParaRPr>
          </a:p>
        </p:txBody>
      </p:sp>
    </p:spTree>
    <p:extLst>
      <p:ext uri="{BB962C8B-B14F-4D97-AF65-F5344CB8AC3E}">
        <p14:creationId xmlns:p14="http://schemas.microsoft.com/office/powerpoint/2010/main" val="3149072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369607856"/>
              </p:ext>
            </p:extLst>
          </p:nvPr>
        </p:nvGraphicFramePr>
        <p:xfrm>
          <a:off x="262218" y="1607215"/>
          <a:ext cx="8610600" cy="4123864"/>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VT in nonischemic cardiomyopathy (NICM)</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663388">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NICM and recurrent sustained monomorphic VT for whom antiarrhythmic medications are ineffective, contraindicated, or not tolerated, catheter ablation is useful for reducing recurrent VT and ICD shocks.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30306">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NICM and electrical storm refractory to AAD therapy, catheter ablation is useful for reducing recurrent VT and ICD shocks.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631331">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NICM, epicardial catheter ablation of VT can be useful after failure of endocardial ablation or as the initial ablation approach when there is a suspicion of an epicardial substrate or circuit.</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r h="457200">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cardiac sarcoidosis and recurrent VT despite medical therapy, catheter ablation can be useful to reduce the risk of VT recurrence and ICD shocks.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682878">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7472" marR="0" lvl="0" indent="-347472" algn="just">
                        <a:lnSpc>
                          <a:spcPct val="107000"/>
                        </a:lnSpc>
                        <a:spcBef>
                          <a:spcPts val="0"/>
                        </a:spcBef>
                        <a:spcAft>
                          <a:spcPts val="0"/>
                        </a:spcAft>
                        <a:buFont typeface="+mj-lt"/>
                        <a:buAutoNum type="arabicPeriod" startAt="5"/>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NICM and recurrent sustained monomorphic VT for whom antiarrhythmic medications are not desired, catheter ablation can be useful for reducing recurrent VT and ICD shocks.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058563"/>
                  </a:ext>
                </a:extLst>
              </a:tr>
              <a:tr h="649161">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Helvetica" panose="020B0604020202020204" pitchFamily="34" charset="0"/>
                          <a:cs typeface="Helvetica" panose="020B0604020202020204" pitchFamily="34" charset="0"/>
                        </a:rPr>
                        <a:t>B-NR</a:t>
                      </a:r>
                    </a:p>
                    <a:p>
                      <a:pPr algn="ct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7472" marR="0" lvl="0" indent="-347472" algn="just">
                        <a:lnSpc>
                          <a:spcPct val="107000"/>
                        </a:lnSpc>
                        <a:spcBef>
                          <a:spcPts val="0"/>
                        </a:spcBef>
                        <a:spcAft>
                          <a:spcPts val="0"/>
                        </a:spcAft>
                        <a:buFont typeface="+mj-lt"/>
                        <a:buAutoNum type="arabicPeriod" startAt="6"/>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NICM related to </a:t>
                      </a:r>
                      <a:r>
                        <a:rPr lang="en-US" sz="1200" b="1" dirty="0" err="1">
                          <a:solidFill>
                            <a:schemeClr val="tx1"/>
                          </a:solidFill>
                          <a:effectLst/>
                          <a:latin typeface="Helvetica" panose="020B0604020202020204" pitchFamily="34" charset="0"/>
                          <a:ea typeface="Calibri" panose="020F0502020204030204" pitchFamily="34" charset="0"/>
                          <a:cs typeface="Helvetica" panose="020B0604020202020204" pitchFamily="34" charset="0"/>
                        </a:rPr>
                        <a:t>lamin</a:t>
                      </a: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A/C (</a:t>
                      </a:r>
                      <a:r>
                        <a:rPr lang="en-US" sz="1200" b="1" i="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LMNA</a:t>
                      </a: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mutations and recurrent VT, catheter ablation may be considered as a palliative strategy for short-term arrhythmia control.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51329"/>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66700" y="304800"/>
            <a:ext cx="8724900" cy="685800"/>
          </a:xfrm>
        </p:spPr>
        <p:txBody>
          <a:bodyPr/>
          <a:lstStyle/>
          <a:p>
            <a:pPr algn="ctr"/>
            <a:r>
              <a:rPr lang="en-US" sz="3600" dirty="0"/>
              <a:t>Indications for Catheter Ablation</a:t>
            </a:r>
          </a:p>
        </p:txBody>
      </p:sp>
      <p:sp>
        <p:nvSpPr>
          <p:cNvPr id="4" name="Rectangle 3">
            <a:extLst>
              <a:ext uri="{FF2B5EF4-FFF2-40B4-BE49-F238E27FC236}">
                <a16:creationId xmlns:a16="http://schemas.microsoft.com/office/drawing/2014/main" id="{D9E90AFD-88FC-44D8-8A3F-FCEC3BE15655}"/>
              </a:ext>
            </a:extLst>
          </p:cNvPr>
          <p:cNvSpPr/>
          <p:nvPr/>
        </p:nvSpPr>
        <p:spPr>
          <a:xfrm>
            <a:off x="262218" y="1115715"/>
            <a:ext cx="8229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Nonischemic Cardiomyopathy</a:t>
            </a:r>
            <a:endParaRPr lang="en-US" dirty="0">
              <a:solidFill>
                <a:prstClr val="black"/>
              </a:solidFill>
            </a:endParaRPr>
          </a:p>
        </p:txBody>
      </p:sp>
    </p:spTree>
    <p:extLst>
      <p:ext uri="{BB962C8B-B14F-4D97-AF65-F5344CB8AC3E}">
        <p14:creationId xmlns:p14="http://schemas.microsoft.com/office/powerpoint/2010/main" val="1579671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3245604381"/>
              </p:ext>
            </p:extLst>
          </p:nvPr>
        </p:nvGraphicFramePr>
        <p:xfrm>
          <a:off x="266700" y="2209800"/>
          <a:ext cx="8610600" cy="3048000"/>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bundle branch reentrant VT and for catheter ablation of fascicular VT</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5337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bundle branch reentrant VT, catheter ablation is useful for reducing the risk of recurrent VT.</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30306">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idiopathic left fascicular reentrant VT for whom medications are ineffective, not tolerated, or not the patient’s preference, catheter ablation is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484094">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larger pediatric patients (≥15 kg) with idiopathic left fascicular reentrant VT in whom medical treatment is ineffective or not tolerated, catheter ablation is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r h="30480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focal fascicular VT with or without SHD, catheter ablation is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45720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7472" marR="0" lvl="0" indent="-347472" algn="just">
                        <a:lnSpc>
                          <a:spcPct val="107000"/>
                        </a:lnSpc>
                        <a:spcBef>
                          <a:spcPts val="0"/>
                        </a:spcBef>
                        <a:spcAft>
                          <a:spcPts val="0"/>
                        </a:spcAft>
                        <a:buFont typeface="+mj-lt"/>
                        <a:buAutoNum type="arabicPeriod" startAt="5"/>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postinfarction reentrant Purkinje fiber-mediated VT, catheter ablation is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058563"/>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55494" y="381000"/>
            <a:ext cx="8724900" cy="685800"/>
          </a:xfrm>
        </p:spPr>
        <p:txBody>
          <a:bodyPr/>
          <a:lstStyle/>
          <a:p>
            <a:pPr algn="ctr"/>
            <a:r>
              <a:rPr lang="en-US" sz="3600" dirty="0"/>
              <a:t>Indications for Catheter Ablation</a:t>
            </a:r>
          </a:p>
        </p:txBody>
      </p:sp>
      <p:sp>
        <p:nvSpPr>
          <p:cNvPr id="4" name="Rectangle 3">
            <a:extLst>
              <a:ext uri="{FF2B5EF4-FFF2-40B4-BE49-F238E27FC236}">
                <a16:creationId xmlns:a16="http://schemas.microsoft.com/office/drawing/2014/main" id="{D9E90AFD-88FC-44D8-8A3F-FCEC3BE15655}"/>
              </a:ext>
            </a:extLst>
          </p:cNvPr>
          <p:cNvSpPr/>
          <p:nvPr/>
        </p:nvSpPr>
        <p:spPr>
          <a:xfrm>
            <a:off x="266700" y="1289883"/>
            <a:ext cx="8610600" cy="584775"/>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Ventricular Arrhythmia Involving the His-Purkinje System, Bundle Branch Reentrant Ventricular Tachycardia, and Fascicular Ventricular Tachycardia</a:t>
            </a:r>
            <a:endParaRPr lang="en-US" dirty="0">
              <a:solidFill>
                <a:prstClr val="black"/>
              </a:solidFill>
            </a:endParaRPr>
          </a:p>
        </p:txBody>
      </p:sp>
    </p:spTree>
    <p:extLst>
      <p:ext uri="{BB962C8B-B14F-4D97-AF65-F5344CB8AC3E}">
        <p14:creationId xmlns:p14="http://schemas.microsoft.com/office/powerpoint/2010/main" val="3279625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3758963988"/>
              </p:ext>
            </p:extLst>
          </p:nvPr>
        </p:nvGraphicFramePr>
        <p:xfrm>
          <a:off x="163606" y="1299938"/>
          <a:ext cx="4856629" cy="5049167"/>
        </p:xfrm>
        <a:graphic>
          <a:graphicData uri="http://schemas.openxmlformats.org/drawingml/2006/table">
            <a:tbl>
              <a:tblPr firstRow="1" firstCol="1" bandRow="1"/>
              <a:tblGrid>
                <a:gridCol w="626662">
                  <a:extLst>
                    <a:ext uri="{9D8B030D-6E8A-4147-A177-3AD203B41FA5}">
                      <a16:colId xmlns:a16="http://schemas.microsoft.com/office/drawing/2014/main" val="1223233257"/>
                    </a:ext>
                  </a:extLst>
                </a:gridCol>
                <a:gridCol w="626662">
                  <a:extLst>
                    <a:ext uri="{9D8B030D-6E8A-4147-A177-3AD203B41FA5}">
                      <a16:colId xmlns:a16="http://schemas.microsoft.com/office/drawing/2014/main" val="2855402979"/>
                    </a:ext>
                  </a:extLst>
                </a:gridCol>
                <a:gridCol w="3603305">
                  <a:extLst>
                    <a:ext uri="{9D8B030D-6E8A-4147-A177-3AD203B41FA5}">
                      <a16:colId xmlns:a16="http://schemas.microsoft.com/office/drawing/2014/main" val="2295122683"/>
                    </a:ext>
                  </a:extLst>
                </a:gridCol>
              </a:tblGrid>
              <a:tr h="125709">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VA in patients with CHD</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828156">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CHD presenting with sustained VAs, evaluation for potential residual anatomical or coronary abnormalities should be performed.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119580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spc="-30" baseline="0" dirty="0">
                          <a:effectLst/>
                          <a:latin typeface="Helvetica" panose="020B0604020202020204" pitchFamily="34" charset="0"/>
                          <a:ea typeface="Calibri" panose="020F0502020204030204" pitchFamily="34" charset="0"/>
                          <a:cs typeface="Helvetica" panose="020B0604020202020204" pitchFamily="34" charset="0"/>
                        </a:rPr>
                        <a:t>In patients with CHD presenting with sustained VT in the presence of important hemodynamic lesions, treatment of hemodynamic abnormalities as feasible should be performed in conjunction with consideration for ablation.</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83153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repaired tetralogy of Fallot and sustained monomorphic VT or recurrent appropriate ICD therapy for VAs, catheter ablation is effective.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r h="356495">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select patients with CHD and clinical episodes of sustained VT who are undergoing surgical repair of residual hemodynamic abnormalities, surgical ablation of VT guided by preoperative or intraoperative electroanatomical mapping (EAM) can be beneficial.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09550" y="165995"/>
            <a:ext cx="8724900" cy="685800"/>
          </a:xfrm>
        </p:spPr>
        <p:txBody>
          <a:bodyPr/>
          <a:lstStyle/>
          <a:p>
            <a:pPr algn="ctr"/>
            <a:r>
              <a:rPr lang="en-US" sz="3600" dirty="0"/>
              <a:t>Indications for Catheter Ablation</a:t>
            </a:r>
          </a:p>
        </p:txBody>
      </p:sp>
      <p:sp>
        <p:nvSpPr>
          <p:cNvPr id="4" name="Rectangle 3">
            <a:extLst>
              <a:ext uri="{FF2B5EF4-FFF2-40B4-BE49-F238E27FC236}">
                <a16:creationId xmlns:a16="http://schemas.microsoft.com/office/drawing/2014/main" id="{D9E90AFD-88FC-44D8-8A3F-FCEC3BE15655}"/>
              </a:ext>
            </a:extLst>
          </p:cNvPr>
          <p:cNvSpPr/>
          <p:nvPr/>
        </p:nvSpPr>
        <p:spPr>
          <a:xfrm>
            <a:off x="163606" y="899865"/>
            <a:ext cx="3836894"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Congenital Heart Disease</a:t>
            </a:r>
            <a:endParaRPr lang="en-US" dirty="0">
              <a:solidFill>
                <a:prstClr val="black"/>
              </a:solidFill>
            </a:endParaRPr>
          </a:p>
        </p:txBody>
      </p:sp>
      <p:pic>
        <p:nvPicPr>
          <p:cNvPr id="3" name="Picture 2" descr="A close up of a map&#10;&#10;Description automatically generated">
            <a:extLst>
              <a:ext uri="{FF2B5EF4-FFF2-40B4-BE49-F238E27FC236}">
                <a16:creationId xmlns:a16="http://schemas.microsoft.com/office/drawing/2014/main" id="{031AF590-281A-4B0D-96A8-6776088AD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990600"/>
            <a:ext cx="3276600" cy="5358505"/>
          </a:xfrm>
          <a:prstGeom prst="rect">
            <a:avLst/>
          </a:prstGeom>
        </p:spPr>
      </p:pic>
    </p:spTree>
    <p:extLst>
      <p:ext uri="{BB962C8B-B14F-4D97-AF65-F5344CB8AC3E}">
        <p14:creationId xmlns:p14="http://schemas.microsoft.com/office/powerpoint/2010/main" val="40403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430494E-6345-4397-AF85-805ED7C53769}"/>
              </a:ext>
            </a:extLst>
          </p:cNvPr>
          <p:cNvGraphicFramePr>
            <a:graphicFrameLocks noGrp="1"/>
          </p:cNvGraphicFramePr>
          <p:nvPr>
            <p:extLst>
              <p:ext uri="{D42A27DB-BD31-4B8C-83A1-F6EECF244321}">
                <p14:modId xmlns:p14="http://schemas.microsoft.com/office/powerpoint/2010/main" val="2629059039"/>
              </p:ext>
            </p:extLst>
          </p:nvPr>
        </p:nvGraphicFramePr>
        <p:xfrm>
          <a:off x="327213" y="1244634"/>
          <a:ext cx="8420100" cy="3487348"/>
        </p:xfrm>
        <a:graphic>
          <a:graphicData uri="http://schemas.openxmlformats.org/drawingml/2006/table">
            <a:tbl>
              <a:tblPr firstRow="1" firstCol="1" bandRow="1"/>
              <a:tblGrid>
                <a:gridCol w="7030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0000"/>
                        </a:lnSpc>
                        <a:spcBef>
                          <a:spcPts val="0"/>
                        </a:spcBef>
                        <a:spcAft>
                          <a:spcPts val="2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VA in inherited primary arrhythmia disorders</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48708">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2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833221">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60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arrhythmogenic right ventricular cardiomyopathy (ARVC) who experience recurrent sustained VT or frequent appropriate ICD interventions for VT in whom AAD therapy is ineffective or not tolerated, catheter ablation, at a center with specific expertise, is recommended.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6478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60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ARVC who have failed one or more attempts of endocardial VT catheter ablation, an epicardial approach for VT ablation is recommended.</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606334">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60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ARVC who experience recurrent sustained VT or frequent appropriate ICD interventions for VT in whom AAD therapy is not desired or preferred, catheter ablation, at a center with specific expertise, is reasonable.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7659401"/>
                  </a:ext>
                </a:extLst>
              </a:tr>
              <a:tr h="460091">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60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a:t>
                      </a:r>
                      <a:r>
                        <a:rPr lang="en-US" sz="1200" b="1" dirty="0" err="1">
                          <a:effectLst/>
                          <a:latin typeface="Helvetica" panose="020B0604020202020204" pitchFamily="34" charset="0"/>
                          <a:ea typeface="Calibri" panose="020F0502020204030204" pitchFamily="34" charset="0"/>
                          <a:cs typeface="Helvetica" panose="020B0604020202020204" pitchFamily="34" charset="0"/>
                        </a:rPr>
                        <a:t>Brugada</a:t>
                      </a:r>
                      <a:r>
                        <a:rPr lang="en-US" sz="1200" b="1" dirty="0">
                          <a:effectLst/>
                          <a:latin typeface="Helvetica" panose="020B0604020202020204" pitchFamily="34" charset="0"/>
                          <a:ea typeface="Calibri" panose="020F0502020204030204" pitchFamily="34" charset="0"/>
                          <a:cs typeface="Helvetica" panose="020B0604020202020204" pitchFamily="34" charset="0"/>
                        </a:rPr>
                        <a:t> syndrome who experience recurrent sustained VAs or frequent appropriate ICD interventions,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310529"/>
                  </a:ext>
                </a:extLst>
              </a:tr>
              <a:tr h="464782">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600"/>
                        </a:spcAft>
                        <a:buFont typeface="+mj-lt"/>
                        <a:buAutoNum type="arabicPeriod" startAt="5"/>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ARVC, a first-line combined endocardial/epicardial approach for VT ablation is reasonable.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734639"/>
                  </a:ext>
                </a:extLst>
              </a:tr>
            </a:tbl>
          </a:graphicData>
        </a:graphic>
      </p:graphicFrame>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2639103776"/>
              </p:ext>
            </p:extLst>
          </p:nvPr>
        </p:nvGraphicFramePr>
        <p:xfrm>
          <a:off x="302559" y="5208623"/>
          <a:ext cx="8469407" cy="1082368"/>
        </p:xfrm>
        <a:graphic>
          <a:graphicData uri="http://schemas.openxmlformats.org/drawingml/2006/table">
            <a:tbl>
              <a:tblPr firstRow="1" firstCol="1" bandRow="1"/>
              <a:tblGrid>
                <a:gridCol w="878900">
                  <a:extLst>
                    <a:ext uri="{9D8B030D-6E8A-4147-A177-3AD203B41FA5}">
                      <a16:colId xmlns:a16="http://schemas.microsoft.com/office/drawing/2014/main" val="1223233257"/>
                    </a:ext>
                  </a:extLst>
                </a:gridCol>
                <a:gridCol w="944657">
                  <a:extLst>
                    <a:ext uri="{9D8B030D-6E8A-4147-A177-3AD203B41FA5}">
                      <a16:colId xmlns:a16="http://schemas.microsoft.com/office/drawing/2014/main" val="2855402979"/>
                    </a:ext>
                  </a:extLst>
                </a:gridCol>
                <a:gridCol w="6645850">
                  <a:extLst>
                    <a:ext uri="{9D8B030D-6E8A-4147-A177-3AD203B41FA5}">
                      <a16:colId xmlns:a16="http://schemas.microsoft.com/office/drawing/2014/main" val="2295122683"/>
                    </a:ext>
                  </a:extLst>
                </a:gridCol>
              </a:tblGrid>
              <a:tr h="137482">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VA ablation in hypertrophic cardiomyopathy (HCM)</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18994">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5595">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228600" marR="0" lvl="0" indent="-2286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HCM and recurrent monomorphic VT in whom AAD therapy is ineffective or not tolerated,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961462" y="201731"/>
            <a:ext cx="7549405" cy="767254"/>
          </a:xfrm>
        </p:spPr>
        <p:txBody>
          <a:bodyPr/>
          <a:lstStyle/>
          <a:p>
            <a:pPr algn="ctr"/>
            <a:r>
              <a:rPr lang="en-US" sz="3600" dirty="0"/>
              <a:t>Indications for Catheter Ablation</a:t>
            </a:r>
          </a:p>
        </p:txBody>
      </p:sp>
      <p:sp>
        <p:nvSpPr>
          <p:cNvPr id="2" name="TextBox 1">
            <a:extLst>
              <a:ext uri="{FF2B5EF4-FFF2-40B4-BE49-F238E27FC236}">
                <a16:creationId xmlns:a16="http://schemas.microsoft.com/office/drawing/2014/main" id="{25D683D4-B210-4A44-A624-C956940F4DBF}"/>
              </a:ext>
            </a:extLst>
          </p:cNvPr>
          <p:cNvSpPr txBox="1"/>
          <p:nvPr/>
        </p:nvSpPr>
        <p:spPr>
          <a:xfrm>
            <a:off x="316007" y="851900"/>
            <a:ext cx="4332193" cy="338554"/>
          </a:xfrm>
          <a:prstGeom prst="rect">
            <a:avLst/>
          </a:prstGeom>
          <a:noFill/>
        </p:spPr>
        <p:txBody>
          <a:bodyPr wrap="square" rtlCol="0">
            <a:spAutoFit/>
          </a:bodyPr>
          <a:lstStyle/>
          <a:p>
            <a:pPr lvl="0" defTabSz="463003">
              <a:spcBef>
                <a:spcPct val="0"/>
              </a:spcBef>
            </a:pPr>
            <a:r>
              <a:rPr lang="en-US" sz="1600" b="1" dirty="0">
                <a:solidFill>
                  <a:srgbClr val="004C77"/>
                </a:solidFill>
                <a:latin typeface="Helvetica" pitchFamily="2" charset="0"/>
              </a:rPr>
              <a:t>Inherited Arrhythmia Syndromes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4827E79-AF76-4562-B364-41872D4825BE}"/>
              </a:ext>
            </a:extLst>
          </p:cNvPr>
          <p:cNvSpPr/>
          <p:nvPr/>
        </p:nvSpPr>
        <p:spPr>
          <a:xfrm>
            <a:off x="230843" y="4843045"/>
            <a:ext cx="8541123"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Ventricular Arrhythmia in Hypertrophic Cardiomyopathy</a:t>
            </a:r>
            <a:endParaRPr kumimoji="0" lang="en-US" sz="1600" b="1" i="0" u="none" strike="noStrike" kern="1200" cap="none" spc="0" normalizeH="0" baseline="0" noProof="0" dirty="0">
              <a:ln>
                <a:noFill/>
              </a:ln>
              <a:solidFill>
                <a:srgbClr val="004C77"/>
              </a:solidFill>
              <a:effectLst/>
              <a:uLnTx/>
              <a:uFillTx/>
              <a:latin typeface="Helvetica" pitchFamily="2" charset="0"/>
              <a:ea typeface="+mn-ea"/>
              <a:cs typeface="+mn-cs"/>
            </a:endParaRPr>
          </a:p>
        </p:txBody>
      </p:sp>
    </p:spTree>
    <p:extLst>
      <p:ext uri="{BB962C8B-B14F-4D97-AF65-F5344CB8AC3E}">
        <p14:creationId xmlns:p14="http://schemas.microsoft.com/office/powerpoint/2010/main" val="191646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6206271" y="5566107"/>
            <a:ext cx="2133600" cy="246221"/>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endParaRPr lang="en-US" sz="1000" b="1" dirty="0">
              <a:solidFill>
                <a:schemeClr val="accent5">
                  <a:lumMod val="50000"/>
                </a:schemeClr>
              </a:solidFill>
              <a:latin typeface="Helvetica" panose="020B0604020202020204" pitchFamily="34" charset="0"/>
              <a:cs typeface="Helvetica" panose="020B0604020202020204" pitchFamily="34" charset="0"/>
            </a:endParaRPr>
          </a:p>
        </p:txBody>
      </p:sp>
      <p:sp>
        <p:nvSpPr>
          <p:cNvPr id="12" name="Text Placeholder 11">
            <a:extLst>
              <a:ext uri="{FF2B5EF4-FFF2-40B4-BE49-F238E27FC236}">
                <a16:creationId xmlns:a16="http://schemas.microsoft.com/office/drawing/2014/main" id="{36DE2872-349D-4B05-A3A0-A243279FDC1E}"/>
              </a:ext>
            </a:extLst>
          </p:cNvPr>
          <p:cNvSpPr>
            <a:spLocks noGrp="1"/>
          </p:cNvSpPr>
          <p:nvPr>
            <p:ph type="body" sz="quarter" idx="11"/>
          </p:nvPr>
        </p:nvSpPr>
        <p:spPr>
          <a:xfrm>
            <a:off x="457200" y="946491"/>
            <a:ext cx="8403110" cy="369332"/>
          </a:xfrm>
        </p:spPr>
        <p:txBody>
          <a:bodyPr/>
          <a:lstStyle/>
          <a:p>
            <a:r>
              <a:rPr lang="en-US" sz="1800" dirty="0"/>
              <a:t>PAAINESD Score</a:t>
            </a:r>
          </a:p>
        </p:txBody>
      </p:sp>
      <p:graphicFrame>
        <p:nvGraphicFramePr>
          <p:cNvPr id="4" name="Table 3">
            <a:extLst>
              <a:ext uri="{FF2B5EF4-FFF2-40B4-BE49-F238E27FC236}">
                <a16:creationId xmlns:a16="http://schemas.microsoft.com/office/drawing/2014/main" id="{97875FCF-7532-2B48-A23F-66A243021010}"/>
              </a:ext>
            </a:extLst>
          </p:cNvPr>
          <p:cNvGraphicFramePr>
            <a:graphicFrameLocks noGrp="1"/>
          </p:cNvGraphicFramePr>
          <p:nvPr>
            <p:extLst>
              <p:ext uri="{D42A27DB-BD31-4B8C-83A1-F6EECF244321}">
                <p14:modId xmlns:p14="http://schemas.microsoft.com/office/powerpoint/2010/main" val="3799986606"/>
              </p:ext>
            </p:extLst>
          </p:nvPr>
        </p:nvGraphicFramePr>
        <p:xfrm>
          <a:off x="766590" y="2329171"/>
          <a:ext cx="4342279" cy="3017520"/>
        </p:xfrm>
        <a:graphic>
          <a:graphicData uri="http://schemas.openxmlformats.org/drawingml/2006/table">
            <a:tbl>
              <a:tblPr firstRow="1" bandRow="1">
                <a:tableStyleId>{7DF18680-E054-41AD-8BC1-D1AEF772440D}</a:tableStyleId>
              </a:tblPr>
              <a:tblGrid>
                <a:gridCol w="3247131">
                  <a:extLst>
                    <a:ext uri="{9D8B030D-6E8A-4147-A177-3AD203B41FA5}">
                      <a16:colId xmlns:a16="http://schemas.microsoft.com/office/drawing/2014/main" val="4118872927"/>
                    </a:ext>
                  </a:extLst>
                </a:gridCol>
                <a:gridCol w="1095148">
                  <a:extLst>
                    <a:ext uri="{9D8B030D-6E8A-4147-A177-3AD203B41FA5}">
                      <a16:colId xmlns:a16="http://schemas.microsoft.com/office/drawing/2014/main" val="2530157749"/>
                    </a:ext>
                  </a:extLst>
                </a:gridCol>
              </a:tblGrid>
              <a:tr h="320616">
                <a:tc>
                  <a:txBody>
                    <a:bodyPr/>
                    <a:lstStyle/>
                    <a:p>
                      <a:pPr algn="ctr"/>
                      <a:r>
                        <a:rPr lang="en-US" sz="1600" dirty="0">
                          <a:latin typeface="Arial" panose="020B0604020202020204" pitchFamily="34" charset="0"/>
                          <a:cs typeface="Arial" panose="020B0604020202020204" pitchFamily="34" charset="0"/>
                        </a:rPr>
                        <a:t>Variable</a:t>
                      </a:r>
                    </a:p>
                  </a:txBody>
                  <a:tcPr/>
                </a:tc>
                <a:tc>
                  <a:txBody>
                    <a:bodyPr/>
                    <a:lstStyle/>
                    <a:p>
                      <a:pPr algn="ctr"/>
                      <a:r>
                        <a:rPr lang="en-US" sz="1600" dirty="0">
                          <a:latin typeface="Arial" panose="020B0604020202020204" pitchFamily="34" charset="0"/>
                          <a:cs typeface="Arial" panose="020B0604020202020204" pitchFamily="34" charset="0"/>
                        </a:rPr>
                        <a:t>Points</a:t>
                      </a:r>
                    </a:p>
                  </a:txBody>
                  <a:tcPr/>
                </a:tc>
                <a:extLst>
                  <a:ext uri="{0D108BD9-81ED-4DB2-BD59-A6C34878D82A}">
                    <a16:rowId xmlns:a16="http://schemas.microsoft.com/office/drawing/2014/main" val="1717831706"/>
                  </a:ext>
                </a:extLst>
              </a:tr>
              <a:tr h="320616">
                <a:tc>
                  <a:txBody>
                    <a:bodyPr/>
                    <a:lstStyle/>
                    <a:p>
                      <a:pPr algn="ctr"/>
                      <a:r>
                        <a:rPr lang="en-US" sz="1600" b="1" dirty="0">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ulmonary disease (COPD)</a:t>
                      </a:r>
                    </a:p>
                  </a:txBody>
                  <a:tcPr/>
                </a:tc>
                <a:tc>
                  <a:txBody>
                    <a:bodyPr/>
                    <a:lstStyle/>
                    <a:p>
                      <a:pPr algn="ctr"/>
                      <a:r>
                        <a:rPr lang="en-US" sz="16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3635391566"/>
                  </a:ext>
                </a:extLst>
              </a:tr>
              <a:tr h="320616">
                <a:tc>
                  <a:txBody>
                    <a:bodyPr/>
                    <a:lstStyle/>
                    <a:p>
                      <a:pPr algn="ctr"/>
                      <a:r>
                        <a:rPr lang="en-US" sz="1600" b="1" dirty="0">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ge (&gt;60 years)</a:t>
                      </a:r>
                    </a:p>
                  </a:txBody>
                  <a:tcPr/>
                </a:tc>
                <a:tc>
                  <a:txBody>
                    <a:bodyPr/>
                    <a:lstStyle/>
                    <a:p>
                      <a:pPr algn="ctr"/>
                      <a:r>
                        <a:rPr lang="en-US" sz="16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841944755"/>
                  </a:ext>
                </a:extLst>
              </a:tr>
              <a:tr h="320616">
                <a:tc>
                  <a:txBody>
                    <a:bodyPr/>
                    <a:lstStyle/>
                    <a:p>
                      <a:pPr algn="ctr"/>
                      <a:r>
                        <a:rPr lang="en-US" sz="1600" dirty="0">
                          <a:latin typeface="Arial" panose="020B0604020202020204" pitchFamily="34" charset="0"/>
                          <a:cs typeface="Arial" panose="020B0604020202020204" pitchFamily="34" charset="0"/>
                        </a:rPr>
                        <a:t>General </a:t>
                      </a:r>
                      <a:r>
                        <a:rPr lang="en-US" sz="1600" b="1" dirty="0">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nesthesia</a:t>
                      </a:r>
                    </a:p>
                  </a:txBody>
                  <a:tcPr/>
                </a:tc>
                <a:tc>
                  <a:txBody>
                    <a:bodyPr/>
                    <a:lstStyle/>
                    <a:p>
                      <a:pPr algn="ctr"/>
                      <a:r>
                        <a:rPr lang="en-US" sz="16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2166379154"/>
                  </a:ext>
                </a:extLst>
              </a:tr>
              <a:tr h="320616">
                <a:tc>
                  <a:txBody>
                    <a:bodyPr/>
                    <a:lstStyle/>
                    <a:p>
                      <a:pPr algn="ctr"/>
                      <a:r>
                        <a:rPr lang="en-US" sz="1600" b="1" dirty="0">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schemic cardiomyopathy</a:t>
                      </a:r>
                    </a:p>
                  </a:txBody>
                  <a:tcPr/>
                </a:tc>
                <a:tc>
                  <a:txBody>
                    <a:bodyPr/>
                    <a:lstStyle/>
                    <a:p>
                      <a:pPr algn="ctr"/>
                      <a:r>
                        <a:rPr lang="en-US" sz="1600"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1757370153"/>
                  </a:ext>
                </a:extLst>
              </a:tr>
              <a:tr h="320616">
                <a:tc>
                  <a:txBody>
                    <a:bodyPr/>
                    <a:lstStyle/>
                    <a:p>
                      <a:pPr algn="ctr"/>
                      <a:r>
                        <a:rPr lang="en-US" sz="1600" b="1" dirty="0">
                          <a:latin typeface="Arial" panose="020B0604020202020204" pitchFamily="34" charset="0"/>
                          <a:cs typeface="Arial" panose="020B0604020202020204" pitchFamily="34" charset="0"/>
                        </a:rPr>
                        <a:t>N</a:t>
                      </a:r>
                      <a:r>
                        <a:rPr lang="en-US" sz="1600" dirty="0">
                          <a:latin typeface="Arial" panose="020B0604020202020204" pitchFamily="34" charset="0"/>
                          <a:cs typeface="Arial" panose="020B0604020202020204" pitchFamily="34" charset="0"/>
                        </a:rPr>
                        <a:t>YHA class (III/IV)</a:t>
                      </a:r>
                    </a:p>
                  </a:txBody>
                  <a:tcPr/>
                </a:tc>
                <a:tc>
                  <a:txBody>
                    <a:bodyPr/>
                    <a:lstStyle/>
                    <a:p>
                      <a:pPr algn="ctr"/>
                      <a:r>
                        <a:rPr lang="en-US" sz="1600"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2176196271"/>
                  </a:ext>
                </a:extLst>
              </a:tr>
              <a:tr h="320616">
                <a:tc>
                  <a:txBody>
                    <a:bodyPr/>
                    <a:lstStyle/>
                    <a:p>
                      <a:pPr algn="ctr"/>
                      <a:r>
                        <a:rPr lang="en-US" sz="1600" b="1" dirty="0">
                          <a:latin typeface="Arial" panose="020B0604020202020204" pitchFamily="34" charset="0"/>
                          <a:cs typeface="Arial" panose="020B0604020202020204" pitchFamily="34" charset="0"/>
                        </a:rPr>
                        <a:t>E</a:t>
                      </a:r>
                      <a:r>
                        <a:rPr lang="en-US" sz="1600" b="0" dirty="0">
                          <a:latin typeface="Arial" panose="020B0604020202020204" pitchFamily="34" charset="0"/>
                          <a:cs typeface="Arial" panose="020B0604020202020204" pitchFamily="34" charset="0"/>
                        </a:rPr>
                        <a:t>F</a:t>
                      </a:r>
                      <a:r>
                        <a:rPr lang="en-US" sz="1600" dirty="0">
                          <a:latin typeface="Arial" panose="020B0604020202020204" pitchFamily="34" charset="0"/>
                          <a:cs typeface="Arial" panose="020B0604020202020204" pitchFamily="34" charset="0"/>
                        </a:rPr>
                        <a:t> (&lt;25%)</a:t>
                      </a:r>
                    </a:p>
                  </a:txBody>
                  <a:tcPr/>
                </a:tc>
                <a:tc>
                  <a:txBody>
                    <a:bodyPr/>
                    <a:lstStyle/>
                    <a:p>
                      <a:pPr algn="ctr"/>
                      <a:r>
                        <a:rPr lang="en-US" sz="16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2657937296"/>
                  </a:ext>
                </a:extLst>
              </a:tr>
              <a:tr h="320616">
                <a:tc>
                  <a:txBody>
                    <a:bodyPr/>
                    <a:lstStyle/>
                    <a:p>
                      <a:pPr algn="ctr"/>
                      <a:r>
                        <a:rPr lang="en-US" sz="1600" dirty="0">
                          <a:latin typeface="Arial" panose="020B0604020202020204" pitchFamily="34" charset="0"/>
                          <a:cs typeface="Arial" panose="020B0604020202020204" pitchFamily="34" charset="0"/>
                        </a:rPr>
                        <a:t>VT </a:t>
                      </a:r>
                      <a:r>
                        <a:rPr lang="en-US" sz="1600" b="1" dirty="0">
                          <a:latin typeface="Arial" panose="020B0604020202020204" pitchFamily="34" charset="0"/>
                          <a:cs typeface="Arial" panose="020B0604020202020204" pitchFamily="34" charset="0"/>
                        </a:rPr>
                        <a:t>s</a:t>
                      </a:r>
                      <a:r>
                        <a:rPr lang="en-US" sz="1600" dirty="0">
                          <a:latin typeface="Arial" panose="020B0604020202020204" pitchFamily="34" charset="0"/>
                          <a:cs typeface="Arial" panose="020B0604020202020204" pitchFamily="34" charset="0"/>
                        </a:rPr>
                        <a:t>torm</a:t>
                      </a:r>
                    </a:p>
                  </a:txBody>
                  <a:tcPr/>
                </a:tc>
                <a:tc>
                  <a:txBody>
                    <a:bodyPr/>
                    <a:lstStyle/>
                    <a:p>
                      <a:pPr algn="ctr"/>
                      <a:r>
                        <a:rPr lang="en-US" sz="16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3315109262"/>
                  </a:ext>
                </a:extLst>
              </a:tr>
              <a:tr h="320616">
                <a:tc>
                  <a:txBody>
                    <a:bodyPr/>
                    <a:lstStyle/>
                    <a:p>
                      <a:pPr algn="ctr"/>
                      <a:r>
                        <a:rPr lang="en-US" sz="1600" b="1" dirty="0">
                          <a:latin typeface="Arial" panose="020B0604020202020204" pitchFamily="34" charset="0"/>
                          <a:cs typeface="Arial" panose="020B0604020202020204" pitchFamily="34" charset="0"/>
                        </a:rPr>
                        <a:t>D</a:t>
                      </a:r>
                      <a:r>
                        <a:rPr lang="en-US" sz="1600" dirty="0">
                          <a:latin typeface="Arial" panose="020B0604020202020204" pitchFamily="34" charset="0"/>
                          <a:cs typeface="Arial" panose="020B0604020202020204" pitchFamily="34" charset="0"/>
                        </a:rPr>
                        <a:t>iabetes mellitus</a:t>
                      </a:r>
                    </a:p>
                  </a:txBody>
                  <a:tcPr/>
                </a:tc>
                <a:tc>
                  <a:txBody>
                    <a:bodyPr/>
                    <a:lstStyle/>
                    <a:p>
                      <a:pPr algn="ctr"/>
                      <a:r>
                        <a:rPr lang="en-US" sz="16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954016329"/>
                  </a:ext>
                </a:extLst>
              </a:tr>
            </a:tbl>
          </a:graphicData>
        </a:graphic>
      </p:graphicFrame>
      <p:sp>
        <p:nvSpPr>
          <p:cNvPr id="5" name="TextBox 4">
            <a:extLst>
              <a:ext uri="{FF2B5EF4-FFF2-40B4-BE49-F238E27FC236}">
                <a16:creationId xmlns:a16="http://schemas.microsoft.com/office/drawing/2014/main" id="{71198E4E-A29F-F547-B993-6403DDB2FC4C}"/>
              </a:ext>
            </a:extLst>
          </p:cNvPr>
          <p:cNvSpPr txBox="1"/>
          <p:nvPr/>
        </p:nvSpPr>
        <p:spPr>
          <a:xfrm>
            <a:off x="5755341" y="2306392"/>
            <a:ext cx="2584530" cy="2585323"/>
          </a:xfrm>
          <a:prstGeom prst="rect">
            <a:avLst/>
          </a:prstGeom>
          <a:noFill/>
          <a:ln>
            <a:solidFill>
              <a:srgbClr val="FFFFFF"/>
            </a:solidFill>
          </a:ln>
        </p:spPr>
        <p:txBody>
          <a:bodyPr wrap="square" rtlCol="0">
            <a:spAutoFit/>
          </a:bodyPr>
          <a:lstStyle/>
          <a:p>
            <a:pPr marL="342900" indent="-342900" defTabSz="457200">
              <a:buFont typeface="Arial" panose="020B0604020202020204" pitchFamily="34" charset="0"/>
              <a:buChar char="•"/>
            </a:pPr>
            <a:r>
              <a:rPr lang="en-US" b="1" dirty="0">
                <a:solidFill>
                  <a:schemeClr val="tx1">
                    <a:lumMod val="75000"/>
                    <a:lumOff val="25000"/>
                  </a:schemeClr>
                </a:solidFill>
                <a:latin typeface="Helvetica" panose="020B0604020202020204" pitchFamily="34" charset="0"/>
                <a:cs typeface="Helvetica" panose="020B0604020202020204" pitchFamily="34" charset="0"/>
              </a:rPr>
              <a:t>Maximum 35 (or 31 if GA not used)</a:t>
            </a:r>
          </a:p>
          <a:p>
            <a:pPr marL="342900" indent="-342900" defTabSz="457200">
              <a:buFont typeface="Arial" panose="020B0604020202020204" pitchFamily="34" charset="0"/>
              <a:buChar char="•"/>
            </a:pPr>
            <a:r>
              <a:rPr lang="en-US" b="1" dirty="0">
                <a:solidFill>
                  <a:schemeClr val="tx1">
                    <a:lumMod val="75000"/>
                    <a:lumOff val="25000"/>
                  </a:schemeClr>
                </a:solidFill>
                <a:latin typeface="Helvetica" panose="020B0604020202020204" pitchFamily="34" charset="0"/>
                <a:cs typeface="Helvetica" panose="020B0604020202020204" pitchFamily="34" charset="0"/>
              </a:rPr>
              <a:t>Risk of AHD increases across tertiles</a:t>
            </a:r>
          </a:p>
          <a:p>
            <a:pPr marL="342900" indent="-342900" defTabSz="457200">
              <a:buFont typeface="Arial" panose="020B0604020202020204" pitchFamily="34" charset="0"/>
              <a:buChar char="•"/>
            </a:pPr>
            <a:r>
              <a:rPr lang="en-US" b="1" dirty="0">
                <a:solidFill>
                  <a:schemeClr val="tx1">
                    <a:lumMod val="75000"/>
                    <a:lumOff val="25000"/>
                  </a:schemeClr>
                </a:solidFill>
                <a:latin typeface="Helvetica" panose="020B0604020202020204" pitchFamily="34" charset="0"/>
                <a:cs typeface="Helvetica" panose="020B0604020202020204" pitchFamily="34" charset="0"/>
              </a:rPr>
              <a:t>PAAINESD score ≥15-17 identifies a high-risk cohort (24% risk of AHD)</a:t>
            </a:r>
          </a:p>
        </p:txBody>
      </p:sp>
      <p:sp>
        <p:nvSpPr>
          <p:cNvPr id="11" name="TextBox 10">
            <a:extLst>
              <a:ext uri="{FF2B5EF4-FFF2-40B4-BE49-F238E27FC236}">
                <a16:creationId xmlns:a16="http://schemas.microsoft.com/office/drawing/2014/main" id="{22BCD8D1-33CE-2546-B99E-116A0D7AFA5F}"/>
              </a:ext>
            </a:extLst>
          </p:cNvPr>
          <p:cNvSpPr txBox="1">
            <a:spLocks noChangeArrowheads="1"/>
          </p:cNvSpPr>
          <p:nvPr/>
        </p:nvSpPr>
        <p:spPr bwMode="auto">
          <a:xfrm>
            <a:off x="6858000" y="5665288"/>
            <a:ext cx="2133600" cy="230832"/>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r>
              <a:rPr lang="en-US" sz="900" dirty="0">
                <a:solidFill>
                  <a:schemeClr val="tx1">
                    <a:lumMod val="75000"/>
                    <a:lumOff val="25000"/>
                  </a:schemeClr>
                </a:solidFill>
                <a:latin typeface="Helvetica" panose="020B0604020202020204" pitchFamily="34" charset="0"/>
                <a:cs typeface="Helvetica" panose="020B0604020202020204" pitchFamily="34" charset="0"/>
              </a:rPr>
              <a:t>Santangeli et al. Circ A&amp;E 2015</a:t>
            </a:r>
          </a:p>
        </p:txBody>
      </p:sp>
      <p:sp>
        <p:nvSpPr>
          <p:cNvPr id="2" name="TextBox 1">
            <a:extLst>
              <a:ext uri="{FF2B5EF4-FFF2-40B4-BE49-F238E27FC236}">
                <a16:creationId xmlns:a16="http://schemas.microsoft.com/office/drawing/2014/main" id="{CC650225-84AC-47D0-88F0-8EB633B4AE4C}"/>
              </a:ext>
            </a:extLst>
          </p:cNvPr>
          <p:cNvSpPr txBox="1"/>
          <p:nvPr/>
        </p:nvSpPr>
        <p:spPr>
          <a:xfrm>
            <a:off x="543955" y="1723858"/>
            <a:ext cx="8229600" cy="584775"/>
          </a:xfrm>
          <a:prstGeom prst="rect">
            <a:avLst/>
          </a:prstGeom>
          <a:noFill/>
        </p:spPr>
        <p:txBody>
          <a:bodyPr wrap="square" rtlCol="0">
            <a:spAutoFit/>
          </a:bodyPr>
          <a:lstStyle/>
          <a:p>
            <a:pPr algn="just"/>
            <a:r>
              <a:rPr lang="en-US" sz="1600" b="1" dirty="0">
                <a:solidFill>
                  <a:schemeClr val="tx1">
                    <a:lumMod val="75000"/>
                    <a:lumOff val="25000"/>
                  </a:schemeClr>
                </a:solidFill>
                <a:latin typeface="Helvetica" panose="020B0604020202020204" pitchFamily="34" charset="0"/>
                <a:cs typeface="Helvetica" panose="020B0604020202020204" pitchFamily="34" charset="0"/>
              </a:rPr>
              <a:t>The PAAINESD Score, developed to predict the risk of periprocedural hemodynamic decompensation</a:t>
            </a:r>
          </a:p>
        </p:txBody>
      </p:sp>
      <p:sp>
        <p:nvSpPr>
          <p:cNvPr id="14" name="Text Placeholder 9">
            <a:extLst>
              <a:ext uri="{FF2B5EF4-FFF2-40B4-BE49-F238E27FC236}">
                <a16:creationId xmlns:a16="http://schemas.microsoft.com/office/drawing/2014/main" id="{BB89F636-F6F5-49B4-BC50-399320FFA5DC}"/>
              </a:ext>
            </a:extLst>
          </p:cNvPr>
          <p:cNvSpPr txBox="1">
            <a:spLocks/>
          </p:cNvSpPr>
          <p:nvPr/>
        </p:nvSpPr>
        <p:spPr>
          <a:xfrm>
            <a:off x="834186" y="195930"/>
            <a:ext cx="7649138" cy="646331"/>
          </a:xfrm>
          <a:prstGeom prst="rect">
            <a:avLst/>
          </a:prstGeom>
        </p:spPr>
        <p:txBody>
          <a:bodyPr vert="horz" wrap="square" lIns="91440" tIns="45720" rIns="91440" bIns="45720" rtlCol="0"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4000" b="1" i="0" kern="1200" baseline="0">
                <a:solidFill>
                  <a:srgbClr val="004C77"/>
                </a:solidFill>
                <a:latin typeface="Helvetica" pitchFamily="2" charset="0"/>
                <a:ea typeface="+mn-ea"/>
                <a:cs typeface="+mn-cs"/>
              </a:defRPr>
            </a:lvl1pPr>
            <a:lvl2pPr marL="617323"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2pPr>
            <a:lvl3pPr marL="1234648"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3pPr>
            <a:lvl4pPr marL="1851970"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4pPr>
            <a:lvl5pPr marL="2469294"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Procedural Planning</a:t>
            </a:r>
          </a:p>
        </p:txBody>
      </p:sp>
      <p:sp>
        <p:nvSpPr>
          <p:cNvPr id="9" name="TextBox 8">
            <a:extLst>
              <a:ext uri="{FF2B5EF4-FFF2-40B4-BE49-F238E27FC236}">
                <a16:creationId xmlns:a16="http://schemas.microsoft.com/office/drawing/2014/main" id="{02CCB624-67B2-4220-99B4-C20CCE1585DE}"/>
              </a:ext>
            </a:extLst>
          </p:cNvPr>
          <p:cNvSpPr txBox="1"/>
          <p:nvPr/>
        </p:nvSpPr>
        <p:spPr>
          <a:xfrm>
            <a:off x="766590" y="5469802"/>
            <a:ext cx="4342279" cy="646331"/>
          </a:xfrm>
          <a:prstGeom prst="rect">
            <a:avLst/>
          </a:prstGeom>
          <a:noFill/>
        </p:spPr>
        <p:txBody>
          <a:bodyPr wrap="square" rtlCol="0">
            <a:spAutoFit/>
          </a:bodyPr>
          <a:lstStyle/>
          <a:p>
            <a:pPr algn="just"/>
            <a:r>
              <a:rPr lang="en-US" sz="1200" dirty="0">
                <a:solidFill>
                  <a:schemeClr val="tx1">
                    <a:lumMod val="75000"/>
                    <a:lumOff val="25000"/>
                  </a:schemeClr>
                </a:solidFill>
                <a:latin typeface="Helvetica" panose="020B0604020202020204" pitchFamily="34" charset="0"/>
                <a:cs typeface="Helvetica" panose="020B0604020202020204" pitchFamily="34" charset="0"/>
              </a:rPr>
              <a:t>COPD, chronic obstructive pulmonary disease; EF, ejection fraction; NYHA, New York Heart Association; VT, ventricular tachycardia</a:t>
            </a:r>
          </a:p>
        </p:txBody>
      </p:sp>
    </p:spTree>
    <p:extLst>
      <p:ext uri="{BB962C8B-B14F-4D97-AF65-F5344CB8AC3E}">
        <p14:creationId xmlns:p14="http://schemas.microsoft.com/office/powerpoint/2010/main" val="312340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6858000" y="5638800"/>
            <a:ext cx="2133600" cy="230832"/>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r>
              <a:rPr lang="en-US" sz="900" dirty="0">
                <a:solidFill>
                  <a:schemeClr val="tx1">
                    <a:lumMod val="65000"/>
                    <a:lumOff val="35000"/>
                  </a:schemeClr>
                </a:solidFill>
                <a:latin typeface="Helvetica" panose="020B0604020202020204" pitchFamily="34" charset="0"/>
                <a:cs typeface="Helvetica" panose="020B0604020202020204" pitchFamily="34" charset="0"/>
              </a:rPr>
              <a:t>Santangeli et al. JACC 2017</a:t>
            </a:r>
          </a:p>
        </p:txBody>
      </p:sp>
      <p:sp>
        <p:nvSpPr>
          <p:cNvPr id="13" name="Text Placeholder 12">
            <a:extLst>
              <a:ext uri="{FF2B5EF4-FFF2-40B4-BE49-F238E27FC236}">
                <a16:creationId xmlns:a16="http://schemas.microsoft.com/office/drawing/2014/main" id="{54DBFD6B-FA36-40EF-9EF0-386897D0DECC}"/>
              </a:ext>
            </a:extLst>
          </p:cNvPr>
          <p:cNvSpPr>
            <a:spLocks noGrp="1"/>
          </p:cNvSpPr>
          <p:nvPr>
            <p:ph type="body" sz="quarter" idx="11"/>
          </p:nvPr>
        </p:nvSpPr>
        <p:spPr>
          <a:xfrm>
            <a:off x="386627" y="906803"/>
            <a:ext cx="2829955" cy="369332"/>
          </a:xfrm>
        </p:spPr>
        <p:txBody>
          <a:bodyPr/>
          <a:lstStyle/>
          <a:p>
            <a:r>
              <a:rPr lang="en-US" sz="1800" dirty="0"/>
              <a:t>Risk Scoring Systems</a:t>
            </a:r>
          </a:p>
        </p:txBody>
      </p:sp>
      <p:pic>
        <p:nvPicPr>
          <p:cNvPr id="4" name="Picture 3">
            <a:extLst>
              <a:ext uri="{FF2B5EF4-FFF2-40B4-BE49-F238E27FC236}">
                <a16:creationId xmlns:a16="http://schemas.microsoft.com/office/drawing/2014/main" id="{C6E58216-D551-3E40-8F56-3528CC1043E6}"/>
              </a:ext>
            </a:extLst>
          </p:cNvPr>
          <p:cNvPicPr>
            <a:picLocks noChangeAspect="1"/>
          </p:cNvPicPr>
          <p:nvPr/>
        </p:nvPicPr>
        <p:blipFill>
          <a:blip r:embed="rId2"/>
          <a:stretch>
            <a:fillRect/>
          </a:stretch>
        </p:blipFill>
        <p:spPr>
          <a:xfrm>
            <a:off x="6166904" y="1154167"/>
            <a:ext cx="2307149" cy="4053533"/>
          </a:xfrm>
          <a:prstGeom prst="rect">
            <a:avLst/>
          </a:prstGeom>
        </p:spPr>
      </p:pic>
      <p:pic>
        <p:nvPicPr>
          <p:cNvPr id="5" name="Picture 4">
            <a:extLst>
              <a:ext uri="{FF2B5EF4-FFF2-40B4-BE49-F238E27FC236}">
                <a16:creationId xmlns:a16="http://schemas.microsoft.com/office/drawing/2014/main" id="{040DEAA7-281F-424E-9FFB-0B9A24FB7E35}"/>
              </a:ext>
            </a:extLst>
          </p:cNvPr>
          <p:cNvPicPr>
            <a:picLocks noChangeAspect="1"/>
          </p:cNvPicPr>
          <p:nvPr/>
        </p:nvPicPr>
        <p:blipFill>
          <a:blip r:embed="rId3"/>
          <a:stretch>
            <a:fillRect/>
          </a:stretch>
        </p:blipFill>
        <p:spPr>
          <a:xfrm>
            <a:off x="3555252" y="1156730"/>
            <a:ext cx="2464548" cy="4053533"/>
          </a:xfrm>
          <a:prstGeom prst="rect">
            <a:avLst/>
          </a:prstGeom>
        </p:spPr>
      </p:pic>
      <p:sp>
        <p:nvSpPr>
          <p:cNvPr id="12" name="TextBox 11">
            <a:extLst>
              <a:ext uri="{FF2B5EF4-FFF2-40B4-BE49-F238E27FC236}">
                <a16:creationId xmlns:a16="http://schemas.microsoft.com/office/drawing/2014/main" id="{C67C6271-F974-A84D-A4A5-B95BCD168325}"/>
              </a:ext>
            </a:extLst>
          </p:cNvPr>
          <p:cNvSpPr txBox="1">
            <a:spLocks noChangeArrowheads="1"/>
          </p:cNvSpPr>
          <p:nvPr/>
        </p:nvSpPr>
        <p:spPr bwMode="auto">
          <a:xfrm>
            <a:off x="744313" y="4818942"/>
            <a:ext cx="2133600" cy="230832"/>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r>
              <a:rPr lang="en-US" sz="900" dirty="0">
                <a:solidFill>
                  <a:schemeClr val="tx1">
                    <a:lumMod val="65000"/>
                    <a:lumOff val="35000"/>
                  </a:schemeClr>
                </a:solidFill>
                <a:latin typeface="Helvetica" panose="020B0604020202020204" pitchFamily="34" charset="0"/>
                <a:cs typeface="Helvetica" panose="020B0604020202020204" pitchFamily="34" charset="0"/>
              </a:rPr>
              <a:t>Santangeli et al. Circ A&amp;E 2015</a:t>
            </a:r>
          </a:p>
        </p:txBody>
      </p:sp>
      <p:pic>
        <p:nvPicPr>
          <p:cNvPr id="9" name="Picture 8">
            <a:extLst>
              <a:ext uri="{FF2B5EF4-FFF2-40B4-BE49-F238E27FC236}">
                <a16:creationId xmlns:a16="http://schemas.microsoft.com/office/drawing/2014/main" id="{B26DDC6E-F70B-4E4C-80BF-583C07521116}"/>
              </a:ext>
            </a:extLst>
          </p:cNvPr>
          <p:cNvPicPr>
            <a:picLocks noChangeAspect="1"/>
          </p:cNvPicPr>
          <p:nvPr/>
        </p:nvPicPr>
        <p:blipFill>
          <a:blip r:embed="rId4"/>
          <a:stretch>
            <a:fillRect/>
          </a:stretch>
        </p:blipFill>
        <p:spPr>
          <a:xfrm>
            <a:off x="235812" y="2138453"/>
            <a:ext cx="3150605" cy="2472245"/>
          </a:xfrm>
          <a:prstGeom prst="rect">
            <a:avLst/>
          </a:prstGeom>
        </p:spPr>
      </p:pic>
      <p:sp>
        <p:nvSpPr>
          <p:cNvPr id="8" name="Text Placeholder 9">
            <a:extLst>
              <a:ext uri="{FF2B5EF4-FFF2-40B4-BE49-F238E27FC236}">
                <a16:creationId xmlns:a16="http://schemas.microsoft.com/office/drawing/2014/main" id="{19775678-4FC9-4D5A-987C-8DE0C71CAA1D}"/>
              </a:ext>
            </a:extLst>
          </p:cNvPr>
          <p:cNvSpPr txBox="1">
            <a:spLocks/>
          </p:cNvSpPr>
          <p:nvPr/>
        </p:nvSpPr>
        <p:spPr>
          <a:xfrm>
            <a:off x="838362" y="161566"/>
            <a:ext cx="7649138" cy="646331"/>
          </a:xfrm>
          <a:prstGeom prst="rect">
            <a:avLst/>
          </a:prstGeom>
        </p:spPr>
        <p:txBody>
          <a:bodyPr vert="horz" wrap="square" lIns="91440" tIns="45720" rIns="91440" bIns="45720" rtlCol="0"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4000" b="1" i="0" kern="1200" baseline="0">
                <a:solidFill>
                  <a:srgbClr val="004C77"/>
                </a:solidFill>
                <a:latin typeface="Helvetica" pitchFamily="2" charset="0"/>
                <a:ea typeface="+mn-ea"/>
                <a:cs typeface="+mn-cs"/>
              </a:defRPr>
            </a:lvl1pPr>
            <a:lvl2pPr marL="617323"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2pPr>
            <a:lvl3pPr marL="1234648"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3pPr>
            <a:lvl4pPr marL="1851970"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4pPr>
            <a:lvl5pPr marL="2469294"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Procedural Planning</a:t>
            </a:r>
          </a:p>
        </p:txBody>
      </p:sp>
    </p:spTree>
    <p:extLst>
      <p:ext uri="{BB962C8B-B14F-4D97-AF65-F5344CB8AC3E}">
        <p14:creationId xmlns:p14="http://schemas.microsoft.com/office/powerpoint/2010/main" val="289975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BCD8D1-33CE-2546-B99E-116A0D7AFA5F}"/>
              </a:ext>
            </a:extLst>
          </p:cNvPr>
          <p:cNvSpPr txBox="1">
            <a:spLocks noChangeArrowheads="1"/>
          </p:cNvSpPr>
          <p:nvPr/>
        </p:nvSpPr>
        <p:spPr bwMode="auto">
          <a:xfrm>
            <a:off x="2785728" y="6141428"/>
            <a:ext cx="2133600" cy="230832"/>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r>
              <a:rPr lang="en-US" sz="900" dirty="0">
                <a:solidFill>
                  <a:schemeClr val="tx1">
                    <a:lumMod val="75000"/>
                    <a:lumOff val="25000"/>
                  </a:schemeClr>
                </a:solidFill>
                <a:latin typeface="Helvetica" panose="020B0604020202020204" pitchFamily="34" charset="0"/>
                <a:cs typeface="Helvetica" panose="020B0604020202020204" pitchFamily="34" charset="0"/>
              </a:rPr>
              <a:t>Santangeli et al. JACC CE 2019</a:t>
            </a:r>
          </a:p>
        </p:txBody>
      </p:sp>
      <p:pic>
        <p:nvPicPr>
          <p:cNvPr id="19" name="Picture 18">
            <a:extLst>
              <a:ext uri="{FF2B5EF4-FFF2-40B4-BE49-F238E27FC236}">
                <a16:creationId xmlns:a16="http://schemas.microsoft.com/office/drawing/2014/main" id="{EE22D676-2DBD-204F-A0F1-C690D27294EA}"/>
              </a:ext>
            </a:extLst>
          </p:cNvPr>
          <p:cNvPicPr>
            <a:picLocks noChangeAspect="1"/>
          </p:cNvPicPr>
          <p:nvPr/>
        </p:nvPicPr>
        <p:blipFill>
          <a:blip r:embed="rId2"/>
          <a:stretch>
            <a:fillRect/>
          </a:stretch>
        </p:blipFill>
        <p:spPr>
          <a:xfrm>
            <a:off x="4881228" y="152400"/>
            <a:ext cx="3617725" cy="4570541"/>
          </a:xfrm>
          <a:prstGeom prst="rect">
            <a:avLst/>
          </a:prstGeom>
        </p:spPr>
      </p:pic>
      <p:pic>
        <p:nvPicPr>
          <p:cNvPr id="21" name="Picture 20">
            <a:extLst>
              <a:ext uri="{FF2B5EF4-FFF2-40B4-BE49-F238E27FC236}">
                <a16:creationId xmlns:a16="http://schemas.microsoft.com/office/drawing/2014/main" id="{1467BE32-7DBC-9A4C-AA9B-DB332D28E900}"/>
              </a:ext>
            </a:extLst>
          </p:cNvPr>
          <p:cNvPicPr>
            <a:picLocks noChangeAspect="1"/>
          </p:cNvPicPr>
          <p:nvPr/>
        </p:nvPicPr>
        <p:blipFill>
          <a:blip r:embed="rId3"/>
          <a:stretch>
            <a:fillRect/>
          </a:stretch>
        </p:blipFill>
        <p:spPr>
          <a:xfrm>
            <a:off x="185961" y="152400"/>
            <a:ext cx="4047678" cy="6061642"/>
          </a:xfrm>
          <a:prstGeom prst="rect">
            <a:avLst/>
          </a:prstGeom>
        </p:spPr>
      </p:pic>
      <p:pic>
        <p:nvPicPr>
          <p:cNvPr id="13" name="Picture 12">
            <a:extLst>
              <a:ext uri="{FF2B5EF4-FFF2-40B4-BE49-F238E27FC236}">
                <a16:creationId xmlns:a16="http://schemas.microsoft.com/office/drawing/2014/main" id="{292542CB-8A79-BB4B-A92A-4FF45F95DB97}"/>
              </a:ext>
            </a:extLst>
          </p:cNvPr>
          <p:cNvPicPr>
            <a:picLocks noChangeAspect="1"/>
          </p:cNvPicPr>
          <p:nvPr/>
        </p:nvPicPr>
        <p:blipFill>
          <a:blip r:embed="rId4"/>
          <a:stretch>
            <a:fillRect/>
          </a:stretch>
        </p:blipFill>
        <p:spPr>
          <a:xfrm>
            <a:off x="5029200" y="4800600"/>
            <a:ext cx="3704067" cy="1520236"/>
          </a:xfrm>
          <a:prstGeom prst="rect">
            <a:avLst/>
          </a:prstGeom>
          <a:ln w="28575">
            <a:solidFill>
              <a:srgbClr val="0000FF"/>
            </a:solidFill>
          </a:ln>
        </p:spPr>
      </p:pic>
    </p:spTree>
    <p:extLst>
      <p:ext uri="{BB962C8B-B14F-4D97-AF65-F5344CB8AC3E}">
        <p14:creationId xmlns:p14="http://schemas.microsoft.com/office/powerpoint/2010/main" val="29263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342029" y="168483"/>
            <a:ext cx="6248400" cy="707886"/>
          </a:xfrm>
        </p:spPr>
        <p:txBody>
          <a:bodyPr>
            <a:normAutofit/>
          </a:bodyPr>
          <a:lstStyle/>
          <a:p>
            <a:r>
              <a:rPr lang="en-US" sz="3600" dirty="0">
                <a:solidFill>
                  <a:schemeClr val="accent5">
                    <a:lumMod val="50000"/>
                  </a:schemeClr>
                </a:solidFill>
                <a:latin typeface="Helvetica" panose="020B0604020202020204" pitchFamily="34" charset="0"/>
                <a:cs typeface="Helvetica" panose="020B0604020202020204" pitchFamily="34" charset="0"/>
              </a:rPr>
              <a:t>Procedural Planning</a:t>
            </a:r>
          </a:p>
        </p:txBody>
      </p:sp>
      <p:sp>
        <p:nvSpPr>
          <p:cNvPr id="11" name="Text Placeholder 10">
            <a:extLst>
              <a:ext uri="{FF2B5EF4-FFF2-40B4-BE49-F238E27FC236}">
                <a16:creationId xmlns:a16="http://schemas.microsoft.com/office/drawing/2014/main" id="{36B578FF-7BE8-491D-BE22-ECCC47EEBD26}"/>
              </a:ext>
            </a:extLst>
          </p:cNvPr>
          <p:cNvSpPr>
            <a:spLocks noGrp="1"/>
          </p:cNvSpPr>
          <p:nvPr>
            <p:ph type="body" sz="quarter" idx="12"/>
          </p:nvPr>
        </p:nvSpPr>
        <p:spPr>
          <a:xfrm>
            <a:off x="578224" y="1239119"/>
            <a:ext cx="8012206" cy="2554545"/>
          </a:xfrm>
        </p:spPr>
        <p:txBody>
          <a:bodyPr/>
          <a:lstStyle/>
          <a:p>
            <a:pPr marL="285750" indent="-285750" algn="just">
              <a:buFont typeface="Arial" panose="020B0604020202020204" pitchFamily="34" charset="0"/>
              <a:buChar char="•"/>
            </a:pPr>
            <a:r>
              <a:rPr lang="en-US" sz="1600" dirty="0">
                <a:solidFill>
                  <a:schemeClr val="tx1">
                    <a:lumMod val="75000"/>
                    <a:lumOff val="25000"/>
                  </a:schemeClr>
                </a:solidFill>
                <a:latin typeface="Helvetica" panose="020B0604020202020204" pitchFamily="34" charset="0"/>
                <a:cs typeface="Helvetica" panose="020B0604020202020204" pitchFamily="34" charset="0"/>
              </a:rPr>
              <a:t>Preprocedural planning should involve communication with other subspecialties, including cardiothoracic surgeons and physicians with expertise in heart failure management, to optimize patient safety. In general, VT ablation in patients with advanced heart disease should only be performed by experienced operators in centers with expertise for complex electrophysiological procedures with onsite cardiosurgical backup and expertise in HS. All personnel and equipment should meet institutional requirements and training requirements for treating patients with complex cardiac pathologies. Integrity and functionality of the equipment should be regularly maintained as required by institutional standards.</a:t>
            </a:r>
            <a:endParaRPr lang="en-US" sz="1600" dirty="0">
              <a:solidFill>
                <a:schemeClr val="tx1">
                  <a:lumMod val="75000"/>
                  <a:lumOff val="25000"/>
                </a:schemeClr>
              </a:solidFill>
            </a:endParaRPr>
          </a:p>
        </p:txBody>
      </p:sp>
      <p:sp>
        <p:nvSpPr>
          <p:cNvPr id="9" name="TextBox 8">
            <a:extLst>
              <a:ext uri="{FF2B5EF4-FFF2-40B4-BE49-F238E27FC236}">
                <a16:creationId xmlns:a16="http://schemas.microsoft.com/office/drawing/2014/main" id="{84700121-4521-244C-A28A-1B32CF6CCFE9}"/>
              </a:ext>
            </a:extLst>
          </p:cNvPr>
          <p:cNvSpPr txBox="1">
            <a:spLocks noChangeArrowheads="1"/>
          </p:cNvSpPr>
          <p:nvPr/>
        </p:nvSpPr>
        <p:spPr bwMode="auto">
          <a:xfrm>
            <a:off x="6206271" y="5566107"/>
            <a:ext cx="2133600" cy="246221"/>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r>
              <a:rPr lang="en-US" sz="1000" dirty="0">
                <a:solidFill>
                  <a:prstClr val="white"/>
                </a:solidFill>
                <a:latin typeface="Arial" pitchFamily="34" charset="0"/>
                <a:cs typeface="Arial" pitchFamily="34" charset="0"/>
              </a:rPr>
              <a:t>Cronin, Bogun et. al. </a:t>
            </a:r>
            <a:r>
              <a:rPr lang="en-US" sz="1000" i="1" dirty="0">
                <a:solidFill>
                  <a:prstClr val="white"/>
                </a:solidFill>
                <a:latin typeface="Arial" pitchFamily="34" charset="0"/>
                <a:cs typeface="Arial" pitchFamily="34" charset="0"/>
              </a:rPr>
              <a:t>HRJ</a:t>
            </a:r>
            <a:r>
              <a:rPr lang="en-US" sz="1000" dirty="0">
                <a:solidFill>
                  <a:prstClr val="white"/>
                </a:solidFill>
                <a:latin typeface="Arial" pitchFamily="34" charset="0"/>
                <a:cs typeface="Arial" pitchFamily="34" charset="0"/>
              </a:rPr>
              <a:t> 2019</a:t>
            </a:r>
          </a:p>
        </p:txBody>
      </p:sp>
      <p:sp>
        <p:nvSpPr>
          <p:cNvPr id="8" name="TextBox 7">
            <a:extLst>
              <a:ext uri="{FF2B5EF4-FFF2-40B4-BE49-F238E27FC236}">
                <a16:creationId xmlns:a16="http://schemas.microsoft.com/office/drawing/2014/main" id="{CE9500C7-9741-45F0-8F90-295D76DA6B76}"/>
              </a:ext>
            </a:extLst>
          </p:cNvPr>
          <p:cNvSpPr txBox="1"/>
          <p:nvPr/>
        </p:nvSpPr>
        <p:spPr>
          <a:xfrm>
            <a:off x="533400" y="848177"/>
            <a:ext cx="4419600" cy="369332"/>
          </a:xfrm>
          <a:prstGeom prst="rect">
            <a:avLst/>
          </a:prstGeom>
          <a:noFill/>
        </p:spPr>
        <p:txBody>
          <a:bodyPr wrap="square" rtlCol="0">
            <a:spAutoFit/>
          </a:bodyPr>
          <a:lstStyle/>
          <a:p>
            <a:pPr lvl="0" defTabSz="463003">
              <a:spcBef>
                <a:spcPct val="0"/>
              </a:spcBef>
            </a:pPr>
            <a:r>
              <a:rPr lang="en-US" b="1" dirty="0">
                <a:solidFill>
                  <a:srgbClr val="004C77"/>
                </a:solidFill>
                <a:latin typeface="Helvetica" pitchFamily="2" charset="0"/>
              </a:rPr>
              <a:t>Facilities for the Procedure</a:t>
            </a:r>
          </a:p>
        </p:txBody>
      </p:sp>
      <p:sp>
        <p:nvSpPr>
          <p:cNvPr id="10" name="Rectangle 9">
            <a:extLst>
              <a:ext uri="{FF2B5EF4-FFF2-40B4-BE49-F238E27FC236}">
                <a16:creationId xmlns:a16="http://schemas.microsoft.com/office/drawing/2014/main" id="{F904571B-A037-4EED-B79A-500CB141844D}"/>
              </a:ext>
            </a:extLst>
          </p:cNvPr>
          <p:cNvSpPr/>
          <p:nvPr/>
        </p:nvSpPr>
        <p:spPr>
          <a:xfrm>
            <a:off x="533400" y="3821668"/>
            <a:ext cx="1300356" cy="369332"/>
          </a:xfrm>
          <a:prstGeom prst="rect">
            <a:avLst/>
          </a:prstGeom>
        </p:spPr>
        <p:txBody>
          <a:bodyPr wrap="square">
            <a:spAutoFit/>
          </a:bodyPr>
          <a:lstStyle/>
          <a:p>
            <a:pPr lvl="0" defTabSz="463003">
              <a:spcBef>
                <a:spcPct val="0"/>
              </a:spcBef>
            </a:pPr>
            <a:r>
              <a:rPr lang="en-US" b="1" dirty="0">
                <a:solidFill>
                  <a:srgbClr val="004C77"/>
                </a:solidFill>
                <a:latin typeface="Helvetica" pitchFamily="2" charset="0"/>
              </a:rPr>
              <a:t>Personnel</a:t>
            </a:r>
          </a:p>
        </p:txBody>
      </p:sp>
      <p:sp>
        <p:nvSpPr>
          <p:cNvPr id="13" name="Rectangle 12">
            <a:extLst>
              <a:ext uri="{FF2B5EF4-FFF2-40B4-BE49-F238E27FC236}">
                <a16:creationId xmlns:a16="http://schemas.microsoft.com/office/drawing/2014/main" id="{E4BC087C-08D4-4933-80F7-DADACFC5AA5E}"/>
              </a:ext>
            </a:extLst>
          </p:cNvPr>
          <p:cNvSpPr/>
          <p:nvPr/>
        </p:nvSpPr>
        <p:spPr>
          <a:xfrm>
            <a:off x="578224" y="4191000"/>
            <a:ext cx="7956176" cy="1815882"/>
          </a:xfrm>
          <a:prstGeom prst="rect">
            <a:avLst/>
          </a:prstGeom>
        </p:spPr>
        <p:txBody>
          <a:bodyPr wrap="square">
            <a:spAutoFit/>
          </a:bodyPr>
          <a:lstStyle/>
          <a:p>
            <a:pPr marL="285750" indent="-285750" algn="just">
              <a:buFont typeface="Arial" panose="020B0604020202020204" pitchFamily="34" charset="0"/>
              <a:buChar cha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Institutional accreditation of training and experience to perform complex VT ablation procedures (including ongoing maintenance of experience and certification)</a:t>
            </a:r>
          </a:p>
          <a:p>
            <a:pPr marL="285750" indent="-285750" algn="just">
              <a:buFont typeface="Arial" panose="020B0604020202020204" pitchFamily="34" charset="0"/>
              <a:buChar cha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Catheter operator / electrophysiologist (+/- trainees)</a:t>
            </a:r>
          </a:p>
          <a:p>
            <a:pPr marL="285750" indent="-285750" algn="just">
              <a:buFont typeface="Arial" panose="020B0604020202020204" pitchFamily="34" charset="0"/>
              <a:buChar cha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Nurses, technicians, mapping system operators</a:t>
            </a:r>
          </a:p>
          <a:p>
            <a:pPr marL="285750" indent="-285750" algn="just">
              <a:buFont typeface="Arial" panose="020B0604020202020204" pitchFamily="34" charset="0"/>
              <a:buChar cha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Anesthesiologists, nurse/physician sedation</a:t>
            </a:r>
          </a:p>
          <a:p>
            <a:pPr marL="285750" indent="-285750" algn="just">
              <a:buFont typeface="Arial" panose="020B0604020202020204" pitchFamily="34" charset="0"/>
              <a:buChar cha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Back-up interventional cardiologists and CT surgeons </a:t>
            </a:r>
          </a:p>
        </p:txBody>
      </p:sp>
    </p:spTree>
    <p:extLst>
      <p:ext uri="{BB962C8B-B14F-4D97-AF65-F5344CB8AC3E}">
        <p14:creationId xmlns:p14="http://schemas.microsoft.com/office/powerpoint/2010/main" val="86438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457200" y="152400"/>
            <a:ext cx="8403110" cy="685800"/>
          </a:xfrm>
        </p:spPr>
        <p:txBody>
          <a:bodyPr>
            <a:normAutofit/>
          </a:bodyPr>
          <a:lstStyle/>
          <a:p>
            <a:pPr algn="ctr"/>
            <a:r>
              <a:rPr lang="en-US" sz="3600" dirty="0">
                <a:solidFill>
                  <a:schemeClr val="accent5">
                    <a:lumMod val="50000"/>
                  </a:schemeClr>
                </a:solidFill>
                <a:latin typeface="Helvetica" panose="020B0604020202020204" pitchFamily="34" charset="0"/>
                <a:cs typeface="Helvetica" panose="020B0604020202020204" pitchFamily="34" charset="0"/>
              </a:rPr>
              <a:t>Procedural Planning</a:t>
            </a:r>
          </a:p>
          <a:p>
            <a:endParaRPr lang="en-US" sz="3600" dirty="0">
              <a:solidFill>
                <a:schemeClr val="accent5">
                  <a:lumMod val="50000"/>
                </a:schemeClr>
              </a:solidFill>
              <a:latin typeface="Helvetica" panose="020B0604020202020204" pitchFamily="34" charset="0"/>
              <a:cs typeface="Helvetica" panose="020B0604020202020204" pitchFamily="34" charset="0"/>
            </a:endParaRPr>
          </a:p>
        </p:txBody>
      </p:sp>
      <p:sp>
        <p:nvSpPr>
          <p:cNvPr id="11" name="Text Placeholder 10">
            <a:extLst>
              <a:ext uri="{FF2B5EF4-FFF2-40B4-BE49-F238E27FC236}">
                <a16:creationId xmlns:a16="http://schemas.microsoft.com/office/drawing/2014/main" id="{36B578FF-7BE8-491D-BE22-ECCC47EEBD26}"/>
              </a:ext>
            </a:extLst>
          </p:cNvPr>
          <p:cNvSpPr>
            <a:spLocks noGrp="1"/>
          </p:cNvSpPr>
          <p:nvPr>
            <p:ph type="body" sz="quarter" idx="12"/>
          </p:nvPr>
        </p:nvSpPr>
        <p:spPr>
          <a:xfrm>
            <a:off x="378759" y="729734"/>
            <a:ext cx="2974041" cy="369332"/>
          </a:xfrm>
        </p:spPr>
        <p:txBody>
          <a:bodyPr/>
          <a:lstStyle/>
          <a:p>
            <a:r>
              <a:rPr lang="en-US" dirty="0">
                <a:solidFill>
                  <a:schemeClr val="accent5">
                    <a:lumMod val="50000"/>
                  </a:schemeClr>
                </a:solidFill>
                <a:latin typeface="Helvetica" panose="020B0604020202020204" pitchFamily="34" charset="0"/>
                <a:cs typeface="Helvetica" panose="020B0604020202020204" pitchFamily="34" charset="0"/>
              </a:rPr>
              <a:t>Laboratory Equipment</a:t>
            </a:r>
            <a:endParaRPr lang="en-US" dirty="0"/>
          </a:p>
        </p:txBody>
      </p:sp>
      <p:sp>
        <p:nvSpPr>
          <p:cNvPr id="9" name="TextBox 8">
            <a:extLst>
              <a:ext uri="{FF2B5EF4-FFF2-40B4-BE49-F238E27FC236}">
                <a16:creationId xmlns:a16="http://schemas.microsoft.com/office/drawing/2014/main" id="{84700121-4521-244C-A28A-1B32CF6CCFE9}"/>
              </a:ext>
            </a:extLst>
          </p:cNvPr>
          <p:cNvSpPr txBox="1">
            <a:spLocks noChangeArrowheads="1"/>
          </p:cNvSpPr>
          <p:nvPr/>
        </p:nvSpPr>
        <p:spPr bwMode="auto">
          <a:xfrm>
            <a:off x="6206271" y="5566107"/>
            <a:ext cx="2133600" cy="246221"/>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r>
              <a:rPr lang="en-US" sz="1000" dirty="0">
                <a:solidFill>
                  <a:prstClr val="white"/>
                </a:solidFill>
                <a:latin typeface="Arial" pitchFamily="34" charset="0"/>
                <a:cs typeface="Arial" pitchFamily="34" charset="0"/>
              </a:rPr>
              <a:t>Cronin, Bogun et. al. </a:t>
            </a:r>
            <a:r>
              <a:rPr lang="en-US" sz="1000" i="1" dirty="0">
                <a:solidFill>
                  <a:prstClr val="white"/>
                </a:solidFill>
                <a:latin typeface="Arial" pitchFamily="34" charset="0"/>
                <a:cs typeface="Arial" pitchFamily="34" charset="0"/>
              </a:rPr>
              <a:t>HRJ</a:t>
            </a:r>
            <a:r>
              <a:rPr lang="en-US" sz="1000" dirty="0">
                <a:solidFill>
                  <a:prstClr val="white"/>
                </a:solidFill>
                <a:latin typeface="Arial" pitchFamily="34" charset="0"/>
                <a:cs typeface="Arial" pitchFamily="34" charset="0"/>
              </a:rPr>
              <a:t> 2019</a:t>
            </a:r>
          </a:p>
        </p:txBody>
      </p:sp>
      <p:sp>
        <p:nvSpPr>
          <p:cNvPr id="5" name="TextBox 4">
            <a:extLst>
              <a:ext uri="{FF2B5EF4-FFF2-40B4-BE49-F238E27FC236}">
                <a16:creationId xmlns:a16="http://schemas.microsoft.com/office/drawing/2014/main" id="{C27395F9-58CA-4F2D-A94C-231543A1BE95}"/>
              </a:ext>
            </a:extLst>
          </p:cNvPr>
          <p:cNvSpPr txBox="1"/>
          <p:nvPr/>
        </p:nvSpPr>
        <p:spPr>
          <a:xfrm>
            <a:off x="173510" y="1095867"/>
            <a:ext cx="8686800" cy="5201424"/>
          </a:xfrm>
          <a:prstGeom prst="rect">
            <a:avLst/>
          </a:prstGeom>
          <a:noFill/>
        </p:spPr>
        <p:txBody>
          <a:bodyPr wrap="square" rtlCol="0">
            <a:spAutoFit/>
          </a:bodyPr>
          <a:lstStyle/>
          <a:p>
            <a:pPr marL="285750" lvl="0" indent="-285750" algn="just">
              <a:spcAft>
                <a:spcPts val="600"/>
              </a:spcAft>
              <a:buFont typeface="Arial" panose="020B0604020202020204" pitchFamily="34" charset="0"/>
              <a:buChar char="•"/>
            </a:pPr>
            <a:r>
              <a:rPr lang="en-US" sz="1300" dirty="0">
                <a:solidFill>
                  <a:schemeClr val="tx1">
                    <a:lumMod val="75000"/>
                    <a:lumOff val="25000"/>
                  </a:schemeClr>
                </a:solidFill>
                <a:latin typeface="Helvetica" panose="020B0604020202020204" pitchFamily="34" charset="0"/>
                <a:cs typeface="Helvetica" panose="020B0604020202020204" pitchFamily="34" charset="0"/>
              </a:rPr>
              <a:t>The electrophysiology laboratory for VT ablation should meet standard requirements for any type of catheter ablation procedure, with availability of emergent echocardiography to rule out cardiac tamponade. </a:t>
            </a:r>
            <a:r>
              <a:rPr lang="en-US" sz="1300" b="1" dirty="0">
                <a:solidFill>
                  <a:schemeClr val="tx1">
                    <a:lumMod val="75000"/>
                    <a:lumOff val="25000"/>
                  </a:schemeClr>
                </a:solidFill>
                <a:latin typeface="Helvetica" panose="020B0604020202020204" pitchFamily="34" charset="0"/>
                <a:cs typeface="Helvetica" panose="020B0604020202020204" pitchFamily="34" charset="0"/>
              </a:rPr>
              <a:t>Laboratory specifications include</a:t>
            </a:r>
            <a:r>
              <a:rPr lang="en-US" sz="1300" dirty="0">
                <a:solidFill>
                  <a:schemeClr val="tx1">
                    <a:lumMod val="75000"/>
                    <a:lumOff val="25000"/>
                  </a:schemeClr>
                </a:solidFill>
                <a:latin typeface="Helvetica" panose="020B0604020202020204" pitchFamily="34" charset="0"/>
                <a:cs typeface="Helvetica" panose="020B0604020202020204" pitchFamily="34" charset="0"/>
              </a:rPr>
              <a:t> a dedicated workspace and fluoroscopy system (mono- or biplane, capability of </a:t>
            </a:r>
            <a:r>
              <a:rPr lang="en-US" sz="1300" dirty="0" err="1">
                <a:solidFill>
                  <a:schemeClr val="tx1">
                    <a:lumMod val="75000"/>
                    <a:lumOff val="25000"/>
                  </a:schemeClr>
                </a:solidFill>
                <a:latin typeface="Helvetica" panose="020B0604020202020204" pitchFamily="34" charset="0"/>
                <a:cs typeface="Helvetica" panose="020B0604020202020204" pitchFamily="34" charset="0"/>
              </a:rPr>
              <a:t>cinefluoroscopy</a:t>
            </a:r>
            <a:r>
              <a:rPr lang="en-US" sz="1300" dirty="0">
                <a:solidFill>
                  <a:schemeClr val="tx1">
                    <a:lumMod val="75000"/>
                    <a:lumOff val="25000"/>
                  </a:schemeClr>
                </a:solidFill>
                <a:latin typeface="Helvetica" panose="020B0604020202020204" pitchFamily="34" charset="0"/>
                <a:cs typeface="Helvetica" panose="020B0604020202020204" pitchFamily="34" charset="0"/>
              </a:rPr>
              <a:t> or angiography), a programmed stimulator, an electrophysiology recording system with EAM ability, as well as the possibility to perform cardiac catheterization procedures with hemodynamic monitoring capabilities. The electrophysiology lab should be equipped with a biphasic defibrillator and an ECG monitor, and a backup defibrillator should be immediately accessible. Continuous connection of the defibrillator to the patient (</a:t>
            </a:r>
            <a:r>
              <a:rPr lang="en-US" sz="1300" dirty="0" err="1">
                <a:solidFill>
                  <a:schemeClr val="tx1">
                    <a:lumMod val="75000"/>
                    <a:lumOff val="25000"/>
                  </a:schemeClr>
                </a:solidFill>
                <a:latin typeface="Helvetica" panose="020B0604020202020204" pitchFamily="34" charset="0"/>
                <a:cs typeface="Helvetica" panose="020B0604020202020204" pitchFamily="34" charset="0"/>
              </a:rPr>
              <a:t>eg</a:t>
            </a:r>
            <a:r>
              <a:rPr lang="en-US" sz="1300" dirty="0">
                <a:solidFill>
                  <a:schemeClr val="tx1">
                    <a:lumMod val="75000"/>
                    <a:lumOff val="25000"/>
                  </a:schemeClr>
                </a:solidFill>
                <a:latin typeface="Helvetica" panose="020B0604020202020204" pitchFamily="34" charset="0"/>
                <a:cs typeface="Helvetica" panose="020B0604020202020204" pitchFamily="34" charset="0"/>
              </a:rPr>
              <a:t>, using attached defibrillator pads) is used in many labs for fast and easy defibrillation. A code cart with standard advanced cardiac life support medications is mandatory. For surgical access, such as epicardial surgical windows, institutional hygienic standards should be maintained.</a:t>
            </a:r>
          </a:p>
          <a:p>
            <a:pPr marL="285750" lvl="0" indent="-285750" algn="just">
              <a:spcAft>
                <a:spcPts val="600"/>
              </a:spcAft>
              <a:buFont typeface="Arial" panose="020B0604020202020204" pitchFamily="34" charset="0"/>
              <a:buChar char="•"/>
            </a:pPr>
            <a:r>
              <a:rPr lang="en-US" sz="1300" b="1" dirty="0">
                <a:solidFill>
                  <a:schemeClr val="tx1">
                    <a:lumMod val="75000"/>
                    <a:lumOff val="25000"/>
                  </a:schemeClr>
                </a:solidFill>
                <a:latin typeface="Helvetica" panose="020B0604020202020204" pitchFamily="34" charset="0"/>
                <a:cs typeface="Helvetica" panose="020B0604020202020204" pitchFamily="34" charset="0"/>
              </a:rPr>
              <a:t>Programming devices </a:t>
            </a:r>
            <a:r>
              <a:rPr lang="en-US" sz="1300" dirty="0">
                <a:solidFill>
                  <a:schemeClr val="tx1">
                    <a:lumMod val="75000"/>
                    <a:lumOff val="25000"/>
                  </a:schemeClr>
                </a:solidFill>
                <a:latin typeface="Helvetica" panose="020B0604020202020204" pitchFamily="34" charset="0"/>
                <a:cs typeface="Helvetica" panose="020B0604020202020204" pitchFamily="34" charset="0"/>
              </a:rPr>
              <a:t>for the patient’s specific ICDs should be available in the electrophysiology lab to allow pre- and intraprocedural programming and device interrogation as well as emergency internal shock delivery if required. For patients with implanted left or right VADs, the appropriate equipment and personnel should be available as required. </a:t>
            </a:r>
          </a:p>
          <a:p>
            <a:pPr marL="285750" lvl="0" indent="-285750" algn="just">
              <a:spcAft>
                <a:spcPts val="600"/>
              </a:spcAft>
              <a:buFont typeface="Arial" panose="020B0604020202020204" pitchFamily="34" charset="0"/>
              <a:buChar char="•"/>
            </a:pPr>
            <a:r>
              <a:rPr lang="en-US" sz="1300" b="1" dirty="0">
                <a:solidFill>
                  <a:schemeClr val="tx1">
                    <a:lumMod val="75000"/>
                    <a:lumOff val="25000"/>
                  </a:schemeClr>
                </a:solidFill>
                <a:latin typeface="Helvetica" panose="020B0604020202020204" pitchFamily="34" charset="0"/>
                <a:cs typeface="Helvetica" panose="020B0604020202020204" pitchFamily="34" charset="0"/>
              </a:rPr>
              <a:t>Epicardial access for mapping and ablation</a:t>
            </a:r>
            <a:r>
              <a:rPr lang="en-US" sz="1300" dirty="0">
                <a:solidFill>
                  <a:schemeClr val="tx1">
                    <a:lumMod val="75000"/>
                    <a:lumOff val="25000"/>
                  </a:schemeClr>
                </a:solidFill>
                <a:latin typeface="Helvetica" panose="020B0604020202020204" pitchFamily="34" charset="0"/>
                <a:cs typeface="Helvetica" panose="020B0604020202020204" pitchFamily="34" charset="0"/>
              </a:rPr>
              <a:t> might be needed in a subgroup of patients with VT. Epicardial instrumentation is a complex part of VT ablation and requires high expertise and experience with epicardial puncture or surgical access. Continuous availability of an ICD programmer and the capability of delivering internal shocks can be crucial to terminate VAs in case of external defibrillation failure due to pericardial fluid and/or air and in cases of suboptimal defibrillator pad location.</a:t>
            </a:r>
          </a:p>
          <a:p>
            <a:pPr marL="285750" lvl="0" indent="-285750" algn="just">
              <a:spcAft>
                <a:spcPts val="600"/>
              </a:spcAft>
              <a:buFont typeface="Arial" panose="020B0604020202020204" pitchFamily="34" charset="0"/>
              <a:buChar char="•"/>
            </a:pPr>
            <a:r>
              <a:rPr lang="en-US" sz="1300" b="1" dirty="0">
                <a:solidFill>
                  <a:schemeClr val="tx1">
                    <a:lumMod val="75000"/>
                    <a:lumOff val="25000"/>
                  </a:schemeClr>
                </a:solidFill>
                <a:latin typeface="Helvetica" panose="020B0604020202020204" pitchFamily="34" charset="0"/>
                <a:cs typeface="Helvetica" panose="020B0604020202020204" pitchFamily="34" charset="0"/>
              </a:rPr>
              <a:t>Patient monitoring</a:t>
            </a:r>
            <a:r>
              <a:rPr lang="en-US" sz="1300" dirty="0">
                <a:solidFill>
                  <a:schemeClr val="tx1">
                    <a:lumMod val="75000"/>
                    <a:lumOff val="25000"/>
                  </a:schemeClr>
                </a:solidFill>
                <a:latin typeface="Helvetica" panose="020B0604020202020204" pitchFamily="34" charset="0"/>
                <a:cs typeface="Helvetica" panose="020B0604020202020204" pitchFamily="34" charset="0"/>
              </a:rPr>
              <a:t> is crucial for safety during ablation of VT, independent of the underlying cardiac disease. A physiological recorder capable of monitoring pulse oximetry, noninvasive and invasive arterial blood pressure, and ECG is recommended.</a:t>
            </a:r>
          </a:p>
          <a:p>
            <a:pPr marL="285750" lvl="0" indent="-285750" algn="just">
              <a:buFont typeface="Arial" panose="020B0604020202020204" pitchFamily="34" charset="0"/>
              <a:buChar char="•"/>
            </a:pPr>
            <a:r>
              <a:rPr lang="en-US" sz="1300" dirty="0">
                <a:solidFill>
                  <a:schemeClr val="tx1">
                    <a:lumMod val="75000"/>
                    <a:lumOff val="25000"/>
                  </a:schemeClr>
                </a:solidFill>
                <a:latin typeface="Helvetica" panose="020B0604020202020204" pitchFamily="34" charset="0"/>
                <a:cs typeface="Helvetica" panose="020B0604020202020204" pitchFamily="34" charset="0"/>
              </a:rPr>
              <a:t>Electrophysiology laboratory equipment should undergo </a:t>
            </a:r>
            <a:r>
              <a:rPr lang="en-US" sz="1300" b="1" dirty="0">
                <a:solidFill>
                  <a:schemeClr val="tx1">
                    <a:lumMod val="75000"/>
                    <a:lumOff val="25000"/>
                  </a:schemeClr>
                </a:solidFill>
                <a:latin typeface="Helvetica" panose="020B0604020202020204" pitchFamily="34" charset="0"/>
                <a:cs typeface="Helvetica" panose="020B0604020202020204" pitchFamily="34" charset="0"/>
              </a:rPr>
              <a:t>routine maintenance </a:t>
            </a:r>
            <a:r>
              <a:rPr lang="en-US" sz="1300" dirty="0">
                <a:solidFill>
                  <a:schemeClr val="tx1">
                    <a:lumMod val="75000"/>
                    <a:lumOff val="25000"/>
                  </a:schemeClr>
                </a:solidFill>
                <a:latin typeface="Helvetica" panose="020B0604020202020204" pitchFamily="34" charset="0"/>
                <a:cs typeface="Helvetica" panose="020B0604020202020204" pitchFamily="34" charset="0"/>
              </a:rPr>
              <a:t>by a biomedical engineering department to ensure appropriate functionality and should be available for troubleshooting.</a:t>
            </a:r>
          </a:p>
        </p:txBody>
      </p:sp>
    </p:spTree>
    <p:extLst>
      <p:ext uri="{BB962C8B-B14F-4D97-AF65-F5344CB8AC3E}">
        <p14:creationId xmlns:p14="http://schemas.microsoft.com/office/powerpoint/2010/main" val="20049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B2BF42-32B5-4E1F-B524-220B5518573F}"/>
              </a:ext>
            </a:extLst>
          </p:cNvPr>
          <p:cNvSpPr>
            <a:spLocks noGrp="1"/>
          </p:cNvSpPr>
          <p:nvPr>
            <p:ph type="body" sz="quarter" idx="11"/>
          </p:nvPr>
        </p:nvSpPr>
        <p:spPr>
          <a:xfrm>
            <a:off x="3615608" y="1229415"/>
            <a:ext cx="5375993" cy="1734064"/>
          </a:xfrm>
        </p:spPr>
        <p:txBody>
          <a:bodyPr/>
          <a:lstStyle/>
          <a:p>
            <a:r>
              <a:rPr lang="en-US" sz="2667" dirty="0"/>
              <a:t>2019 HRS/EHRA/APHRS/LAHRS Expert Consensus Statement on Catheter Ablation of Ventricular Arrhythmias</a:t>
            </a:r>
          </a:p>
        </p:txBody>
      </p:sp>
      <p:sp>
        <p:nvSpPr>
          <p:cNvPr id="3" name="Text Placeholder 2">
            <a:extLst>
              <a:ext uri="{FF2B5EF4-FFF2-40B4-BE49-F238E27FC236}">
                <a16:creationId xmlns:a16="http://schemas.microsoft.com/office/drawing/2014/main" id="{B0D8657F-8860-4766-AFE4-57E68779719E}"/>
              </a:ext>
            </a:extLst>
          </p:cNvPr>
          <p:cNvSpPr>
            <a:spLocks noGrp="1"/>
          </p:cNvSpPr>
          <p:nvPr>
            <p:ph type="body" sz="quarter" idx="12"/>
          </p:nvPr>
        </p:nvSpPr>
        <p:spPr>
          <a:xfrm>
            <a:off x="3613226" y="4285653"/>
            <a:ext cx="5375993" cy="2685863"/>
          </a:xfrm>
        </p:spPr>
        <p:txBody>
          <a:bodyPr/>
          <a:lstStyle/>
          <a:p>
            <a:pPr algn="just"/>
            <a:r>
              <a:rPr lang="en-US" sz="1000" dirty="0"/>
              <a:t>Edmond M. Cronin, MB, </a:t>
            </a:r>
            <a:r>
              <a:rPr lang="en-US" sz="1000" dirty="0" err="1"/>
              <a:t>BCh</a:t>
            </a:r>
            <a:r>
              <a:rPr lang="en-US" sz="1000" dirty="0"/>
              <a:t>, BAO, FHRS, CCDS, CEPS-A (Chair); Frank M. Bogun, MD (Vice-Chair); Philippe Maury, MD (EHRA Chair); Petr Peichl, MD, PhD (EHRA Vice-Chair); Minglong Chen, MD, PhD, FHRS (APHRS Chair); Narayanan Namboodiri, MBBS, MD (APHRS Vice-Chair); Luis Aguinaga, MD, PhD, FESC, FACC (LAHRS Chair); Luiz Roberto Leite, MD, PhD, FHRS (LAHRS Vice-Chair); Sana M. Al-Khatib, MD, MHS, FHRS, CCDS; </a:t>
            </a:r>
            <a:r>
              <a:rPr lang="en-US" sz="1000" dirty="0" err="1"/>
              <a:t>Elad</a:t>
            </a:r>
            <a:r>
              <a:rPr lang="en-US" sz="1000" dirty="0"/>
              <a:t> </a:t>
            </a:r>
            <a:r>
              <a:rPr lang="en-US" sz="1000" dirty="0" err="1"/>
              <a:t>Anter</a:t>
            </a:r>
            <a:r>
              <a:rPr lang="en-US" sz="1000" dirty="0"/>
              <a:t>, MD; Antonio Berruezo, MD, PhD; David J. Callans, MD, FHRS, CCDS; Mina K. Chung, MD, FHRS; Phillip Cuculich, MD; Andre </a:t>
            </a:r>
            <a:r>
              <a:rPr lang="en-US" sz="1000" dirty="0" err="1"/>
              <a:t>d’Avila</a:t>
            </a:r>
            <a:r>
              <a:rPr lang="en-US" sz="1000" dirty="0"/>
              <a:t>, MD, PhD; Barbara J. Deal, MD, FACC; Paolo Della Bella, MD; Thomas Deneke, MD, PhD, FHRS; Timm-Michael Dickfeld, MD, PhD, FACC, FHRS; Claudio Hadid, MD; Haris M. Haqqani, MBBS, PhD, FHRS; G. Neal Kay, MD, CCDS; Rakesh Latchamsetty, MD, FHRS; Francis Marchlinski, MD, FHRS; John M. Miller, MD, FHRS; Akihiko Nogami, MD, PhD; Akash R. Patel, MD, FHRS, CEPS-P; Rajeev Kumar Pathak, MBBS, PhD, FHRS; Luis C. Saenz Morales, MD; Pasquale Santangeli, MD, PhD; John L. Sapp, Jr., MD, FHRS; Andrea Sarkozy, MD, PhD, FEHRA; Kyoko </a:t>
            </a:r>
            <a:r>
              <a:rPr lang="en-US" sz="1000" dirty="0" err="1"/>
              <a:t>Soejima</a:t>
            </a:r>
            <a:r>
              <a:rPr lang="en-US" sz="1000" dirty="0"/>
              <a:t>, MD; William G. Stevenson, MD, FHRS; Usha B. </a:t>
            </a:r>
            <a:r>
              <a:rPr lang="en-US" sz="1000" dirty="0" err="1"/>
              <a:t>Tedrow</a:t>
            </a:r>
            <a:r>
              <a:rPr lang="en-US" sz="1000" dirty="0"/>
              <a:t>, MD, MS, FHRS; Wendy S. Tzou, MD, FHRS; Niraj Varma, MD, PhD; Katja </a:t>
            </a:r>
            <a:r>
              <a:rPr lang="en-US" sz="1000" dirty="0" err="1"/>
              <a:t>Zeppenfeld</a:t>
            </a:r>
            <a:r>
              <a:rPr lang="en-US" sz="1000" dirty="0"/>
              <a:t>, MD, PhD, FESC, FEHRA</a:t>
            </a:r>
          </a:p>
          <a:p>
            <a:endParaRPr lang="en-US" dirty="0"/>
          </a:p>
        </p:txBody>
      </p:sp>
      <p:sp>
        <p:nvSpPr>
          <p:cNvPr id="5" name="TextBox 4">
            <a:extLst>
              <a:ext uri="{FF2B5EF4-FFF2-40B4-BE49-F238E27FC236}">
                <a16:creationId xmlns:a16="http://schemas.microsoft.com/office/drawing/2014/main" id="{4A4BC0CC-77AD-4FC6-B495-0AB183A049C3}"/>
              </a:ext>
            </a:extLst>
          </p:cNvPr>
          <p:cNvSpPr txBox="1"/>
          <p:nvPr/>
        </p:nvSpPr>
        <p:spPr>
          <a:xfrm>
            <a:off x="154781" y="4315312"/>
            <a:ext cx="2817019" cy="2246769"/>
          </a:xfrm>
          <a:prstGeom prst="rect">
            <a:avLst/>
          </a:prstGeom>
          <a:noFill/>
        </p:spPr>
        <p:txBody>
          <a:bodyPr wrap="square" rtlCol="0">
            <a:spAutoFit/>
          </a:bodyPr>
          <a:lstStyle/>
          <a:p>
            <a:pPr algn="just"/>
            <a:r>
              <a:rPr lang="en-US" sz="1000" dirty="0">
                <a:latin typeface="Helvetica" panose="020B0604020202020204" pitchFamily="34" charset="0"/>
                <a:cs typeface="Helvetica" panose="020B0604020202020204" pitchFamily="34" charset="0"/>
              </a:rPr>
              <a:t>Developed in partnership with and endorsed by the European Heart Rhythm Association (EHRA), the Asia Pacific Heart Rhythm Society (APHRS), and the Latin American Heart Rhythm Society (LAHRS). Developed in collaboration with and endorsed by the American College of Cardiology (ACC), the American Heart Association (AHA), the Japanese Heart Rhythm Society (JHRS), the Pediatric and Congenital Electrophysiology Society (PACES), and the </a:t>
            </a:r>
            <a:r>
              <a:rPr lang="en-US" sz="1000" dirty="0" err="1">
                <a:latin typeface="Helvetica" panose="020B0604020202020204" pitchFamily="34" charset="0"/>
                <a:cs typeface="Helvetica" panose="020B0604020202020204" pitchFamily="34" charset="0"/>
              </a:rPr>
              <a:t>Sociedade</a:t>
            </a:r>
            <a:r>
              <a:rPr lang="en-US" sz="1000" dirty="0">
                <a:latin typeface="Helvetica" panose="020B0604020202020204" pitchFamily="34" charset="0"/>
                <a:cs typeface="Helvetica" panose="020B0604020202020204" pitchFamily="34" charset="0"/>
              </a:rPr>
              <a:t> </a:t>
            </a:r>
            <a:r>
              <a:rPr lang="pt-BR" sz="1000" dirty="0">
                <a:latin typeface="Helvetica" panose="020B0604020202020204" pitchFamily="34" charset="0"/>
                <a:cs typeface="Helvetica" panose="020B0604020202020204" pitchFamily="34" charset="0"/>
              </a:rPr>
              <a:t>Brasileira de Arritmias Cardíacas (SOBRAC). Endorsed by the Canadian </a:t>
            </a:r>
            <a:r>
              <a:rPr lang="en-US" sz="1000" dirty="0">
                <a:latin typeface="Helvetica" panose="020B0604020202020204" pitchFamily="34" charset="0"/>
                <a:cs typeface="Helvetica" panose="020B0604020202020204" pitchFamily="34" charset="0"/>
              </a:rPr>
              <a:t>Heart Rhythm Society.</a:t>
            </a:r>
          </a:p>
        </p:txBody>
      </p:sp>
    </p:spTree>
    <p:extLst>
      <p:ext uri="{BB962C8B-B14F-4D97-AF65-F5344CB8AC3E}">
        <p14:creationId xmlns:p14="http://schemas.microsoft.com/office/powerpoint/2010/main" val="324109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093E9F-B420-4C5C-914F-067DF934D468}"/>
              </a:ext>
            </a:extLst>
          </p:cNvPr>
          <p:cNvSpPr>
            <a:spLocks noGrp="1"/>
          </p:cNvSpPr>
          <p:nvPr>
            <p:ph type="body" sz="quarter" idx="11"/>
          </p:nvPr>
        </p:nvSpPr>
        <p:spPr>
          <a:xfrm>
            <a:off x="454959" y="228600"/>
            <a:ext cx="8403110" cy="646331"/>
          </a:xfrm>
        </p:spPr>
        <p:txBody>
          <a:bodyPr/>
          <a:lstStyle/>
          <a:p>
            <a:pPr algn="ctr"/>
            <a:r>
              <a:rPr lang="en-US" sz="3600" dirty="0"/>
              <a:t>Procedural Planning</a:t>
            </a:r>
          </a:p>
        </p:txBody>
      </p:sp>
      <p:sp>
        <p:nvSpPr>
          <p:cNvPr id="3" name="Text Placeholder 2">
            <a:extLst>
              <a:ext uri="{FF2B5EF4-FFF2-40B4-BE49-F238E27FC236}">
                <a16:creationId xmlns:a16="http://schemas.microsoft.com/office/drawing/2014/main" id="{66248BD6-9629-493D-8059-FDD96029E01F}"/>
              </a:ext>
            </a:extLst>
          </p:cNvPr>
          <p:cNvSpPr>
            <a:spLocks noGrp="1"/>
          </p:cNvSpPr>
          <p:nvPr>
            <p:ph type="body" sz="quarter" idx="12"/>
          </p:nvPr>
        </p:nvSpPr>
        <p:spPr>
          <a:xfrm>
            <a:off x="190500" y="961139"/>
            <a:ext cx="8762999" cy="1061829"/>
          </a:xfrm>
        </p:spPr>
        <p:txBody>
          <a:bodyPr/>
          <a:lstStyle/>
          <a:p>
            <a:pPr>
              <a:spcAft>
                <a:spcPts val="600"/>
              </a:spcAft>
            </a:pPr>
            <a:r>
              <a:rPr lang="en-US" sz="1600" dirty="0"/>
              <a:t>12-Lead Electrocardiogram and Body Surface Mapping Before VT Ablation</a:t>
            </a:r>
          </a:p>
          <a:p>
            <a:pPr marL="285750" indent="-285750" algn="just">
              <a:buFont typeface="Arial" panose="020B0604020202020204" pitchFamily="34" charset="0"/>
              <a:buChar char="•"/>
            </a:pPr>
            <a:r>
              <a:rPr lang="en-US" sz="1400" dirty="0">
                <a:solidFill>
                  <a:schemeClr val="tx1">
                    <a:lumMod val="75000"/>
                    <a:lumOff val="25000"/>
                  </a:schemeClr>
                </a:solidFill>
              </a:rPr>
              <a:t>The standard 12-lead ECG has been shown to be a valuable tool in planning catheter ablation procedures for treatment of VAs, including VT and PVC, and in the case of hemodynamically tolerated VAs, every effort should be taken to record the 12-lead ECG.</a:t>
            </a:r>
          </a:p>
        </p:txBody>
      </p:sp>
      <p:pic>
        <p:nvPicPr>
          <p:cNvPr id="4" name="Picture 3">
            <a:extLst>
              <a:ext uri="{FF2B5EF4-FFF2-40B4-BE49-F238E27FC236}">
                <a16:creationId xmlns:a16="http://schemas.microsoft.com/office/drawing/2014/main" id="{49820FF8-596C-4A59-84E3-5C7EC554662C}"/>
              </a:ext>
            </a:extLst>
          </p:cNvPr>
          <p:cNvPicPr>
            <a:picLocks noChangeAspect="1"/>
          </p:cNvPicPr>
          <p:nvPr/>
        </p:nvPicPr>
        <p:blipFill>
          <a:blip r:embed="rId2"/>
          <a:stretch>
            <a:fillRect/>
          </a:stretch>
        </p:blipFill>
        <p:spPr>
          <a:xfrm>
            <a:off x="1981200" y="2027450"/>
            <a:ext cx="4572000" cy="2419395"/>
          </a:xfrm>
          <a:prstGeom prst="rect">
            <a:avLst/>
          </a:prstGeom>
        </p:spPr>
      </p:pic>
      <p:sp>
        <p:nvSpPr>
          <p:cNvPr id="6" name="TextBox 5">
            <a:extLst>
              <a:ext uri="{FF2B5EF4-FFF2-40B4-BE49-F238E27FC236}">
                <a16:creationId xmlns:a16="http://schemas.microsoft.com/office/drawing/2014/main" id="{F9FD0587-72BC-4D13-A47A-C18E409B8BF0}"/>
              </a:ext>
            </a:extLst>
          </p:cNvPr>
          <p:cNvSpPr txBox="1"/>
          <p:nvPr/>
        </p:nvSpPr>
        <p:spPr>
          <a:xfrm>
            <a:off x="152400" y="4419600"/>
            <a:ext cx="8667569" cy="1892826"/>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Body surface mapping has been used for many years as a predictor of VA exit site, starting with skin surface potential minima and more recently as electrocardiographic imaging (ECGI). The latter integrates unipolar electrograms obtained during the arrhythmia while the patient is wearing a 256-electrode vest, with ventricular anatomy derived from a CT or CMR scan with the vest in place.</a:t>
            </a:r>
          </a:p>
          <a:p>
            <a:pPr marL="285750" indent="-285750" algn="just">
              <a:buFont typeface="Arial" panose="020B0604020202020204" pitchFamily="34" charset="0"/>
              <a:buChar char="•"/>
            </a:pPr>
            <a:r>
              <a:rPr lang="en-US" sz="1400" b="1" spc="-10" dirty="0">
                <a:solidFill>
                  <a:schemeClr val="tx1">
                    <a:lumMod val="75000"/>
                    <a:lumOff val="25000"/>
                  </a:schemeClr>
                </a:solidFill>
                <a:latin typeface="Helvetica" panose="020B0604020202020204" pitchFamily="34" charset="0"/>
                <a:cs typeface="Helvetica" panose="020B0604020202020204" pitchFamily="34" charset="0"/>
              </a:rPr>
              <a:t>However, no matter how specific the ECG algorithm or ECGI map is, it remains as a guide to where mapping efforts should begin or focus, rather than pinpointing an actual site at which ablation will be certain to eliminate the arrhythmia. Careful mapping is still needed in all situations.</a:t>
            </a:r>
          </a:p>
        </p:txBody>
      </p:sp>
    </p:spTree>
    <p:extLst>
      <p:ext uri="{BB962C8B-B14F-4D97-AF65-F5344CB8AC3E}">
        <p14:creationId xmlns:p14="http://schemas.microsoft.com/office/powerpoint/2010/main" val="2100381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9F969-7012-43AD-8858-BB1E69DF8B8C}"/>
              </a:ext>
            </a:extLst>
          </p:cNvPr>
          <p:cNvSpPr>
            <a:spLocks noGrp="1"/>
          </p:cNvSpPr>
          <p:nvPr>
            <p:ph type="body" sz="quarter" idx="11"/>
          </p:nvPr>
        </p:nvSpPr>
        <p:spPr>
          <a:xfrm>
            <a:off x="370445" y="331915"/>
            <a:ext cx="8403110" cy="646331"/>
          </a:xfrm>
        </p:spPr>
        <p:txBody>
          <a:bodyPr/>
          <a:lstStyle/>
          <a:p>
            <a:r>
              <a:rPr lang="en-US" sz="1800" dirty="0"/>
              <a:t>Examples of PVC morphologies from several common sites of origin in the RV and LV</a:t>
            </a:r>
          </a:p>
        </p:txBody>
      </p:sp>
      <p:pic>
        <p:nvPicPr>
          <p:cNvPr id="4" name="Picture 3">
            <a:extLst>
              <a:ext uri="{FF2B5EF4-FFF2-40B4-BE49-F238E27FC236}">
                <a16:creationId xmlns:a16="http://schemas.microsoft.com/office/drawing/2014/main" id="{BCBA9354-C9AF-4BEA-9D85-070F1B283719}"/>
              </a:ext>
            </a:extLst>
          </p:cNvPr>
          <p:cNvPicPr>
            <a:picLocks noChangeAspect="1"/>
          </p:cNvPicPr>
          <p:nvPr/>
        </p:nvPicPr>
        <p:blipFill>
          <a:blip r:embed="rId2"/>
          <a:stretch>
            <a:fillRect/>
          </a:stretch>
        </p:blipFill>
        <p:spPr>
          <a:xfrm>
            <a:off x="1752600" y="926150"/>
            <a:ext cx="5342965" cy="2509574"/>
          </a:xfrm>
          <a:prstGeom prst="rect">
            <a:avLst/>
          </a:prstGeom>
        </p:spPr>
      </p:pic>
      <p:pic>
        <p:nvPicPr>
          <p:cNvPr id="5" name="Picture 4">
            <a:extLst>
              <a:ext uri="{FF2B5EF4-FFF2-40B4-BE49-F238E27FC236}">
                <a16:creationId xmlns:a16="http://schemas.microsoft.com/office/drawing/2014/main" id="{A6B3EC71-4759-4565-8001-6F8FFDC64CBC}"/>
              </a:ext>
            </a:extLst>
          </p:cNvPr>
          <p:cNvPicPr>
            <a:picLocks noChangeAspect="1"/>
          </p:cNvPicPr>
          <p:nvPr/>
        </p:nvPicPr>
        <p:blipFill>
          <a:blip r:embed="rId3"/>
          <a:stretch>
            <a:fillRect/>
          </a:stretch>
        </p:blipFill>
        <p:spPr>
          <a:xfrm>
            <a:off x="1676400" y="3702009"/>
            <a:ext cx="5331804" cy="2471248"/>
          </a:xfrm>
          <a:prstGeom prst="rect">
            <a:avLst/>
          </a:prstGeom>
        </p:spPr>
      </p:pic>
      <p:sp>
        <p:nvSpPr>
          <p:cNvPr id="6" name="TextBox 5">
            <a:extLst>
              <a:ext uri="{FF2B5EF4-FFF2-40B4-BE49-F238E27FC236}">
                <a16:creationId xmlns:a16="http://schemas.microsoft.com/office/drawing/2014/main" id="{7B143903-D88E-46DD-97DD-142E02FC5BA9}"/>
              </a:ext>
            </a:extLst>
          </p:cNvPr>
          <p:cNvSpPr txBox="1"/>
          <p:nvPr/>
        </p:nvSpPr>
        <p:spPr>
          <a:xfrm>
            <a:off x="533400" y="6064419"/>
            <a:ext cx="8403110" cy="261610"/>
          </a:xfrm>
          <a:prstGeom prst="rect">
            <a:avLst/>
          </a:prstGeom>
          <a:noFill/>
        </p:spPr>
        <p:txBody>
          <a:bodyPr wrap="square" rtlCol="0">
            <a:spAutoFit/>
          </a:bodyPr>
          <a:lstStyle/>
          <a:p>
            <a:r>
              <a:rPr lang="en-US" sz="1100" dirty="0">
                <a:latin typeface="Helvetica" panose="020B0604020202020204" pitchFamily="34" charset="0"/>
                <a:cs typeface="Helvetica" panose="020B0604020202020204" pitchFamily="34" charset="0"/>
              </a:rPr>
              <a:t>Examples of 12-lead ECGs of premature ventricular complexes from different LV sites, as corroborated by successful focal ablation.</a:t>
            </a:r>
          </a:p>
        </p:txBody>
      </p:sp>
      <p:sp>
        <p:nvSpPr>
          <p:cNvPr id="7" name="TextBox 6">
            <a:extLst>
              <a:ext uri="{FF2B5EF4-FFF2-40B4-BE49-F238E27FC236}">
                <a16:creationId xmlns:a16="http://schemas.microsoft.com/office/drawing/2014/main" id="{9C37967E-EF2F-4AB6-87CE-44963BDB5E22}"/>
              </a:ext>
            </a:extLst>
          </p:cNvPr>
          <p:cNvSpPr txBox="1"/>
          <p:nvPr/>
        </p:nvSpPr>
        <p:spPr>
          <a:xfrm>
            <a:off x="370445" y="3437252"/>
            <a:ext cx="9144000" cy="261610"/>
          </a:xfrm>
          <a:prstGeom prst="rect">
            <a:avLst/>
          </a:prstGeom>
          <a:noFill/>
        </p:spPr>
        <p:txBody>
          <a:bodyPr wrap="square" rtlCol="0">
            <a:spAutoFit/>
          </a:bodyPr>
          <a:lstStyle/>
          <a:p>
            <a:r>
              <a:rPr lang="en-US" sz="1100" dirty="0">
                <a:latin typeface="Helvetica" panose="020B0604020202020204" pitchFamily="34" charset="0"/>
                <a:cs typeface="Helvetica" panose="020B0604020202020204" pitchFamily="34" charset="0"/>
              </a:rPr>
              <a:t>Examples of 12-lead ECGs of premature ventricular complexes from different RV sites, as corroborated by successful focal ablation.</a:t>
            </a:r>
          </a:p>
        </p:txBody>
      </p:sp>
    </p:spTree>
    <p:extLst>
      <p:ext uri="{BB962C8B-B14F-4D97-AF65-F5344CB8AC3E}">
        <p14:creationId xmlns:p14="http://schemas.microsoft.com/office/powerpoint/2010/main" val="3492487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BF52E-0397-4616-AC71-8AE15C1DF748}"/>
              </a:ext>
            </a:extLst>
          </p:cNvPr>
          <p:cNvSpPr>
            <a:spLocks noGrp="1"/>
          </p:cNvSpPr>
          <p:nvPr>
            <p:ph type="body" sz="quarter" idx="11"/>
          </p:nvPr>
        </p:nvSpPr>
        <p:spPr>
          <a:xfrm>
            <a:off x="457200" y="304800"/>
            <a:ext cx="8403110" cy="646331"/>
          </a:xfrm>
        </p:spPr>
        <p:txBody>
          <a:bodyPr/>
          <a:lstStyle/>
          <a:p>
            <a:pPr algn="ctr"/>
            <a:r>
              <a:rPr lang="en-US" sz="3600" dirty="0"/>
              <a:t>Procedural Planning</a:t>
            </a:r>
          </a:p>
        </p:txBody>
      </p:sp>
      <p:pic>
        <p:nvPicPr>
          <p:cNvPr id="4" name="uotw24.2.mp4">
            <a:hlinkClick r:id="" action="ppaction://media"/>
            <a:extLst>
              <a:ext uri="{FF2B5EF4-FFF2-40B4-BE49-F238E27FC236}">
                <a16:creationId xmlns:a16="http://schemas.microsoft.com/office/drawing/2014/main" id="{5D5FBFEE-4AAD-4C07-AC02-779A2D844C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95" y="1905000"/>
            <a:ext cx="4513322" cy="2667000"/>
          </a:xfrm>
          <a:prstGeom prst="rect">
            <a:avLst/>
          </a:prstGeom>
        </p:spPr>
      </p:pic>
      <p:sp>
        <p:nvSpPr>
          <p:cNvPr id="5" name="Text Placeholder 1">
            <a:extLst>
              <a:ext uri="{FF2B5EF4-FFF2-40B4-BE49-F238E27FC236}">
                <a16:creationId xmlns:a16="http://schemas.microsoft.com/office/drawing/2014/main" id="{F391128B-1FC6-4D63-8C6E-C667779BEF27}"/>
              </a:ext>
            </a:extLst>
          </p:cNvPr>
          <p:cNvSpPr txBox="1">
            <a:spLocks/>
          </p:cNvSpPr>
          <p:nvPr/>
        </p:nvSpPr>
        <p:spPr>
          <a:xfrm>
            <a:off x="385303" y="1286897"/>
            <a:ext cx="3860071" cy="369332"/>
          </a:xfrm>
          <a:prstGeom prst="rect">
            <a:avLst/>
          </a:prstGeom>
        </p:spPr>
        <p:txBody>
          <a:bodyPr vert="horz" wrap="square" lIns="91440" tIns="45720" rIns="91440" bIns="45720" rtlCol="0"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4000" b="1" i="0" kern="1200" baseline="0">
                <a:solidFill>
                  <a:srgbClr val="004C77"/>
                </a:solidFill>
                <a:latin typeface="Helvetica" pitchFamily="2" charset="0"/>
                <a:ea typeface="+mn-ea"/>
                <a:cs typeface="+mn-cs"/>
              </a:defRPr>
            </a:lvl1pPr>
            <a:lvl2pPr marL="617323"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2pPr>
            <a:lvl3pPr marL="1234648"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3pPr>
            <a:lvl4pPr marL="1851970"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4pPr>
            <a:lvl5pPr marL="2469294"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Preprocedural Imaging</a:t>
            </a:r>
          </a:p>
        </p:txBody>
      </p:sp>
      <p:pic>
        <p:nvPicPr>
          <p:cNvPr id="7" name="Picture 6">
            <a:extLst>
              <a:ext uri="{FF2B5EF4-FFF2-40B4-BE49-F238E27FC236}">
                <a16:creationId xmlns:a16="http://schemas.microsoft.com/office/drawing/2014/main" id="{DEC3661A-B0BC-4FED-AF94-80011165331D}"/>
              </a:ext>
            </a:extLst>
          </p:cNvPr>
          <p:cNvPicPr>
            <a:picLocks noChangeAspect="1"/>
          </p:cNvPicPr>
          <p:nvPr/>
        </p:nvPicPr>
        <p:blipFill>
          <a:blip r:embed="rId5"/>
          <a:stretch>
            <a:fillRect/>
          </a:stretch>
        </p:blipFill>
        <p:spPr>
          <a:xfrm>
            <a:off x="4608684" y="1676400"/>
            <a:ext cx="4476638" cy="3777734"/>
          </a:xfrm>
          <a:prstGeom prst="rect">
            <a:avLst/>
          </a:prstGeom>
        </p:spPr>
      </p:pic>
      <p:sp>
        <p:nvSpPr>
          <p:cNvPr id="8" name="TextBox 7">
            <a:extLst>
              <a:ext uri="{FF2B5EF4-FFF2-40B4-BE49-F238E27FC236}">
                <a16:creationId xmlns:a16="http://schemas.microsoft.com/office/drawing/2014/main" id="{6F12FBA2-C586-4335-9076-19CD4140D392}"/>
              </a:ext>
            </a:extLst>
          </p:cNvPr>
          <p:cNvSpPr txBox="1"/>
          <p:nvPr/>
        </p:nvSpPr>
        <p:spPr>
          <a:xfrm>
            <a:off x="4608684" y="5440739"/>
            <a:ext cx="4535316" cy="600164"/>
          </a:xfrm>
          <a:prstGeom prst="rect">
            <a:avLst/>
          </a:prstGeom>
          <a:noFill/>
        </p:spPr>
        <p:txBody>
          <a:bodyPr wrap="square" rtlCol="0">
            <a:spAutoFit/>
          </a:bodyPr>
          <a:lstStyle/>
          <a:p>
            <a:pPr algn="just"/>
            <a:r>
              <a:rPr lang="en-US" sz="1100" dirty="0">
                <a:latin typeface="Helvetica" panose="020B0604020202020204" pitchFamily="34" charset="0"/>
                <a:cs typeface="Helvetica" panose="020B0604020202020204" pitchFamily="34" charset="0"/>
              </a:rPr>
              <a:t>Intramural septal scar in a 33-year-old man with nonischemic cardiomyopathy (ejection fraction 40%) and left bundle branch block configuration VT (one of four VTs). Haqqani et al. HRJ 2011</a:t>
            </a:r>
          </a:p>
        </p:txBody>
      </p:sp>
    </p:spTree>
    <p:extLst>
      <p:ext uri="{BB962C8B-B14F-4D97-AF65-F5344CB8AC3E}">
        <p14:creationId xmlns:p14="http://schemas.microsoft.com/office/powerpoint/2010/main" val="120256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2400440572"/>
              </p:ext>
            </p:extLst>
          </p:nvPr>
        </p:nvGraphicFramePr>
        <p:xfrm>
          <a:off x="255494" y="1828800"/>
          <a:ext cx="8610600" cy="3276600"/>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15240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preprocedural imaging for VA catheter ablation</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LV dysfunction undergoing catheter ablation of VA, preprocedural or intraprocedural imaging is recommended to rule out cardiac thrombi.</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30306">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NICM or ICM undergoing catheter ablation of VT, preprocedural CMR can be useful to reduce VT recurrence.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4840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IIa</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NICM or ICM undergoing catheter ablation of VA, preprocedural imaging can be useful for procedural planning.</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r h="6479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IIa</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NICM, CMR can be useful prior to ICD implantation to allow imaging without device-related artifact for diagnostic purposes and identification of potential arrhythmogenic substrate.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647136">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7472" marR="0" lvl="0" indent="-347472" algn="just">
                        <a:lnSpc>
                          <a:spcPct val="107000"/>
                        </a:lnSpc>
                        <a:spcBef>
                          <a:spcPts val="0"/>
                        </a:spcBef>
                        <a:spcAft>
                          <a:spcPts val="0"/>
                        </a:spcAft>
                        <a:buFont typeface="+mj-lt"/>
                        <a:buAutoNum type="arabicPeriod" startAt="5"/>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ICM, CMR may be considered prior to ICD implantation to allow imaging without device-related artifact for identification of the potential arrhythmogenic substrate.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058563"/>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55494" y="381000"/>
            <a:ext cx="8724900" cy="646331"/>
          </a:xfrm>
        </p:spPr>
        <p:txBody>
          <a:bodyPr/>
          <a:lstStyle/>
          <a:p>
            <a:pPr algn="ctr"/>
            <a:r>
              <a:rPr lang="en-US" sz="3600" dirty="0"/>
              <a:t>Procedural Planning</a:t>
            </a:r>
          </a:p>
        </p:txBody>
      </p:sp>
      <p:sp>
        <p:nvSpPr>
          <p:cNvPr id="4" name="Rectangle 3">
            <a:extLst>
              <a:ext uri="{FF2B5EF4-FFF2-40B4-BE49-F238E27FC236}">
                <a16:creationId xmlns:a16="http://schemas.microsoft.com/office/drawing/2014/main" id="{D9E90AFD-88FC-44D8-8A3F-FCEC3BE15655}"/>
              </a:ext>
            </a:extLst>
          </p:cNvPr>
          <p:cNvSpPr/>
          <p:nvPr/>
        </p:nvSpPr>
        <p:spPr>
          <a:xfrm>
            <a:off x="266700" y="1289883"/>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Preprocedural Imaging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718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396271" y="457200"/>
            <a:ext cx="5943600" cy="707886"/>
          </a:xfrm>
        </p:spPr>
        <p:txBody>
          <a:bodyPr>
            <a:normAutofit/>
          </a:bodyPr>
          <a:lstStyle/>
          <a:p>
            <a:r>
              <a:rPr lang="en-US" sz="3600" dirty="0">
                <a:solidFill>
                  <a:schemeClr val="accent5">
                    <a:lumMod val="50000"/>
                  </a:schemeClr>
                </a:solidFill>
                <a:latin typeface="Helvetica" panose="020B0604020202020204" pitchFamily="34" charset="0"/>
                <a:cs typeface="Helvetica" panose="020B0604020202020204" pitchFamily="34" charset="0"/>
              </a:rPr>
              <a:t>Patient Preparation</a:t>
            </a:r>
          </a:p>
        </p:txBody>
      </p:sp>
      <p:sp>
        <p:nvSpPr>
          <p:cNvPr id="10" name="Text Placeholder 9">
            <a:extLst>
              <a:ext uri="{FF2B5EF4-FFF2-40B4-BE49-F238E27FC236}">
                <a16:creationId xmlns:a16="http://schemas.microsoft.com/office/drawing/2014/main" id="{C2DB5EC0-012F-4385-8F7E-20CE2E3D8357}"/>
              </a:ext>
            </a:extLst>
          </p:cNvPr>
          <p:cNvSpPr>
            <a:spLocks noGrp="1"/>
          </p:cNvSpPr>
          <p:nvPr>
            <p:ph type="body" sz="quarter" idx="12"/>
          </p:nvPr>
        </p:nvSpPr>
        <p:spPr>
          <a:xfrm>
            <a:off x="457200" y="1611178"/>
            <a:ext cx="8403110" cy="4462760"/>
          </a:xfrm>
        </p:spPr>
        <p:txBody>
          <a:bodyPr/>
          <a:lstStyle/>
          <a:p>
            <a:pPr marL="285750" indent="-285750">
              <a:spcAft>
                <a:spcPts val="1200"/>
              </a:spcAft>
              <a:buFont typeface="Arial" panose="020B0604020202020204" pitchFamily="34" charset="0"/>
              <a:buChar char="•"/>
            </a:pPr>
            <a:r>
              <a:rPr lang="en-US" dirty="0">
                <a:solidFill>
                  <a:schemeClr val="tx1">
                    <a:lumMod val="75000"/>
                    <a:lumOff val="25000"/>
                  </a:schemeClr>
                </a:solidFill>
              </a:rPr>
              <a:t>Informed consent; NPO &gt;6 hours</a:t>
            </a:r>
          </a:p>
          <a:p>
            <a:pPr marL="285750" indent="-285750" algn="just">
              <a:spcAft>
                <a:spcPts val="1200"/>
              </a:spcAft>
              <a:buFont typeface="Arial" panose="020B0604020202020204" pitchFamily="34" charset="0"/>
              <a:buChar char="•"/>
            </a:pPr>
            <a:r>
              <a:rPr lang="en-US" dirty="0">
                <a:solidFill>
                  <a:schemeClr val="tx1">
                    <a:lumMod val="75000"/>
                    <a:lumOff val="25000"/>
                  </a:schemeClr>
                </a:solidFill>
              </a:rPr>
              <a:t>Optimize heart failure, correct metabolic/electrolyte issues, reverse myocardial ischemia where possible</a:t>
            </a:r>
          </a:p>
          <a:p>
            <a:pPr marL="285750" indent="-285750">
              <a:spcAft>
                <a:spcPts val="1200"/>
              </a:spcAft>
              <a:buFont typeface="Arial" panose="020B0604020202020204" pitchFamily="34" charset="0"/>
              <a:buChar char="•"/>
            </a:pPr>
            <a:r>
              <a:rPr lang="en-US" dirty="0">
                <a:solidFill>
                  <a:schemeClr val="tx1">
                    <a:lumMod val="75000"/>
                    <a:lumOff val="25000"/>
                  </a:schemeClr>
                </a:solidFill>
              </a:rPr>
              <a:t>Define associated cardiac and noncardiac comorbidities, e.g., critical AS, severe PVD, renal failure</a:t>
            </a:r>
          </a:p>
          <a:p>
            <a:pPr marL="285750" indent="-285750">
              <a:spcAft>
                <a:spcPts val="1200"/>
              </a:spcAft>
              <a:buFont typeface="Arial" panose="020B0604020202020204" pitchFamily="34" charset="0"/>
              <a:buChar char="•"/>
            </a:pPr>
            <a:r>
              <a:rPr lang="en-US" dirty="0">
                <a:solidFill>
                  <a:schemeClr val="tx1">
                    <a:lumMod val="75000"/>
                    <a:lumOff val="25000"/>
                  </a:schemeClr>
                </a:solidFill>
              </a:rPr>
              <a:t>Plan access routes (venous, retrograde, transseptal, epicardial, transapical)</a:t>
            </a:r>
          </a:p>
          <a:p>
            <a:pPr marL="285750" indent="-285750">
              <a:spcAft>
                <a:spcPts val="1200"/>
              </a:spcAft>
              <a:buFont typeface="Arial" panose="020B0604020202020204" pitchFamily="34" charset="0"/>
              <a:buChar char="•"/>
            </a:pPr>
            <a:r>
              <a:rPr lang="en-US" dirty="0">
                <a:solidFill>
                  <a:schemeClr val="tx1">
                    <a:lumMod val="75000"/>
                    <a:lumOff val="25000"/>
                  </a:schemeClr>
                </a:solidFill>
              </a:rPr>
              <a:t>Management of preexisting anticoagulation will depend on type (VKA vs. NOAC), indication (e.g., mech. MVR), access routes, access closure/ hemostasis techniques and operator bridging preferences</a:t>
            </a:r>
          </a:p>
          <a:p>
            <a:endParaRPr lang="en-US" dirty="0"/>
          </a:p>
          <a:p>
            <a:endParaRPr lang="en-US" dirty="0"/>
          </a:p>
          <a:p>
            <a:endParaRPr lang="en-US" dirty="0"/>
          </a:p>
        </p:txBody>
      </p:sp>
      <p:sp>
        <p:nvSpPr>
          <p:cNvPr id="9" name="TextBox 8">
            <a:extLst>
              <a:ext uri="{FF2B5EF4-FFF2-40B4-BE49-F238E27FC236}">
                <a16:creationId xmlns:a16="http://schemas.microsoft.com/office/drawing/2014/main" id="{84700121-4521-244C-A28A-1B32CF6CCFE9}"/>
              </a:ext>
            </a:extLst>
          </p:cNvPr>
          <p:cNvSpPr txBox="1">
            <a:spLocks noChangeArrowheads="1"/>
          </p:cNvSpPr>
          <p:nvPr/>
        </p:nvSpPr>
        <p:spPr bwMode="auto">
          <a:xfrm>
            <a:off x="6206271" y="5566107"/>
            <a:ext cx="2133600" cy="246221"/>
          </a:xfrm>
          <a:prstGeom prst="rect">
            <a:avLst/>
          </a:prstGeom>
          <a:noFill/>
          <a:ln w="6350">
            <a:solidFill>
              <a:schemeClr val="bg1"/>
            </a:solid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pPr algn="ctr" defTabSz="457200"/>
            <a:r>
              <a:rPr lang="en-US" sz="1000" dirty="0">
                <a:solidFill>
                  <a:prstClr val="white"/>
                </a:solidFill>
                <a:latin typeface="Arial" pitchFamily="34" charset="0"/>
                <a:cs typeface="Arial" pitchFamily="34" charset="0"/>
              </a:rPr>
              <a:t>Cronin, Bogun et. al. </a:t>
            </a:r>
            <a:r>
              <a:rPr lang="en-US" sz="1000" i="1" dirty="0">
                <a:solidFill>
                  <a:prstClr val="white"/>
                </a:solidFill>
                <a:latin typeface="Arial" pitchFamily="34" charset="0"/>
                <a:cs typeface="Arial" pitchFamily="34" charset="0"/>
              </a:rPr>
              <a:t>HRJ</a:t>
            </a:r>
            <a:r>
              <a:rPr lang="en-US" sz="1000" dirty="0">
                <a:solidFill>
                  <a:prstClr val="white"/>
                </a:solidFill>
                <a:latin typeface="Arial" pitchFamily="34" charset="0"/>
                <a:cs typeface="Arial" pitchFamily="34" charset="0"/>
              </a:rPr>
              <a:t> 2019</a:t>
            </a:r>
          </a:p>
        </p:txBody>
      </p:sp>
    </p:spTree>
    <p:extLst>
      <p:ext uri="{BB962C8B-B14F-4D97-AF65-F5344CB8AC3E}">
        <p14:creationId xmlns:p14="http://schemas.microsoft.com/office/powerpoint/2010/main" val="38907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3306062967"/>
              </p:ext>
            </p:extLst>
          </p:nvPr>
        </p:nvGraphicFramePr>
        <p:xfrm>
          <a:off x="255494" y="1524000"/>
          <a:ext cx="8610600" cy="2946262"/>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15240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anesthesia during catheter ablation of VA</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Provision of variable depth of sedation, analgesia, and anesthesia during mapping and ablation of VA is recommended.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30306">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VA ablation, careful preprocedural assessment is indicated to define the ideal strategy for sedation and analgesia.</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6105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IIa</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It is reasonable to avoid general anesthesia and deeper levels of sedation in patients with idiopathic VA, particularly if the arrhythmia is suspected to be catecholamine-sensitive or was not inducible at a prior procedure.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r h="838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Helvetica" panose="020B0604020202020204" pitchFamily="34" charset="0"/>
                          <a:cs typeface="Helvetica" panose="020B0604020202020204" pitchFamily="34" charset="0"/>
                        </a:rPr>
                        <a:t>IIb</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Moderate to deep sedation under close hemodynamic and respiratory monitoring might be considered for VA ablation in stable patients with idiopathic or scar-related Vas expected to have a longer procedure or undergo a painful technique, such as epicardial access.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55494" y="381000"/>
            <a:ext cx="8724900" cy="646331"/>
          </a:xfrm>
        </p:spPr>
        <p:txBody>
          <a:bodyPr/>
          <a:lstStyle/>
          <a:p>
            <a:pPr algn="ctr"/>
            <a:r>
              <a:rPr lang="en-US" sz="3600" dirty="0"/>
              <a:t>Intraprocedural Patient Care</a:t>
            </a:r>
          </a:p>
        </p:txBody>
      </p:sp>
      <p:sp>
        <p:nvSpPr>
          <p:cNvPr id="4" name="Rectangle 3">
            <a:extLst>
              <a:ext uri="{FF2B5EF4-FFF2-40B4-BE49-F238E27FC236}">
                <a16:creationId xmlns:a16="http://schemas.microsoft.com/office/drawing/2014/main" id="{D9E90AFD-88FC-44D8-8A3F-FCEC3BE15655}"/>
              </a:ext>
            </a:extLst>
          </p:cNvPr>
          <p:cNvSpPr/>
          <p:nvPr/>
        </p:nvSpPr>
        <p:spPr>
          <a:xfrm>
            <a:off x="266700" y="1089511"/>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Anesthesia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F6ED6F5-5B55-481F-9F38-2CD3EE12EAAF}"/>
              </a:ext>
            </a:extLst>
          </p:cNvPr>
          <p:cNvSpPr/>
          <p:nvPr/>
        </p:nvSpPr>
        <p:spPr>
          <a:xfrm>
            <a:off x="266700" y="4567685"/>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Vascular Access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9866F504-5BD5-402B-98CD-4EDEF74F71CA}"/>
              </a:ext>
            </a:extLst>
          </p:cNvPr>
          <p:cNvGraphicFramePr>
            <a:graphicFrameLocks noGrp="1"/>
          </p:cNvGraphicFramePr>
          <p:nvPr>
            <p:extLst>
              <p:ext uri="{D42A27DB-BD31-4B8C-83A1-F6EECF244321}">
                <p14:modId xmlns:p14="http://schemas.microsoft.com/office/powerpoint/2010/main" val="2277057649"/>
              </p:ext>
            </p:extLst>
          </p:nvPr>
        </p:nvGraphicFramePr>
        <p:xfrm>
          <a:off x="255494" y="4892250"/>
          <a:ext cx="8610600" cy="1067117"/>
        </p:xfrm>
        <a:graphic>
          <a:graphicData uri="http://schemas.openxmlformats.org/drawingml/2006/table">
            <a:tbl>
              <a:tblPr firstRow="1" firstCol="1" bandRow="1"/>
              <a:tblGrid>
                <a:gridCol w="893552">
                  <a:extLst>
                    <a:ext uri="{9D8B030D-6E8A-4147-A177-3AD203B41FA5}">
                      <a16:colId xmlns:a16="http://schemas.microsoft.com/office/drawing/2014/main" val="2494652897"/>
                    </a:ext>
                  </a:extLst>
                </a:gridCol>
                <a:gridCol w="960405">
                  <a:extLst>
                    <a:ext uri="{9D8B030D-6E8A-4147-A177-3AD203B41FA5}">
                      <a16:colId xmlns:a16="http://schemas.microsoft.com/office/drawing/2014/main" val="1246811594"/>
                    </a:ext>
                  </a:extLst>
                </a:gridCol>
                <a:gridCol w="6756643">
                  <a:extLst>
                    <a:ext uri="{9D8B030D-6E8A-4147-A177-3AD203B41FA5}">
                      <a16:colId xmlns:a16="http://schemas.microsoft.com/office/drawing/2014/main" val="2639480576"/>
                    </a:ext>
                  </a:extLst>
                </a:gridCol>
              </a:tblGrid>
              <a:tr h="15240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vascular access during catheter ablation of VA</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7138518"/>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553267"/>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Ultrasound-guided femoral arterial and venous access is recommended to reduce the incidence of vascular access complications during VA ablation.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435318"/>
                  </a:ext>
                </a:extLst>
              </a:tr>
            </a:tbl>
          </a:graphicData>
        </a:graphic>
      </p:graphicFrame>
    </p:spTree>
    <p:extLst>
      <p:ext uri="{BB962C8B-B14F-4D97-AF65-F5344CB8AC3E}">
        <p14:creationId xmlns:p14="http://schemas.microsoft.com/office/powerpoint/2010/main" val="3090855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1283750538"/>
              </p:ext>
            </p:extLst>
          </p:nvPr>
        </p:nvGraphicFramePr>
        <p:xfrm>
          <a:off x="329453" y="815876"/>
          <a:ext cx="8610600" cy="3368910"/>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292767">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epicardial access for catheter ablation</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26743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649799">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epicardial VT ablation, imaging of the epicardial coronary arteries by coronary arteriography or coronary CT angiogram prior to ablation is recommended to reduce the risk of arterial injury.</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637546">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epicardial VT ablation via a percutaneous approach, provision for immediate echocardiography, blood transfusion, and onsite cardiothoracic surgical backup is recommended.</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83820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prior cardiac surgery or pericardial adhesions for whom epicardial VT ablation via a percutaneous approach is considered, careful assessment of the risk/benefit ratio and alternative therapies such as surgical dissection are recommended.</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r h="668155">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epicardial VT ablation, pacing with high stimulus intensity from the ablation electrode to rule out diaphragmatic stimulation is recommended to avoid phrenic nerve injury.</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66700" y="1"/>
            <a:ext cx="8420100" cy="638734"/>
          </a:xfrm>
        </p:spPr>
        <p:txBody>
          <a:bodyPr/>
          <a:lstStyle/>
          <a:p>
            <a:pPr algn="ctr"/>
            <a:r>
              <a:rPr lang="en-US" sz="3400" dirty="0"/>
              <a:t>Intraprocedural Patient Care</a:t>
            </a:r>
          </a:p>
        </p:txBody>
      </p:sp>
      <p:sp>
        <p:nvSpPr>
          <p:cNvPr id="4" name="Rectangle 3">
            <a:extLst>
              <a:ext uri="{FF2B5EF4-FFF2-40B4-BE49-F238E27FC236}">
                <a16:creationId xmlns:a16="http://schemas.microsoft.com/office/drawing/2014/main" id="{D9E90AFD-88FC-44D8-8A3F-FCEC3BE15655}"/>
              </a:ext>
            </a:extLst>
          </p:cNvPr>
          <p:cNvSpPr/>
          <p:nvPr/>
        </p:nvSpPr>
        <p:spPr>
          <a:xfrm>
            <a:off x="329453" y="509300"/>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Epicardial Access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F6ED6F5-5B55-481F-9F38-2CD3EE12EAAF}"/>
              </a:ext>
            </a:extLst>
          </p:cNvPr>
          <p:cNvSpPr/>
          <p:nvPr/>
        </p:nvSpPr>
        <p:spPr>
          <a:xfrm>
            <a:off x="329453" y="4140383"/>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Intraprocedural Hemodynamic Support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9866F504-5BD5-402B-98CD-4EDEF74F71CA}"/>
              </a:ext>
            </a:extLst>
          </p:cNvPr>
          <p:cNvGraphicFramePr>
            <a:graphicFrameLocks noGrp="1"/>
          </p:cNvGraphicFramePr>
          <p:nvPr>
            <p:extLst>
              <p:ext uri="{D42A27DB-BD31-4B8C-83A1-F6EECF244321}">
                <p14:modId xmlns:p14="http://schemas.microsoft.com/office/powerpoint/2010/main" val="791674457"/>
              </p:ext>
            </p:extLst>
          </p:nvPr>
        </p:nvGraphicFramePr>
        <p:xfrm>
          <a:off x="329453" y="4458095"/>
          <a:ext cx="8610600" cy="1930102"/>
        </p:xfrm>
        <a:graphic>
          <a:graphicData uri="http://schemas.openxmlformats.org/drawingml/2006/table">
            <a:tbl>
              <a:tblPr firstRow="1" firstCol="1" bandRow="1"/>
              <a:tblGrid>
                <a:gridCol w="893552">
                  <a:extLst>
                    <a:ext uri="{9D8B030D-6E8A-4147-A177-3AD203B41FA5}">
                      <a16:colId xmlns:a16="http://schemas.microsoft.com/office/drawing/2014/main" val="2494652897"/>
                    </a:ext>
                  </a:extLst>
                </a:gridCol>
                <a:gridCol w="960405">
                  <a:extLst>
                    <a:ext uri="{9D8B030D-6E8A-4147-A177-3AD203B41FA5}">
                      <a16:colId xmlns:a16="http://schemas.microsoft.com/office/drawing/2014/main" val="1246811594"/>
                    </a:ext>
                  </a:extLst>
                </a:gridCol>
                <a:gridCol w="6756643">
                  <a:extLst>
                    <a:ext uri="{9D8B030D-6E8A-4147-A177-3AD203B41FA5}">
                      <a16:colId xmlns:a16="http://schemas.microsoft.com/office/drawing/2014/main" val="2639480576"/>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VA with mechanical hemodynamic support (HS)</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7138518"/>
                  </a:ext>
                </a:extLst>
              </a:tr>
              <a:tr h="278420">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553267"/>
                  </a:ext>
                </a:extLst>
              </a:tr>
              <a:tr h="464658">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spc="-30" baseline="0" dirty="0">
                          <a:effectLst/>
                          <a:latin typeface="Helvetica" panose="020B0604020202020204" pitchFamily="34" charset="0"/>
                          <a:ea typeface="Calibri" panose="020F0502020204030204" pitchFamily="34" charset="0"/>
                          <a:cs typeface="Helvetica" panose="020B0604020202020204" pitchFamily="34" charset="0"/>
                        </a:rPr>
                        <a:t>In select patients at risk of requiring HS, a decision to proceed with catheter ablation of VA </a:t>
                      </a:r>
                      <a:r>
                        <a:rPr lang="en-US" sz="1200" b="1" spc="-20" baseline="0" dirty="0">
                          <a:effectLst/>
                          <a:latin typeface="Helvetica" panose="020B0604020202020204" pitchFamily="34" charset="0"/>
                          <a:ea typeface="Calibri" panose="020F0502020204030204" pitchFamily="34" charset="0"/>
                          <a:cs typeface="Helvetica" panose="020B0604020202020204" pitchFamily="34" charset="0"/>
                        </a:rPr>
                        <a:t>should be made in collaboration with specialists in advanced heart failure management.</a:t>
                      </a:r>
                      <a:endParaRPr lang="en-US" sz="1200" spc="-20" baseline="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435318"/>
                  </a:ext>
                </a:extLst>
              </a:tr>
              <a:tr h="457200">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spc="-20" baseline="0" dirty="0">
                          <a:effectLst/>
                          <a:latin typeface="Helvetica" panose="020B0604020202020204" pitchFamily="34" charset="0"/>
                          <a:ea typeface="Calibri" panose="020F0502020204030204" pitchFamily="34" charset="0"/>
                          <a:cs typeface="Helvetica" panose="020B0604020202020204" pitchFamily="34" charset="0"/>
                        </a:rPr>
                        <a:t>In select patients, HS with a percutaneous VAD and extracorporeal membrane </a:t>
                      </a:r>
                      <a:r>
                        <a:rPr lang="en-US" sz="1200" b="1" spc="-30" baseline="0" dirty="0">
                          <a:effectLst/>
                          <a:latin typeface="Helvetica" panose="020B0604020202020204" pitchFamily="34" charset="0"/>
                          <a:ea typeface="Calibri" panose="020F0502020204030204" pitchFamily="34" charset="0"/>
                          <a:cs typeface="Helvetica" panose="020B0604020202020204" pitchFamily="34" charset="0"/>
                        </a:rPr>
                        <a:t>oxygenation during VT ablation can be useful to avoid acute hemodynamic deterioration.</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738616"/>
                  </a:ext>
                </a:extLst>
              </a:tr>
              <a:tr h="422045">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Mechanical HS may be considered in select cases to allow mapping and ablation of unstable VTs.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851200"/>
                  </a:ext>
                </a:extLst>
              </a:tr>
            </a:tbl>
          </a:graphicData>
        </a:graphic>
      </p:graphicFrame>
    </p:spTree>
    <p:extLst>
      <p:ext uri="{BB962C8B-B14F-4D97-AF65-F5344CB8AC3E}">
        <p14:creationId xmlns:p14="http://schemas.microsoft.com/office/powerpoint/2010/main" val="3405271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1743493216"/>
              </p:ext>
            </p:extLst>
          </p:nvPr>
        </p:nvGraphicFramePr>
        <p:xfrm>
          <a:off x="266700" y="1330583"/>
          <a:ext cx="8610600" cy="2133600"/>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15240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intraprocedural anticoagulation</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720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endocardial LV catheter mapping and/or ablation, intraprocedural systemic anticoagulation with intravenous heparin is recommended.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616423">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RV endocardial mapping and/or ablation who are considered high risk for thromboembolism, intraprocedural systemic anticoagulation with intravenous heparin is recommended.</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4503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IIa</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epicardial access after systemic heparinization, reversal of heparin with protamine is reasonable.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48771" y="309968"/>
            <a:ext cx="8724900" cy="646331"/>
          </a:xfrm>
        </p:spPr>
        <p:txBody>
          <a:bodyPr/>
          <a:lstStyle/>
          <a:p>
            <a:pPr algn="ctr"/>
            <a:r>
              <a:rPr lang="en-US" sz="3600" dirty="0"/>
              <a:t>Intraprocedural Patient Care</a:t>
            </a:r>
          </a:p>
        </p:txBody>
      </p:sp>
      <p:sp>
        <p:nvSpPr>
          <p:cNvPr id="4" name="Rectangle 3">
            <a:extLst>
              <a:ext uri="{FF2B5EF4-FFF2-40B4-BE49-F238E27FC236}">
                <a16:creationId xmlns:a16="http://schemas.microsoft.com/office/drawing/2014/main" id="{D9E90AFD-88FC-44D8-8A3F-FCEC3BE15655}"/>
              </a:ext>
            </a:extLst>
          </p:cNvPr>
          <p:cNvSpPr/>
          <p:nvPr/>
        </p:nvSpPr>
        <p:spPr>
          <a:xfrm>
            <a:off x="312644" y="977441"/>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Intraprocedural Anticoagulation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F6ED6F5-5B55-481F-9F38-2CD3EE12EAAF}"/>
              </a:ext>
            </a:extLst>
          </p:cNvPr>
          <p:cNvSpPr/>
          <p:nvPr/>
        </p:nvSpPr>
        <p:spPr>
          <a:xfrm>
            <a:off x="230841" y="3523355"/>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Antibiotic Prophylaxis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F10613C-1580-4C2A-AF8A-A96773CC6BBA}"/>
              </a:ext>
            </a:extLst>
          </p:cNvPr>
          <p:cNvSpPr txBox="1"/>
          <p:nvPr/>
        </p:nvSpPr>
        <p:spPr>
          <a:xfrm>
            <a:off x="230841" y="3811861"/>
            <a:ext cx="8610600" cy="646331"/>
          </a:xfrm>
          <a:prstGeom prst="rect">
            <a:avLst/>
          </a:prstGeom>
          <a:noFill/>
        </p:spPr>
        <p:txBody>
          <a:bodyPr wrap="square" rtlCol="0">
            <a:spAutoFit/>
          </a:bodyPr>
          <a:lstStyle/>
          <a:p>
            <a:pPr algn="just"/>
            <a:r>
              <a:rPr lang="en-US" sz="1200" b="1" spc="-10" dirty="0">
                <a:solidFill>
                  <a:schemeClr val="tx1">
                    <a:lumMod val="75000"/>
                    <a:lumOff val="25000"/>
                  </a:schemeClr>
                </a:solidFill>
                <a:latin typeface="Helvetica" panose="020B0604020202020204" pitchFamily="34" charset="0"/>
                <a:cs typeface="Helvetica" panose="020B0604020202020204" pitchFamily="34" charset="0"/>
              </a:rPr>
              <a:t>Prophylactic antibiotics are not generally indicated for sterile procedures such as VA ablation. However, patients with ICDs undergoing VA ablation, in which catheters might be in direct contact with the intravascular leads, could present a special circumstance. No data exist to support this practice, nor is a specific antibiotic preferred over another.</a:t>
            </a:r>
          </a:p>
        </p:txBody>
      </p:sp>
      <p:sp>
        <p:nvSpPr>
          <p:cNvPr id="11" name="TextBox 10">
            <a:extLst>
              <a:ext uri="{FF2B5EF4-FFF2-40B4-BE49-F238E27FC236}">
                <a16:creationId xmlns:a16="http://schemas.microsoft.com/office/drawing/2014/main" id="{2C3937B9-BC4D-42A7-96E8-500FA4D0813A}"/>
              </a:ext>
            </a:extLst>
          </p:cNvPr>
          <p:cNvSpPr txBox="1"/>
          <p:nvPr/>
        </p:nvSpPr>
        <p:spPr>
          <a:xfrm>
            <a:off x="266700" y="4550525"/>
            <a:ext cx="2667000" cy="338554"/>
          </a:xfrm>
          <a:prstGeom prst="rect">
            <a:avLst/>
          </a:prstGeom>
          <a:noFill/>
        </p:spPr>
        <p:txBody>
          <a:bodyPr wrap="square" rtlCol="0">
            <a:spAutoFit/>
          </a:bodyPr>
          <a:lstStyle/>
          <a:p>
            <a:pPr lvl="0" defTabSz="463003">
              <a:spcBef>
                <a:spcPct val="0"/>
              </a:spcBef>
            </a:pPr>
            <a:r>
              <a:rPr lang="en-US" sz="1600" b="1" dirty="0">
                <a:solidFill>
                  <a:srgbClr val="004C77"/>
                </a:solidFill>
                <a:latin typeface="Helvetica" pitchFamily="2" charset="0"/>
              </a:rPr>
              <a:t>Fluid Balance</a:t>
            </a:r>
            <a:endParaRPr lang="en-US" sz="1600" dirty="0">
              <a:solidFill>
                <a:prstClr val="black"/>
              </a:solidFill>
            </a:endParaRPr>
          </a:p>
        </p:txBody>
      </p:sp>
      <p:sp>
        <p:nvSpPr>
          <p:cNvPr id="12" name="TextBox 11">
            <a:extLst>
              <a:ext uri="{FF2B5EF4-FFF2-40B4-BE49-F238E27FC236}">
                <a16:creationId xmlns:a16="http://schemas.microsoft.com/office/drawing/2014/main" id="{F80DB39C-A4EE-4380-BC26-47452F3906AE}"/>
              </a:ext>
            </a:extLst>
          </p:cNvPr>
          <p:cNvSpPr txBox="1"/>
          <p:nvPr/>
        </p:nvSpPr>
        <p:spPr>
          <a:xfrm>
            <a:off x="255494" y="4841416"/>
            <a:ext cx="8646459" cy="1569660"/>
          </a:xfrm>
          <a:prstGeom prst="rect">
            <a:avLst/>
          </a:prstGeom>
          <a:noFill/>
        </p:spPr>
        <p:txBody>
          <a:bodyPr wrap="square" rtlCol="0">
            <a:spAutoFit/>
          </a:bodyPr>
          <a:lstStyle/>
          <a:p>
            <a:pPr algn="just"/>
            <a:r>
              <a:rPr lang="en-US" sz="1200" b="1" dirty="0">
                <a:solidFill>
                  <a:schemeClr val="tx1">
                    <a:lumMod val="75000"/>
                    <a:lumOff val="25000"/>
                  </a:schemeClr>
                </a:solidFill>
                <a:latin typeface="Helvetica" panose="020B0604020202020204" pitchFamily="34" charset="0"/>
                <a:cs typeface="Helvetica" panose="020B0604020202020204" pitchFamily="34" charset="0"/>
              </a:rPr>
              <a:t>Careful monitoring of fluid balance is essential in patients undergoing VA ablation, especially given that many have impaired ventricular function, putting them at risk of volume overload, and they might have renal impairment. Various irrigated catheters are currently in use, allowing for different flow rates, and hence, different volume loads. A urinary catheter might not be required for cases performed under sedation when the anticipated procedure duration is short, but for longer ablation procedures, it should be considered. This permits more precise assessment of the fluid balance, which becomes particularly important for patients in whom irrigated-tip RF catheters are used. However, urinary catheters can cause urinary tract infection and bleeding; thus, a sterile technique is essential during insertion and after-care.</a:t>
            </a:r>
          </a:p>
        </p:txBody>
      </p:sp>
    </p:spTree>
    <p:extLst>
      <p:ext uri="{BB962C8B-B14F-4D97-AF65-F5344CB8AC3E}">
        <p14:creationId xmlns:p14="http://schemas.microsoft.com/office/powerpoint/2010/main" val="124910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3EBA4B-A785-46D9-866B-885053D073D3}"/>
              </a:ext>
            </a:extLst>
          </p:cNvPr>
          <p:cNvSpPr>
            <a:spLocks noGrp="1"/>
          </p:cNvSpPr>
          <p:nvPr>
            <p:ph type="body" sz="quarter" idx="11"/>
          </p:nvPr>
        </p:nvSpPr>
        <p:spPr>
          <a:xfrm>
            <a:off x="457200" y="244650"/>
            <a:ext cx="8403110" cy="646331"/>
          </a:xfrm>
        </p:spPr>
        <p:txBody>
          <a:bodyPr/>
          <a:lstStyle/>
          <a:p>
            <a:pPr algn="ctr"/>
            <a:r>
              <a:rPr lang="en-US" sz="3600" dirty="0"/>
              <a:t>Mapping and Imaging Techniques</a:t>
            </a:r>
          </a:p>
        </p:txBody>
      </p:sp>
      <p:sp>
        <p:nvSpPr>
          <p:cNvPr id="3" name="Rechteck 2">
            <a:extLst>
              <a:ext uri="{FF2B5EF4-FFF2-40B4-BE49-F238E27FC236}">
                <a16:creationId xmlns:a16="http://schemas.microsoft.com/office/drawing/2014/main" id="{7DAC51DD-188C-A747-9DF0-991420BC0338}"/>
              </a:ext>
            </a:extLst>
          </p:cNvPr>
          <p:cNvSpPr/>
          <p:nvPr/>
        </p:nvSpPr>
        <p:spPr>
          <a:xfrm>
            <a:off x="233594" y="4648200"/>
            <a:ext cx="8676812" cy="1651734"/>
          </a:xfrm>
          <a:prstGeom prst="rect">
            <a:avLst/>
          </a:prstGeom>
        </p:spPr>
        <p:txBody>
          <a:bodyPr wrap="square">
            <a:spAutoFit/>
          </a:bodyPr>
          <a:lstStyle/>
          <a:p>
            <a:pPr marL="342900" indent="-342900" algn="just" defTabSz="425035" fontAlgn="base">
              <a:spcAft>
                <a:spcPts val="200"/>
              </a:spcAft>
              <a:buClr>
                <a:schemeClr val="tx1">
                  <a:lumMod val="75000"/>
                  <a:lumOff val="25000"/>
                </a:schemeClr>
              </a:buClr>
              <a:buFont typeface="Arial" panose="020B0604020202020204" pitchFamily="34" charset="0"/>
              <a:buChar char="•"/>
            </a:pPr>
            <a:r>
              <a:rPr lang="de-DE" sz="1400"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Activation and entrainment mapping are used in tolerated VT to identify critical VT isthmuses and to perform localized VT ablation – highly specific, ischemic VT.</a:t>
            </a:r>
          </a:p>
          <a:p>
            <a:pPr marL="342900" indent="-342900" algn="just" defTabSz="425035" fontAlgn="base">
              <a:spcAft>
                <a:spcPts val="200"/>
              </a:spcAft>
              <a:buClr>
                <a:schemeClr val="tx1">
                  <a:lumMod val="75000"/>
                  <a:lumOff val="25000"/>
                </a:schemeClr>
              </a:buClr>
              <a:buFont typeface="Arial" panose="020B0604020202020204" pitchFamily="34" charset="0"/>
              <a:buChar char="•"/>
            </a:pPr>
            <a:r>
              <a:rPr lang="de-DE" sz="1400"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Advantage over substrate-based ablation: individual VTs can reliably be eliminated with few ablations.</a:t>
            </a:r>
          </a:p>
          <a:p>
            <a:pPr marL="342900" indent="-342900" algn="just" defTabSz="425035" fontAlgn="base">
              <a:spcAft>
                <a:spcPts val="200"/>
              </a:spcAft>
              <a:buClr>
                <a:schemeClr val="tx1">
                  <a:lumMod val="75000"/>
                  <a:lumOff val="25000"/>
                </a:schemeClr>
              </a:buClr>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Pace mapping is a technique used to locate the origin of a PVC or VT by stimulating the myocardium to reproduce the clinical 12-lead morphology in the absence of VT; it is particularly useful if the targeted arrhythmia is difficult to induce or is hemodynamically unstable.</a:t>
            </a:r>
            <a:endParaRPr lang="de-DE" sz="1400"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endParaRPr>
          </a:p>
        </p:txBody>
      </p:sp>
      <p:pic>
        <p:nvPicPr>
          <p:cNvPr id="8" name="Picture 7">
            <a:extLst>
              <a:ext uri="{FF2B5EF4-FFF2-40B4-BE49-F238E27FC236}">
                <a16:creationId xmlns:a16="http://schemas.microsoft.com/office/drawing/2014/main" id="{72B9BCC1-224D-4146-9BB5-EBB15BF502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29178"/>
            <a:ext cx="4157662" cy="3118247"/>
          </a:xfrm>
          <a:prstGeom prst="rect">
            <a:avLst/>
          </a:prstGeom>
          <a:noFill/>
          <a:ln>
            <a:noFill/>
          </a:ln>
        </p:spPr>
      </p:pic>
      <p:pic>
        <p:nvPicPr>
          <p:cNvPr id="7" name="Picture 6">
            <a:extLst>
              <a:ext uri="{FF2B5EF4-FFF2-40B4-BE49-F238E27FC236}">
                <a16:creationId xmlns:a16="http://schemas.microsoft.com/office/drawing/2014/main" id="{17234960-95EF-4FCB-8219-9327E4B67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41" y="1188920"/>
            <a:ext cx="4157662" cy="2935309"/>
          </a:xfrm>
          <a:prstGeom prst="rect">
            <a:avLst/>
          </a:prstGeom>
        </p:spPr>
      </p:pic>
      <p:sp>
        <p:nvSpPr>
          <p:cNvPr id="9" name="TextBox 8">
            <a:extLst>
              <a:ext uri="{FF2B5EF4-FFF2-40B4-BE49-F238E27FC236}">
                <a16:creationId xmlns:a16="http://schemas.microsoft.com/office/drawing/2014/main" id="{288A283F-6255-4C2B-BDB3-7D5D6A099411}"/>
              </a:ext>
            </a:extLst>
          </p:cNvPr>
          <p:cNvSpPr txBox="1"/>
          <p:nvPr/>
        </p:nvSpPr>
        <p:spPr>
          <a:xfrm>
            <a:off x="533400" y="4124229"/>
            <a:ext cx="4267200" cy="261610"/>
          </a:xfrm>
          <a:prstGeom prst="rect">
            <a:avLst/>
          </a:prstGeom>
          <a:noFill/>
        </p:spPr>
        <p:txBody>
          <a:bodyPr wrap="square" rtlCol="0">
            <a:spAutoFit/>
          </a:bodyPr>
          <a:lstStyle/>
          <a:p>
            <a:r>
              <a:rPr lang="en-US" sz="1100" dirty="0">
                <a:latin typeface="Helvetica" panose="020B0604020202020204" pitchFamily="34" charset="0"/>
                <a:cs typeface="Helvetica" panose="020B0604020202020204" pitchFamily="34" charset="0"/>
              </a:rPr>
              <a:t>Entrainment responses from components of reentrant VT circuit</a:t>
            </a:r>
          </a:p>
        </p:txBody>
      </p:sp>
      <p:sp>
        <p:nvSpPr>
          <p:cNvPr id="10" name="TextBox 9">
            <a:extLst>
              <a:ext uri="{FF2B5EF4-FFF2-40B4-BE49-F238E27FC236}">
                <a16:creationId xmlns:a16="http://schemas.microsoft.com/office/drawing/2014/main" id="{6F8FDF18-53CA-4E21-90C4-2648B125C1AC}"/>
              </a:ext>
            </a:extLst>
          </p:cNvPr>
          <p:cNvSpPr txBox="1"/>
          <p:nvPr/>
        </p:nvSpPr>
        <p:spPr>
          <a:xfrm>
            <a:off x="4953000" y="4124229"/>
            <a:ext cx="4081462" cy="430887"/>
          </a:xfrm>
          <a:prstGeom prst="rect">
            <a:avLst/>
          </a:prstGeom>
          <a:noFill/>
        </p:spPr>
        <p:txBody>
          <a:bodyPr wrap="square" rtlCol="0">
            <a:spAutoFit/>
          </a:bodyPr>
          <a:lstStyle/>
          <a:p>
            <a:r>
              <a:rPr lang="en-US" sz="1100" dirty="0">
                <a:latin typeface="Helvetica" panose="020B0604020202020204" pitchFamily="34" charset="0"/>
                <a:cs typeface="Helvetica" panose="020B0604020202020204" pitchFamily="34" charset="0"/>
              </a:rPr>
              <a:t>Pacing from the protected isthmus of a VT circuit; entrainment mapping during VT</a:t>
            </a:r>
          </a:p>
        </p:txBody>
      </p:sp>
    </p:spTree>
    <p:extLst>
      <p:ext uri="{BB962C8B-B14F-4D97-AF65-F5344CB8AC3E}">
        <p14:creationId xmlns:p14="http://schemas.microsoft.com/office/powerpoint/2010/main" val="2247832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1259375957"/>
              </p:ext>
            </p:extLst>
          </p:nvPr>
        </p:nvGraphicFramePr>
        <p:xfrm>
          <a:off x="238686" y="956002"/>
          <a:ext cx="8610600" cy="1937271"/>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15240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substrate mapping in sinus rhythm</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scar-related VT, substrate-guided ablation is useful for prevention of arrhythmia recurrences.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12954">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spc="-30" baseline="0" dirty="0">
                          <a:effectLst/>
                          <a:latin typeface="Helvetica" panose="020B0604020202020204" pitchFamily="34" charset="0"/>
                          <a:ea typeface="Calibri" panose="020F0502020204030204" pitchFamily="34" charset="0"/>
                          <a:cs typeface="Helvetica" panose="020B0604020202020204" pitchFamily="34" charset="0"/>
                        </a:rPr>
                        <a:t>High-density multielectrode mapping to obtain a more comprehensive characterization of </a:t>
                      </a:r>
                      <a:r>
                        <a:rPr lang="en-US" sz="1200" b="1" spc="-20" baseline="0" dirty="0">
                          <a:effectLst/>
                          <a:latin typeface="Helvetica" panose="020B0604020202020204" pitchFamily="34" charset="0"/>
                          <a:ea typeface="Calibri" panose="020F0502020204030204" pitchFamily="34" charset="0"/>
                          <a:cs typeface="Helvetica" panose="020B0604020202020204" pitchFamily="34" charset="0"/>
                        </a:rPr>
                        <a:t>the arrhythmogenic tissue during catheter ablation of scar-related VT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IIa</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no or minimal endocardial bipolar electrogram abnormalities, reduced unipolar voltage can be useful for detection of epicardial or intramural scar.</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64459" y="36791"/>
            <a:ext cx="8724900" cy="646331"/>
          </a:xfrm>
        </p:spPr>
        <p:txBody>
          <a:bodyPr/>
          <a:lstStyle/>
          <a:p>
            <a:pPr algn="ctr"/>
            <a:r>
              <a:rPr lang="en-US" sz="3500" dirty="0"/>
              <a:t>Mapping and Imaging Techniques</a:t>
            </a:r>
          </a:p>
        </p:txBody>
      </p:sp>
      <p:sp>
        <p:nvSpPr>
          <p:cNvPr id="4" name="Rectangle 3">
            <a:extLst>
              <a:ext uri="{FF2B5EF4-FFF2-40B4-BE49-F238E27FC236}">
                <a16:creationId xmlns:a16="http://schemas.microsoft.com/office/drawing/2014/main" id="{D9E90AFD-88FC-44D8-8A3F-FCEC3BE15655}"/>
              </a:ext>
            </a:extLst>
          </p:cNvPr>
          <p:cNvSpPr/>
          <p:nvPr/>
        </p:nvSpPr>
        <p:spPr>
          <a:xfrm>
            <a:off x="206189" y="630988"/>
            <a:ext cx="8610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Substrate Mapping in Sinus Rhythm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F6ED6F5-5B55-481F-9F38-2CD3EE12EAAF}"/>
              </a:ext>
            </a:extLst>
          </p:cNvPr>
          <p:cNvSpPr/>
          <p:nvPr/>
        </p:nvSpPr>
        <p:spPr>
          <a:xfrm>
            <a:off x="271183" y="2893273"/>
            <a:ext cx="8545606" cy="338554"/>
          </a:xfrm>
          <a:prstGeom prst="rect">
            <a:avLst/>
          </a:prstGeom>
        </p:spPr>
        <p:txBody>
          <a:bodyPr wrap="square">
            <a:spAutoFit/>
          </a:bodyPr>
          <a:lstStyle/>
          <a:p>
            <a:pPr lvl="0" defTabSz="463003">
              <a:spcBef>
                <a:spcPct val="0"/>
              </a:spcBef>
              <a:defRPr/>
            </a:pPr>
            <a:r>
              <a:rPr lang="en-US" sz="1600" b="1" dirty="0">
                <a:solidFill>
                  <a:srgbClr val="004C77"/>
                </a:solidFill>
                <a:latin typeface="Helvetica" pitchFamily="2" charset="0"/>
              </a:rPr>
              <a:t>Intraprocedural Imaging During Catheter Ablation of Ventricular Arrhythmias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9866F504-5BD5-402B-98CD-4EDEF74F71CA}"/>
              </a:ext>
            </a:extLst>
          </p:cNvPr>
          <p:cNvGraphicFramePr>
            <a:graphicFrameLocks noGrp="1"/>
          </p:cNvGraphicFramePr>
          <p:nvPr>
            <p:extLst>
              <p:ext uri="{D42A27DB-BD31-4B8C-83A1-F6EECF244321}">
                <p14:modId xmlns:p14="http://schemas.microsoft.com/office/powerpoint/2010/main" val="344751340"/>
              </p:ext>
            </p:extLst>
          </p:nvPr>
        </p:nvGraphicFramePr>
        <p:xfrm>
          <a:off x="264459" y="3212530"/>
          <a:ext cx="8610600" cy="3191561"/>
        </p:xfrm>
        <a:graphic>
          <a:graphicData uri="http://schemas.openxmlformats.org/drawingml/2006/table">
            <a:tbl>
              <a:tblPr firstRow="1" firstCol="1" bandRow="1"/>
              <a:tblGrid>
                <a:gridCol w="893552">
                  <a:extLst>
                    <a:ext uri="{9D8B030D-6E8A-4147-A177-3AD203B41FA5}">
                      <a16:colId xmlns:a16="http://schemas.microsoft.com/office/drawing/2014/main" val="2494652897"/>
                    </a:ext>
                  </a:extLst>
                </a:gridCol>
                <a:gridCol w="960405">
                  <a:extLst>
                    <a:ext uri="{9D8B030D-6E8A-4147-A177-3AD203B41FA5}">
                      <a16:colId xmlns:a16="http://schemas.microsoft.com/office/drawing/2014/main" val="1246811594"/>
                    </a:ext>
                  </a:extLst>
                </a:gridCol>
                <a:gridCol w="6756643">
                  <a:extLst>
                    <a:ext uri="{9D8B030D-6E8A-4147-A177-3AD203B41FA5}">
                      <a16:colId xmlns:a16="http://schemas.microsoft.com/office/drawing/2014/main" val="2639480576"/>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intraprocedural imaging during catheter ablation of VAs</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7138518"/>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553267"/>
                  </a:ext>
                </a:extLst>
              </a:tr>
              <a:tr h="44507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Coronary angiography or ICE is recommended to localize the ostia of the coronary arteries prior to ablation within the SV.</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435318"/>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Coronary angiography is recommended to identify the course of the coronary arteries when ablation is performed in the coronary venous system or in the epicardium.</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989924"/>
                  </a:ext>
                </a:extLst>
              </a:tr>
              <a:tr h="429631">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ICE is beneficial to identify and target the papillary muscles with ablation and to assess for catheter stability.</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372710"/>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ICE or transthoracic echocardiography is useful to assess for pericardial effusion in case of hemodynamic deterioration of the patient.</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291939"/>
                  </a:ext>
                </a:extLst>
              </a:tr>
              <a:tr h="219265">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5"/>
                      </a:pPr>
                      <a:r>
                        <a:rPr lang="en-US" sz="1200" b="1" dirty="0">
                          <a:effectLst/>
                          <a:latin typeface="Helvetica" panose="020B0604020202020204" pitchFamily="34" charset="0"/>
                          <a:ea typeface="Calibri" panose="020F0502020204030204" pitchFamily="34" charset="0"/>
                          <a:cs typeface="Helvetica" panose="020B0604020202020204" pitchFamily="34" charset="0"/>
                        </a:rPr>
                        <a:t>ICE is useful for early recognition of complications, including pericardial effusion.</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777712"/>
                  </a:ext>
                </a:extLst>
              </a:tr>
              <a:tr h="289678">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6"/>
                      </a:pPr>
                      <a:r>
                        <a:rPr lang="en-US" sz="1200" b="1" spc="0" baseline="0" dirty="0">
                          <a:effectLst/>
                          <a:latin typeface="Helvetica" panose="020B0604020202020204" pitchFamily="34" charset="0"/>
                          <a:ea typeface="Calibri" panose="020F0502020204030204" pitchFamily="34" charset="0"/>
                          <a:cs typeface="Helvetica" panose="020B0604020202020204" pitchFamily="34" charset="0"/>
                        </a:rPr>
                        <a:t>ICE may be useful as an adjuvant technique to identify wall segments with wall thinning, wall motion abnormalities, and segments with increased echogenicity, and also to identify intracardiac thrombi.</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354797"/>
                  </a:ext>
                </a:extLst>
              </a:tr>
            </a:tbl>
          </a:graphicData>
        </a:graphic>
      </p:graphicFrame>
    </p:spTree>
    <p:extLst>
      <p:ext uri="{BB962C8B-B14F-4D97-AF65-F5344CB8AC3E}">
        <p14:creationId xmlns:p14="http://schemas.microsoft.com/office/powerpoint/2010/main" val="420032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4347F-2115-4825-8133-8C1C2DEE86C9}"/>
              </a:ext>
            </a:extLst>
          </p:cNvPr>
          <p:cNvSpPr>
            <a:spLocks noGrp="1"/>
          </p:cNvSpPr>
          <p:nvPr>
            <p:ph type="body" sz="quarter" idx="11"/>
          </p:nvPr>
        </p:nvSpPr>
        <p:spPr>
          <a:xfrm>
            <a:off x="304800" y="533400"/>
            <a:ext cx="8403110" cy="646331"/>
          </a:xfrm>
        </p:spPr>
        <p:txBody>
          <a:bodyPr/>
          <a:lstStyle/>
          <a:p>
            <a:pPr algn="ctr"/>
            <a:r>
              <a:rPr lang="en-US" sz="3600" dirty="0"/>
              <a:t>Methodology</a:t>
            </a:r>
          </a:p>
        </p:txBody>
      </p:sp>
      <p:sp>
        <p:nvSpPr>
          <p:cNvPr id="3" name="Text Placeholder 2">
            <a:extLst>
              <a:ext uri="{FF2B5EF4-FFF2-40B4-BE49-F238E27FC236}">
                <a16:creationId xmlns:a16="http://schemas.microsoft.com/office/drawing/2014/main" id="{CE6A6303-94E3-4CCB-88E7-F161642B5C4B}"/>
              </a:ext>
            </a:extLst>
          </p:cNvPr>
          <p:cNvSpPr>
            <a:spLocks noGrp="1"/>
          </p:cNvSpPr>
          <p:nvPr>
            <p:ph type="body" sz="quarter" idx="12"/>
          </p:nvPr>
        </p:nvSpPr>
        <p:spPr>
          <a:xfrm>
            <a:off x="448235" y="1676400"/>
            <a:ext cx="8403110" cy="2862322"/>
          </a:xfrm>
        </p:spPr>
        <p:txBody>
          <a:bodyPr/>
          <a:lstStyle/>
          <a:p>
            <a:pPr marL="285750" indent="-285750" algn="just">
              <a:buFont typeface="Arial" panose="020B0604020202020204" pitchFamily="34" charset="0"/>
              <a:buChar char="•"/>
            </a:pPr>
            <a:r>
              <a:rPr lang="en-US" dirty="0">
                <a:solidFill>
                  <a:schemeClr val="tx1">
                    <a:lumMod val="75000"/>
                    <a:lumOff val="25000"/>
                  </a:schemeClr>
                </a:solidFill>
              </a:rPr>
              <a:t>Unique to this consensus statement is the systematic review “Systematic Review and Meta-analysis of Catheter Ablation of Ventricular Tachycardia in Ischemic Heart Disease” commissioned specifically for this document as part of HRS’s efforts to adopt rigorous methodology required for guideline development.</a:t>
            </a:r>
          </a:p>
          <a:p>
            <a:pPr marL="285750" indent="-285750" algn="just">
              <a:buFont typeface="Arial" panose="020B0604020202020204" pitchFamily="34" charset="0"/>
              <a:buChar char="•"/>
            </a:pPr>
            <a:endParaRPr lang="en-US" dirty="0">
              <a:solidFill>
                <a:schemeClr val="tx1">
                  <a:lumMod val="75000"/>
                  <a:lumOff val="25000"/>
                </a:schemeClr>
              </a:solidFill>
            </a:endParaRPr>
          </a:p>
          <a:p>
            <a:pPr marL="285750" indent="-285750" algn="just">
              <a:buFont typeface="Arial" panose="020B0604020202020204" pitchFamily="34" charset="0"/>
              <a:buChar char="•"/>
            </a:pPr>
            <a:r>
              <a:rPr lang="en-US" dirty="0">
                <a:solidFill>
                  <a:schemeClr val="tx1">
                    <a:lumMod val="75000"/>
                    <a:lumOff val="25000"/>
                  </a:schemeClr>
                </a:solidFill>
              </a:rPr>
              <a:t>The systematic review was performed by an experienced Evidence-Based Practice Committee based at the University of Connecticut, and it examined the question of VT ablation versus control in patients with VT and IHD.</a:t>
            </a:r>
          </a:p>
        </p:txBody>
      </p:sp>
    </p:spTree>
    <p:extLst>
      <p:ext uri="{BB962C8B-B14F-4D97-AF65-F5344CB8AC3E}">
        <p14:creationId xmlns:p14="http://schemas.microsoft.com/office/powerpoint/2010/main" val="3662654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9D1C2E-AA4D-4760-A8CF-753D5836770F}"/>
              </a:ext>
            </a:extLst>
          </p:cNvPr>
          <p:cNvSpPr>
            <a:spLocks noGrp="1"/>
          </p:cNvSpPr>
          <p:nvPr>
            <p:ph type="body" sz="quarter" idx="11"/>
          </p:nvPr>
        </p:nvSpPr>
        <p:spPr>
          <a:xfrm>
            <a:off x="457200" y="391466"/>
            <a:ext cx="8403110" cy="369332"/>
          </a:xfrm>
        </p:spPr>
        <p:txBody>
          <a:bodyPr/>
          <a:lstStyle/>
          <a:p>
            <a:r>
              <a:rPr lang="en-US" sz="1800" dirty="0"/>
              <a:t>Sinus Rhythm Substrate Mapping</a:t>
            </a:r>
          </a:p>
        </p:txBody>
      </p:sp>
      <p:sp>
        <p:nvSpPr>
          <p:cNvPr id="3" name="Rechteck 2">
            <a:extLst>
              <a:ext uri="{FF2B5EF4-FFF2-40B4-BE49-F238E27FC236}">
                <a16:creationId xmlns:a16="http://schemas.microsoft.com/office/drawing/2014/main" id="{0697FB3E-DC6D-D44F-9AB4-563D7B8AFAF6}"/>
              </a:ext>
            </a:extLst>
          </p:cNvPr>
          <p:cNvSpPr/>
          <p:nvPr/>
        </p:nvSpPr>
        <p:spPr>
          <a:xfrm>
            <a:off x="475129" y="3917026"/>
            <a:ext cx="7942963" cy="1477328"/>
          </a:xfrm>
          <a:prstGeom prst="rect">
            <a:avLst/>
          </a:prstGeom>
        </p:spPr>
        <p:txBody>
          <a:bodyPr wrap="square">
            <a:spAutoFit/>
          </a:bodyPr>
          <a:lstStyle/>
          <a:p>
            <a:pPr marL="285750" indent="-285750" algn="just" defTabSz="425035" fontAlgn="base">
              <a:spcBef>
                <a:spcPts val="1027"/>
              </a:spcBef>
              <a:spcAft>
                <a:spcPct val="0"/>
              </a:spcAft>
              <a:buClr>
                <a:schemeClr val="tx1">
                  <a:lumMod val="75000"/>
                  <a:lumOff val="25000"/>
                </a:schemeClr>
              </a:buClr>
              <a:buFont typeface="Arial" panose="020B0604020202020204" pitchFamily="34" charset="0"/>
              <a:buChar char="•"/>
            </a:pPr>
            <a:r>
              <a:rPr lang="de-DE" sz="1600"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Ideally, ablation targets identified with substrate mappping act as diastolic channels for reentrant VT maintenance.</a:t>
            </a:r>
          </a:p>
          <a:p>
            <a:pPr marL="285750" indent="-285750" algn="just" defTabSz="425035" fontAlgn="base">
              <a:spcBef>
                <a:spcPts val="566"/>
              </a:spcBef>
              <a:spcAft>
                <a:spcPct val="0"/>
              </a:spcAft>
              <a:buClr>
                <a:schemeClr val="tx1">
                  <a:lumMod val="75000"/>
                  <a:lumOff val="25000"/>
                </a:schemeClr>
              </a:buClr>
              <a:buFont typeface="Arial" panose="020B0604020202020204" pitchFamily="34" charset="0"/>
              <a:buChar char="•"/>
            </a:pPr>
            <a:r>
              <a:rPr lang="de-DE" sz="1600"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Only 30% of identified isthmi are related to VTs (increased if LPs detected).</a:t>
            </a:r>
          </a:p>
          <a:p>
            <a:pPr marL="285750" indent="-285750" algn="just" defTabSz="425035" fontAlgn="base">
              <a:spcBef>
                <a:spcPts val="566"/>
              </a:spcBef>
              <a:spcAft>
                <a:spcPct val="0"/>
              </a:spcAft>
              <a:buClr>
                <a:schemeClr val="tx1">
                  <a:lumMod val="75000"/>
                  <a:lumOff val="25000"/>
                </a:schemeClr>
              </a:buClr>
              <a:buFont typeface="Arial" panose="020B0604020202020204" pitchFamily="34" charset="0"/>
              <a:buChar char="•"/>
            </a:pPr>
            <a:r>
              <a:rPr lang="de-DE" sz="1600"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Abnormal electrograms (identified with micro-electrode catheters) may help to identify conducting channels.</a:t>
            </a:r>
          </a:p>
        </p:txBody>
      </p:sp>
      <p:sp>
        <p:nvSpPr>
          <p:cNvPr id="11" name="Textfeld 10">
            <a:extLst>
              <a:ext uri="{FF2B5EF4-FFF2-40B4-BE49-F238E27FC236}">
                <a16:creationId xmlns:a16="http://schemas.microsoft.com/office/drawing/2014/main" id="{9E7E7191-3299-7A45-918E-A26E160B6727}"/>
              </a:ext>
            </a:extLst>
          </p:cNvPr>
          <p:cNvSpPr txBox="1"/>
          <p:nvPr/>
        </p:nvSpPr>
        <p:spPr>
          <a:xfrm>
            <a:off x="429777" y="5867400"/>
            <a:ext cx="8457956" cy="225588"/>
          </a:xfrm>
          <a:prstGeom prst="rect">
            <a:avLst/>
          </a:prstGeom>
          <a:noFill/>
        </p:spPr>
        <p:txBody>
          <a:bodyPr wrap="square" lIns="86244" tIns="43123" rIns="86244" bIns="43123" rtlCol="0">
            <a:spAutoFit/>
          </a:bodyPr>
          <a:lstStyle/>
          <a:p>
            <a:pPr algn="r" defTabSz="425035" fontAlgn="base">
              <a:spcBef>
                <a:spcPct val="0"/>
              </a:spcBef>
              <a:spcAft>
                <a:spcPct val="0"/>
              </a:spcAft>
            </a:pPr>
            <a:r>
              <a:rPr lang="de-DE" sz="900" dirty="0">
                <a:solidFill>
                  <a:srgbClr val="000000"/>
                </a:solidFill>
                <a:latin typeface="Helvetica" panose="020B0604020202020204" pitchFamily="34" charset="0"/>
                <a:ea typeface="ＭＳ Ｐゴシック" pitchFamily="80" charset="-128"/>
                <a:cs typeface="Helvetica" panose="020B0604020202020204" pitchFamily="34" charset="0"/>
              </a:rPr>
              <a:t>Arenal et al. Circulation 2004; Mountantonakis et al. JACC 2013</a:t>
            </a:r>
          </a:p>
        </p:txBody>
      </p:sp>
      <p:pic>
        <p:nvPicPr>
          <p:cNvPr id="12" name="Grafik 11">
            <a:extLst>
              <a:ext uri="{FF2B5EF4-FFF2-40B4-BE49-F238E27FC236}">
                <a16:creationId xmlns:a16="http://schemas.microsoft.com/office/drawing/2014/main" id="{F39AD2E5-E595-8C45-891D-D9F9B7D4BB73}"/>
              </a:ext>
            </a:extLst>
          </p:cNvPr>
          <p:cNvPicPr>
            <a:picLocks noChangeAspect="1"/>
          </p:cNvPicPr>
          <p:nvPr/>
        </p:nvPicPr>
        <p:blipFill>
          <a:blip r:embed="rId3"/>
          <a:stretch>
            <a:fillRect/>
          </a:stretch>
        </p:blipFill>
        <p:spPr>
          <a:xfrm>
            <a:off x="433456" y="1159268"/>
            <a:ext cx="4467587" cy="2359288"/>
          </a:xfrm>
          <a:prstGeom prst="rect">
            <a:avLst/>
          </a:prstGeom>
        </p:spPr>
      </p:pic>
      <p:pic>
        <p:nvPicPr>
          <p:cNvPr id="13" name="Grafik 12">
            <a:extLst>
              <a:ext uri="{FF2B5EF4-FFF2-40B4-BE49-F238E27FC236}">
                <a16:creationId xmlns:a16="http://schemas.microsoft.com/office/drawing/2014/main" id="{0AE03983-A8FC-1E49-BC50-DE7F12EFC9D8}"/>
              </a:ext>
            </a:extLst>
          </p:cNvPr>
          <p:cNvPicPr>
            <a:picLocks noChangeAspect="1"/>
          </p:cNvPicPr>
          <p:nvPr/>
        </p:nvPicPr>
        <p:blipFill rotWithShape="1">
          <a:blip r:embed="rId4"/>
          <a:srcRect l="12570" t="12259" r="20512"/>
          <a:stretch/>
        </p:blipFill>
        <p:spPr>
          <a:xfrm>
            <a:off x="4722768" y="1159268"/>
            <a:ext cx="3905021" cy="2359290"/>
          </a:xfrm>
          <a:prstGeom prst="rect">
            <a:avLst/>
          </a:prstGeom>
        </p:spPr>
      </p:pic>
    </p:spTree>
    <p:extLst>
      <p:ext uri="{BB962C8B-B14F-4D97-AF65-F5344CB8AC3E}">
        <p14:creationId xmlns:p14="http://schemas.microsoft.com/office/powerpoint/2010/main" val="13156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2630862315"/>
              </p:ext>
            </p:extLst>
          </p:nvPr>
        </p:nvGraphicFramePr>
        <p:xfrm>
          <a:off x="266700" y="1571512"/>
          <a:ext cx="8610600" cy="1634394"/>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spc="-10" baseline="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the use of EAM systems and remote navigation in ablation procedures for VAs</a:t>
                      </a:r>
                      <a:endParaRPr lang="en-US" sz="1400" spc="-10" baseline="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2696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VA due to SHD undergoing an ablation procedure, EAM is useful.</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304800">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idiopathic VA undergoing an ablation procedure, EAM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661110"/>
                  </a:ext>
                </a:extLst>
              </a:tr>
              <a:tr h="4503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IIa</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undergoing an ablation procedure for VA, magnetic catheter navigation can be useful to reduce fluoroscopy use.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80774"/>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48771" y="309968"/>
            <a:ext cx="8724900" cy="646331"/>
          </a:xfrm>
        </p:spPr>
        <p:txBody>
          <a:bodyPr/>
          <a:lstStyle/>
          <a:p>
            <a:pPr algn="ctr"/>
            <a:r>
              <a:rPr lang="en-US" sz="3600" dirty="0"/>
              <a:t>Mapping and Imaging Techniques</a:t>
            </a:r>
          </a:p>
        </p:txBody>
      </p:sp>
      <p:sp>
        <p:nvSpPr>
          <p:cNvPr id="4" name="Rectangle 3">
            <a:extLst>
              <a:ext uri="{FF2B5EF4-FFF2-40B4-BE49-F238E27FC236}">
                <a16:creationId xmlns:a16="http://schemas.microsoft.com/office/drawing/2014/main" id="{D9E90AFD-88FC-44D8-8A3F-FCEC3BE15655}"/>
              </a:ext>
            </a:extLst>
          </p:cNvPr>
          <p:cNvSpPr/>
          <p:nvPr/>
        </p:nvSpPr>
        <p:spPr>
          <a:xfrm>
            <a:off x="266700" y="1101352"/>
            <a:ext cx="8610600" cy="338554"/>
          </a:xfrm>
          <a:prstGeom prst="rect">
            <a:avLst/>
          </a:prstGeom>
        </p:spPr>
        <p:txBody>
          <a:bodyPr wrap="square">
            <a:spAutoFit/>
          </a:bodyPr>
          <a:lstStyle/>
          <a:p>
            <a:pPr lvl="0" defTabSz="463003">
              <a:spcBef>
                <a:spcPct val="0"/>
              </a:spcBef>
              <a:defRPr/>
            </a:pPr>
            <a:r>
              <a:rPr lang="en-US" sz="1600" b="1" dirty="0">
                <a:solidFill>
                  <a:srgbClr val="004C77"/>
                </a:solidFill>
                <a:latin typeface="Helvetica" pitchFamily="2" charset="0"/>
              </a:rPr>
              <a:t>Electroanatomical Mapping Systems and Robotic Navigation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F10613C-1580-4C2A-AF8A-A96773CC6BBA}"/>
              </a:ext>
            </a:extLst>
          </p:cNvPr>
          <p:cNvSpPr txBox="1"/>
          <p:nvPr/>
        </p:nvSpPr>
        <p:spPr>
          <a:xfrm>
            <a:off x="248771" y="3581400"/>
            <a:ext cx="8610600" cy="2308324"/>
          </a:xfrm>
          <a:prstGeom prst="rect">
            <a:avLst/>
          </a:prstGeom>
          <a:noFill/>
        </p:spPr>
        <p:txBody>
          <a:bodyPr wrap="square" rtlCol="0">
            <a:spAutoFit/>
          </a:bodyPr>
          <a:lstStyle/>
          <a:p>
            <a:pPr marL="285750" lvl="0" indent="-285750" algn="just">
              <a:buFont typeface="Arial" panose="020B0604020202020204" pitchFamily="34" charset="0"/>
              <a:buChar char="•"/>
            </a:pPr>
            <a:r>
              <a:rPr lang="en-US" sz="1600" b="1" spc="-20" dirty="0">
                <a:solidFill>
                  <a:prstClr val="black">
                    <a:lumMod val="75000"/>
                    <a:lumOff val="25000"/>
                  </a:prstClr>
                </a:solidFill>
                <a:latin typeface="Helvetica" panose="020B0604020202020204" pitchFamily="34" charset="0"/>
                <a:cs typeface="Helvetica" panose="020B0604020202020204" pitchFamily="34" charset="0"/>
              </a:rPr>
              <a:t>Regardless of the type of EAM available, knowledge of the first principles of cardiac electrophysiology remains essential to create maps that accurately represent the physiology and anatomy.</a:t>
            </a:r>
          </a:p>
          <a:p>
            <a:pPr marL="285750" lvl="0" indent="-285750" algn="just">
              <a:buFont typeface="Arial" panose="020B0604020202020204" pitchFamily="34" charset="0"/>
              <a:buChar char="•"/>
            </a:pPr>
            <a:endParaRPr lang="en-US" sz="1600" b="1" spc="-20" dirty="0">
              <a:solidFill>
                <a:prstClr val="black">
                  <a:lumMod val="75000"/>
                  <a:lumOff val="25000"/>
                </a:prstClr>
              </a:solidFill>
              <a:latin typeface="Helvetica" panose="020B0604020202020204" pitchFamily="34" charset="0"/>
              <a:cs typeface="Helvetica" panose="020B0604020202020204" pitchFamily="34" charset="0"/>
            </a:endParaRPr>
          </a:p>
          <a:p>
            <a:pPr marL="285750" lvl="0" indent="-285750" algn="just">
              <a:buFont typeface="Arial" panose="020B0604020202020204" pitchFamily="34" charset="0"/>
              <a:buChar char="•"/>
            </a:pPr>
            <a:r>
              <a:rPr lang="en-US" sz="1600" b="1" spc="-30" dirty="0">
                <a:solidFill>
                  <a:prstClr val="black">
                    <a:lumMod val="75000"/>
                    <a:lumOff val="25000"/>
                  </a:prstClr>
                </a:solidFill>
                <a:latin typeface="Helvetica" panose="020B0604020202020204" pitchFamily="34" charset="0"/>
                <a:cs typeface="Helvetica" panose="020B0604020202020204" pitchFamily="34" charset="0"/>
              </a:rPr>
              <a:t>Catheter-based ablation of VA requires significant demands on the skill and experience of the operator. The concept of remote or robotic catheter navigation is appealing to reduce the physical demands of the procedure while developing more advanced abilities to achieve stable and precise catheter location than traditional catheters can </a:t>
            </a:r>
            <a:r>
              <a:rPr lang="en-US" sz="1600" b="1" dirty="0">
                <a:solidFill>
                  <a:prstClr val="black">
                    <a:lumMod val="75000"/>
                    <a:lumOff val="25000"/>
                  </a:prstClr>
                </a:solidFill>
                <a:latin typeface="Helvetica" panose="020B0604020202020204" pitchFamily="34" charset="0"/>
                <a:cs typeface="Helvetica" panose="020B0604020202020204" pitchFamily="34" charset="0"/>
              </a:rPr>
              <a:t>afford. Several technologies have been developed to achieve these goals.</a:t>
            </a:r>
          </a:p>
        </p:txBody>
      </p:sp>
    </p:spTree>
    <p:extLst>
      <p:ext uri="{BB962C8B-B14F-4D97-AF65-F5344CB8AC3E}">
        <p14:creationId xmlns:p14="http://schemas.microsoft.com/office/powerpoint/2010/main" val="2780029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685800" y="6150843"/>
            <a:ext cx="6027842" cy="228540"/>
          </a:xfrm>
          <a:prstGeom prst="rect">
            <a:avLst/>
          </a:prstGeom>
          <a:noFill/>
        </p:spPr>
        <p:txBody>
          <a:bodyPr wrap="none" lIns="89173" tIns="44585" rIns="89173" bIns="44585" rtlCol="0">
            <a:spAutoFit/>
          </a:bodyPr>
          <a:lstStyle/>
          <a:p>
            <a:pPr defTabSz="425035" fontAlgn="base">
              <a:spcBef>
                <a:spcPct val="0"/>
              </a:spcBef>
              <a:spcAft>
                <a:spcPct val="0"/>
              </a:spcAft>
            </a:pPr>
            <a:r>
              <a:rPr lang="de-DE" sz="900" dirty="0">
                <a:solidFill>
                  <a:srgbClr val="000000"/>
                </a:solidFill>
                <a:latin typeface="Helvetica" panose="020B0604020202020204" pitchFamily="34" charset="0"/>
                <a:ea typeface="ＭＳ Ｐゴシック" pitchFamily="80" charset="-128"/>
                <a:cs typeface="Helvetica" panose="020B0604020202020204" pitchFamily="34" charset="0"/>
              </a:rPr>
              <a:t>Anter et al. Circ A&amp;E 2015; Nayyar et al. Circ A&amp;E 2014; Thajudeen et al. PACE 2015; Masse et al. Circ A&amp;E 2016</a:t>
            </a:r>
          </a:p>
        </p:txBody>
      </p:sp>
      <p:sp>
        <p:nvSpPr>
          <p:cNvPr id="6" name="Text Placeholder 5">
            <a:extLst>
              <a:ext uri="{FF2B5EF4-FFF2-40B4-BE49-F238E27FC236}">
                <a16:creationId xmlns:a16="http://schemas.microsoft.com/office/drawing/2014/main" id="{7C0B66EB-672B-4617-8622-E632BDDA7179}"/>
              </a:ext>
            </a:extLst>
          </p:cNvPr>
          <p:cNvSpPr>
            <a:spLocks noGrp="1"/>
          </p:cNvSpPr>
          <p:nvPr>
            <p:ph type="body" sz="quarter" idx="11"/>
          </p:nvPr>
        </p:nvSpPr>
        <p:spPr>
          <a:xfrm>
            <a:off x="457200" y="391466"/>
            <a:ext cx="8403110" cy="646331"/>
          </a:xfrm>
        </p:spPr>
        <p:txBody>
          <a:bodyPr/>
          <a:lstStyle/>
          <a:p>
            <a:pPr algn="ctr"/>
            <a:r>
              <a:rPr lang="en-US" sz="3600" dirty="0"/>
              <a:t>High-Density Mapping</a:t>
            </a:r>
          </a:p>
        </p:txBody>
      </p:sp>
      <p:pic>
        <p:nvPicPr>
          <p:cNvPr id="2" name="Bild 1" descr="orion.png"/>
          <p:cNvPicPr>
            <a:picLocks noChangeAspect="1"/>
          </p:cNvPicPr>
          <p:nvPr/>
        </p:nvPicPr>
        <p:blipFill rotWithShape="1">
          <a:blip r:embed="rId7">
            <a:extLst>
              <a:ext uri="{28A0092B-C50C-407E-A947-70E740481C1C}">
                <a14:useLocalDpi xmlns:a14="http://schemas.microsoft.com/office/drawing/2010/main" val="0"/>
              </a:ext>
            </a:extLst>
          </a:blip>
          <a:srcRect l="10926" t="13172" b="14421"/>
          <a:stretch/>
        </p:blipFill>
        <p:spPr>
          <a:xfrm>
            <a:off x="2600622" y="3520924"/>
            <a:ext cx="2214567" cy="1698333"/>
          </a:xfrm>
          <a:prstGeom prst="rect">
            <a:avLst/>
          </a:prstGeom>
        </p:spPr>
      </p:pic>
      <p:pic>
        <p:nvPicPr>
          <p:cNvPr id="3" name="Bild 2" descr="pentaray.png"/>
          <p:cNvPicPr>
            <a:picLocks noChangeAspect="1"/>
          </p:cNvPicPr>
          <p:nvPr/>
        </p:nvPicPr>
        <p:blipFill rotWithShape="1">
          <a:blip r:embed="rId8">
            <a:extLst>
              <a:ext uri="{28A0092B-C50C-407E-A947-70E740481C1C}">
                <a14:useLocalDpi xmlns:a14="http://schemas.microsoft.com/office/drawing/2010/main" val="0"/>
              </a:ext>
            </a:extLst>
          </a:blip>
          <a:srcRect l="5179" t="5964" r="4383" b="16743"/>
          <a:stretch/>
        </p:blipFill>
        <p:spPr>
          <a:xfrm>
            <a:off x="251521" y="3520924"/>
            <a:ext cx="2425194" cy="1698333"/>
          </a:xfrm>
          <a:prstGeom prst="rect">
            <a:avLst/>
          </a:prstGeom>
        </p:spPr>
      </p:pic>
      <p:pic>
        <p:nvPicPr>
          <p:cNvPr id="5" name="Bild 4" descr="Voila_Capture 2017-01-27_05-20-00_nachm.png"/>
          <p:cNvPicPr>
            <a:picLocks noChangeAspect="1"/>
          </p:cNvPicPr>
          <p:nvPr/>
        </p:nvPicPr>
        <p:blipFill rotWithShape="1">
          <a:blip r:embed="rId9">
            <a:extLst>
              <a:ext uri="{28A0092B-C50C-407E-A947-70E740481C1C}">
                <a14:useLocalDpi xmlns:a14="http://schemas.microsoft.com/office/drawing/2010/main" val="0"/>
              </a:ext>
            </a:extLst>
          </a:blip>
          <a:srcRect l="7999" r="12508"/>
          <a:stretch/>
        </p:blipFill>
        <p:spPr>
          <a:xfrm>
            <a:off x="4954022" y="3520924"/>
            <a:ext cx="2282275" cy="1698333"/>
          </a:xfrm>
          <a:prstGeom prst="rect">
            <a:avLst/>
          </a:prstGeom>
        </p:spPr>
      </p:pic>
      <p:sp>
        <p:nvSpPr>
          <p:cNvPr id="8" name="Textfeld 7"/>
          <p:cNvSpPr txBox="1"/>
          <p:nvPr/>
        </p:nvSpPr>
        <p:spPr>
          <a:xfrm>
            <a:off x="383997" y="5219257"/>
            <a:ext cx="2160240" cy="932884"/>
          </a:xfrm>
          <a:prstGeom prst="rect">
            <a:avLst/>
          </a:prstGeom>
          <a:noFill/>
        </p:spPr>
        <p:txBody>
          <a:bodyPr wrap="square" lIns="89216" tIns="44609" rIns="89216" bIns="44609" rtlCol="0">
            <a:spAutoFit/>
          </a:bodyPr>
          <a:lstStyle/>
          <a:p>
            <a:pPr defTabSz="425035" fontAlgn="base">
              <a:spcBef>
                <a:spcPct val="0"/>
              </a:spcBef>
              <a:spcAft>
                <a:spcPct val="0"/>
              </a:spcAft>
            </a:pPr>
            <a:r>
              <a:rPr lang="de-DE" sz="1369" b="1"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Pentaray</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a:t>
            </a:r>
            <a:r>
              <a:rPr lang="de-DE" sz="1369" i="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BW</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(20x 1mm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poles</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2-6-2mm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spacing</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5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arms</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t>
            </a:r>
          </a:p>
          <a:p>
            <a:pPr defTabSz="425035" fontAlgn="base">
              <a:spcBef>
                <a:spcPct val="0"/>
              </a:spcBef>
              <a:spcAft>
                <a:spcPct val="0"/>
              </a:spcAft>
            </a:pPr>
            <a:endParaRPr lang="de-DE" sz="1369" dirty="0">
              <a:solidFill>
                <a:srgbClr val="000000"/>
              </a:solidFill>
              <a:latin typeface="Calibri" pitchFamily="80" charset="0"/>
              <a:ea typeface="ＭＳ Ｐゴシック" pitchFamily="80" charset="-128"/>
            </a:endParaRPr>
          </a:p>
        </p:txBody>
      </p:sp>
      <p:sp>
        <p:nvSpPr>
          <p:cNvPr id="14" name="Textfeld 13"/>
          <p:cNvSpPr txBox="1"/>
          <p:nvPr/>
        </p:nvSpPr>
        <p:spPr>
          <a:xfrm>
            <a:off x="2555776" y="5219257"/>
            <a:ext cx="2304256" cy="932884"/>
          </a:xfrm>
          <a:prstGeom prst="rect">
            <a:avLst/>
          </a:prstGeom>
          <a:noFill/>
        </p:spPr>
        <p:txBody>
          <a:bodyPr wrap="square" lIns="89216" tIns="44609" rIns="89216" bIns="44609" rtlCol="0">
            <a:spAutoFit/>
          </a:bodyPr>
          <a:lstStyle/>
          <a:p>
            <a:pPr defTabSz="425035" fontAlgn="base">
              <a:spcBef>
                <a:spcPct val="0"/>
              </a:spcBef>
              <a:spcAft>
                <a:spcPct val="0"/>
              </a:spcAft>
            </a:pP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IntellaMap</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a:t>
            </a:r>
            <a:r>
              <a:rPr lang="de-DE" sz="1369"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Orion</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a:t>
            </a:r>
            <a:r>
              <a:rPr lang="de-DE" sz="1369" i="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BS</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(64pole 8-spline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basket</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0.4mm</a:t>
            </a:r>
            <a:r>
              <a:rPr lang="de-DE" sz="1369" baseline="30000"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2</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2.5mm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spacing</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t>
            </a:r>
            <a:endParaRPr lang="de-DE" sz="1369" baseline="30000"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endParaRPr>
          </a:p>
          <a:p>
            <a:pPr defTabSz="425035" fontAlgn="base">
              <a:spcBef>
                <a:spcPct val="0"/>
              </a:spcBef>
              <a:spcAft>
                <a:spcPct val="0"/>
              </a:spcAft>
            </a:pPr>
            <a:endParaRPr lang="de-DE" sz="1369" dirty="0">
              <a:solidFill>
                <a:schemeClr val="tx1">
                  <a:lumMod val="75000"/>
                  <a:lumOff val="25000"/>
                </a:schemeClr>
              </a:solidFill>
              <a:latin typeface="Calibri" pitchFamily="80" charset="0"/>
              <a:ea typeface="ＭＳ Ｐゴシック" pitchFamily="80" charset="-128"/>
            </a:endParaRPr>
          </a:p>
        </p:txBody>
      </p:sp>
      <p:sp>
        <p:nvSpPr>
          <p:cNvPr id="15" name="Textfeld 14"/>
          <p:cNvSpPr txBox="1"/>
          <p:nvPr/>
        </p:nvSpPr>
        <p:spPr>
          <a:xfrm>
            <a:off x="5015038" y="5219256"/>
            <a:ext cx="2160240" cy="722185"/>
          </a:xfrm>
          <a:prstGeom prst="rect">
            <a:avLst/>
          </a:prstGeom>
          <a:noFill/>
        </p:spPr>
        <p:txBody>
          <a:bodyPr wrap="square" lIns="89216" tIns="44609" rIns="89216" bIns="44609" rtlCol="0">
            <a:spAutoFit/>
          </a:bodyPr>
          <a:lstStyle/>
          <a:p>
            <a:pPr defTabSz="425035" fontAlgn="base">
              <a:spcBef>
                <a:spcPct val="0"/>
              </a:spcBef>
              <a:spcAft>
                <a:spcPct val="0"/>
              </a:spcAft>
            </a:pPr>
            <a:r>
              <a:rPr lang="de-DE" sz="1369"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HD-</a:t>
            </a:r>
            <a:r>
              <a:rPr lang="de-DE" sz="1369" b="1"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Grid</a:t>
            </a:r>
            <a:r>
              <a:rPr lang="de-DE" sz="1369"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t>
            </a:r>
            <a:r>
              <a:rPr lang="de-DE" sz="1369" i="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SJM</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(18x; 1mm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poles</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2mm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spacing</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4 </a:t>
            </a:r>
            <a:r>
              <a:rPr lang="de-DE" sz="1369" dirty="0" err="1">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splines</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t>
            </a:r>
          </a:p>
        </p:txBody>
      </p:sp>
      <p:pic>
        <p:nvPicPr>
          <p:cNvPr id="11" name="Picture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305" y="3520924"/>
            <a:ext cx="1670536" cy="16981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feld 11"/>
          <p:cNvSpPr txBox="1"/>
          <p:nvPr/>
        </p:nvSpPr>
        <p:spPr>
          <a:xfrm>
            <a:off x="7308304" y="5287190"/>
            <a:ext cx="1656184" cy="932884"/>
          </a:xfrm>
          <a:prstGeom prst="rect">
            <a:avLst/>
          </a:prstGeom>
          <a:noFill/>
        </p:spPr>
        <p:txBody>
          <a:bodyPr wrap="square" lIns="89216" tIns="44609" rIns="89216" bIns="44609" rtlCol="0">
            <a:spAutoFit/>
          </a:bodyPr>
          <a:lstStyle/>
          <a:p>
            <a:pPr defTabSz="425035" fontAlgn="base">
              <a:spcBef>
                <a:spcPct val="0"/>
              </a:spcBef>
              <a:spcAft>
                <a:spcPct val="0"/>
              </a:spcAft>
            </a:pPr>
            <a:r>
              <a:rPr lang="de-DE" sz="1369" b="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Q-Dot </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a:t>
            </a:r>
            <a:r>
              <a:rPr lang="de-DE" sz="1369" i="1"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BW</a:t>
            </a:r>
            <a:r>
              <a:rPr lang="de-DE" sz="1369" dirty="0">
                <a:solidFill>
                  <a:schemeClr val="tx1">
                    <a:lumMod val="75000"/>
                    <a:lumOff val="25000"/>
                  </a:schemeClr>
                </a:solidFill>
                <a:latin typeface="Helvetica" panose="020B0604020202020204" pitchFamily="34" charset="0"/>
                <a:ea typeface="ＭＳ Ｐゴシック" pitchFamily="80" charset="-128"/>
                <a:cs typeface="Helvetica" panose="020B0604020202020204" pitchFamily="34" charset="0"/>
              </a:rPr>
              <a:t>) (3.5mm irrigated tip; 3 embedded micro-electrodes)</a:t>
            </a:r>
          </a:p>
        </p:txBody>
      </p:sp>
      <p:pic>
        <p:nvPicPr>
          <p:cNvPr id="16" name="RIPP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36835" t="18300" r="25814" b="27476"/>
          <a:stretch/>
        </p:blipFill>
        <p:spPr>
          <a:xfrm>
            <a:off x="506994" y="1607806"/>
            <a:ext cx="2074255" cy="1601473"/>
          </a:xfrm>
          <a:prstGeom prst="rect">
            <a:avLst/>
          </a:prstGeom>
        </p:spPr>
      </p:pic>
      <p:pic>
        <p:nvPicPr>
          <p:cNvPr id="18" name="Picture 4" descr="_IMAGE_000039"/>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6896" t="21183" r="17451" b="20823"/>
          <a:stretch/>
        </p:blipFill>
        <p:spPr bwMode="auto">
          <a:xfrm>
            <a:off x="5281630" y="1607806"/>
            <a:ext cx="1592457" cy="1601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6" descr="http://electrophysiology.onlinejacc.org/content/jcep/early/2017/02/24/j.jacep.2016.12.016/F4.large.jpg?width=800&amp;height=600&amp;carousel=1"/>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4796" t="5883"/>
          <a:stretch/>
        </p:blipFill>
        <p:spPr bwMode="auto">
          <a:xfrm>
            <a:off x="7335706" y="1266021"/>
            <a:ext cx="1575402" cy="21294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Voila_Capture 2018-02-28_08-11-37_nachm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2740008" y="1607806"/>
            <a:ext cx="2142416" cy="1601473"/>
          </a:xfrm>
          <a:prstGeom prst="rect">
            <a:avLst/>
          </a:prstGeom>
        </p:spPr>
      </p:pic>
    </p:spTree>
    <p:extLst>
      <p:ext uri="{BB962C8B-B14F-4D97-AF65-F5344CB8AC3E}">
        <p14:creationId xmlns:p14="http://schemas.microsoft.com/office/powerpoint/2010/main" val="30391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6" fill="hold"/>
                                        <p:tgtEl>
                                          <p:spTgt spid="16"/>
                                        </p:tgtEl>
                                      </p:cBhvr>
                                    </p:cmd>
                                  </p:childTnLst>
                                </p:cTn>
                              </p:par>
                              <p:par>
                                <p:cTn id="7" presetID="1" presetClass="mediacall" presetSubtype="0" fill="hold" nodeType="withEffect">
                                  <p:stCondLst>
                                    <p:cond delay="0"/>
                                  </p:stCondLst>
                                  <p:childTnLst>
                                    <p:cmd type="call" cmd="playFrom(0.0)">
                                      <p:cBhvr>
                                        <p:cTn id="8" dur="3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6"/>
                                        </p:tgtEl>
                                      </p:cBhvr>
                                    </p:cmd>
                                  </p:childTnLst>
                                </p:cTn>
                              </p:par>
                            </p:childTnLst>
                          </p:cTn>
                        </p:par>
                      </p:childTnLst>
                    </p:cTn>
                  </p:par>
                </p:childTnLst>
              </p:cTn>
              <p:nextCondLst>
                <p:cond evt="onClick" delay="0">
                  <p:tgtEl>
                    <p:spTgt spid="16"/>
                  </p:tgtEl>
                </p:cond>
              </p:nextCondLst>
            </p:seq>
            <p:video>
              <p:cMediaNode vol="80000">
                <p:cTn id="14" repeatCount="indefinite" fill="hold" display="0">
                  <p:stCondLst>
                    <p:cond delay="indefinite"/>
                  </p:stCondLst>
                </p:cTn>
                <p:tgtEl>
                  <p:spTgt spid="16"/>
                </p:tgtEl>
              </p:cMediaNode>
            </p:video>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C630EF-DE08-4A7E-AE1B-DC26E397087D}"/>
              </a:ext>
            </a:extLst>
          </p:cNvPr>
          <p:cNvSpPr>
            <a:spLocks noGrp="1"/>
          </p:cNvSpPr>
          <p:nvPr>
            <p:ph type="body" sz="quarter" idx="11"/>
          </p:nvPr>
        </p:nvSpPr>
        <p:spPr>
          <a:xfrm>
            <a:off x="457200" y="391466"/>
            <a:ext cx="8403110" cy="646331"/>
          </a:xfrm>
        </p:spPr>
        <p:txBody>
          <a:bodyPr/>
          <a:lstStyle/>
          <a:p>
            <a:pPr algn="ctr"/>
            <a:r>
              <a:rPr lang="en-US" sz="3600" dirty="0"/>
              <a:t>High-Density Mapping</a:t>
            </a:r>
          </a:p>
        </p:txBody>
      </p:sp>
      <p:pic>
        <p:nvPicPr>
          <p:cNvPr id="5" name="Bild 4"/>
          <p:cNvPicPr>
            <a:picLocks noChangeAspect="1"/>
          </p:cNvPicPr>
          <p:nvPr/>
        </p:nvPicPr>
        <p:blipFill>
          <a:blip r:embed="rId3"/>
          <a:stretch>
            <a:fillRect/>
          </a:stretch>
        </p:blipFill>
        <p:spPr>
          <a:xfrm rot="5400000">
            <a:off x="4664609" y="1230174"/>
            <a:ext cx="4212434" cy="4397652"/>
          </a:xfrm>
          <a:prstGeom prst="rect">
            <a:avLst/>
          </a:prstGeom>
        </p:spPr>
      </p:pic>
      <p:pic>
        <p:nvPicPr>
          <p:cNvPr id="4" name="Bild 3"/>
          <p:cNvPicPr>
            <a:picLocks noChangeAspect="1"/>
          </p:cNvPicPr>
          <p:nvPr/>
        </p:nvPicPr>
        <p:blipFill>
          <a:blip r:embed="rId4"/>
          <a:stretch>
            <a:fillRect/>
          </a:stretch>
        </p:blipFill>
        <p:spPr>
          <a:xfrm rot="5400000">
            <a:off x="374788" y="1382068"/>
            <a:ext cx="4131479" cy="4262944"/>
          </a:xfrm>
          <a:prstGeom prst="rect">
            <a:avLst/>
          </a:prstGeom>
        </p:spPr>
      </p:pic>
      <p:sp>
        <p:nvSpPr>
          <p:cNvPr id="7" name="Text Placeholder 5">
            <a:extLst>
              <a:ext uri="{FF2B5EF4-FFF2-40B4-BE49-F238E27FC236}">
                <a16:creationId xmlns:a16="http://schemas.microsoft.com/office/drawing/2014/main" id="{CDF8C0FC-6B49-480E-ADC5-36F0FFED9CD1}"/>
              </a:ext>
            </a:extLst>
          </p:cNvPr>
          <p:cNvSpPr>
            <a:spLocks noGrp="1"/>
          </p:cNvSpPr>
          <p:nvPr>
            <p:ph type="body" sz="quarter" idx="12"/>
          </p:nvPr>
        </p:nvSpPr>
        <p:spPr>
          <a:xfrm>
            <a:off x="309055" y="5704297"/>
            <a:ext cx="8403110" cy="338554"/>
          </a:xfrm>
        </p:spPr>
        <p:txBody>
          <a:bodyPr/>
          <a:lstStyle/>
          <a:p>
            <a:pPr algn="just"/>
            <a:r>
              <a:rPr lang="en-US" sz="1600" dirty="0">
                <a:solidFill>
                  <a:schemeClr val="tx1">
                    <a:lumMod val="75000"/>
                    <a:lumOff val="25000"/>
                  </a:schemeClr>
                </a:solidFill>
              </a:rPr>
              <a:t>High-density mapping increases sampling of electrical micro-signal information. </a:t>
            </a:r>
          </a:p>
        </p:txBody>
      </p:sp>
    </p:spTree>
    <p:extLst>
      <p:ext uri="{BB962C8B-B14F-4D97-AF65-F5344CB8AC3E}">
        <p14:creationId xmlns:p14="http://schemas.microsoft.com/office/powerpoint/2010/main" val="2534825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1CE5AF-A88A-4924-873A-E5B2B8FCA084}"/>
              </a:ext>
            </a:extLst>
          </p:cNvPr>
          <p:cNvSpPr>
            <a:spLocks noGrp="1"/>
          </p:cNvSpPr>
          <p:nvPr>
            <p:ph type="body" sz="quarter" idx="11"/>
          </p:nvPr>
        </p:nvSpPr>
        <p:spPr>
          <a:xfrm>
            <a:off x="2209800" y="362309"/>
            <a:ext cx="4466665" cy="646331"/>
          </a:xfrm>
        </p:spPr>
        <p:txBody>
          <a:bodyPr/>
          <a:lstStyle/>
          <a:p>
            <a:r>
              <a:rPr lang="en-US" sz="3600" dirty="0"/>
              <a:t>Summary: Mapping</a:t>
            </a:r>
          </a:p>
        </p:txBody>
      </p:sp>
      <p:sp>
        <p:nvSpPr>
          <p:cNvPr id="6" name="Rechteck 5"/>
          <p:cNvSpPr/>
          <p:nvPr/>
        </p:nvSpPr>
        <p:spPr>
          <a:xfrm>
            <a:off x="1084986" y="1473885"/>
            <a:ext cx="7716687" cy="922680"/>
          </a:xfrm>
          <a:prstGeom prst="rect">
            <a:avLst/>
          </a:prstGeom>
          <a:solidFill>
            <a:schemeClr val="bg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615799" tIns="39103" rIns="78206" bIns="39103" rtlCol="0" anchor="ctr"/>
          <a:lstStyle/>
          <a:p>
            <a:pPr algn="just" defTabSz="425035" fontAlgn="base">
              <a:spcBef>
                <a:spcPct val="0"/>
              </a:spcBef>
              <a:spcAft>
                <a:spcPct val="0"/>
              </a:spcAft>
            </a:pPr>
            <a:r>
              <a:rPr lang="de-DE" b="1" dirty="0">
                <a:solidFill>
                  <a:schemeClr val="tx1">
                    <a:lumMod val="75000"/>
                    <a:lumOff val="25000"/>
                  </a:schemeClr>
                </a:solidFill>
                <a:latin typeface="Helvetica" panose="020B0604020202020204" pitchFamily="34" charset="0"/>
                <a:cs typeface="Helvetica" panose="020B0604020202020204" pitchFamily="34" charset="0"/>
              </a:rPr>
              <a:t>Substrate-based approaches are recommended for structural VT but should implement classical EP maneuvers and require EAM.</a:t>
            </a:r>
          </a:p>
        </p:txBody>
      </p:sp>
      <p:sp>
        <p:nvSpPr>
          <p:cNvPr id="7" name="Rechteck 6"/>
          <p:cNvSpPr/>
          <p:nvPr/>
        </p:nvSpPr>
        <p:spPr>
          <a:xfrm>
            <a:off x="1084986" y="2680722"/>
            <a:ext cx="7716687" cy="922680"/>
          </a:xfrm>
          <a:prstGeom prst="rect">
            <a:avLst/>
          </a:prstGeom>
          <a:solidFill>
            <a:schemeClr val="bg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615799" tIns="39103" rIns="78206" bIns="39103" rtlCol="0" anchor="ctr"/>
          <a:lstStyle/>
          <a:p>
            <a:pPr algn="just" defTabSz="425035" fontAlgn="base">
              <a:spcBef>
                <a:spcPct val="0"/>
              </a:spcBef>
              <a:spcAft>
                <a:spcPct val="0"/>
              </a:spcAft>
            </a:pPr>
            <a:r>
              <a:rPr lang="de-DE" b="1" dirty="0">
                <a:solidFill>
                  <a:schemeClr val="tx1">
                    <a:lumMod val="75000"/>
                    <a:lumOff val="25000"/>
                  </a:schemeClr>
                </a:solidFill>
                <a:latin typeface="Helvetica" panose="020B0604020202020204" pitchFamily="34" charset="0"/>
                <a:cs typeface="Helvetica" panose="020B0604020202020204" pitchFamily="34" charset="0"/>
              </a:rPr>
              <a:t>HD mapping can be helpful to increase spatial and electrical resolution leading to shorter procedures and ablations.</a:t>
            </a:r>
          </a:p>
        </p:txBody>
      </p:sp>
      <p:sp>
        <p:nvSpPr>
          <p:cNvPr id="8" name="Rechteck 7"/>
          <p:cNvSpPr/>
          <p:nvPr/>
        </p:nvSpPr>
        <p:spPr>
          <a:xfrm>
            <a:off x="1084986" y="3887558"/>
            <a:ext cx="7716687" cy="922680"/>
          </a:xfrm>
          <a:prstGeom prst="rect">
            <a:avLst/>
          </a:prstGeom>
          <a:solidFill>
            <a:schemeClr val="bg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615799" tIns="39103" rIns="78206" bIns="39103" rtlCol="0" anchor="ctr"/>
          <a:lstStyle/>
          <a:p>
            <a:pPr algn="just" defTabSz="425035" fontAlgn="base">
              <a:spcBef>
                <a:spcPct val="0"/>
              </a:spcBef>
              <a:spcAft>
                <a:spcPct val="0"/>
              </a:spcAft>
            </a:pPr>
            <a:r>
              <a:rPr lang="de-DE" b="1" dirty="0">
                <a:solidFill>
                  <a:schemeClr val="tx1">
                    <a:lumMod val="75000"/>
                    <a:lumOff val="25000"/>
                  </a:schemeClr>
                </a:solidFill>
                <a:latin typeface="Helvetica" panose="020B0604020202020204" pitchFamily="34" charset="0"/>
                <a:cs typeface="Helvetica" panose="020B0604020202020204" pitchFamily="34" charset="0"/>
              </a:rPr>
              <a:t>EAM systems are recommended in structural and can be useful in idiopathic VAs.</a:t>
            </a:r>
          </a:p>
        </p:txBody>
      </p:sp>
      <p:sp>
        <p:nvSpPr>
          <p:cNvPr id="9" name="Rechteck 8"/>
          <p:cNvSpPr/>
          <p:nvPr/>
        </p:nvSpPr>
        <p:spPr>
          <a:xfrm>
            <a:off x="1084986" y="5094397"/>
            <a:ext cx="7716687" cy="922680"/>
          </a:xfrm>
          <a:prstGeom prst="rect">
            <a:avLst/>
          </a:prstGeom>
          <a:solidFill>
            <a:schemeClr val="bg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615799" tIns="39103" rIns="78206" bIns="39103" rtlCol="0" anchor="ctr"/>
          <a:lstStyle/>
          <a:p>
            <a:pPr algn="just" defTabSz="425035" fontAlgn="base">
              <a:spcBef>
                <a:spcPct val="0"/>
              </a:spcBef>
              <a:spcAft>
                <a:spcPct val="0"/>
              </a:spcAft>
            </a:pPr>
            <a:r>
              <a:rPr lang="de-DE" b="1" dirty="0">
                <a:solidFill>
                  <a:schemeClr val="tx1">
                    <a:lumMod val="75000"/>
                    <a:lumOff val="25000"/>
                  </a:schemeClr>
                </a:solidFill>
                <a:latin typeface="Helvetica" panose="020B0604020202020204" pitchFamily="34" charset="0"/>
                <a:cs typeface="Helvetica" panose="020B0604020202020204" pitchFamily="34" charset="0"/>
              </a:rPr>
              <a:t>Intraprocedural imaging helps to reduce complications and  allows for early detection, may increase efficacy in a subset of VAs.</a:t>
            </a:r>
          </a:p>
        </p:txBody>
      </p:sp>
      <p:sp>
        <p:nvSpPr>
          <p:cNvPr id="10" name="Oval 9"/>
          <p:cNvSpPr/>
          <p:nvPr/>
        </p:nvSpPr>
        <p:spPr>
          <a:xfrm>
            <a:off x="578030" y="1473885"/>
            <a:ext cx="923926" cy="923927"/>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78206" tIns="0" rIns="78206" bIns="0" rtlCol="0" anchor="b"/>
          <a:lstStyle/>
          <a:p>
            <a:pPr algn="ctr" defTabSz="425035" fontAlgn="base">
              <a:spcBef>
                <a:spcPct val="0"/>
              </a:spcBef>
              <a:spcAft>
                <a:spcPct val="0"/>
              </a:spcAft>
            </a:pPr>
            <a:r>
              <a:rPr lang="de-DE" sz="4620" b="1" dirty="0">
                <a:solidFill>
                  <a:prstClr val="white"/>
                </a:solidFill>
                <a:latin typeface="Calibri"/>
              </a:rPr>
              <a:t>1</a:t>
            </a:r>
          </a:p>
        </p:txBody>
      </p:sp>
      <p:sp>
        <p:nvSpPr>
          <p:cNvPr id="11" name="Oval 10"/>
          <p:cNvSpPr/>
          <p:nvPr/>
        </p:nvSpPr>
        <p:spPr>
          <a:xfrm>
            <a:off x="578030" y="2680722"/>
            <a:ext cx="923926" cy="923927"/>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78206" tIns="0" rIns="78206" bIns="0" rtlCol="0" anchor="b"/>
          <a:lstStyle/>
          <a:p>
            <a:pPr algn="ctr" defTabSz="425035" fontAlgn="base">
              <a:spcBef>
                <a:spcPct val="0"/>
              </a:spcBef>
              <a:spcAft>
                <a:spcPct val="0"/>
              </a:spcAft>
            </a:pPr>
            <a:r>
              <a:rPr lang="de-DE" sz="4620" b="1" dirty="0">
                <a:solidFill>
                  <a:prstClr val="white"/>
                </a:solidFill>
                <a:latin typeface="Calibri"/>
              </a:rPr>
              <a:t>2</a:t>
            </a:r>
          </a:p>
        </p:txBody>
      </p:sp>
      <p:sp>
        <p:nvSpPr>
          <p:cNvPr id="12" name="Oval 11"/>
          <p:cNvSpPr/>
          <p:nvPr/>
        </p:nvSpPr>
        <p:spPr>
          <a:xfrm>
            <a:off x="578030" y="3887559"/>
            <a:ext cx="923926" cy="923927"/>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78206" tIns="0" rIns="78206" bIns="0" rtlCol="0" anchor="b"/>
          <a:lstStyle/>
          <a:p>
            <a:pPr algn="ctr" defTabSz="425035" fontAlgn="base">
              <a:spcBef>
                <a:spcPct val="0"/>
              </a:spcBef>
              <a:spcAft>
                <a:spcPct val="0"/>
              </a:spcAft>
            </a:pPr>
            <a:r>
              <a:rPr lang="de-DE" sz="4620" b="1" dirty="0">
                <a:solidFill>
                  <a:prstClr val="white"/>
                </a:solidFill>
                <a:latin typeface="Calibri"/>
              </a:rPr>
              <a:t>3</a:t>
            </a:r>
          </a:p>
        </p:txBody>
      </p:sp>
      <p:sp>
        <p:nvSpPr>
          <p:cNvPr id="13" name="Oval 12"/>
          <p:cNvSpPr/>
          <p:nvPr/>
        </p:nvSpPr>
        <p:spPr>
          <a:xfrm>
            <a:off x="578030" y="5094398"/>
            <a:ext cx="923926" cy="923927"/>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78206" tIns="0" rIns="78206" bIns="0" rtlCol="0" anchor="b"/>
          <a:lstStyle/>
          <a:p>
            <a:pPr algn="ctr" defTabSz="425035" fontAlgn="base">
              <a:spcBef>
                <a:spcPct val="0"/>
              </a:spcBef>
              <a:spcAft>
                <a:spcPct val="0"/>
              </a:spcAft>
            </a:pPr>
            <a:r>
              <a:rPr lang="de-DE" sz="4620" b="1" dirty="0">
                <a:solidFill>
                  <a:prstClr val="white"/>
                </a:solidFill>
                <a:latin typeface="Calibri"/>
              </a:rPr>
              <a:t>4</a:t>
            </a:r>
          </a:p>
        </p:txBody>
      </p:sp>
    </p:spTree>
    <p:extLst>
      <p:ext uri="{BB962C8B-B14F-4D97-AF65-F5344CB8AC3E}">
        <p14:creationId xmlns:p14="http://schemas.microsoft.com/office/powerpoint/2010/main" val="158649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4DA640-7096-F14C-BB54-56303E0464B7}"/>
              </a:ext>
            </a:extLst>
          </p:cNvPr>
          <p:cNvSpPr/>
          <p:nvPr/>
        </p:nvSpPr>
        <p:spPr>
          <a:xfrm>
            <a:off x="838200" y="2133600"/>
            <a:ext cx="8127676" cy="3200876"/>
          </a:xfrm>
          <a:prstGeom prst="rect">
            <a:avLst/>
          </a:prstGeom>
          <a:solidFill>
            <a:schemeClr val="bg1"/>
          </a:solidFill>
        </p:spPr>
        <p:txBody>
          <a:bodyPr wrap="square">
            <a:spAutoFit/>
          </a:bodyPr>
          <a:lstStyle/>
          <a:p>
            <a:pPr marL="285744" indent="-285744" algn="just" defTabSz="609585">
              <a:spcAft>
                <a:spcPts val="1200"/>
              </a:spcAft>
              <a:buFont typeface="Arial" panose="020B0604020202020204" pitchFamily="34" charset="0"/>
              <a:buChar char="•"/>
            </a:pPr>
            <a:r>
              <a:rPr lang="en-US" sz="2400" b="1" dirty="0">
                <a:solidFill>
                  <a:schemeClr val="tx1">
                    <a:lumMod val="75000"/>
                    <a:lumOff val="25000"/>
                  </a:schemeClr>
                </a:solidFill>
                <a:latin typeface="Helvetica" panose="020B0604020202020204" pitchFamily="34" charset="0"/>
                <a:cs typeface="Helvetica" panose="020B0604020202020204" pitchFamily="34" charset="0"/>
              </a:rPr>
              <a:t>Access considerations</a:t>
            </a:r>
          </a:p>
          <a:p>
            <a:pPr marL="285744" indent="-285744" algn="just" defTabSz="609585">
              <a:spcAft>
                <a:spcPts val="1200"/>
              </a:spcAft>
              <a:buFont typeface="Arial" panose="020B0604020202020204" pitchFamily="34" charset="0"/>
              <a:buChar char="•"/>
            </a:pPr>
            <a:r>
              <a:rPr lang="en-US" sz="2400" b="1" dirty="0">
                <a:solidFill>
                  <a:schemeClr val="tx1">
                    <a:lumMod val="75000"/>
                    <a:lumOff val="25000"/>
                  </a:schemeClr>
                </a:solidFill>
                <a:latin typeface="Helvetica" panose="020B0604020202020204" pitchFamily="34" charset="0"/>
                <a:cs typeface="Helvetica" panose="020B0604020202020204" pitchFamily="34" charset="0"/>
              </a:rPr>
              <a:t>Important anatomical considerations </a:t>
            </a:r>
          </a:p>
          <a:p>
            <a:pPr marL="285744" indent="-285744" algn="just" defTabSz="609585">
              <a:spcAft>
                <a:spcPts val="1200"/>
              </a:spcAft>
              <a:buFont typeface="Arial" panose="020B0604020202020204" pitchFamily="34" charset="0"/>
              <a:buChar char="•"/>
            </a:pPr>
            <a:r>
              <a:rPr lang="en-US" sz="2400" b="1" dirty="0">
                <a:solidFill>
                  <a:schemeClr val="tx1">
                    <a:lumMod val="75000"/>
                    <a:lumOff val="25000"/>
                  </a:schemeClr>
                </a:solidFill>
                <a:latin typeface="Helvetica" panose="020B0604020202020204" pitchFamily="34" charset="0"/>
                <a:cs typeface="Helvetica" panose="020B0604020202020204" pitchFamily="34" charset="0"/>
              </a:rPr>
              <a:t>Avoiding complications</a:t>
            </a:r>
          </a:p>
          <a:p>
            <a:pPr marL="285744" indent="-285744" algn="just" defTabSz="609585">
              <a:spcAft>
                <a:spcPts val="1200"/>
              </a:spcAft>
              <a:buFont typeface="Arial" panose="020B0604020202020204" pitchFamily="34" charset="0"/>
              <a:buChar char="•"/>
            </a:pPr>
            <a:r>
              <a:rPr lang="en-US" sz="2400" b="1" dirty="0">
                <a:solidFill>
                  <a:schemeClr val="tx1">
                    <a:lumMod val="75000"/>
                    <a:lumOff val="25000"/>
                  </a:schemeClr>
                </a:solidFill>
                <a:latin typeface="Helvetica" panose="020B0604020202020204" pitchFamily="34" charset="0"/>
                <a:cs typeface="Helvetica" panose="020B0604020202020204" pitchFamily="34" charset="0"/>
              </a:rPr>
              <a:t>Ablation endpoint considerations</a:t>
            </a:r>
          </a:p>
          <a:p>
            <a:pPr marL="285744" indent="-285744" algn="just" defTabSz="609585">
              <a:spcAft>
                <a:spcPts val="1200"/>
              </a:spcAft>
              <a:buFont typeface="Arial" panose="020B0604020202020204" pitchFamily="34" charset="0"/>
              <a:buChar char="•"/>
            </a:pPr>
            <a:r>
              <a:rPr lang="en-US" sz="2400" b="1" dirty="0">
                <a:solidFill>
                  <a:schemeClr val="tx1">
                    <a:lumMod val="75000"/>
                    <a:lumOff val="25000"/>
                  </a:schemeClr>
                </a:solidFill>
                <a:latin typeface="Helvetica" panose="020B0604020202020204" pitchFamily="34" charset="0"/>
                <a:cs typeface="Helvetica" panose="020B0604020202020204" pitchFamily="34" charset="0"/>
              </a:rPr>
              <a:t>Overcoming challenges to effectively ablate</a:t>
            </a:r>
          </a:p>
          <a:p>
            <a:pPr algn="ctr" defTabSz="609585"/>
            <a:endParaRPr lang="en-US" sz="3200" dirty="0">
              <a:solidFill>
                <a:srgbClr val="EEECE1"/>
              </a:solidFill>
              <a:latin typeface="Calibri"/>
            </a:endParaRPr>
          </a:p>
        </p:txBody>
      </p:sp>
      <p:sp>
        <p:nvSpPr>
          <p:cNvPr id="3" name="Text Placeholder 2">
            <a:extLst>
              <a:ext uri="{FF2B5EF4-FFF2-40B4-BE49-F238E27FC236}">
                <a16:creationId xmlns:a16="http://schemas.microsoft.com/office/drawing/2014/main" id="{731DB44A-F353-4EAC-AA57-49B4A72C1588}"/>
              </a:ext>
            </a:extLst>
          </p:cNvPr>
          <p:cNvSpPr>
            <a:spLocks noGrp="1"/>
          </p:cNvSpPr>
          <p:nvPr>
            <p:ph type="body" sz="quarter" idx="11"/>
          </p:nvPr>
        </p:nvSpPr>
        <p:spPr>
          <a:xfrm>
            <a:off x="457200" y="391466"/>
            <a:ext cx="8403110" cy="1200329"/>
          </a:xfrm>
        </p:spPr>
        <p:txBody>
          <a:bodyPr/>
          <a:lstStyle/>
          <a:p>
            <a:pPr algn="ctr"/>
            <a:r>
              <a:rPr lang="en-US" sz="3600" dirty="0"/>
              <a:t>Practical Aspects of Catheter Ablation of Ventricular Arrhythmias</a:t>
            </a:r>
          </a:p>
        </p:txBody>
      </p:sp>
    </p:spTree>
    <p:extLst>
      <p:ext uri="{BB962C8B-B14F-4D97-AF65-F5344CB8AC3E}">
        <p14:creationId xmlns:p14="http://schemas.microsoft.com/office/powerpoint/2010/main" val="295411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cans15">
            <a:extLst>
              <a:ext uri="{FF2B5EF4-FFF2-40B4-BE49-F238E27FC236}">
                <a16:creationId xmlns:a16="http://schemas.microsoft.com/office/drawing/2014/main" id="{6D7125C4-F5A7-224B-A64B-A355650FA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667" t="11111" r="5833" b="12222"/>
          <a:stretch>
            <a:fillRect/>
          </a:stretch>
        </p:blipFill>
        <p:spPr bwMode="auto">
          <a:xfrm>
            <a:off x="2527300" y="2898958"/>
            <a:ext cx="4546600" cy="298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Box 1">
            <a:extLst>
              <a:ext uri="{FF2B5EF4-FFF2-40B4-BE49-F238E27FC236}">
                <a16:creationId xmlns:a16="http://schemas.microsoft.com/office/drawing/2014/main" id="{D8EF1FD8-55E7-794F-88D9-84E11AA7C507}"/>
              </a:ext>
            </a:extLst>
          </p:cNvPr>
          <p:cNvSpPr txBox="1">
            <a:spLocks noChangeArrowheads="1"/>
          </p:cNvSpPr>
          <p:nvPr/>
        </p:nvSpPr>
        <p:spPr bwMode="auto">
          <a:xfrm>
            <a:off x="0" y="1658084"/>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342891" indent="-342891" defTabSz="685783" fontAlgn="base">
              <a:spcBef>
                <a:spcPct val="0"/>
              </a:spcBef>
              <a:spcAft>
                <a:spcPts val="600"/>
              </a:spcAft>
              <a:buSzTx/>
              <a:buFont typeface="Arial" panose="020B0604020202020204" pitchFamily="34" charset="0"/>
              <a:buChar char="•"/>
            </a:pPr>
            <a:r>
              <a:rPr lang="en-US" altLang="en-US" sz="1800" b="1" dirty="0">
                <a:solidFill>
                  <a:schemeClr val="tx1">
                    <a:lumMod val="75000"/>
                    <a:lumOff val="25000"/>
                  </a:schemeClr>
                </a:solidFill>
                <a:latin typeface="Helvetica" panose="020B0604020202020204" pitchFamily="34" charset="0"/>
                <a:cs typeface="Helvetica" panose="020B0604020202020204" pitchFamily="34" charset="0"/>
              </a:rPr>
              <a:t>Vascular/valvular disease (aorta atheroma, aortic/mitral disease)</a:t>
            </a:r>
          </a:p>
          <a:p>
            <a:pPr marL="342891" indent="-342891" defTabSz="685783" fontAlgn="base">
              <a:spcBef>
                <a:spcPct val="0"/>
              </a:spcBef>
              <a:spcAft>
                <a:spcPts val="600"/>
              </a:spcAft>
              <a:buSzTx/>
              <a:buFont typeface="Arial" panose="020B0604020202020204" pitchFamily="34" charset="0"/>
              <a:buChar char="•"/>
            </a:pPr>
            <a:r>
              <a:rPr lang="en-US" altLang="en-US" sz="1800" b="1" dirty="0">
                <a:solidFill>
                  <a:schemeClr val="tx1">
                    <a:lumMod val="75000"/>
                    <a:lumOff val="25000"/>
                  </a:schemeClr>
                </a:solidFill>
                <a:latin typeface="Helvetica" panose="020B0604020202020204" pitchFamily="34" charset="0"/>
                <a:cs typeface="Helvetica" panose="020B0604020202020204" pitchFamily="34" charset="0"/>
              </a:rPr>
              <a:t>Technical skill/experience of the operator</a:t>
            </a:r>
          </a:p>
          <a:p>
            <a:pPr marL="342891" indent="-342891" defTabSz="685783" fontAlgn="base">
              <a:spcBef>
                <a:spcPct val="0"/>
              </a:spcBef>
              <a:spcAft>
                <a:spcPts val="600"/>
              </a:spcAft>
              <a:buSzTx/>
              <a:buFont typeface="Arial" panose="020B0604020202020204" pitchFamily="34" charset="0"/>
              <a:buChar char="•"/>
            </a:pPr>
            <a:r>
              <a:rPr lang="en-US" altLang="en-US" sz="1800" b="1" dirty="0">
                <a:solidFill>
                  <a:schemeClr val="tx1">
                    <a:lumMod val="75000"/>
                    <a:lumOff val="25000"/>
                  </a:schemeClr>
                </a:solidFill>
                <a:latin typeface="Helvetica" panose="020B0604020202020204" pitchFamily="34" charset="0"/>
                <a:cs typeface="Helvetica" panose="020B0604020202020204" pitchFamily="34" charset="0"/>
              </a:rPr>
              <a:t>Anticipated region of interest in the LV (improve catheter stability)	</a:t>
            </a:r>
          </a:p>
        </p:txBody>
      </p:sp>
      <p:sp>
        <p:nvSpPr>
          <p:cNvPr id="2" name="TextBox 1">
            <a:extLst>
              <a:ext uri="{FF2B5EF4-FFF2-40B4-BE49-F238E27FC236}">
                <a16:creationId xmlns:a16="http://schemas.microsoft.com/office/drawing/2014/main" id="{A22A012B-DE6D-EF45-8D9A-CC181191E977}"/>
              </a:ext>
            </a:extLst>
          </p:cNvPr>
          <p:cNvSpPr txBox="1"/>
          <p:nvPr/>
        </p:nvSpPr>
        <p:spPr>
          <a:xfrm>
            <a:off x="2679700" y="5557599"/>
            <a:ext cx="2260600" cy="369332"/>
          </a:xfrm>
          <a:prstGeom prst="rect">
            <a:avLst/>
          </a:prstGeom>
          <a:noFill/>
        </p:spPr>
        <p:txBody>
          <a:bodyPr wrap="square" rtlCol="0">
            <a:spAutoFit/>
          </a:bodyPr>
          <a:lstStyle/>
          <a:p>
            <a:pPr defTabSz="609585"/>
            <a:r>
              <a:rPr lang="en-US" b="1" dirty="0">
                <a:solidFill>
                  <a:schemeClr val="accent5">
                    <a:lumMod val="50000"/>
                  </a:schemeClr>
                </a:solidFill>
                <a:latin typeface="Helvetica" panose="020B0604020202020204" pitchFamily="34" charset="0"/>
                <a:cs typeface="Helvetica" panose="020B0604020202020204" pitchFamily="34" charset="0"/>
              </a:rPr>
              <a:t>Retrograde Lateral</a:t>
            </a:r>
          </a:p>
        </p:txBody>
      </p:sp>
      <p:sp>
        <p:nvSpPr>
          <p:cNvPr id="6" name="TextBox 5">
            <a:extLst>
              <a:ext uri="{FF2B5EF4-FFF2-40B4-BE49-F238E27FC236}">
                <a16:creationId xmlns:a16="http://schemas.microsoft.com/office/drawing/2014/main" id="{37A16666-A821-3442-9201-2A09D4639513}"/>
              </a:ext>
            </a:extLst>
          </p:cNvPr>
          <p:cNvSpPr txBox="1"/>
          <p:nvPr/>
        </p:nvSpPr>
        <p:spPr>
          <a:xfrm>
            <a:off x="5067300" y="5557599"/>
            <a:ext cx="2260600" cy="369332"/>
          </a:xfrm>
          <a:prstGeom prst="rect">
            <a:avLst/>
          </a:prstGeom>
          <a:noFill/>
        </p:spPr>
        <p:txBody>
          <a:bodyPr wrap="square" rtlCol="0">
            <a:spAutoFit/>
          </a:bodyPr>
          <a:lstStyle/>
          <a:p>
            <a:pPr defTabSz="609585"/>
            <a:r>
              <a:rPr lang="en-US" b="1" dirty="0" err="1">
                <a:solidFill>
                  <a:schemeClr val="accent5">
                    <a:lumMod val="50000"/>
                  </a:schemeClr>
                </a:solidFill>
                <a:latin typeface="Arial" panose="020B0604020202020204" pitchFamily="34" charset="0"/>
                <a:cs typeface="Arial" panose="020B0604020202020204" pitchFamily="34" charset="0"/>
              </a:rPr>
              <a:t>Transseptal</a:t>
            </a:r>
            <a:r>
              <a:rPr lang="en-US" b="1" dirty="0">
                <a:solidFill>
                  <a:schemeClr val="accent5">
                    <a:lumMod val="50000"/>
                  </a:schemeClr>
                </a:solidFill>
                <a:latin typeface="Arial" panose="020B0604020202020204" pitchFamily="34" charset="0"/>
                <a:cs typeface="Arial" panose="020B0604020202020204" pitchFamily="34" charset="0"/>
              </a:rPr>
              <a:t> Septal</a:t>
            </a:r>
          </a:p>
        </p:txBody>
      </p:sp>
      <p:sp>
        <p:nvSpPr>
          <p:cNvPr id="3" name="TextBox 2">
            <a:extLst>
              <a:ext uri="{FF2B5EF4-FFF2-40B4-BE49-F238E27FC236}">
                <a16:creationId xmlns:a16="http://schemas.microsoft.com/office/drawing/2014/main" id="{3EFB3DFA-3590-EF4C-A429-50769DA08F5E}"/>
              </a:ext>
            </a:extLst>
          </p:cNvPr>
          <p:cNvSpPr txBox="1"/>
          <p:nvPr/>
        </p:nvSpPr>
        <p:spPr>
          <a:xfrm>
            <a:off x="863600" y="4128674"/>
            <a:ext cx="1663700" cy="646331"/>
          </a:xfrm>
          <a:prstGeom prst="rect">
            <a:avLst/>
          </a:prstGeom>
          <a:noFill/>
        </p:spPr>
        <p:txBody>
          <a:bodyPr wrap="square" rtlCol="0">
            <a:spAutoFit/>
          </a:bodyPr>
          <a:lstStyle/>
          <a:p>
            <a:pPr defTabSz="609585"/>
            <a:r>
              <a:rPr lang="en-US" b="1" dirty="0">
                <a:solidFill>
                  <a:schemeClr val="accent5">
                    <a:lumMod val="50000"/>
                  </a:schemeClr>
                </a:solidFill>
                <a:latin typeface="Helvetica" panose="020B0604020202020204" pitchFamily="34" charset="0"/>
                <a:cs typeface="Helvetica" panose="020B0604020202020204" pitchFamily="34" charset="0"/>
              </a:rPr>
              <a:t>Basal Lateral Scar in NICM</a:t>
            </a:r>
          </a:p>
        </p:txBody>
      </p:sp>
      <p:sp>
        <p:nvSpPr>
          <p:cNvPr id="8" name="TextBox 7">
            <a:extLst>
              <a:ext uri="{FF2B5EF4-FFF2-40B4-BE49-F238E27FC236}">
                <a16:creationId xmlns:a16="http://schemas.microsoft.com/office/drawing/2014/main" id="{C2BFBF98-1D23-EB41-A064-33F223CFE08A}"/>
              </a:ext>
            </a:extLst>
          </p:cNvPr>
          <p:cNvSpPr txBox="1"/>
          <p:nvPr/>
        </p:nvSpPr>
        <p:spPr>
          <a:xfrm>
            <a:off x="7200900" y="3851676"/>
            <a:ext cx="1943099" cy="1200329"/>
          </a:xfrm>
          <a:prstGeom prst="rect">
            <a:avLst/>
          </a:prstGeom>
          <a:noFill/>
        </p:spPr>
        <p:txBody>
          <a:bodyPr wrap="square" rtlCol="0">
            <a:spAutoFit/>
          </a:bodyPr>
          <a:lstStyle/>
          <a:p>
            <a:pPr defTabSz="609585"/>
            <a:r>
              <a:rPr lang="en-US" b="1" dirty="0">
                <a:solidFill>
                  <a:schemeClr val="accent5">
                    <a:lumMod val="50000"/>
                  </a:schemeClr>
                </a:solidFill>
                <a:latin typeface="Helvetica" panose="020B0604020202020204" pitchFamily="34" charset="0"/>
                <a:cs typeface="Helvetica" panose="020B0604020202020204" pitchFamily="34" charset="0"/>
              </a:rPr>
              <a:t>Fascicular VT</a:t>
            </a:r>
          </a:p>
          <a:p>
            <a:pPr defTabSz="609585"/>
            <a:r>
              <a:rPr lang="en-US" b="1" dirty="0">
                <a:solidFill>
                  <a:schemeClr val="accent5">
                    <a:lumMod val="50000"/>
                  </a:schemeClr>
                </a:solidFill>
                <a:latin typeface="Helvetica" panose="020B0604020202020204" pitchFamily="34" charset="0"/>
                <a:cs typeface="Helvetica" panose="020B0604020202020204" pitchFamily="34" charset="0"/>
              </a:rPr>
              <a:t>Basal septal substrate in NICM</a:t>
            </a:r>
          </a:p>
        </p:txBody>
      </p:sp>
      <p:sp>
        <p:nvSpPr>
          <p:cNvPr id="4" name="TextBox 3">
            <a:extLst>
              <a:ext uri="{FF2B5EF4-FFF2-40B4-BE49-F238E27FC236}">
                <a16:creationId xmlns:a16="http://schemas.microsoft.com/office/drawing/2014/main" id="{03AADF2B-DA0D-574B-93FF-0A3D9F5C2DA0}"/>
              </a:ext>
            </a:extLst>
          </p:cNvPr>
          <p:cNvSpPr txBox="1"/>
          <p:nvPr/>
        </p:nvSpPr>
        <p:spPr>
          <a:xfrm>
            <a:off x="2971800" y="2847213"/>
            <a:ext cx="1537253" cy="369332"/>
          </a:xfrm>
          <a:prstGeom prst="rect">
            <a:avLst/>
          </a:prstGeom>
          <a:noFill/>
        </p:spPr>
        <p:txBody>
          <a:bodyPr wrap="square" rtlCol="0">
            <a:spAutoFit/>
          </a:bodyPr>
          <a:lstStyle/>
          <a:p>
            <a:pPr defTabSz="609585"/>
            <a:r>
              <a:rPr lang="en-US" b="1" dirty="0">
                <a:solidFill>
                  <a:schemeClr val="accent5">
                    <a:lumMod val="50000"/>
                  </a:schemeClr>
                </a:solidFill>
                <a:latin typeface="Helvetica" panose="020B0604020202020204" pitchFamily="34" charset="0"/>
                <a:cs typeface="Helvetica" panose="020B0604020202020204" pitchFamily="34" charset="0"/>
              </a:rPr>
              <a:t>Retrograde</a:t>
            </a:r>
          </a:p>
        </p:txBody>
      </p:sp>
      <p:sp>
        <p:nvSpPr>
          <p:cNvPr id="10" name="TextBox 9">
            <a:extLst>
              <a:ext uri="{FF2B5EF4-FFF2-40B4-BE49-F238E27FC236}">
                <a16:creationId xmlns:a16="http://schemas.microsoft.com/office/drawing/2014/main" id="{AD4DD726-3B1C-BD48-B61B-B78BE64510E8}"/>
              </a:ext>
            </a:extLst>
          </p:cNvPr>
          <p:cNvSpPr txBox="1"/>
          <p:nvPr/>
        </p:nvSpPr>
        <p:spPr>
          <a:xfrm>
            <a:off x="5096435" y="2902342"/>
            <a:ext cx="1537253" cy="369332"/>
          </a:xfrm>
          <a:prstGeom prst="rect">
            <a:avLst/>
          </a:prstGeom>
          <a:noFill/>
        </p:spPr>
        <p:txBody>
          <a:bodyPr wrap="square" rtlCol="0">
            <a:spAutoFit/>
          </a:bodyPr>
          <a:lstStyle/>
          <a:p>
            <a:pPr defTabSz="609585"/>
            <a:r>
              <a:rPr lang="en-US" b="1" dirty="0" err="1">
                <a:solidFill>
                  <a:schemeClr val="accent5">
                    <a:lumMod val="50000"/>
                  </a:schemeClr>
                </a:solidFill>
                <a:latin typeface="Arial" panose="020B0604020202020204" pitchFamily="34" charset="0"/>
                <a:cs typeface="Arial" panose="020B0604020202020204" pitchFamily="34" charset="0"/>
              </a:rPr>
              <a:t>Transseptal</a:t>
            </a:r>
            <a:endParaRPr lang="en-US" b="1" dirty="0">
              <a:solidFill>
                <a:schemeClr val="accent5">
                  <a:lumMod val="50000"/>
                </a:schemeClr>
              </a:solidFill>
              <a:latin typeface="Arial" panose="020B0604020202020204" pitchFamily="34" charset="0"/>
              <a:cs typeface="Arial" panose="020B0604020202020204" pitchFamily="34" charset="0"/>
            </a:endParaRPr>
          </a:p>
        </p:txBody>
      </p:sp>
      <p:sp>
        <p:nvSpPr>
          <p:cNvPr id="14" name="Text Placeholder 13">
            <a:extLst>
              <a:ext uri="{FF2B5EF4-FFF2-40B4-BE49-F238E27FC236}">
                <a16:creationId xmlns:a16="http://schemas.microsoft.com/office/drawing/2014/main" id="{6E328F37-23D8-42D1-9A96-E0920DD5F8C1}"/>
              </a:ext>
            </a:extLst>
          </p:cNvPr>
          <p:cNvSpPr>
            <a:spLocks noGrp="1"/>
          </p:cNvSpPr>
          <p:nvPr>
            <p:ph type="body" sz="quarter" idx="11"/>
          </p:nvPr>
        </p:nvSpPr>
        <p:spPr>
          <a:xfrm>
            <a:off x="457200" y="391466"/>
            <a:ext cx="8403110" cy="1200329"/>
          </a:xfrm>
        </p:spPr>
        <p:txBody>
          <a:bodyPr/>
          <a:lstStyle/>
          <a:p>
            <a:pPr algn="ctr"/>
            <a:r>
              <a:rPr lang="en-US" sz="3600" dirty="0"/>
              <a:t>Anatomical Approach to the LV Endo: Considerations</a:t>
            </a:r>
          </a:p>
        </p:txBody>
      </p:sp>
    </p:spTree>
    <p:extLst>
      <p:ext uri="{BB962C8B-B14F-4D97-AF65-F5344CB8AC3E}">
        <p14:creationId xmlns:p14="http://schemas.microsoft.com/office/powerpoint/2010/main" val="256599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4" descr="1">
            <a:extLst>
              <a:ext uri="{FF2B5EF4-FFF2-40B4-BE49-F238E27FC236}">
                <a16:creationId xmlns:a16="http://schemas.microsoft.com/office/drawing/2014/main" id="{5498F011-F995-6F44-BD92-C12261A01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48" r="1773"/>
          <a:stretch>
            <a:fillRect/>
          </a:stretch>
        </p:blipFill>
        <p:spPr bwMode="auto">
          <a:xfrm>
            <a:off x="552880" y="1074414"/>
            <a:ext cx="35718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Line 5">
            <a:extLst>
              <a:ext uri="{FF2B5EF4-FFF2-40B4-BE49-F238E27FC236}">
                <a16:creationId xmlns:a16="http://schemas.microsoft.com/office/drawing/2014/main" id="{C8F2A336-6BD7-EE45-B01A-26EC736665BA}"/>
              </a:ext>
            </a:extLst>
          </p:cNvPr>
          <p:cNvSpPr>
            <a:spLocks noChangeShapeType="1"/>
          </p:cNvSpPr>
          <p:nvPr/>
        </p:nvSpPr>
        <p:spPr bwMode="auto">
          <a:xfrm flipH="1" flipV="1">
            <a:off x="2634885" y="1962622"/>
            <a:ext cx="102395" cy="210741"/>
          </a:xfrm>
          <a:prstGeom prst="line">
            <a:avLst/>
          </a:prstGeom>
          <a:noFill/>
          <a:ln w="28575">
            <a:solidFill>
              <a:srgbClr val="FFFFFF"/>
            </a:solidFill>
            <a:prstDash val="sysDot"/>
            <a:round/>
            <a:headEnd/>
            <a:tailEnd/>
          </a:ln>
          <a:extLst>
            <a:ext uri="{909E8E84-426E-40DD-AFC4-6F175D3DCCD1}">
              <a14:hiddenFill xmlns:a14="http://schemas.microsoft.com/office/drawing/2010/main">
                <a:noFill/>
              </a14:hiddenFill>
            </a:ext>
          </a:extLst>
        </p:spPr>
        <p:txBody>
          <a:bodyPr wrap="none" anchor="ctr"/>
          <a:lstStyle/>
          <a:p>
            <a:pPr defTabSz="685783" eaLnBrk="0" fontAlgn="base" hangingPunct="0">
              <a:spcBef>
                <a:spcPct val="0"/>
              </a:spcBef>
              <a:spcAft>
                <a:spcPct val="0"/>
              </a:spcAft>
            </a:pPr>
            <a:endParaRPr lang="en-US" sz="1351">
              <a:solidFill>
                <a:srgbClr val="FFFFFF"/>
              </a:solidFill>
              <a:latin typeface="Arial" panose="020B0604020202020204" pitchFamily="34" charset="0"/>
              <a:ea typeface="ＭＳ Ｐゴシック" panose="020B0600070205080204" pitchFamily="34" charset="-128"/>
            </a:endParaRPr>
          </a:p>
        </p:txBody>
      </p:sp>
      <p:sp>
        <p:nvSpPr>
          <p:cNvPr id="237572" name="Line 6">
            <a:extLst>
              <a:ext uri="{FF2B5EF4-FFF2-40B4-BE49-F238E27FC236}">
                <a16:creationId xmlns:a16="http://schemas.microsoft.com/office/drawing/2014/main" id="{716309D4-8B39-8D48-A4D8-85B7F0B9CB86}"/>
              </a:ext>
            </a:extLst>
          </p:cNvPr>
          <p:cNvSpPr>
            <a:spLocks noChangeShapeType="1"/>
          </p:cNvSpPr>
          <p:nvPr/>
        </p:nvSpPr>
        <p:spPr bwMode="auto">
          <a:xfrm rot="21505407" flipH="1" flipV="1">
            <a:off x="1153747" y="1901901"/>
            <a:ext cx="1051323" cy="511969"/>
          </a:xfrm>
          <a:prstGeom prst="line">
            <a:avLst/>
          </a:prstGeom>
          <a:noFill/>
          <a:ln w="28575">
            <a:solidFill>
              <a:srgbClr val="FFFFFF"/>
            </a:solidFill>
            <a:prstDash val="sysDot"/>
            <a:round/>
            <a:headEnd/>
            <a:tailEnd/>
          </a:ln>
          <a:extLst>
            <a:ext uri="{909E8E84-426E-40DD-AFC4-6F175D3DCCD1}">
              <a14:hiddenFill xmlns:a14="http://schemas.microsoft.com/office/drawing/2010/main">
                <a:noFill/>
              </a14:hiddenFill>
            </a:ext>
          </a:extLst>
        </p:spPr>
        <p:txBody>
          <a:bodyPr wrap="none" anchor="ctr"/>
          <a:lstStyle/>
          <a:p>
            <a:pPr defTabSz="685783" eaLnBrk="0" fontAlgn="base" hangingPunct="0">
              <a:spcBef>
                <a:spcPct val="0"/>
              </a:spcBef>
              <a:spcAft>
                <a:spcPct val="0"/>
              </a:spcAft>
            </a:pPr>
            <a:endParaRPr lang="en-US" sz="1351">
              <a:solidFill>
                <a:srgbClr val="FFFFFF"/>
              </a:solidFill>
              <a:latin typeface="Arial" panose="020B0604020202020204" pitchFamily="34" charset="0"/>
              <a:ea typeface="ＭＳ Ｐゴシック" panose="020B0600070205080204" pitchFamily="34" charset="-128"/>
            </a:endParaRPr>
          </a:p>
        </p:txBody>
      </p:sp>
      <p:sp>
        <p:nvSpPr>
          <p:cNvPr id="237573" name="Text Box 7">
            <a:extLst>
              <a:ext uri="{FF2B5EF4-FFF2-40B4-BE49-F238E27FC236}">
                <a16:creationId xmlns:a16="http://schemas.microsoft.com/office/drawing/2014/main" id="{2B6215BF-5306-844A-AC49-8BA73EA86C16}"/>
              </a:ext>
            </a:extLst>
          </p:cNvPr>
          <p:cNvSpPr txBox="1">
            <a:spLocks noChangeArrowheads="1"/>
          </p:cNvSpPr>
          <p:nvPr/>
        </p:nvSpPr>
        <p:spPr bwMode="auto">
          <a:xfrm>
            <a:off x="815753" y="2662709"/>
            <a:ext cx="8819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defTabSz="685783" fontAlgn="base">
              <a:spcBef>
                <a:spcPct val="0"/>
              </a:spcBef>
              <a:spcAft>
                <a:spcPct val="0"/>
              </a:spcAft>
              <a:buSzTx/>
              <a:buNone/>
            </a:pPr>
            <a:r>
              <a:rPr lang="pt-BR" altLang="en-US" sz="1500">
                <a:solidFill>
                  <a:srgbClr val="000000"/>
                </a:solidFill>
                <a:latin typeface="Arial" panose="020B0604020202020204" pitchFamily="34" charset="0"/>
              </a:rPr>
              <a:t>Xyphoid</a:t>
            </a:r>
            <a:endParaRPr lang="en-US" altLang="en-US" sz="1351">
              <a:solidFill>
                <a:srgbClr val="000000"/>
              </a:solidFill>
              <a:latin typeface="Arial" panose="020B0604020202020204" pitchFamily="34" charset="0"/>
            </a:endParaRPr>
          </a:p>
        </p:txBody>
      </p:sp>
      <p:sp>
        <p:nvSpPr>
          <p:cNvPr id="237574" name="Line 8">
            <a:extLst>
              <a:ext uri="{FF2B5EF4-FFF2-40B4-BE49-F238E27FC236}">
                <a16:creationId xmlns:a16="http://schemas.microsoft.com/office/drawing/2014/main" id="{0208DFDB-9A48-3F45-A3ED-EF847326A370}"/>
              </a:ext>
            </a:extLst>
          </p:cNvPr>
          <p:cNvSpPr>
            <a:spLocks noChangeShapeType="1"/>
          </p:cNvSpPr>
          <p:nvPr/>
        </p:nvSpPr>
        <p:spPr bwMode="auto">
          <a:xfrm flipV="1">
            <a:off x="1813353" y="2653185"/>
            <a:ext cx="213123" cy="123825"/>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783" eaLnBrk="0" fontAlgn="base" hangingPunct="0">
              <a:spcBef>
                <a:spcPct val="0"/>
              </a:spcBef>
              <a:spcAft>
                <a:spcPct val="0"/>
              </a:spcAft>
            </a:pPr>
            <a:endParaRPr lang="en-US" sz="1351">
              <a:solidFill>
                <a:srgbClr val="FFFFFF"/>
              </a:solidFill>
              <a:latin typeface="Arial" panose="020B0604020202020204" pitchFamily="34" charset="0"/>
              <a:ea typeface="ＭＳ Ｐゴシック" panose="020B0600070205080204" pitchFamily="34" charset="-128"/>
            </a:endParaRPr>
          </a:p>
        </p:txBody>
      </p:sp>
      <p:pic>
        <p:nvPicPr>
          <p:cNvPr id="237575" name="Picture 9" descr="1">
            <a:extLst>
              <a:ext uri="{FF2B5EF4-FFF2-40B4-BE49-F238E27FC236}">
                <a16:creationId xmlns:a16="http://schemas.microsoft.com/office/drawing/2014/main" id="{60C73905-6696-D349-8EEE-0A24CD4D3C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934" y="1402557"/>
            <a:ext cx="1679972" cy="72509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37576" name="Text Box 10">
            <a:extLst>
              <a:ext uri="{FF2B5EF4-FFF2-40B4-BE49-F238E27FC236}">
                <a16:creationId xmlns:a16="http://schemas.microsoft.com/office/drawing/2014/main" id="{E9CF12F0-35DB-354E-86A8-8302FF13A078}"/>
              </a:ext>
            </a:extLst>
          </p:cNvPr>
          <p:cNvSpPr txBox="1">
            <a:spLocks noChangeArrowheads="1"/>
          </p:cNvSpPr>
          <p:nvPr/>
        </p:nvSpPr>
        <p:spPr bwMode="auto">
          <a:xfrm>
            <a:off x="4434567" y="5472072"/>
            <a:ext cx="1596912" cy="46166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SzTx/>
              <a:buNone/>
            </a:pPr>
            <a:r>
              <a:rPr lang="en-US" altLang="en-US" sz="1200" b="1" dirty="0">
                <a:solidFill>
                  <a:srgbClr val="FFFFFF"/>
                </a:solidFill>
                <a:latin typeface="Arial" panose="020B0604020202020204" pitchFamily="34" charset="0"/>
              </a:rPr>
              <a:t>JCE 1996;7:531</a:t>
            </a:r>
          </a:p>
          <a:p>
            <a:pPr defTabSz="685783" fontAlgn="base">
              <a:spcBef>
                <a:spcPct val="0"/>
              </a:spcBef>
              <a:spcAft>
                <a:spcPct val="0"/>
              </a:spcAft>
              <a:buSzTx/>
              <a:buNone/>
            </a:pPr>
            <a:r>
              <a:rPr lang="en-US" altLang="en-US" sz="1200" b="1" dirty="0">
                <a:solidFill>
                  <a:srgbClr val="FFFFFF"/>
                </a:solidFill>
                <a:latin typeface="Arial" panose="020B0604020202020204" pitchFamily="34" charset="0"/>
              </a:rPr>
              <a:t>JACC 2000;35:1442</a:t>
            </a:r>
            <a:endParaRPr lang="en-US" altLang="en-US" sz="1351" dirty="0">
              <a:solidFill>
                <a:srgbClr val="FFFFFF"/>
              </a:solidFill>
              <a:latin typeface="Arial" panose="020B0604020202020204" pitchFamily="34" charset="0"/>
            </a:endParaRPr>
          </a:p>
        </p:txBody>
      </p:sp>
      <p:pic>
        <p:nvPicPr>
          <p:cNvPr id="237579" name="Picture 13" descr="1">
            <a:extLst>
              <a:ext uri="{FF2B5EF4-FFF2-40B4-BE49-F238E27FC236}">
                <a16:creationId xmlns:a16="http://schemas.microsoft.com/office/drawing/2014/main" id="{7CC150A4-5B67-1B46-8425-506B852DDB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5" y="3620763"/>
            <a:ext cx="214550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0" name="Picture 14" descr="1">
            <a:extLst>
              <a:ext uri="{FF2B5EF4-FFF2-40B4-BE49-F238E27FC236}">
                <a16:creationId xmlns:a16="http://schemas.microsoft.com/office/drawing/2014/main" id="{D6C3989B-A9BE-9A4C-A61D-F9A926FCE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3421" y="3657675"/>
            <a:ext cx="2188369"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86" name="Text Box 20">
            <a:extLst>
              <a:ext uri="{FF2B5EF4-FFF2-40B4-BE49-F238E27FC236}">
                <a16:creationId xmlns:a16="http://schemas.microsoft.com/office/drawing/2014/main" id="{C47F97CA-F041-D74A-967A-6786617DFD45}"/>
              </a:ext>
            </a:extLst>
          </p:cNvPr>
          <p:cNvSpPr txBox="1">
            <a:spLocks noChangeArrowheads="1"/>
          </p:cNvSpPr>
          <p:nvPr/>
        </p:nvSpPr>
        <p:spPr bwMode="auto">
          <a:xfrm>
            <a:off x="19878" y="3886274"/>
            <a:ext cx="9172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SzTx/>
              <a:buNone/>
            </a:pPr>
            <a:r>
              <a:rPr lang="en-US" altLang="en-US" sz="1200" dirty="0">
                <a:solidFill>
                  <a:srgbClr val="00003C"/>
                </a:solidFill>
                <a:latin typeface="Arial" panose="020B0604020202020204" pitchFamily="34" charset="0"/>
              </a:rPr>
              <a:t>Guide wire</a:t>
            </a:r>
            <a:endParaRPr lang="en-US" altLang="en-US" sz="1351" dirty="0">
              <a:solidFill>
                <a:srgbClr val="00003C"/>
              </a:solidFill>
              <a:latin typeface="Arial" panose="020B0604020202020204" pitchFamily="34" charset="0"/>
            </a:endParaRPr>
          </a:p>
        </p:txBody>
      </p:sp>
      <p:sp>
        <p:nvSpPr>
          <p:cNvPr id="237587" name="Line 21">
            <a:extLst>
              <a:ext uri="{FF2B5EF4-FFF2-40B4-BE49-F238E27FC236}">
                <a16:creationId xmlns:a16="http://schemas.microsoft.com/office/drawing/2014/main" id="{3CF831BF-10B2-3240-9D77-2F5291D1648F}"/>
              </a:ext>
            </a:extLst>
          </p:cNvPr>
          <p:cNvSpPr>
            <a:spLocks noChangeShapeType="1"/>
          </p:cNvSpPr>
          <p:nvPr/>
        </p:nvSpPr>
        <p:spPr bwMode="auto">
          <a:xfrm>
            <a:off x="819975" y="4020812"/>
            <a:ext cx="919476" cy="2453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783" eaLnBrk="0" fontAlgn="base" hangingPunct="0">
              <a:spcBef>
                <a:spcPct val="0"/>
              </a:spcBef>
              <a:spcAft>
                <a:spcPct val="0"/>
              </a:spcAft>
            </a:pPr>
            <a:endParaRPr lang="en-US" sz="1351">
              <a:solidFill>
                <a:srgbClr val="FFFFFF"/>
              </a:solidFill>
              <a:latin typeface="Arial" panose="020B0604020202020204" pitchFamily="34" charset="0"/>
              <a:ea typeface="ＭＳ Ｐゴシック" panose="020B0600070205080204" pitchFamily="34" charset="-128"/>
            </a:endParaRPr>
          </a:p>
        </p:txBody>
      </p:sp>
      <p:sp>
        <p:nvSpPr>
          <p:cNvPr id="237589" name="Text Box 23">
            <a:extLst>
              <a:ext uri="{FF2B5EF4-FFF2-40B4-BE49-F238E27FC236}">
                <a16:creationId xmlns:a16="http://schemas.microsoft.com/office/drawing/2014/main" id="{B1B74C08-77E7-4541-8FF2-5DC14C4E59F6}"/>
              </a:ext>
            </a:extLst>
          </p:cNvPr>
          <p:cNvSpPr txBox="1">
            <a:spLocks noChangeArrowheads="1"/>
          </p:cNvSpPr>
          <p:nvPr/>
        </p:nvSpPr>
        <p:spPr bwMode="auto">
          <a:xfrm>
            <a:off x="3279876" y="5262640"/>
            <a:ext cx="85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defTabSz="685783" fontAlgn="base">
              <a:spcBef>
                <a:spcPct val="0"/>
              </a:spcBef>
              <a:spcAft>
                <a:spcPct val="0"/>
              </a:spcAft>
              <a:buSzTx/>
              <a:buNone/>
            </a:pPr>
            <a:r>
              <a:rPr lang="en-US" altLang="en-US" sz="1200">
                <a:solidFill>
                  <a:srgbClr val="000000"/>
                </a:solidFill>
                <a:latin typeface="Arial" panose="020B0604020202020204" pitchFamily="34" charset="0"/>
              </a:rPr>
              <a:t>Epicardial</a:t>
            </a:r>
          </a:p>
          <a:p>
            <a:pPr algn="ctr" defTabSz="685783" fontAlgn="base">
              <a:spcBef>
                <a:spcPct val="0"/>
              </a:spcBef>
              <a:spcAft>
                <a:spcPct val="0"/>
              </a:spcAft>
              <a:buSzTx/>
              <a:buNone/>
            </a:pPr>
            <a:r>
              <a:rPr lang="en-US" altLang="en-US" sz="1200">
                <a:solidFill>
                  <a:srgbClr val="000000"/>
                </a:solidFill>
                <a:latin typeface="Arial" panose="020B0604020202020204" pitchFamily="34" charset="0"/>
              </a:rPr>
              <a:t>catheter</a:t>
            </a:r>
            <a:endParaRPr lang="en-US" altLang="en-US" sz="1351">
              <a:solidFill>
                <a:srgbClr val="000000"/>
              </a:solidFill>
              <a:latin typeface="Arial" panose="020B0604020202020204" pitchFamily="34" charset="0"/>
            </a:endParaRPr>
          </a:p>
        </p:txBody>
      </p:sp>
      <p:sp>
        <p:nvSpPr>
          <p:cNvPr id="237599" name="Text Box 33">
            <a:extLst>
              <a:ext uri="{FF2B5EF4-FFF2-40B4-BE49-F238E27FC236}">
                <a16:creationId xmlns:a16="http://schemas.microsoft.com/office/drawing/2014/main" id="{9947C9C5-B5E8-5749-89A6-4F4003732F72}"/>
              </a:ext>
            </a:extLst>
          </p:cNvPr>
          <p:cNvSpPr txBox="1">
            <a:spLocks noChangeArrowheads="1"/>
          </p:cNvSpPr>
          <p:nvPr/>
        </p:nvSpPr>
        <p:spPr bwMode="auto">
          <a:xfrm>
            <a:off x="2825781" y="5494810"/>
            <a:ext cx="5902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SzTx/>
              <a:buNone/>
            </a:pPr>
            <a:r>
              <a:rPr lang="pt-BR" altLang="en-US" sz="1500" b="1">
                <a:solidFill>
                  <a:srgbClr val="000000"/>
                </a:solidFill>
                <a:latin typeface="Arial" panose="020B0604020202020204" pitchFamily="34" charset="0"/>
              </a:rPr>
              <a:t>LAO</a:t>
            </a:r>
            <a:endParaRPr lang="en-US" altLang="en-US" sz="1351">
              <a:solidFill>
                <a:srgbClr val="000000"/>
              </a:solidFill>
              <a:latin typeface="Arial" panose="020B0604020202020204" pitchFamily="34" charset="0"/>
            </a:endParaRPr>
          </a:p>
        </p:txBody>
      </p:sp>
      <p:sp>
        <p:nvSpPr>
          <p:cNvPr id="237600" name="Text Box 34">
            <a:extLst>
              <a:ext uri="{FF2B5EF4-FFF2-40B4-BE49-F238E27FC236}">
                <a16:creationId xmlns:a16="http://schemas.microsoft.com/office/drawing/2014/main" id="{C7E65BFE-D0E0-CB40-830B-73467A0D2E9B}"/>
              </a:ext>
            </a:extLst>
          </p:cNvPr>
          <p:cNvSpPr txBox="1">
            <a:spLocks noChangeArrowheads="1"/>
          </p:cNvSpPr>
          <p:nvPr/>
        </p:nvSpPr>
        <p:spPr bwMode="auto">
          <a:xfrm>
            <a:off x="565975" y="5506714"/>
            <a:ext cx="5902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SzTx/>
              <a:buNone/>
            </a:pPr>
            <a:r>
              <a:rPr lang="pt-BR" altLang="en-US" sz="1500" b="1">
                <a:solidFill>
                  <a:srgbClr val="000000"/>
                </a:solidFill>
                <a:latin typeface="Arial" panose="020B0604020202020204" pitchFamily="34" charset="0"/>
              </a:rPr>
              <a:t>LAO</a:t>
            </a:r>
            <a:endParaRPr lang="en-US" altLang="en-US" sz="1351">
              <a:solidFill>
                <a:srgbClr val="000000"/>
              </a:solidFill>
              <a:latin typeface="Arial" panose="020B0604020202020204" pitchFamily="34" charset="0"/>
            </a:endParaRPr>
          </a:p>
        </p:txBody>
      </p:sp>
      <p:sp>
        <p:nvSpPr>
          <p:cNvPr id="237602" name="Rectangle 39">
            <a:extLst>
              <a:ext uri="{FF2B5EF4-FFF2-40B4-BE49-F238E27FC236}">
                <a16:creationId xmlns:a16="http://schemas.microsoft.com/office/drawing/2014/main" id="{51409666-BCAF-CE40-8CAB-F5382356808D}"/>
              </a:ext>
            </a:extLst>
          </p:cNvPr>
          <p:cNvSpPr>
            <a:spLocks noChangeArrowheads="1"/>
          </p:cNvSpPr>
          <p:nvPr/>
        </p:nvSpPr>
        <p:spPr bwMode="auto">
          <a:xfrm>
            <a:off x="19878" y="5942558"/>
            <a:ext cx="2864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SzTx/>
              <a:buNone/>
            </a:pPr>
            <a:r>
              <a:rPr lang="en-US" altLang="en-US" sz="900" dirty="0">
                <a:solidFill>
                  <a:schemeClr val="tx1">
                    <a:lumMod val="75000"/>
                    <a:lumOff val="25000"/>
                  </a:schemeClr>
                </a:solidFill>
                <a:latin typeface="Helvetica" panose="020B0604020202020204" pitchFamily="34" charset="0"/>
                <a:cs typeface="Helvetica" panose="020B0604020202020204" pitchFamily="34" charset="0"/>
              </a:rPr>
              <a:t>Sosa and Colleagues/University of Sao Paolo, Brazil</a:t>
            </a:r>
          </a:p>
        </p:txBody>
      </p:sp>
      <p:sp>
        <p:nvSpPr>
          <p:cNvPr id="2" name="TextBox 1">
            <a:extLst>
              <a:ext uri="{FF2B5EF4-FFF2-40B4-BE49-F238E27FC236}">
                <a16:creationId xmlns:a16="http://schemas.microsoft.com/office/drawing/2014/main" id="{8624C3DC-5AA1-504E-93F2-07D4CA3C15E9}"/>
              </a:ext>
            </a:extLst>
          </p:cNvPr>
          <p:cNvSpPr txBox="1"/>
          <p:nvPr/>
        </p:nvSpPr>
        <p:spPr>
          <a:xfrm>
            <a:off x="4589514" y="1254625"/>
            <a:ext cx="4555031" cy="830997"/>
          </a:xfrm>
          <a:prstGeom prst="rect">
            <a:avLst/>
          </a:prstGeom>
          <a:noFill/>
        </p:spPr>
        <p:txBody>
          <a:bodyPr wrap="square" rtlCol="0">
            <a:spAutoFit/>
          </a:bodyPr>
          <a:lstStyle/>
          <a:p>
            <a:pPr algn="ctr" defTabSz="609585"/>
            <a:r>
              <a:rPr lang="en-US" sz="2400" dirty="0">
                <a:solidFill>
                  <a:srgbClr val="FFFFFF"/>
                </a:solidFill>
                <a:latin typeface="Arial" panose="020B0604020202020204" pitchFamily="34" charset="0"/>
                <a:cs typeface="Arial" panose="020B0604020202020204" pitchFamily="34" charset="0"/>
              </a:rPr>
              <a:t>Epicardial Mapping and Ablation</a:t>
            </a:r>
          </a:p>
          <a:p>
            <a:pPr algn="ctr" defTabSz="609585"/>
            <a:r>
              <a:rPr lang="en-US" sz="2400" dirty="0">
                <a:solidFill>
                  <a:srgbClr val="FFFFFF"/>
                </a:solidFill>
                <a:latin typeface="Arial" panose="020B0604020202020204" pitchFamily="34" charset="0"/>
                <a:cs typeface="Arial" panose="020B0604020202020204" pitchFamily="34" charset="0"/>
              </a:rPr>
              <a:t>Underlying Substrate</a:t>
            </a:r>
          </a:p>
        </p:txBody>
      </p:sp>
      <p:graphicFrame>
        <p:nvGraphicFramePr>
          <p:cNvPr id="33" name="Object 3">
            <a:extLst>
              <a:ext uri="{FF2B5EF4-FFF2-40B4-BE49-F238E27FC236}">
                <a16:creationId xmlns:a16="http://schemas.microsoft.com/office/drawing/2014/main" id="{81A6058F-0239-894A-9886-84C53056413A}"/>
              </a:ext>
            </a:extLst>
          </p:cNvPr>
          <p:cNvGraphicFramePr>
            <a:graphicFrameLocks noChangeAspect="1"/>
          </p:cNvGraphicFramePr>
          <p:nvPr>
            <p:extLst>
              <p:ext uri="{D42A27DB-BD31-4B8C-83A1-F6EECF244321}">
                <p14:modId xmlns:p14="http://schemas.microsoft.com/office/powerpoint/2010/main" val="2332247222"/>
              </p:ext>
            </p:extLst>
          </p:nvPr>
        </p:nvGraphicFramePr>
        <p:xfrm>
          <a:off x="4548004" y="2085622"/>
          <a:ext cx="6898185" cy="3652646"/>
        </p:xfrm>
        <a:graphic>
          <a:graphicData uri="http://schemas.openxmlformats.org/presentationml/2006/ole">
            <mc:AlternateContent xmlns:mc="http://schemas.openxmlformats.org/markup-compatibility/2006">
              <mc:Choice xmlns:v="urn:schemas-microsoft-com:vml" Requires="v">
                <p:oleObj spid="_x0000_s1875" name="Chart" r:id="rId8" imgW="11658776" imgH="6169810" progId="MSGraph.Chart.8">
                  <p:embed followColorScheme="full"/>
                </p:oleObj>
              </mc:Choice>
              <mc:Fallback>
                <p:oleObj name="Chart" r:id="rId8" imgW="11658776" imgH="6169810" progId="MSGraph.Chart.8">
                  <p:embed followColorScheme="full"/>
                  <p:pic>
                    <p:nvPicPr>
                      <p:cNvPr id="33" name="Object 3">
                        <a:extLst>
                          <a:ext uri="{FF2B5EF4-FFF2-40B4-BE49-F238E27FC236}">
                            <a16:creationId xmlns:a16="http://schemas.microsoft.com/office/drawing/2014/main" id="{81A6058F-0239-894A-9886-84C53056413A}"/>
                          </a:ext>
                        </a:extLst>
                      </p:cNvPr>
                      <p:cNvPicPr>
                        <a:picLocks noChangeAspect="1" noChangeArrowheads="1"/>
                      </p:cNvPicPr>
                      <p:nvPr/>
                    </p:nvPicPr>
                    <p:blipFill>
                      <a:blip r:embed="rId9"/>
                      <a:srcRect/>
                      <a:stretch>
                        <a:fillRect/>
                      </a:stretch>
                    </p:blipFill>
                    <p:spPr bwMode="auto">
                      <a:xfrm>
                        <a:off x="4548004" y="2085622"/>
                        <a:ext cx="6898185" cy="3652646"/>
                      </a:xfrm>
                      <a:prstGeom prst="rect">
                        <a:avLst/>
                      </a:prstGeom>
                      <a:noFill/>
                    </p:spPr>
                  </p:pic>
                </p:oleObj>
              </mc:Fallback>
            </mc:AlternateContent>
          </a:graphicData>
        </a:graphic>
      </p:graphicFrame>
      <p:sp>
        <p:nvSpPr>
          <p:cNvPr id="34" name="Text Box 5">
            <a:extLst>
              <a:ext uri="{FF2B5EF4-FFF2-40B4-BE49-F238E27FC236}">
                <a16:creationId xmlns:a16="http://schemas.microsoft.com/office/drawing/2014/main" id="{1AE8B3D7-1862-584D-B002-8BFD60FCC01E}"/>
              </a:ext>
            </a:extLst>
          </p:cNvPr>
          <p:cNvSpPr txBox="1">
            <a:spLocks noChangeArrowheads="1"/>
          </p:cNvSpPr>
          <p:nvPr/>
        </p:nvSpPr>
        <p:spPr bwMode="auto">
          <a:xfrm>
            <a:off x="5103019" y="2911652"/>
            <a:ext cx="441146" cy="369332"/>
          </a:xfrm>
          <a:prstGeom prst="rect">
            <a:avLst/>
          </a:prstGeom>
          <a:noFill/>
          <a:ln w="9525">
            <a:noFill/>
            <a:miter lim="800000"/>
            <a:headEnd/>
            <a:tailEnd/>
          </a:ln>
        </p:spPr>
        <p:txBody>
          <a:bodyPr wrap="none">
            <a:spAutoFit/>
          </a:bodyPr>
          <a:lstStyle/>
          <a:p>
            <a:pPr defTabSz="609585"/>
            <a:r>
              <a:rPr lang="en-US" dirty="0">
                <a:solidFill>
                  <a:srgbClr val="FFFF00"/>
                </a:solidFill>
                <a:latin typeface="Arial" panose="020B0604020202020204" pitchFamily="34" charset="0"/>
                <a:cs typeface="Arial" panose="020B0604020202020204" pitchFamily="34" charset="0"/>
              </a:rPr>
              <a:t>87</a:t>
            </a:r>
          </a:p>
        </p:txBody>
      </p:sp>
      <p:sp>
        <p:nvSpPr>
          <p:cNvPr id="35" name="Text Box 6">
            <a:extLst>
              <a:ext uri="{FF2B5EF4-FFF2-40B4-BE49-F238E27FC236}">
                <a16:creationId xmlns:a16="http://schemas.microsoft.com/office/drawing/2014/main" id="{78B0E44A-5C38-5F48-853A-52380DE84E3D}"/>
              </a:ext>
            </a:extLst>
          </p:cNvPr>
          <p:cNvSpPr txBox="1">
            <a:spLocks noChangeArrowheads="1"/>
          </p:cNvSpPr>
          <p:nvPr/>
        </p:nvSpPr>
        <p:spPr bwMode="auto">
          <a:xfrm>
            <a:off x="5714457" y="2405373"/>
            <a:ext cx="441146" cy="369332"/>
          </a:xfrm>
          <a:prstGeom prst="rect">
            <a:avLst/>
          </a:prstGeom>
          <a:noFill/>
          <a:ln w="9525">
            <a:noFill/>
            <a:miter lim="800000"/>
            <a:headEnd/>
            <a:tailEnd/>
          </a:ln>
        </p:spPr>
        <p:txBody>
          <a:bodyPr wrap="none">
            <a:spAutoFit/>
          </a:bodyPr>
          <a:lstStyle/>
          <a:p>
            <a:pPr defTabSz="609585"/>
            <a:r>
              <a:rPr lang="en-US" dirty="0">
                <a:solidFill>
                  <a:srgbClr val="FFFF00"/>
                </a:solidFill>
                <a:latin typeface="Arial" panose="020B0604020202020204" pitchFamily="34" charset="0"/>
                <a:cs typeface="Arial" panose="020B0604020202020204" pitchFamily="34" charset="0"/>
              </a:rPr>
              <a:t>72</a:t>
            </a:r>
          </a:p>
        </p:txBody>
      </p:sp>
      <p:sp>
        <p:nvSpPr>
          <p:cNvPr id="36" name="Text Box 9">
            <a:extLst>
              <a:ext uri="{FF2B5EF4-FFF2-40B4-BE49-F238E27FC236}">
                <a16:creationId xmlns:a16="http://schemas.microsoft.com/office/drawing/2014/main" id="{C000906A-D3F0-F946-9CC0-A097A4622EB7}"/>
              </a:ext>
            </a:extLst>
          </p:cNvPr>
          <p:cNvSpPr txBox="1">
            <a:spLocks noChangeArrowheads="1"/>
          </p:cNvSpPr>
          <p:nvPr/>
        </p:nvSpPr>
        <p:spPr bwMode="auto">
          <a:xfrm>
            <a:off x="5085494" y="2341402"/>
            <a:ext cx="441146" cy="369332"/>
          </a:xfrm>
          <a:prstGeom prst="rect">
            <a:avLst/>
          </a:prstGeom>
          <a:noFill/>
          <a:ln w="9525">
            <a:noFill/>
            <a:miter lim="800000"/>
            <a:headEnd/>
            <a:tailEnd/>
          </a:ln>
        </p:spPr>
        <p:txBody>
          <a:bodyPr wrap="none">
            <a:spAutoFit/>
          </a:bodyPr>
          <a:lstStyle/>
          <a:p>
            <a:pPr defTabSz="609585"/>
            <a:r>
              <a:rPr lang="en-US" dirty="0">
                <a:solidFill>
                  <a:srgbClr val="00003C"/>
                </a:solidFill>
                <a:latin typeface="Arial" panose="020B0604020202020204" pitchFamily="34" charset="0"/>
                <a:cs typeface="Arial" panose="020B0604020202020204" pitchFamily="34" charset="0"/>
              </a:rPr>
              <a:t>18</a:t>
            </a:r>
          </a:p>
        </p:txBody>
      </p:sp>
      <p:sp>
        <p:nvSpPr>
          <p:cNvPr id="42" name="Text Box 12">
            <a:extLst>
              <a:ext uri="{FF2B5EF4-FFF2-40B4-BE49-F238E27FC236}">
                <a16:creationId xmlns:a16="http://schemas.microsoft.com/office/drawing/2014/main" id="{A026401F-2F59-6840-A738-E70CC574FE8D}"/>
              </a:ext>
            </a:extLst>
          </p:cNvPr>
          <p:cNvSpPr txBox="1">
            <a:spLocks noChangeArrowheads="1"/>
          </p:cNvSpPr>
          <p:nvPr/>
        </p:nvSpPr>
        <p:spPr bwMode="auto">
          <a:xfrm>
            <a:off x="6522908" y="2028945"/>
            <a:ext cx="2416046" cy="400110"/>
          </a:xfrm>
          <a:prstGeom prst="rect">
            <a:avLst/>
          </a:prstGeom>
          <a:noFill/>
          <a:ln w="9525">
            <a:noFill/>
            <a:miter lim="800000"/>
            <a:headEnd/>
            <a:tailEnd/>
          </a:ln>
        </p:spPr>
        <p:txBody>
          <a:bodyPr wrap="none">
            <a:spAutoFit/>
          </a:bodyPr>
          <a:lstStyle/>
          <a:p>
            <a:pPr defTabSz="609585"/>
            <a:r>
              <a:rPr lang="en-US" sz="2000" b="1" dirty="0">
                <a:solidFill>
                  <a:srgbClr val="00003C"/>
                </a:solidFill>
                <a:latin typeface="Arial" panose="020B0604020202020204" pitchFamily="34" charset="0"/>
                <a:cs typeface="Arial" panose="020B0604020202020204" pitchFamily="34" charset="0"/>
              </a:rPr>
              <a:t>N=587 procedures</a:t>
            </a:r>
          </a:p>
        </p:txBody>
      </p:sp>
      <p:sp>
        <p:nvSpPr>
          <p:cNvPr id="48" name="Text Box 4">
            <a:extLst>
              <a:ext uri="{FF2B5EF4-FFF2-40B4-BE49-F238E27FC236}">
                <a16:creationId xmlns:a16="http://schemas.microsoft.com/office/drawing/2014/main" id="{4CF9BE2E-F8C0-2048-8FFD-274A02F7A184}"/>
              </a:ext>
            </a:extLst>
          </p:cNvPr>
          <p:cNvSpPr txBox="1">
            <a:spLocks noChangeArrowheads="1"/>
          </p:cNvSpPr>
          <p:nvPr/>
        </p:nvSpPr>
        <p:spPr bwMode="auto">
          <a:xfrm>
            <a:off x="6309411" y="2369592"/>
            <a:ext cx="533400" cy="369332"/>
          </a:xfrm>
          <a:prstGeom prst="rect">
            <a:avLst/>
          </a:prstGeom>
          <a:noFill/>
          <a:ln w="9525">
            <a:noFill/>
            <a:miter lim="800000"/>
            <a:headEnd/>
            <a:tailEnd/>
          </a:ln>
        </p:spPr>
        <p:txBody>
          <a:bodyPr wrap="square">
            <a:spAutoFit/>
          </a:bodyPr>
          <a:lstStyle/>
          <a:p>
            <a:pPr defTabSz="609585"/>
            <a:r>
              <a:rPr lang="en-US" dirty="0">
                <a:solidFill>
                  <a:srgbClr val="00003C"/>
                </a:solidFill>
                <a:latin typeface="Arial" panose="020B0604020202020204" pitchFamily="34" charset="0"/>
                <a:cs typeface="Arial" panose="020B0604020202020204" pitchFamily="34" charset="0"/>
              </a:rPr>
              <a:t>53</a:t>
            </a:r>
          </a:p>
        </p:txBody>
      </p:sp>
      <p:sp>
        <p:nvSpPr>
          <p:cNvPr id="49" name="Text Box 7">
            <a:extLst>
              <a:ext uri="{FF2B5EF4-FFF2-40B4-BE49-F238E27FC236}">
                <a16:creationId xmlns:a16="http://schemas.microsoft.com/office/drawing/2014/main" id="{26D98677-1BE7-7C4D-BF62-8448287362DC}"/>
              </a:ext>
            </a:extLst>
          </p:cNvPr>
          <p:cNvSpPr txBox="1">
            <a:spLocks noChangeArrowheads="1"/>
          </p:cNvSpPr>
          <p:nvPr/>
        </p:nvSpPr>
        <p:spPr bwMode="auto">
          <a:xfrm>
            <a:off x="6928488" y="2240895"/>
            <a:ext cx="441146" cy="369332"/>
          </a:xfrm>
          <a:prstGeom prst="rect">
            <a:avLst/>
          </a:prstGeom>
          <a:noFill/>
          <a:ln w="9525">
            <a:noFill/>
            <a:miter lim="800000"/>
            <a:headEnd/>
            <a:tailEnd/>
          </a:ln>
        </p:spPr>
        <p:txBody>
          <a:bodyPr wrap="none">
            <a:spAutoFit/>
          </a:bodyPr>
          <a:lstStyle/>
          <a:p>
            <a:pPr defTabSz="609585"/>
            <a:r>
              <a:rPr lang="en-US" dirty="0">
                <a:solidFill>
                  <a:srgbClr val="00003C"/>
                </a:solidFill>
                <a:latin typeface="Arial" panose="020B0604020202020204" pitchFamily="34" charset="0"/>
                <a:cs typeface="Arial" panose="020B0604020202020204" pitchFamily="34" charset="0"/>
              </a:rPr>
              <a:t>24</a:t>
            </a:r>
          </a:p>
        </p:txBody>
      </p:sp>
      <p:sp>
        <p:nvSpPr>
          <p:cNvPr id="50" name="Text Box 8">
            <a:extLst>
              <a:ext uri="{FF2B5EF4-FFF2-40B4-BE49-F238E27FC236}">
                <a16:creationId xmlns:a16="http://schemas.microsoft.com/office/drawing/2014/main" id="{92DE3FFB-EF58-7947-9085-2EF810FE20D5}"/>
              </a:ext>
            </a:extLst>
          </p:cNvPr>
          <p:cNvSpPr txBox="1">
            <a:spLocks noChangeArrowheads="1"/>
          </p:cNvSpPr>
          <p:nvPr/>
        </p:nvSpPr>
        <p:spPr bwMode="auto">
          <a:xfrm>
            <a:off x="6134425" y="3468034"/>
            <a:ext cx="569387" cy="369332"/>
          </a:xfrm>
          <a:prstGeom prst="rect">
            <a:avLst/>
          </a:prstGeom>
          <a:noFill/>
          <a:ln w="9525">
            <a:noFill/>
            <a:miter lim="800000"/>
            <a:headEnd/>
            <a:tailEnd/>
          </a:ln>
        </p:spPr>
        <p:txBody>
          <a:bodyPr wrap="none">
            <a:spAutoFit/>
          </a:bodyPr>
          <a:lstStyle/>
          <a:p>
            <a:pPr defTabSz="609585"/>
            <a:r>
              <a:rPr lang="en-US" dirty="0">
                <a:solidFill>
                  <a:srgbClr val="00003C"/>
                </a:solidFill>
                <a:latin typeface="Arial" panose="020B0604020202020204" pitchFamily="34" charset="0"/>
                <a:cs typeface="Arial" panose="020B0604020202020204" pitchFamily="34" charset="0"/>
              </a:rPr>
              <a:t>333</a:t>
            </a:r>
          </a:p>
        </p:txBody>
      </p:sp>
      <p:sp>
        <p:nvSpPr>
          <p:cNvPr id="51" name="TextBox 50">
            <a:extLst>
              <a:ext uri="{FF2B5EF4-FFF2-40B4-BE49-F238E27FC236}">
                <a16:creationId xmlns:a16="http://schemas.microsoft.com/office/drawing/2014/main" id="{3C90D064-DBFE-3F41-9647-EBDBC7D6AEF7}"/>
              </a:ext>
            </a:extLst>
          </p:cNvPr>
          <p:cNvSpPr txBox="1"/>
          <p:nvPr/>
        </p:nvSpPr>
        <p:spPr>
          <a:xfrm flipH="1">
            <a:off x="4777857" y="4245883"/>
            <a:ext cx="3447153" cy="276999"/>
          </a:xfrm>
          <a:prstGeom prst="rect">
            <a:avLst/>
          </a:prstGeom>
          <a:noFill/>
        </p:spPr>
        <p:txBody>
          <a:bodyPr wrap="square" rtlCol="0">
            <a:spAutoFit/>
          </a:bodyPr>
          <a:lstStyle/>
          <a:p>
            <a:pPr defTabSz="609585"/>
            <a:r>
              <a:rPr lang="en-US" sz="1200" dirty="0">
                <a:solidFill>
                  <a:srgbClr val="00003C"/>
                </a:solidFill>
                <a:latin typeface="Arial" panose="020B0604020202020204" pitchFamily="34" charset="0"/>
                <a:cs typeface="Arial" panose="020B0604020202020204" pitchFamily="34" charset="0"/>
              </a:rPr>
              <a:t>UPENN EXPERIENCE -</a:t>
            </a:r>
          </a:p>
        </p:txBody>
      </p:sp>
      <p:cxnSp>
        <p:nvCxnSpPr>
          <p:cNvPr id="52" name="Straight Connector 51">
            <a:extLst>
              <a:ext uri="{FF2B5EF4-FFF2-40B4-BE49-F238E27FC236}">
                <a16:creationId xmlns:a16="http://schemas.microsoft.com/office/drawing/2014/main" id="{D694363B-4AB0-7845-860B-33779FB3DBC7}"/>
              </a:ext>
            </a:extLst>
          </p:cNvPr>
          <p:cNvCxnSpPr>
            <a:cxnSpLocks/>
          </p:cNvCxnSpPr>
          <p:nvPr/>
        </p:nvCxnSpPr>
        <p:spPr>
          <a:xfrm flipH="1" flipV="1">
            <a:off x="5791201" y="3262680"/>
            <a:ext cx="2237938" cy="212034"/>
          </a:xfrm>
          <a:prstGeom prst="line">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A630F87-9BD3-DB49-BEAE-0ADDFA41D33C}"/>
              </a:ext>
            </a:extLst>
          </p:cNvPr>
          <p:cNvCxnSpPr>
            <a:cxnSpLocks/>
          </p:cNvCxnSpPr>
          <p:nvPr/>
        </p:nvCxnSpPr>
        <p:spPr>
          <a:xfrm flipH="1" flipV="1">
            <a:off x="6969314" y="3096318"/>
            <a:ext cx="1059825" cy="103906"/>
          </a:xfrm>
          <a:prstGeom prst="line">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67F19CB-4149-4901-B0FD-33A12F9C24E5}"/>
              </a:ext>
            </a:extLst>
          </p:cNvPr>
          <p:cNvSpPr>
            <a:spLocks noGrp="1"/>
          </p:cNvSpPr>
          <p:nvPr>
            <p:ph type="body" sz="quarter" idx="11"/>
          </p:nvPr>
        </p:nvSpPr>
        <p:spPr>
          <a:xfrm>
            <a:off x="259619" y="520187"/>
            <a:ext cx="3904590" cy="369332"/>
          </a:xfrm>
        </p:spPr>
        <p:txBody>
          <a:bodyPr/>
          <a:lstStyle/>
          <a:p>
            <a:r>
              <a:rPr lang="en-US" sz="1800" dirty="0"/>
              <a:t>Percutaneous Epicardial Access </a:t>
            </a:r>
          </a:p>
        </p:txBody>
      </p:sp>
      <p:sp>
        <p:nvSpPr>
          <p:cNvPr id="31" name="Text Placeholder 2">
            <a:extLst>
              <a:ext uri="{FF2B5EF4-FFF2-40B4-BE49-F238E27FC236}">
                <a16:creationId xmlns:a16="http://schemas.microsoft.com/office/drawing/2014/main" id="{F244087B-8ECF-4029-96FB-CD1F661365B4}"/>
              </a:ext>
            </a:extLst>
          </p:cNvPr>
          <p:cNvSpPr txBox="1">
            <a:spLocks/>
          </p:cNvSpPr>
          <p:nvPr/>
        </p:nvSpPr>
        <p:spPr>
          <a:xfrm>
            <a:off x="4994476" y="1177413"/>
            <a:ext cx="3904590" cy="646331"/>
          </a:xfrm>
          <a:prstGeom prst="rect">
            <a:avLst/>
          </a:prstGeom>
        </p:spPr>
        <p:txBody>
          <a:bodyPr vert="horz" wrap="square" lIns="91440" tIns="45720" rIns="91440" bIns="45720" rtlCol="0" anchor="t" anchorCtr="0">
            <a:spAutoFit/>
          </a:bodyPr>
          <a:lstStyle>
            <a:lvl1pPr marL="0" marR="0" indent="0" algn="l" defTabSz="463003" rtl="0" eaLnBrk="1" fontAlgn="auto" latinLnBrk="0" hangingPunct="1">
              <a:lnSpc>
                <a:spcPct val="100000"/>
              </a:lnSpc>
              <a:spcBef>
                <a:spcPct val="0"/>
              </a:spcBef>
              <a:spcAft>
                <a:spcPts val="0"/>
              </a:spcAft>
              <a:buClrTx/>
              <a:buSzTx/>
              <a:buFontTx/>
              <a:buNone/>
              <a:tabLst/>
              <a:defRPr sz="4000" b="1" i="0" kern="1200" baseline="0">
                <a:solidFill>
                  <a:srgbClr val="004C77"/>
                </a:solidFill>
                <a:latin typeface="Helvetica" pitchFamily="2" charset="0"/>
                <a:ea typeface="+mn-ea"/>
                <a:cs typeface="+mn-cs"/>
              </a:defRPr>
            </a:lvl1pPr>
            <a:lvl2pPr marL="617323"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2pPr>
            <a:lvl3pPr marL="1234648"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3pPr>
            <a:lvl4pPr marL="1851970"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4pPr>
            <a:lvl5pPr marL="2469294"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Epicardial Mapping and Ablation Underlying Substrate </a:t>
            </a:r>
          </a:p>
        </p:txBody>
      </p:sp>
    </p:spTree>
    <p:extLst>
      <p:ext uri="{BB962C8B-B14F-4D97-AF65-F5344CB8AC3E}">
        <p14:creationId xmlns:p14="http://schemas.microsoft.com/office/powerpoint/2010/main" val="24613272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OleChart spid="33" grpId="0"/>
      <p:bldP spid="34" grpId="0"/>
      <p:bldP spid="35" grpId="0"/>
      <p:bldP spid="36" grpId="0"/>
      <p:bldP spid="42" grpId="0"/>
      <p:bldP spid="48" grpId="0"/>
      <p:bldP spid="49" grpId="0"/>
      <p:bldP spid="50" grpId="0"/>
      <p:bldP spid="51" grpId="0"/>
      <p:bldP spid="5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3EA6E9-C902-4E25-8357-750CEE9CE194}"/>
              </a:ext>
            </a:extLst>
          </p:cNvPr>
          <p:cNvSpPr>
            <a:spLocks noGrp="1"/>
          </p:cNvSpPr>
          <p:nvPr>
            <p:ph type="body" sz="quarter" idx="11"/>
          </p:nvPr>
        </p:nvSpPr>
        <p:spPr>
          <a:xfrm>
            <a:off x="457200" y="391466"/>
            <a:ext cx="8403110" cy="1200329"/>
          </a:xfrm>
        </p:spPr>
        <p:txBody>
          <a:bodyPr/>
          <a:lstStyle/>
          <a:p>
            <a:pPr algn="just"/>
            <a:r>
              <a:rPr lang="en-US" sz="3600" dirty="0"/>
              <a:t>Identification of Epicardial Substrate in ARVC with Unipolar Endo Mapping</a:t>
            </a:r>
          </a:p>
        </p:txBody>
      </p:sp>
      <p:pic>
        <p:nvPicPr>
          <p:cNvPr id="2" name="Picture 1">
            <a:extLst>
              <a:ext uri="{FF2B5EF4-FFF2-40B4-BE49-F238E27FC236}">
                <a16:creationId xmlns:a16="http://schemas.microsoft.com/office/drawing/2014/main" id="{9C371201-13AD-9943-B6C9-0DFBAC7BFCFF}"/>
              </a:ext>
            </a:extLst>
          </p:cNvPr>
          <p:cNvPicPr>
            <a:picLocks noChangeAspect="1"/>
          </p:cNvPicPr>
          <p:nvPr/>
        </p:nvPicPr>
        <p:blipFill rotWithShape="1">
          <a:blip r:embed="rId3"/>
          <a:srcRect b="47545"/>
          <a:stretch/>
        </p:blipFill>
        <p:spPr>
          <a:xfrm>
            <a:off x="1658530" y="2276871"/>
            <a:ext cx="7332583" cy="2631680"/>
          </a:xfrm>
          <a:prstGeom prst="rect">
            <a:avLst/>
          </a:prstGeom>
        </p:spPr>
      </p:pic>
      <p:sp>
        <p:nvSpPr>
          <p:cNvPr id="5" name="TextBox 4">
            <a:extLst>
              <a:ext uri="{FF2B5EF4-FFF2-40B4-BE49-F238E27FC236}">
                <a16:creationId xmlns:a16="http://schemas.microsoft.com/office/drawing/2014/main" id="{C42F0AB2-8E79-7C4C-8952-8142381CEA89}"/>
              </a:ext>
            </a:extLst>
          </p:cNvPr>
          <p:cNvSpPr txBox="1"/>
          <p:nvPr/>
        </p:nvSpPr>
        <p:spPr>
          <a:xfrm>
            <a:off x="-50800" y="3244851"/>
            <a:ext cx="1752600" cy="954107"/>
          </a:xfrm>
          <a:prstGeom prst="rect">
            <a:avLst/>
          </a:prstGeom>
          <a:noFill/>
        </p:spPr>
        <p:txBody>
          <a:bodyPr wrap="square" rtlCol="0">
            <a:spAutoFit/>
          </a:bodyPr>
          <a:lstStyle/>
          <a:p>
            <a:pPr algn="ctr" defTabSz="609585">
              <a:defRP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PREDOMINANTLY EPI PREDICTED BY ENDO UNIPOLAR EGs</a:t>
            </a:r>
          </a:p>
        </p:txBody>
      </p:sp>
    </p:spTree>
    <p:extLst>
      <p:ext uri="{BB962C8B-B14F-4D97-AF65-F5344CB8AC3E}">
        <p14:creationId xmlns:p14="http://schemas.microsoft.com/office/powerpoint/2010/main" val="2256584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a:extLst>
              <a:ext uri="{FF2B5EF4-FFF2-40B4-BE49-F238E27FC236}">
                <a16:creationId xmlns:a16="http://schemas.microsoft.com/office/drawing/2014/main" id="{457E3B2A-7AF1-AC4F-860C-2E5A5ECCC070}"/>
              </a:ext>
            </a:extLst>
          </p:cNvPr>
          <p:cNvSpPr>
            <a:spLocks noGrp="1" noChangeArrowheads="1"/>
          </p:cNvSpPr>
          <p:nvPr>
            <p:ph type="body" sz="quarter" idx="11"/>
          </p:nvPr>
        </p:nvSpPr>
        <p:spPr>
          <a:xfrm>
            <a:off x="370445" y="391466"/>
            <a:ext cx="8403110" cy="1754326"/>
          </a:xfrm>
        </p:spPr>
        <p:txBody>
          <a:bodyPr/>
          <a:lstStyle/>
          <a:p>
            <a:pPr algn="ctr"/>
            <a:r>
              <a:rPr lang="en-US" altLang="en-US" sz="3600" dirty="0">
                <a:latin typeface="Helvetica" panose="020B0604020202020204" pitchFamily="34" charset="0"/>
                <a:ea typeface="ＭＳ Ｐゴシック" panose="020B0600070205080204" pitchFamily="34" charset="-128"/>
                <a:cs typeface="Helvetica" panose="020B0604020202020204" pitchFamily="34" charset="0"/>
              </a:rPr>
              <a:t>Epicardial Mapping/Ablation </a:t>
            </a:r>
            <a:br>
              <a:rPr lang="en-US" altLang="en-US" sz="3600" dirty="0">
                <a:latin typeface="Helvetica" panose="020B0604020202020204" pitchFamily="34" charset="0"/>
                <a:ea typeface="ＭＳ Ｐゴシック" panose="020B0600070205080204" pitchFamily="34" charset="-128"/>
                <a:cs typeface="Helvetica" panose="020B0604020202020204" pitchFamily="34" charset="0"/>
              </a:rPr>
            </a:br>
            <a:r>
              <a:rPr lang="en-US" altLang="en-US" sz="3600" dirty="0">
                <a:latin typeface="Helvetica" panose="020B0604020202020204" pitchFamily="34" charset="0"/>
                <a:ea typeface="ＭＳ Ｐゴシック" panose="020B0600070205080204" pitchFamily="34" charset="-128"/>
                <a:cs typeface="Helvetica" panose="020B0604020202020204" pitchFamily="34" charset="0"/>
              </a:rPr>
              <a:t>Factors Limiting Percutaneous Access</a:t>
            </a:r>
          </a:p>
        </p:txBody>
      </p:sp>
      <p:sp>
        <p:nvSpPr>
          <p:cNvPr id="2" name="Text Placeholder 1">
            <a:extLst>
              <a:ext uri="{FF2B5EF4-FFF2-40B4-BE49-F238E27FC236}">
                <a16:creationId xmlns:a16="http://schemas.microsoft.com/office/drawing/2014/main" id="{F0E27C25-1463-4A70-8931-9DFEFB5542D5}"/>
              </a:ext>
            </a:extLst>
          </p:cNvPr>
          <p:cNvSpPr>
            <a:spLocks noGrp="1"/>
          </p:cNvSpPr>
          <p:nvPr>
            <p:ph type="body" sz="quarter" idx="12"/>
          </p:nvPr>
        </p:nvSpPr>
        <p:spPr>
          <a:xfrm>
            <a:off x="370445" y="2330458"/>
            <a:ext cx="8403110" cy="2923877"/>
          </a:xfrm>
        </p:spPr>
        <p:txBody>
          <a:bodyPr/>
          <a:lstStyle/>
          <a:p>
            <a:pPr marL="285750" indent="-285750" algn="just">
              <a:spcAft>
                <a:spcPts val="1200"/>
              </a:spcAft>
              <a:buFont typeface="Arial" panose="020B0604020202020204" pitchFamily="34" charset="0"/>
              <a:buChar char="•"/>
            </a:pPr>
            <a:r>
              <a:rPr lang="en-US" dirty="0">
                <a:solidFill>
                  <a:schemeClr val="tx1">
                    <a:lumMod val="75000"/>
                    <a:lumOff val="25000"/>
                  </a:schemeClr>
                </a:solidFill>
              </a:rPr>
              <a:t>Assess subxiphoid region – Prior abdominal surgery at site of access? </a:t>
            </a:r>
          </a:p>
          <a:p>
            <a:pPr marL="285750" indent="-285750" algn="just">
              <a:spcAft>
                <a:spcPts val="1200"/>
              </a:spcAft>
              <a:buFont typeface="Arial" panose="020B0604020202020204" pitchFamily="34" charset="0"/>
              <a:buChar char="•"/>
            </a:pPr>
            <a:r>
              <a:rPr lang="en-US" dirty="0">
                <a:solidFill>
                  <a:schemeClr val="tx1">
                    <a:lumMod val="75000"/>
                    <a:lumOff val="25000"/>
                  </a:schemeClr>
                </a:solidFill>
              </a:rPr>
              <a:t>History of pericarditis – Adhesions?</a:t>
            </a:r>
          </a:p>
          <a:p>
            <a:pPr marL="285750" indent="-285750" algn="just">
              <a:spcAft>
                <a:spcPts val="1200"/>
              </a:spcAft>
              <a:buFont typeface="Arial" panose="020B0604020202020204" pitchFamily="34" charset="0"/>
              <a:buChar char="•"/>
            </a:pPr>
            <a:r>
              <a:rPr lang="en-US" dirty="0">
                <a:solidFill>
                  <a:schemeClr val="tx1">
                    <a:lumMod val="75000"/>
                    <a:lumOff val="25000"/>
                  </a:schemeClr>
                </a:solidFill>
              </a:rPr>
              <a:t>History of prior epicardial ablation (How much ablation? Was there bleeding? Were intrapericardial steroids given?)</a:t>
            </a:r>
          </a:p>
          <a:p>
            <a:pPr marL="285750" indent="-285750" algn="just">
              <a:spcAft>
                <a:spcPts val="1200"/>
              </a:spcAft>
              <a:buFont typeface="Arial" panose="020B0604020202020204" pitchFamily="34" charset="0"/>
              <a:buChar char="•"/>
            </a:pPr>
            <a:r>
              <a:rPr lang="en-US" dirty="0">
                <a:solidFill>
                  <a:schemeClr val="tx1">
                    <a:lumMod val="75000"/>
                    <a:lumOff val="25000"/>
                  </a:schemeClr>
                </a:solidFill>
              </a:rPr>
              <a:t>History of prior valve surgery (May still get percutaneous access – epicardial mapping typically limited around the valve area)</a:t>
            </a:r>
          </a:p>
          <a:p>
            <a:pPr marL="285750" indent="-285750" algn="just">
              <a:spcAft>
                <a:spcPts val="1200"/>
              </a:spcAft>
              <a:buFont typeface="Arial" panose="020B0604020202020204" pitchFamily="34" charset="0"/>
              <a:buChar char="•"/>
            </a:pPr>
            <a:r>
              <a:rPr lang="en-US" dirty="0">
                <a:solidFill>
                  <a:schemeClr val="tx1">
                    <a:lumMod val="75000"/>
                    <a:lumOff val="25000"/>
                  </a:schemeClr>
                </a:solidFill>
              </a:rPr>
              <a:t>Prior coronary surgery (Very high risk – Surgical access typically needed)</a:t>
            </a:r>
          </a:p>
        </p:txBody>
      </p:sp>
    </p:spTree>
    <p:extLst>
      <p:ext uri="{BB962C8B-B14F-4D97-AF65-F5344CB8AC3E}">
        <p14:creationId xmlns:p14="http://schemas.microsoft.com/office/powerpoint/2010/main" val="180325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69815-1B85-4BF6-8213-CE71F86BDA60}"/>
              </a:ext>
            </a:extLst>
          </p:cNvPr>
          <p:cNvSpPr>
            <a:spLocks noGrp="1"/>
          </p:cNvSpPr>
          <p:nvPr>
            <p:ph type="body" sz="quarter" idx="11"/>
          </p:nvPr>
        </p:nvSpPr>
        <p:spPr>
          <a:xfrm>
            <a:off x="609600" y="76200"/>
            <a:ext cx="8305800" cy="555812"/>
          </a:xfrm>
        </p:spPr>
        <p:txBody>
          <a:bodyPr/>
          <a:lstStyle/>
          <a:p>
            <a:pPr algn="just"/>
            <a:r>
              <a:rPr lang="en-US" sz="1600" dirty="0"/>
              <a:t>Applying Class of Recommendation and Level of Evidence to Clinical Strategies, Interventions, Treatments, or Diagnostic Testing in Patient Care* </a:t>
            </a:r>
          </a:p>
        </p:txBody>
      </p:sp>
      <p:sp>
        <p:nvSpPr>
          <p:cNvPr id="2" name="Rectangle 1">
            <a:extLst>
              <a:ext uri="{FF2B5EF4-FFF2-40B4-BE49-F238E27FC236}">
                <a16:creationId xmlns:a16="http://schemas.microsoft.com/office/drawing/2014/main" id="{68B68B7D-DEAE-4427-B696-8E9B6752B13B}"/>
              </a:ext>
            </a:extLst>
          </p:cNvPr>
          <p:cNvSpPr/>
          <p:nvPr/>
        </p:nvSpPr>
        <p:spPr>
          <a:xfrm>
            <a:off x="762000" y="1981200"/>
            <a:ext cx="4572000" cy="369332"/>
          </a:xfrm>
          <a:prstGeom prst="rect">
            <a:avLst/>
          </a:prstGeom>
        </p:spPr>
        <p:txBody>
          <a:bodyPr>
            <a:spAutoFit/>
          </a:bodyPr>
          <a:lstStyle/>
          <a:p>
            <a:pPr algn="ctr">
              <a:defRPr/>
            </a:pPr>
            <a:endParaRPr lang="en-US" dirty="0"/>
          </a:p>
        </p:txBody>
      </p:sp>
      <p:pic>
        <p:nvPicPr>
          <p:cNvPr id="8" name="Picture 3">
            <a:extLst>
              <a:ext uri="{FF2B5EF4-FFF2-40B4-BE49-F238E27FC236}">
                <a16:creationId xmlns:a16="http://schemas.microsoft.com/office/drawing/2014/main" id="{7114C2F7-A3F0-44B9-AA0D-ED608613B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19" b="3261"/>
          <a:stretch/>
        </p:blipFill>
        <p:spPr bwMode="auto">
          <a:xfrm>
            <a:off x="1676400" y="647700"/>
            <a:ext cx="59896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17B1134-0D91-4752-A0A6-6FA22B6850AB}"/>
              </a:ext>
            </a:extLst>
          </p:cNvPr>
          <p:cNvSpPr txBox="1"/>
          <p:nvPr/>
        </p:nvSpPr>
        <p:spPr>
          <a:xfrm>
            <a:off x="685800" y="6210300"/>
            <a:ext cx="8153400" cy="246221"/>
          </a:xfrm>
          <a:prstGeom prst="rect">
            <a:avLst/>
          </a:prstGeom>
          <a:noFill/>
        </p:spPr>
        <p:txBody>
          <a:bodyPr wrap="square" rtlCol="0">
            <a:spAutoFit/>
          </a:bodyPr>
          <a:lstStyle/>
          <a:p>
            <a:r>
              <a:rPr lang="en-US" sz="1000" dirty="0"/>
              <a:t>Reproduced with permission of the American College of Cardiology (ACC) and the American Heart Association (AHA)</a:t>
            </a:r>
          </a:p>
        </p:txBody>
      </p:sp>
    </p:spTree>
    <p:extLst>
      <p:ext uri="{BB962C8B-B14F-4D97-AF65-F5344CB8AC3E}">
        <p14:creationId xmlns:p14="http://schemas.microsoft.com/office/powerpoint/2010/main" val="3679968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3443BD-FA32-B847-920B-1E6D253655DF}"/>
              </a:ext>
            </a:extLst>
          </p:cNvPr>
          <p:cNvGrpSpPr>
            <a:grpSpLocks/>
          </p:cNvGrpSpPr>
          <p:nvPr/>
        </p:nvGrpSpPr>
        <p:grpSpPr bwMode="auto">
          <a:xfrm>
            <a:off x="4629151" y="4065987"/>
            <a:ext cx="2971800" cy="1786380"/>
            <a:chOff x="4648200" y="4038600"/>
            <a:chExt cx="3962400" cy="2381840"/>
          </a:xfrm>
        </p:grpSpPr>
        <p:pic>
          <p:nvPicPr>
            <p:cNvPr id="242710" name="Picture 2" descr="imageC1109456-61F0-4AD2-A824-A114FB299644">
              <a:extLst>
                <a:ext uri="{FF2B5EF4-FFF2-40B4-BE49-F238E27FC236}">
                  <a16:creationId xmlns:a16="http://schemas.microsoft.com/office/drawing/2014/main" id="{4EF7082B-6BA0-0C4C-AC08-6730FCD92D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4038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2711" name="Group 24">
              <a:extLst>
                <a:ext uri="{FF2B5EF4-FFF2-40B4-BE49-F238E27FC236}">
                  <a16:creationId xmlns:a16="http://schemas.microsoft.com/office/drawing/2014/main" id="{8DED3B32-4C99-B647-8F18-845608194FEA}"/>
                </a:ext>
              </a:extLst>
            </p:cNvPr>
            <p:cNvGrpSpPr>
              <a:grpSpLocks/>
            </p:cNvGrpSpPr>
            <p:nvPr/>
          </p:nvGrpSpPr>
          <p:grpSpPr bwMode="auto">
            <a:xfrm>
              <a:off x="5181600" y="5333999"/>
              <a:ext cx="3429000" cy="1086441"/>
              <a:chOff x="5181600" y="5334000"/>
              <a:chExt cx="3429000" cy="1085869"/>
            </a:xfrm>
          </p:grpSpPr>
          <p:sp>
            <p:nvSpPr>
              <p:cNvPr id="242712" name="TextBox 1">
                <a:extLst>
                  <a:ext uri="{FF2B5EF4-FFF2-40B4-BE49-F238E27FC236}">
                    <a16:creationId xmlns:a16="http://schemas.microsoft.com/office/drawing/2014/main" id="{58EA121C-5DE9-AE46-BF36-59E15671C825}"/>
                  </a:ext>
                </a:extLst>
              </p:cNvPr>
              <p:cNvSpPr txBox="1">
                <a:spLocks noChangeArrowheads="1"/>
              </p:cNvSpPr>
              <p:nvPr/>
            </p:nvSpPr>
            <p:spPr bwMode="auto">
              <a:xfrm>
                <a:off x="5257801" y="6019800"/>
                <a:ext cx="3352799" cy="400069"/>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None/>
                </a:pPr>
                <a:r>
                  <a:rPr lang="en-US" altLang="en-US" sz="1351" dirty="0">
                    <a:solidFill>
                      <a:srgbClr val="FFFFFF"/>
                    </a:solidFill>
                    <a:latin typeface="Helvetica" panose="020B0604020202020204" pitchFamily="34" charset="0"/>
                    <a:cs typeface="Helvetica" panose="020B0604020202020204" pitchFamily="34" charset="0"/>
                  </a:rPr>
                  <a:t>No inducible VT after surgery</a:t>
                </a:r>
              </a:p>
            </p:txBody>
          </p:sp>
          <p:sp>
            <p:nvSpPr>
              <p:cNvPr id="242713" name="TextBox 13">
                <a:extLst>
                  <a:ext uri="{FF2B5EF4-FFF2-40B4-BE49-F238E27FC236}">
                    <a16:creationId xmlns:a16="http://schemas.microsoft.com/office/drawing/2014/main" id="{1FB94879-8420-5845-93AC-ACAC08449EBA}"/>
                  </a:ext>
                </a:extLst>
              </p:cNvPr>
              <p:cNvSpPr txBox="1">
                <a:spLocks noChangeArrowheads="1"/>
              </p:cNvSpPr>
              <p:nvPr/>
            </p:nvSpPr>
            <p:spPr bwMode="auto">
              <a:xfrm>
                <a:off x="5181600" y="5334000"/>
                <a:ext cx="1600200" cy="40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None/>
                </a:pPr>
                <a:r>
                  <a:rPr lang="en-US" altLang="en-US" sz="1351" dirty="0">
                    <a:solidFill>
                      <a:srgbClr val="FFFFFF"/>
                    </a:solidFill>
                    <a:latin typeface="Helvetica" panose="020B0604020202020204" pitchFamily="34" charset="0"/>
                    <a:cs typeface="Helvetica" panose="020B0604020202020204" pitchFamily="34" charset="0"/>
                  </a:rPr>
                  <a:t>Cryoablation</a:t>
                </a:r>
              </a:p>
            </p:txBody>
          </p:sp>
        </p:grpSp>
      </p:grpSp>
      <p:grpSp>
        <p:nvGrpSpPr>
          <p:cNvPr id="22" name="Group 21">
            <a:extLst>
              <a:ext uri="{FF2B5EF4-FFF2-40B4-BE49-F238E27FC236}">
                <a16:creationId xmlns:a16="http://schemas.microsoft.com/office/drawing/2014/main" id="{7A7B6ED9-D68B-0545-BBAC-A9316D64B618}"/>
              </a:ext>
            </a:extLst>
          </p:cNvPr>
          <p:cNvGrpSpPr>
            <a:grpSpLocks/>
          </p:cNvGrpSpPr>
          <p:nvPr/>
        </p:nvGrpSpPr>
        <p:grpSpPr bwMode="auto">
          <a:xfrm>
            <a:off x="1193255" y="1364292"/>
            <a:ext cx="7028992" cy="3922215"/>
            <a:chOff x="73636" y="457200"/>
            <a:chExt cx="9371989" cy="5229316"/>
          </a:xfrm>
        </p:grpSpPr>
        <p:sp>
          <p:nvSpPr>
            <p:cNvPr id="242699" name="TextBox 16">
              <a:extLst>
                <a:ext uri="{FF2B5EF4-FFF2-40B4-BE49-F238E27FC236}">
                  <a16:creationId xmlns:a16="http://schemas.microsoft.com/office/drawing/2014/main" id="{1B66524D-F1CB-A243-884E-A8C28AE4B83A}"/>
                </a:ext>
              </a:extLst>
            </p:cNvPr>
            <p:cNvSpPr txBox="1">
              <a:spLocks noChangeArrowheads="1"/>
            </p:cNvSpPr>
            <p:nvPr/>
          </p:nvSpPr>
          <p:spPr bwMode="auto">
            <a:xfrm>
              <a:off x="73636" y="5194102"/>
              <a:ext cx="4657395" cy="4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defTabSz="685783" fontAlgn="base">
                <a:spcBef>
                  <a:spcPct val="0"/>
                </a:spcBef>
                <a:spcAft>
                  <a:spcPct val="0"/>
                </a:spcAft>
                <a:buNone/>
              </a:pPr>
              <a:r>
                <a:rPr lang="en-US" altLang="en-US" sz="1800" b="1" dirty="0">
                  <a:solidFill>
                    <a:schemeClr val="tx1">
                      <a:lumMod val="75000"/>
                      <a:lumOff val="25000"/>
                    </a:schemeClr>
                  </a:solidFill>
                  <a:latin typeface="Helvetica" panose="020B0604020202020204" pitchFamily="34" charset="0"/>
                  <a:cs typeface="Helvetica" panose="020B0604020202020204" pitchFamily="34" charset="0"/>
                </a:rPr>
                <a:t>ARVC Ablation Strategy</a:t>
              </a:r>
            </a:p>
          </p:txBody>
        </p:sp>
        <p:grpSp>
          <p:nvGrpSpPr>
            <p:cNvPr id="242700" name="Group 20">
              <a:extLst>
                <a:ext uri="{FF2B5EF4-FFF2-40B4-BE49-F238E27FC236}">
                  <a16:creationId xmlns:a16="http://schemas.microsoft.com/office/drawing/2014/main" id="{66FA5EB0-C3C0-3A42-8F8D-64BB9CFF5FFC}"/>
                </a:ext>
              </a:extLst>
            </p:cNvPr>
            <p:cNvGrpSpPr>
              <a:grpSpLocks/>
            </p:cNvGrpSpPr>
            <p:nvPr/>
          </p:nvGrpSpPr>
          <p:grpSpPr bwMode="auto">
            <a:xfrm>
              <a:off x="4191000" y="457200"/>
              <a:ext cx="5254625" cy="4184650"/>
              <a:chOff x="4191000" y="457200"/>
              <a:chExt cx="5254625" cy="4184650"/>
            </a:xfrm>
          </p:grpSpPr>
          <p:pic>
            <p:nvPicPr>
              <p:cNvPr id="242701" name="Picture 2">
                <a:extLst>
                  <a:ext uri="{FF2B5EF4-FFF2-40B4-BE49-F238E27FC236}">
                    <a16:creationId xmlns:a16="http://schemas.microsoft.com/office/drawing/2014/main" id="{ADECE2F8-3A2F-7640-B441-91BC98186F2E}"/>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91000" y="457200"/>
                <a:ext cx="272891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2702" name="Group 17">
                <a:extLst>
                  <a:ext uri="{FF2B5EF4-FFF2-40B4-BE49-F238E27FC236}">
                    <a16:creationId xmlns:a16="http://schemas.microsoft.com/office/drawing/2014/main" id="{3AAECCE2-62A1-DE4B-8922-B178BD4F92C1}"/>
                  </a:ext>
                </a:extLst>
              </p:cNvPr>
              <p:cNvGrpSpPr>
                <a:grpSpLocks/>
              </p:cNvGrpSpPr>
              <p:nvPr/>
            </p:nvGrpSpPr>
            <p:grpSpPr bwMode="auto">
              <a:xfrm>
                <a:off x="5035867" y="685800"/>
                <a:ext cx="4409758" cy="3956050"/>
                <a:chOff x="5035867" y="685800"/>
                <a:chExt cx="4409758" cy="3956050"/>
              </a:xfrm>
            </p:grpSpPr>
            <p:grpSp>
              <p:nvGrpSpPr>
                <p:cNvPr id="242703" name="Group 13">
                  <a:extLst>
                    <a:ext uri="{FF2B5EF4-FFF2-40B4-BE49-F238E27FC236}">
                      <a16:creationId xmlns:a16="http://schemas.microsoft.com/office/drawing/2014/main" id="{3DF050DE-7453-F54A-809C-8B8B6A47A3F2}"/>
                    </a:ext>
                  </a:extLst>
                </p:cNvPr>
                <p:cNvGrpSpPr>
                  <a:grpSpLocks/>
                </p:cNvGrpSpPr>
                <p:nvPr/>
              </p:nvGrpSpPr>
              <p:grpSpPr bwMode="auto">
                <a:xfrm>
                  <a:off x="6705600" y="685800"/>
                  <a:ext cx="2740025" cy="3956050"/>
                  <a:chOff x="375501" y="3230820"/>
                  <a:chExt cx="2373197" cy="3573922"/>
                </a:xfrm>
              </p:grpSpPr>
              <p:sp>
                <p:nvSpPr>
                  <p:cNvPr id="19" name="Rectangle 18">
                    <a:extLst>
                      <a:ext uri="{FF2B5EF4-FFF2-40B4-BE49-F238E27FC236}">
                        <a16:creationId xmlns:a16="http://schemas.microsoft.com/office/drawing/2014/main" id="{7509B042-0A6B-EB49-8D7B-377DBC4E215C}"/>
                      </a:ext>
                    </a:extLst>
                  </p:cNvPr>
                  <p:cNvSpPr/>
                  <p:nvPr/>
                </p:nvSpPr>
                <p:spPr>
                  <a:xfrm>
                    <a:off x="686244" y="4403882"/>
                    <a:ext cx="1295221" cy="2042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Calibri"/>
                    </a:endParaRPr>
                  </a:p>
                </p:txBody>
              </p:sp>
              <p:pic>
                <p:nvPicPr>
                  <p:cNvPr id="242709" name="Picture 2" descr="C:\Users\benhayod\Documents\Cases\VT\Lawson Anthony ARVC\heart.jpg">
                    <a:extLst>
                      <a:ext uri="{FF2B5EF4-FFF2-40B4-BE49-F238E27FC236}">
                        <a16:creationId xmlns:a16="http://schemas.microsoft.com/office/drawing/2014/main" id="{97E886BE-A3FD-4643-B644-9CFA9A15CA0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509" r="8231" b="5714"/>
                  <a:stretch>
                    <a:fillRect/>
                  </a:stretch>
                </p:blipFill>
                <p:spPr bwMode="auto">
                  <a:xfrm>
                    <a:off x="375501" y="3230820"/>
                    <a:ext cx="2373197" cy="357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Oval 19">
                  <a:extLst>
                    <a:ext uri="{FF2B5EF4-FFF2-40B4-BE49-F238E27FC236}">
                      <a16:creationId xmlns:a16="http://schemas.microsoft.com/office/drawing/2014/main" id="{362DD2F4-8523-C94C-B412-BCF630CEAD6C}"/>
                    </a:ext>
                  </a:extLst>
                </p:cNvPr>
                <p:cNvSpPr/>
                <p:nvPr/>
              </p:nvSpPr>
              <p:spPr>
                <a:xfrm rot="684713">
                  <a:off x="7666038" y="3157382"/>
                  <a:ext cx="455612" cy="1142934"/>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Calibri"/>
                  </a:endParaRPr>
                </a:p>
              </p:txBody>
            </p:sp>
            <p:sp>
              <p:nvSpPr>
                <p:cNvPr id="23" name="Oval 22">
                  <a:extLst>
                    <a:ext uri="{FF2B5EF4-FFF2-40B4-BE49-F238E27FC236}">
                      <a16:creationId xmlns:a16="http://schemas.microsoft.com/office/drawing/2014/main" id="{AC47E8E2-96A9-CD4C-87CB-623F93A5EB2B}"/>
                    </a:ext>
                  </a:extLst>
                </p:cNvPr>
                <p:cNvSpPr/>
                <p:nvPr/>
              </p:nvSpPr>
              <p:spPr>
                <a:xfrm>
                  <a:off x="7848600" y="2743068"/>
                  <a:ext cx="685800" cy="457174"/>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schemeClr val="accent5">
                        <a:lumMod val="50000"/>
                      </a:schemeClr>
                    </a:solidFill>
                    <a:latin typeface="Calibri"/>
                  </a:endParaRPr>
                </a:p>
              </p:txBody>
            </p:sp>
            <p:sp>
              <p:nvSpPr>
                <p:cNvPr id="242706" name="TextBox 12">
                  <a:extLst>
                    <a:ext uri="{FF2B5EF4-FFF2-40B4-BE49-F238E27FC236}">
                      <a16:creationId xmlns:a16="http://schemas.microsoft.com/office/drawing/2014/main" id="{6A030E3A-5E33-9746-9E6E-963B8AC0A11A}"/>
                    </a:ext>
                  </a:extLst>
                </p:cNvPr>
                <p:cNvSpPr txBox="1">
                  <a:spLocks noChangeArrowheads="1"/>
                </p:cNvSpPr>
                <p:nvPr/>
              </p:nvSpPr>
              <p:spPr bwMode="auto">
                <a:xfrm>
                  <a:off x="6000469" y="685800"/>
                  <a:ext cx="2165631" cy="67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defTabSz="685783" fontAlgn="base">
                    <a:spcBef>
                      <a:spcPct val="0"/>
                    </a:spcBef>
                    <a:spcAft>
                      <a:spcPct val="0"/>
                    </a:spcAft>
                    <a:buNone/>
                  </a:pPr>
                  <a:r>
                    <a:rPr lang="en-US" altLang="en-US" sz="1351" b="1" dirty="0">
                      <a:solidFill>
                        <a:schemeClr val="tx1">
                          <a:lumMod val="75000"/>
                          <a:lumOff val="25000"/>
                        </a:schemeClr>
                      </a:solidFill>
                      <a:latin typeface="Helvetica" panose="020B0604020202020204" pitchFamily="34" charset="0"/>
                      <a:cs typeface="Helvetica" panose="020B0604020202020204" pitchFamily="34" charset="0"/>
                    </a:rPr>
                    <a:t>Target perivalvular scar</a:t>
                  </a:r>
                </a:p>
              </p:txBody>
            </p:sp>
            <p:sp>
              <p:nvSpPr>
                <p:cNvPr id="242707" name="TextBox 16">
                  <a:extLst>
                    <a:ext uri="{FF2B5EF4-FFF2-40B4-BE49-F238E27FC236}">
                      <a16:creationId xmlns:a16="http://schemas.microsoft.com/office/drawing/2014/main" id="{B4943FD9-FEC4-2E41-A9A1-5EEEAC760997}"/>
                    </a:ext>
                  </a:extLst>
                </p:cNvPr>
                <p:cNvSpPr txBox="1">
                  <a:spLocks noChangeArrowheads="1"/>
                </p:cNvSpPr>
                <p:nvPr/>
              </p:nvSpPr>
              <p:spPr bwMode="auto">
                <a:xfrm>
                  <a:off x="5035867" y="3541409"/>
                  <a:ext cx="1524000" cy="4002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None/>
                  </a:pPr>
                  <a:r>
                    <a:rPr lang="en-US" altLang="en-US" sz="1351" b="1" dirty="0">
                      <a:solidFill>
                        <a:schemeClr val="tx1">
                          <a:lumMod val="75000"/>
                          <a:lumOff val="25000"/>
                        </a:schemeClr>
                      </a:solidFill>
                      <a:latin typeface="Helvetica" panose="020B0604020202020204" pitchFamily="34" charset="0"/>
                      <a:cs typeface="Helvetica" panose="020B0604020202020204" pitchFamily="34" charset="0"/>
                    </a:rPr>
                    <a:t>Endo Scar</a:t>
                  </a:r>
                </a:p>
              </p:txBody>
            </p:sp>
          </p:grpSp>
        </p:grpSp>
      </p:grpSp>
      <p:grpSp>
        <p:nvGrpSpPr>
          <p:cNvPr id="5" name="Group 4">
            <a:extLst>
              <a:ext uri="{FF2B5EF4-FFF2-40B4-BE49-F238E27FC236}">
                <a16:creationId xmlns:a16="http://schemas.microsoft.com/office/drawing/2014/main" id="{4896AB25-EB48-D84F-A1CF-379421985AD9}"/>
              </a:ext>
            </a:extLst>
          </p:cNvPr>
          <p:cNvGrpSpPr>
            <a:grpSpLocks/>
          </p:cNvGrpSpPr>
          <p:nvPr/>
        </p:nvGrpSpPr>
        <p:grpSpPr bwMode="auto">
          <a:xfrm>
            <a:off x="247663" y="1099416"/>
            <a:ext cx="8762976" cy="3802797"/>
            <a:chOff x="-1193771" y="323555"/>
            <a:chExt cx="11683871" cy="5070295"/>
          </a:xfrm>
        </p:grpSpPr>
        <p:sp>
          <p:nvSpPr>
            <p:cNvPr id="242694" name="TextBox 6">
              <a:extLst>
                <a:ext uri="{FF2B5EF4-FFF2-40B4-BE49-F238E27FC236}">
                  <a16:creationId xmlns:a16="http://schemas.microsoft.com/office/drawing/2014/main" id="{1D10A0D9-8862-0841-8779-D9BCFFFAABF0}"/>
                </a:ext>
              </a:extLst>
            </p:cNvPr>
            <p:cNvSpPr txBox="1">
              <a:spLocks noChangeArrowheads="1"/>
            </p:cNvSpPr>
            <p:nvPr/>
          </p:nvSpPr>
          <p:spPr bwMode="auto">
            <a:xfrm>
              <a:off x="-1193771" y="323555"/>
              <a:ext cx="11683871" cy="45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defTabSz="685783" fontAlgn="base">
                <a:spcBef>
                  <a:spcPct val="0"/>
                </a:spcBef>
                <a:spcAft>
                  <a:spcPct val="0"/>
                </a:spcAft>
                <a:buNone/>
              </a:pPr>
              <a:r>
                <a:rPr lang="en-US" altLang="en-US" sz="1600" b="1" dirty="0">
                  <a:solidFill>
                    <a:schemeClr val="tx1">
                      <a:lumMod val="75000"/>
                      <a:lumOff val="25000"/>
                    </a:schemeClr>
                  </a:solidFill>
                  <a:latin typeface="Helvetica" panose="020B0604020202020204" pitchFamily="34" charset="0"/>
                  <a:cs typeface="Helvetica" panose="020B0604020202020204" pitchFamily="34" charset="0"/>
                </a:rPr>
                <a:t>Consider Epicardial Surgical Cryoablation after Endocardial Catheter Ablation</a:t>
              </a:r>
            </a:p>
          </p:txBody>
        </p:sp>
        <p:pic>
          <p:nvPicPr>
            <p:cNvPr id="242695" name="Picture 6">
              <a:extLst>
                <a:ext uri="{FF2B5EF4-FFF2-40B4-BE49-F238E27FC236}">
                  <a16:creationId xmlns:a16="http://schemas.microsoft.com/office/drawing/2014/main" id="{2CD1FF46-8631-094E-91DE-14E01F99E034}"/>
                </a:ext>
              </a:extLst>
            </p:cNvPr>
            <p:cNvPicPr>
              <a:picLocks noChangeAspect="1"/>
            </p:cNvPicPr>
            <p:nvPr/>
          </p:nvPicPr>
          <p:blipFill>
            <a:blip r:embed="rId5" cstate="print">
              <a:extLst>
                <a:ext uri="{28A0092B-C50C-407E-A947-70E740481C1C}">
                  <a14:useLocalDpi xmlns:a14="http://schemas.microsoft.com/office/drawing/2010/main" val="0"/>
                </a:ext>
              </a:extLst>
            </a:blip>
            <a:srcRect l="11215"/>
            <a:stretch>
              <a:fillRect/>
            </a:stretch>
          </p:blipFill>
          <p:spPr bwMode="auto">
            <a:xfrm>
              <a:off x="51259" y="974250"/>
              <a:ext cx="45831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D9CF0D1E-EDA8-CE4E-A669-2C20B0120B17}"/>
                </a:ext>
              </a:extLst>
            </p:cNvPr>
            <p:cNvCxnSpPr>
              <a:cxnSpLocks noChangeShapeType="1"/>
            </p:cNvCxnSpPr>
            <p:nvPr/>
          </p:nvCxnSpPr>
          <p:spPr bwMode="auto">
            <a:xfrm flipV="1">
              <a:off x="1981184" y="4166193"/>
              <a:ext cx="0" cy="33019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2697" name="TextBox 10">
              <a:extLst>
                <a:ext uri="{FF2B5EF4-FFF2-40B4-BE49-F238E27FC236}">
                  <a16:creationId xmlns:a16="http://schemas.microsoft.com/office/drawing/2014/main" id="{1F018933-7B00-5948-AADF-67C0B4177493}"/>
                </a:ext>
              </a:extLst>
            </p:cNvPr>
            <p:cNvSpPr txBox="1">
              <a:spLocks noChangeArrowheads="1"/>
            </p:cNvSpPr>
            <p:nvPr/>
          </p:nvSpPr>
          <p:spPr bwMode="auto">
            <a:xfrm>
              <a:off x="914399" y="4419601"/>
              <a:ext cx="2438398" cy="45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defTabSz="685783" fontAlgn="base">
                <a:spcBef>
                  <a:spcPct val="0"/>
                </a:spcBef>
                <a:spcAft>
                  <a:spcPct val="0"/>
                </a:spcAft>
                <a:buNone/>
              </a:pPr>
              <a:r>
                <a:rPr lang="en-US" altLang="en-US" sz="1600" b="1" dirty="0">
                  <a:solidFill>
                    <a:schemeClr val="tx1">
                      <a:lumMod val="75000"/>
                      <a:lumOff val="25000"/>
                    </a:schemeClr>
                  </a:solidFill>
                  <a:latin typeface="Helvetica" panose="020B0604020202020204" pitchFamily="34" charset="0"/>
                  <a:cs typeface="Helvetica" panose="020B0604020202020204" pitchFamily="34" charset="0"/>
                </a:rPr>
                <a:t>Adhesions</a:t>
              </a:r>
            </a:p>
          </p:txBody>
        </p:sp>
        <p:sp>
          <p:nvSpPr>
            <p:cNvPr id="242698" name="Rectangle 2">
              <a:extLst>
                <a:ext uri="{FF2B5EF4-FFF2-40B4-BE49-F238E27FC236}">
                  <a16:creationId xmlns:a16="http://schemas.microsoft.com/office/drawing/2014/main" id="{ED3B2147-5C73-D944-89FE-BF90443C18B6}"/>
                </a:ext>
              </a:extLst>
            </p:cNvPr>
            <p:cNvSpPr>
              <a:spLocks noChangeArrowheads="1"/>
            </p:cNvSpPr>
            <p:nvPr/>
          </p:nvSpPr>
          <p:spPr bwMode="auto">
            <a:xfrm>
              <a:off x="812795" y="4870998"/>
              <a:ext cx="2787493" cy="45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defTabSz="685783" fontAlgn="base">
                <a:spcBef>
                  <a:spcPct val="0"/>
                </a:spcBef>
                <a:spcAft>
                  <a:spcPct val="0"/>
                </a:spcAft>
                <a:buNone/>
              </a:pPr>
              <a:r>
                <a:rPr lang="en-US" altLang="en-US" sz="1600" b="1" dirty="0">
                  <a:solidFill>
                    <a:schemeClr val="tx1">
                      <a:lumMod val="75000"/>
                      <a:lumOff val="25000"/>
                    </a:schemeClr>
                  </a:solidFill>
                  <a:latin typeface="Helvetica" panose="020B0604020202020204" pitchFamily="34" charset="0"/>
                  <a:cs typeface="Helvetica" panose="020B0604020202020204" pitchFamily="34" charset="0"/>
                </a:rPr>
                <a:t>Matted Pericardium</a:t>
              </a:r>
            </a:p>
          </p:txBody>
        </p:sp>
      </p:grpSp>
      <p:sp>
        <p:nvSpPr>
          <p:cNvPr id="3" name="Text Placeholder 2">
            <a:extLst>
              <a:ext uri="{FF2B5EF4-FFF2-40B4-BE49-F238E27FC236}">
                <a16:creationId xmlns:a16="http://schemas.microsoft.com/office/drawing/2014/main" id="{0FD35C3A-AEDA-479A-B6F4-D6EE8A5A2F06}"/>
              </a:ext>
            </a:extLst>
          </p:cNvPr>
          <p:cNvSpPr>
            <a:spLocks noGrp="1"/>
          </p:cNvSpPr>
          <p:nvPr>
            <p:ph type="body" sz="quarter" idx="11"/>
          </p:nvPr>
        </p:nvSpPr>
        <p:spPr>
          <a:xfrm>
            <a:off x="457200" y="319852"/>
            <a:ext cx="8686800" cy="830997"/>
          </a:xfrm>
        </p:spPr>
        <p:txBody>
          <a:bodyPr/>
          <a:lstStyle/>
          <a:p>
            <a:pPr algn="ctr"/>
            <a:r>
              <a:rPr lang="en-US" sz="2400" dirty="0"/>
              <a:t>History of Prior Epicardial Ablation with Hemopericardium/ Severe Pericarditis</a:t>
            </a:r>
          </a:p>
        </p:txBody>
      </p:sp>
      <p:sp>
        <p:nvSpPr>
          <p:cNvPr id="4" name="TextBox 3">
            <a:extLst>
              <a:ext uri="{FF2B5EF4-FFF2-40B4-BE49-F238E27FC236}">
                <a16:creationId xmlns:a16="http://schemas.microsoft.com/office/drawing/2014/main" id="{2BD6A8CC-299E-4EE4-BB78-1D41DA91DC25}"/>
              </a:ext>
            </a:extLst>
          </p:cNvPr>
          <p:cNvSpPr txBox="1"/>
          <p:nvPr/>
        </p:nvSpPr>
        <p:spPr>
          <a:xfrm>
            <a:off x="885006" y="5265730"/>
            <a:ext cx="3733800" cy="584775"/>
          </a:xfrm>
          <a:prstGeom prst="rect">
            <a:avLst/>
          </a:prstGeom>
          <a:noFill/>
        </p:spPr>
        <p:txBody>
          <a:bodyPr wrap="square" rtlCol="0">
            <a:spAutoFit/>
          </a:bodyPr>
          <a:lstStyle/>
          <a:p>
            <a:r>
              <a:rPr lang="en-US" altLang="en-US" sz="1600" b="1" dirty="0">
                <a:solidFill>
                  <a:schemeClr val="tx1">
                    <a:lumMod val="75000"/>
                    <a:lumOff val="25000"/>
                  </a:schemeClr>
                </a:solidFill>
                <a:latin typeface="Helvetica" panose="020B0604020202020204" pitchFamily="34" charset="0"/>
                <a:cs typeface="Helvetica" panose="020B0604020202020204" pitchFamily="34" charset="0"/>
              </a:rPr>
              <a:t>Cryoablation targeting the RV free wall perivalvular scar </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25126460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3269596" y="3763630"/>
            <a:ext cx="2553054" cy="2279009"/>
            <a:chOff x="-786955" y="3758822"/>
            <a:chExt cx="3404050" cy="3038684"/>
          </a:xfrm>
        </p:grpSpPr>
        <p:pic>
          <p:nvPicPr>
            <p:cNvPr id="41" name="Picture 40"/>
            <p:cNvPicPr>
              <a:picLocks noChangeAspect="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l="26520" t="13158" r="30654" b="47301"/>
            <a:stretch/>
          </p:blipFill>
          <p:spPr>
            <a:xfrm>
              <a:off x="-786955" y="3758822"/>
              <a:ext cx="3109447" cy="3038684"/>
            </a:xfrm>
            <a:prstGeom prst="rect">
              <a:avLst/>
            </a:prstGeom>
          </p:spPr>
        </p:pic>
        <p:sp>
          <p:nvSpPr>
            <p:cNvPr id="42" name="TextBox 41"/>
            <p:cNvSpPr txBox="1"/>
            <p:nvPr/>
          </p:nvSpPr>
          <p:spPr>
            <a:xfrm rot="1018976">
              <a:off x="-734738" y="5144160"/>
              <a:ext cx="1021565" cy="369333"/>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RVOT</a:t>
              </a:r>
            </a:p>
          </p:txBody>
        </p:sp>
        <p:sp>
          <p:nvSpPr>
            <p:cNvPr id="43" name="TextBox 42"/>
            <p:cNvSpPr txBox="1"/>
            <p:nvPr/>
          </p:nvSpPr>
          <p:spPr>
            <a:xfrm rot="1018976">
              <a:off x="260234" y="4616767"/>
              <a:ext cx="1021565" cy="369333"/>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PA</a:t>
              </a:r>
            </a:p>
          </p:txBody>
        </p:sp>
        <p:cxnSp>
          <p:nvCxnSpPr>
            <p:cNvPr id="44" name="Straight Arrow Connector 43"/>
            <p:cNvCxnSpPr/>
            <p:nvPr/>
          </p:nvCxnSpPr>
          <p:spPr>
            <a:xfrm flipH="1">
              <a:off x="1219313" y="4817925"/>
              <a:ext cx="60857" cy="338555"/>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931126" y="4550399"/>
              <a:ext cx="1021565" cy="307776"/>
            </a:xfrm>
            <a:prstGeom prst="rect">
              <a:avLst/>
            </a:prstGeom>
            <a:noFill/>
          </p:spPr>
          <p:txBody>
            <a:bodyPr wrap="square" rtlCol="0">
              <a:spAutoFit/>
            </a:bodyPr>
            <a:lstStyle/>
            <a:p>
              <a:pPr defTabSz="342891">
                <a:defRPr/>
              </a:pPr>
              <a:r>
                <a:rPr lang="en-US" sz="900" kern="0" dirty="0">
                  <a:solidFill>
                    <a:prstClr val="white"/>
                  </a:solidFill>
                  <a:latin typeface="Eurostile" charset="0"/>
                  <a:ea typeface="Eurostile" charset="0"/>
                  <a:cs typeface="Eurostile" charset="0"/>
                  <a:sym typeface="Calibri"/>
                </a:rPr>
                <a:t>Left Main</a:t>
              </a:r>
            </a:p>
          </p:txBody>
        </p:sp>
        <p:sp>
          <p:nvSpPr>
            <p:cNvPr id="46" name="TextBox 45"/>
            <p:cNvSpPr txBox="1"/>
            <p:nvPr/>
          </p:nvSpPr>
          <p:spPr>
            <a:xfrm rot="1018976">
              <a:off x="1595529" y="5185823"/>
              <a:ext cx="1021566" cy="369332"/>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LAA</a:t>
              </a:r>
            </a:p>
          </p:txBody>
        </p:sp>
        <p:cxnSp>
          <p:nvCxnSpPr>
            <p:cNvPr id="53" name="Straight Arrow Connector 52"/>
            <p:cNvCxnSpPr/>
            <p:nvPr/>
          </p:nvCxnSpPr>
          <p:spPr>
            <a:xfrm flipV="1">
              <a:off x="969926" y="5783864"/>
              <a:ext cx="52553" cy="347231"/>
            </a:xfrm>
            <a:prstGeom prst="straightConnector1">
              <a:avLst/>
            </a:prstGeom>
            <a:ln w="66675">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24644" t="29944" r="41961" b="38417"/>
          <a:stretch/>
        </p:blipFill>
        <p:spPr>
          <a:xfrm>
            <a:off x="6014616" y="1356627"/>
            <a:ext cx="1948876" cy="2012792"/>
          </a:xfrm>
          <a:prstGeom prst="rect">
            <a:avLst/>
          </a:prstGeom>
        </p:spPr>
      </p:pic>
      <p:sp>
        <p:nvSpPr>
          <p:cNvPr id="33" name="TextBox 32"/>
          <p:cNvSpPr txBox="1"/>
          <p:nvPr/>
        </p:nvSpPr>
        <p:spPr>
          <a:xfrm rot="1018976">
            <a:off x="7109094" y="1628857"/>
            <a:ext cx="766178" cy="276999"/>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LAA</a:t>
            </a:r>
          </a:p>
        </p:txBody>
      </p:sp>
      <p:sp>
        <p:nvSpPr>
          <p:cNvPr id="34" name="TextBox 33"/>
          <p:cNvSpPr txBox="1"/>
          <p:nvPr/>
        </p:nvSpPr>
        <p:spPr>
          <a:xfrm>
            <a:off x="6446349" y="2460022"/>
            <a:ext cx="766178" cy="276999"/>
          </a:xfrm>
          <a:prstGeom prst="rect">
            <a:avLst/>
          </a:prstGeom>
          <a:noFill/>
        </p:spPr>
        <p:txBody>
          <a:bodyPr wrap="square" rtlCol="0">
            <a:spAutoFit/>
          </a:bodyPr>
          <a:lstStyle/>
          <a:p>
            <a:pPr algn="ctr" defTabSz="342891">
              <a:defRPr/>
            </a:pPr>
            <a:r>
              <a:rPr lang="en-US" sz="1200" i="1" kern="0" dirty="0">
                <a:solidFill>
                  <a:prstClr val="white"/>
                </a:solidFill>
                <a:latin typeface="Eurostile" charset="0"/>
                <a:ea typeface="Eurostile" charset="0"/>
                <a:cs typeface="Eurostile" charset="0"/>
                <a:sym typeface="Calibri"/>
              </a:rPr>
              <a:t>LV</a:t>
            </a:r>
          </a:p>
        </p:txBody>
      </p:sp>
      <p:pic>
        <p:nvPicPr>
          <p:cNvPr id="3" name="Picture 2"/>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22848" r="28782"/>
          <a:stretch/>
        </p:blipFill>
        <p:spPr>
          <a:xfrm>
            <a:off x="3721436" y="1258311"/>
            <a:ext cx="2250192" cy="2113540"/>
          </a:xfrm>
          <a:prstGeom prst="rect">
            <a:avLst/>
          </a:prstGeom>
        </p:spPr>
      </p:pic>
      <p:sp>
        <p:nvSpPr>
          <p:cNvPr id="28" name="TextBox 27"/>
          <p:cNvSpPr txBox="1"/>
          <p:nvPr/>
        </p:nvSpPr>
        <p:spPr>
          <a:xfrm rot="1018976">
            <a:off x="3945889" y="2299339"/>
            <a:ext cx="766180" cy="276999"/>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RVOT</a:t>
            </a:r>
          </a:p>
        </p:txBody>
      </p:sp>
      <p:sp>
        <p:nvSpPr>
          <p:cNvPr id="29" name="TextBox 28"/>
          <p:cNvSpPr txBox="1"/>
          <p:nvPr/>
        </p:nvSpPr>
        <p:spPr>
          <a:xfrm rot="1018976">
            <a:off x="4166936" y="1824288"/>
            <a:ext cx="766180" cy="276999"/>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PA</a:t>
            </a:r>
          </a:p>
        </p:txBody>
      </p:sp>
      <p:sp>
        <p:nvSpPr>
          <p:cNvPr id="30" name="TextBox 29"/>
          <p:cNvSpPr txBox="1"/>
          <p:nvPr/>
        </p:nvSpPr>
        <p:spPr>
          <a:xfrm rot="1018976">
            <a:off x="5228059" y="1668696"/>
            <a:ext cx="766180" cy="276999"/>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LAA</a:t>
            </a:r>
          </a:p>
        </p:txBody>
      </p:sp>
      <p:cxnSp>
        <p:nvCxnSpPr>
          <p:cNvPr id="31" name="Straight Arrow Connector 30"/>
          <p:cNvCxnSpPr/>
          <p:nvPr/>
        </p:nvCxnSpPr>
        <p:spPr>
          <a:xfrm flipH="1">
            <a:off x="4866496" y="1716020"/>
            <a:ext cx="45644" cy="253916"/>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50354" y="1515378"/>
            <a:ext cx="766180" cy="230832"/>
          </a:xfrm>
          <a:prstGeom prst="rect">
            <a:avLst/>
          </a:prstGeom>
          <a:noFill/>
        </p:spPr>
        <p:txBody>
          <a:bodyPr wrap="square" rtlCol="0">
            <a:spAutoFit/>
          </a:bodyPr>
          <a:lstStyle/>
          <a:p>
            <a:pPr defTabSz="342891">
              <a:defRPr/>
            </a:pPr>
            <a:r>
              <a:rPr lang="en-US" sz="900" kern="0" dirty="0">
                <a:solidFill>
                  <a:prstClr val="white"/>
                </a:solidFill>
                <a:latin typeface="Eurostile" charset="0"/>
                <a:ea typeface="Eurostile" charset="0"/>
                <a:cs typeface="Eurostile" charset="0"/>
                <a:sym typeface="Calibri"/>
              </a:rPr>
              <a:t>Left Main</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089" t="24262"/>
          <a:stretch/>
        </p:blipFill>
        <p:spPr>
          <a:xfrm>
            <a:off x="1190627" y="1428133"/>
            <a:ext cx="2464136" cy="1941287"/>
          </a:xfrm>
          <a:prstGeom prst="rect">
            <a:avLst/>
          </a:prstGeom>
        </p:spPr>
      </p:pic>
      <p:cxnSp>
        <p:nvCxnSpPr>
          <p:cNvPr id="6" name="Straight Arrow Connector 5"/>
          <p:cNvCxnSpPr/>
          <p:nvPr/>
        </p:nvCxnSpPr>
        <p:spPr>
          <a:xfrm flipH="1">
            <a:off x="2377050" y="1652095"/>
            <a:ext cx="45644" cy="253916"/>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60909" y="1451452"/>
            <a:ext cx="766179" cy="230832"/>
          </a:xfrm>
          <a:prstGeom prst="rect">
            <a:avLst/>
          </a:prstGeom>
          <a:noFill/>
        </p:spPr>
        <p:txBody>
          <a:bodyPr wrap="square" rtlCol="0">
            <a:spAutoFit/>
          </a:bodyPr>
          <a:lstStyle/>
          <a:p>
            <a:pPr defTabSz="342891">
              <a:defRPr/>
            </a:pPr>
            <a:r>
              <a:rPr lang="en-US" sz="900" kern="0" dirty="0">
                <a:solidFill>
                  <a:prstClr val="white"/>
                </a:solidFill>
                <a:latin typeface="Eurostile" charset="0"/>
                <a:ea typeface="Eurostile" charset="0"/>
                <a:cs typeface="Eurostile" charset="0"/>
                <a:sym typeface="Calibri"/>
              </a:rPr>
              <a:t>Left Main</a:t>
            </a:r>
          </a:p>
        </p:txBody>
      </p:sp>
      <p:cxnSp>
        <p:nvCxnSpPr>
          <p:cNvPr id="10" name="Straight Arrow Connector 9"/>
          <p:cNvCxnSpPr/>
          <p:nvPr/>
        </p:nvCxnSpPr>
        <p:spPr>
          <a:xfrm flipH="1">
            <a:off x="3080839" y="1869667"/>
            <a:ext cx="45644" cy="253916"/>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60141" y="1659201"/>
            <a:ext cx="766179" cy="230832"/>
          </a:xfrm>
          <a:prstGeom prst="rect">
            <a:avLst/>
          </a:prstGeom>
          <a:noFill/>
        </p:spPr>
        <p:txBody>
          <a:bodyPr wrap="square" rtlCol="0">
            <a:spAutoFit/>
          </a:bodyPr>
          <a:lstStyle/>
          <a:p>
            <a:pPr algn="ctr" defTabSz="342891">
              <a:defRPr/>
            </a:pPr>
            <a:r>
              <a:rPr lang="en-US" sz="900" kern="0">
                <a:solidFill>
                  <a:prstClr val="white"/>
                </a:solidFill>
                <a:latin typeface="Eurostile" charset="0"/>
                <a:ea typeface="Eurostile" charset="0"/>
                <a:cs typeface="Eurostile" charset="0"/>
                <a:sym typeface="Calibri"/>
              </a:rPr>
              <a:t>LAD</a:t>
            </a:r>
            <a:endParaRPr lang="en-US" sz="900" kern="0" dirty="0">
              <a:solidFill>
                <a:prstClr val="white"/>
              </a:solidFill>
              <a:latin typeface="Eurostile" charset="0"/>
              <a:ea typeface="Eurostile" charset="0"/>
              <a:cs typeface="Eurostile" charset="0"/>
              <a:sym typeface="Calibri"/>
            </a:endParaRPr>
          </a:p>
        </p:txBody>
      </p:sp>
      <p:cxnSp>
        <p:nvCxnSpPr>
          <p:cNvPr id="12" name="Straight Arrow Connector 11"/>
          <p:cNvCxnSpPr/>
          <p:nvPr/>
        </p:nvCxnSpPr>
        <p:spPr>
          <a:xfrm>
            <a:off x="2927087" y="2358350"/>
            <a:ext cx="40060" cy="144941"/>
          </a:xfrm>
          <a:prstGeom prst="straightConnector1">
            <a:avLst/>
          </a:prstGeom>
          <a:ln w="44450">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798147">
            <a:off x="1382621" y="2299343"/>
            <a:ext cx="766179" cy="276999"/>
          </a:xfrm>
          <a:prstGeom prst="rect">
            <a:avLst/>
          </a:prstGeom>
          <a:noFill/>
        </p:spPr>
        <p:txBody>
          <a:bodyPr wrap="square" rtlCol="0">
            <a:spAutoFit/>
          </a:bodyPr>
          <a:lstStyle/>
          <a:p>
            <a:pPr defTabSz="342891">
              <a:defRPr/>
            </a:pPr>
            <a:r>
              <a:rPr lang="en-US" sz="1200" kern="0">
                <a:solidFill>
                  <a:prstClr val="white"/>
                </a:solidFill>
                <a:latin typeface="Eurostile" charset="0"/>
                <a:ea typeface="Eurostile" charset="0"/>
                <a:cs typeface="Eurostile" charset="0"/>
                <a:sym typeface="Calibri"/>
              </a:rPr>
              <a:t>NCC</a:t>
            </a:r>
            <a:endParaRPr lang="en-US" sz="1200" kern="0" dirty="0">
              <a:solidFill>
                <a:prstClr val="white"/>
              </a:solidFill>
              <a:latin typeface="Eurostile" charset="0"/>
              <a:ea typeface="Eurostile" charset="0"/>
              <a:cs typeface="Eurostile" charset="0"/>
              <a:sym typeface="Calibri"/>
            </a:endParaRPr>
          </a:p>
        </p:txBody>
      </p:sp>
      <p:sp>
        <p:nvSpPr>
          <p:cNvPr id="17" name="TextBox 16"/>
          <p:cNvSpPr txBox="1"/>
          <p:nvPr/>
        </p:nvSpPr>
        <p:spPr>
          <a:xfrm rot="1328238">
            <a:off x="2039605" y="2256789"/>
            <a:ext cx="766179" cy="276999"/>
          </a:xfrm>
          <a:prstGeom prst="rect">
            <a:avLst/>
          </a:prstGeom>
          <a:noFill/>
        </p:spPr>
        <p:txBody>
          <a:bodyPr wrap="square" rtlCol="0">
            <a:spAutoFit/>
          </a:bodyPr>
          <a:lstStyle/>
          <a:p>
            <a:pPr defTabSz="342891">
              <a:defRPr/>
            </a:pPr>
            <a:r>
              <a:rPr lang="en-US" sz="1200" kern="0" dirty="0">
                <a:solidFill>
                  <a:prstClr val="white"/>
                </a:solidFill>
                <a:latin typeface="Eurostile" charset="0"/>
                <a:ea typeface="Eurostile" charset="0"/>
                <a:cs typeface="Eurostile" charset="0"/>
                <a:sym typeface="Calibri"/>
              </a:rPr>
              <a:t>LCC</a:t>
            </a:r>
          </a:p>
        </p:txBody>
      </p:sp>
      <p:sp>
        <p:nvSpPr>
          <p:cNvPr id="18" name="TextBox 17"/>
          <p:cNvSpPr txBox="1"/>
          <p:nvPr/>
        </p:nvSpPr>
        <p:spPr>
          <a:xfrm rot="21107090">
            <a:off x="1946015" y="2769147"/>
            <a:ext cx="766179" cy="230832"/>
          </a:xfrm>
          <a:prstGeom prst="rect">
            <a:avLst/>
          </a:prstGeom>
          <a:noFill/>
        </p:spPr>
        <p:txBody>
          <a:bodyPr wrap="square" rtlCol="0">
            <a:spAutoFit/>
          </a:bodyPr>
          <a:lstStyle/>
          <a:p>
            <a:pPr defTabSz="342891">
              <a:defRPr/>
            </a:pPr>
            <a:r>
              <a:rPr lang="en-US" sz="900" kern="0" dirty="0">
                <a:solidFill>
                  <a:prstClr val="white"/>
                </a:solidFill>
                <a:latin typeface="Eurostile" charset="0"/>
                <a:ea typeface="Eurostile" charset="0"/>
                <a:cs typeface="Eurostile" charset="0"/>
                <a:sym typeface="Calibri"/>
              </a:rPr>
              <a:t>AMC</a:t>
            </a:r>
          </a:p>
        </p:txBody>
      </p:sp>
      <p:sp>
        <p:nvSpPr>
          <p:cNvPr id="20" name="TextBox 19"/>
          <p:cNvSpPr txBox="1"/>
          <p:nvPr/>
        </p:nvSpPr>
        <p:spPr>
          <a:xfrm>
            <a:off x="2690157" y="2782425"/>
            <a:ext cx="766179" cy="276999"/>
          </a:xfrm>
          <a:prstGeom prst="rect">
            <a:avLst/>
          </a:prstGeom>
          <a:noFill/>
        </p:spPr>
        <p:txBody>
          <a:bodyPr wrap="square" rtlCol="0">
            <a:spAutoFit/>
          </a:bodyPr>
          <a:lstStyle/>
          <a:p>
            <a:pPr algn="ctr" defTabSz="342891">
              <a:defRPr/>
            </a:pPr>
            <a:r>
              <a:rPr lang="en-US" sz="1200" i="1" kern="0" dirty="0">
                <a:solidFill>
                  <a:prstClr val="white"/>
                </a:solidFill>
                <a:latin typeface="Eurostile" charset="0"/>
                <a:ea typeface="Eurostile" charset="0"/>
                <a:cs typeface="Eurostile" charset="0"/>
                <a:sym typeface="Calibri"/>
              </a:rPr>
              <a:t>LV</a:t>
            </a:r>
          </a:p>
        </p:txBody>
      </p:sp>
      <p:cxnSp>
        <p:nvCxnSpPr>
          <p:cNvPr id="21" name="Straight Arrow Connector 20"/>
          <p:cNvCxnSpPr/>
          <p:nvPr/>
        </p:nvCxnSpPr>
        <p:spPr>
          <a:xfrm>
            <a:off x="4862197" y="2315084"/>
            <a:ext cx="40060" cy="144941"/>
          </a:xfrm>
          <a:prstGeom prst="straightConnector1">
            <a:avLst/>
          </a:prstGeom>
          <a:ln w="44450">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4400236" y="2125250"/>
            <a:ext cx="923925" cy="647759"/>
          </a:xfrm>
          <a:custGeom>
            <a:avLst/>
            <a:gdLst>
              <a:gd name="connsiteX0" fmla="*/ 457200 w 1231900"/>
              <a:gd name="connsiteY0" fmla="*/ 50878 h 863678"/>
              <a:gd name="connsiteX1" fmla="*/ 342900 w 1231900"/>
              <a:gd name="connsiteY1" fmla="*/ 190578 h 863678"/>
              <a:gd name="connsiteX2" fmla="*/ 279400 w 1231900"/>
              <a:gd name="connsiteY2" fmla="*/ 254078 h 863678"/>
              <a:gd name="connsiteX3" fmla="*/ 254000 w 1231900"/>
              <a:gd name="connsiteY3" fmla="*/ 292178 h 863678"/>
              <a:gd name="connsiteX4" fmla="*/ 177800 w 1231900"/>
              <a:gd name="connsiteY4" fmla="*/ 355678 h 863678"/>
              <a:gd name="connsiteX5" fmla="*/ 152400 w 1231900"/>
              <a:gd name="connsiteY5" fmla="*/ 393778 h 863678"/>
              <a:gd name="connsiteX6" fmla="*/ 88900 w 1231900"/>
              <a:gd name="connsiteY6" fmla="*/ 469978 h 863678"/>
              <a:gd name="connsiteX7" fmla="*/ 76200 w 1231900"/>
              <a:gd name="connsiteY7" fmla="*/ 508078 h 863678"/>
              <a:gd name="connsiteX8" fmla="*/ 12700 w 1231900"/>
              <a:gd name="connsiteY8" fmla="*/ 622378 h 863678"/>
              <a:gd name="connsiteX9" fmla="*/ 0 w 1231900"/>
              <a:gd name="connsiteY9" fmla="*/ 685878 h 863678"/>
              <a:gd name="connsiteX10" fmla="*/ 63500 w 1231900"/>
              <a:gd name="connsiteY10" fmla="*/ 800178 h 863678"/>
              <a:gd name="connsiteX11" fmla="*/ 190500 w 1231900"/>
              <a:gd name="connsiteY11" fmla="*/ 838278 h 863678"/>
              <a:gd name="connsiteX12" fmla="*/ 228600 w 1231900"/>
              <a:gd name="connsiteY12" fmla="*/ 850978 h 863678"/>
              <a:gd name="connsiteX13" fmla="*/ 355600 w 1231900"/>
              <a:gd name="connsiteY13" fmla="*/ 863678 h 863678"/>
              <a:gd name="connsiteX14" fmla="*/ 762000 w 1231900"/>
              <a:gd name="connsiteY14" fmla="*/ 850978 h 863678"/>
              <a:gd name="connsiteX15" fmla="*/ 876300 w 1231900"/>
              <a:gd name="connsiteY15" fmla="*/ 787478 h 863678"/>
              <a:gd name="connsiteX16" fmla="*/ 990600 w 1231900"/>
              <a:gd name="connsiteY16" fmla="*/ 736678 h 863678"/>
              <a:gd name="connsiteX17" fmla="*/ 1079500 w 1231900"/>
              <a:gd name="connsiteY17" fmla="*/ 635078 h 863678"/>
              <a:gd name="connsiteX18" fmla="*/ 1104900 w 1231900"/>
              <a:gd name="connsiteY18" fmla="*/ 596978 h 863678"/>
              <a:gd name="connsiteX19" fmla="*/ 1130300 w 1231900"/>
              <a:gd name="connsiteY19" fmla="*/ 520778 h 863678"/>
              <a:gd name="connsiteX20" fmla="*/ 1193800 w 1231900"/>
              <a:gd name="connsiteY20" fmla="*/ 444578 h 863678"/>
              <a:gd name="connsiteX21" fmla="*/ 1231900 w 1231900"/>
              <a:gd name="connsiteY21" fmla="*/ 292178 h 863678"/>
              <a:gd name="connsiteX22" fmla="*/ 1219200 w 1231900"/>
              <a:gd name="connsiteY22" fmla="*/ 215978 h 863678"/>
              <a:gd name="connsiteX23" fmla="*/ 1206500 w 1231900"/>
              <a:gd name="connsiteY23" fmla="*/ 177878 h 863678"/>
              <a:gd name="connsiteX24" fmla="*/ 1092200 w 1231900"/>
              <a:gd name="connsiteY24" fmla="*/ 114378 h 863678"/>
              <a:gd name="connsiteX25" fmla="*/ 1054100 w 1231900"/>
              <a:gd name="connsiteY25" fmla="*/ 88978 h 863678"/>
              <a:gd name="connsiteX26" fmla="*/ 876300 w 1231900"/>
              <a:gd name="connsiteY26" fmla="*/ 63578 h 863678"/>
              <a:gd name="connsiteX27" fmla="*/ 762000 w 1231900"/>
              <a:gd name="connsiteY27" fmla="*/ 25478 h 863678"/>
              <a:gd name="connsiteX28" fmla="*/ 723900 w 1231900"/>
              <a:gd name="connsiteY28" fmla="*/ 12778 h 863678"/>
              <a:gd name="connsiteX29" fmla="*/ 685800 w 1231900"/>
              <a:gd name="connsiteY29" fmla="*/ 78 h 863678"/>
              <a:gd name="connsiteX30" fmla="*/ 495300 w 1231900"/>
              <a:gd name="connsiteY30" fmla="*/ 38178 h 863678"/>
              <a:gd name="connsiteX31" fmla="*/ 457200 w 1231900"/>
              <a:gd name="connsiteY31" fmla="*/ 50878 h 86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1900" h="863678">
                <a:moveTo>
                  <a:pt x="457200" y="50878"/>
                </a:moveTo>
                <a:cubicBezTo>
                  <a:pt x="431800" y="76278"/>
                  <a:pt x="419100" y="139778"/>
                  <a:pt x="342900" y="190578"/>
                </a:cubicBezTo>
                <a:cubicBezTo>
                  <a:pt x="275167" y="292178"/>
                  <a:pt x="364067" y="169411"/>
                  <a:pt x="279400" y="254078"/>
                </a:cubicBezTo>
                <a:cubicBezTo>
                  <a:pt x="268607" y="264871"/>
                  <a:pt x="264793" y="281385"/>
                  <a:pt x="254000" y="292178"/>
                </a:cubicBezTo>
                <a:cubicBezTo>
                  <a:pt x="154100" y="392078"/>
                  <a:pt x="281828" y="230844"/>
                  <a:pt x="177800" y="355678"/>
                </a:cubicBezTo>
                <a:cubicBezTo>
                  <a:pt x="168029" y="367404"/>
                  <a:pt x="162171" y="382052"/>
                  <a:pt x="152400" y="393778"/>
                </a:cubicBezTo>
                <a:cubicBezTo>
                  <a:pt x="117291" y="435909"/>
                  <a:pt x="112549" y="422680"/>
                  <a:pt x="88900" y="469978"/>
                </a:cubicBezTo>
                <a:cubicBezTo>
                  <a:pt x="82913" y="481952"/>
                  <a:pt x="82701" y="496376"/>
                  <a:pt x="76200" y="508078"/>
                </a:cubicBezTo>
                <a:cubicBezTo>
                  <a:pt x="33204" y="585470"/>
                  <a:pt x="28375" y="559679"/>
                  <a:pt x="12700" y="622378"/>
                </a:cubicBezTo>
                <a:cubicBezTo>
                  <a:pt x="7465" y="643319"/>
                  <a:pt x="4233" y="664711"/>
                  <a:pt x="0" y="685878"/>
                </a:cubicBezTo>
                <a:cubicBezTo>
                  <a:pt x="11182" y="719425"/>
                  <a:pt x="30748" y="789261"/>
                  <a:pt x="63500" y="800178"/>
                </a:cubicBezTo>
                <a:cubicBezTo>
                  <a:pt x="244584" y="860539"/>
                  <a:pt x="56145" y="799891"/>
                  <a:pt x="190500" y="838278"/>
                </a:cubicBezTo>
                <a:cubicBezTo>
                  <a:pt x="203372" y="841956"/>
                  <a:pt x="215369" y="848942"/>
                  <a:pt x="228600" y="850978"/>
                </a:cubicBezTo>
                <a:cubicBezTo>
                  <a:pt x="270650" y="857447"/>
                  <a:pt x="313267" y="859445"/>
                  <a:pt x="355600" y="863678"/>
                </a:cubicBezTo>
                <a:cubicBezTo>
                  <a:pt x="491067" y="859445"/>
                  <a:pt x="626688" y="858710"/>
                  <a:pt x="762000" y="850978"/>
                </a:cubicBezTo>
                <a:cubicBezTo>
                  <a:pt x="808225" y="848337"/>
                  <a:pt x="836474" y="800753"/>
                  <a:pt x="876300" y="787478"/>
                </a:cubicBezTo>
                <a:cubicBezTo>
                  <a:pt x="966980" y="757251"/>
                  <a:pt x="930223" y="776930"/>
                  <a:pt x="990600" y="736678"/>
                </a:cubicBezTo>
                <a:cubicBezTo>
                  <a:pt x="1049867" y="647778"/>
                  <a:pt x="1016000" y="677411"/>
                  <a:pt x="1079500" y="635078"/>
                </a:cubicBezTo>
                <a:cubicBezTo>
                  <a:pt x="1087967" y="622378"/>
                  <a:pt x="1098701" y="610926"/>
                  <a:pt x="1104900" y="596978"/>
                </a:cubicBezTo>
                <a:cubicBezTo>
                  <a:pt x="1115774" y="572512"/>
                  <a:pt x="1115448" y="543055"/>
                  <a:pt x="1130300" y="520778"/>
                </a:cubicBezTo>
                <a:cubicBezTo>
                  <a:pt x="1165663" y="467734"/>
                  <a:pt x="1144907" y="493471"/>
                  <a:pt x="1193800" y="444578"/>
                </a:cubicBezTo>
                <a:cubicBezTo>
                  <a:pt x="1227343" y="343949"/>
                  <a:pt x="1214798" y="394788"/>
                  <a:pt x="1231900" y="292178"/>
                </a:cubicBezTo>
                <a:cubicBezTo>
                  <a:pt x="1227667" y="266778"/>
                  <a:pt x="1224786" y="241115"/>
                  <a:pt x="1219200" y="215978"/>
                </a:cubicBezTo>
                <a:cubicBezTo>
                  <a:pt x="1216296" y="202910"/>
                  <a:pt x="1215966" y="187344"/>
                  <a:pt x="1206500" y="177878"/>
                </a:cubicBezTo>
                <a:cubicBezTo>
                  <a:pt x="1126413" y="97791"/>
                  <a:pt x="1156080" y="146318"/>
                  <a:pt x="1092200" y="114378"/>
                </a:cubicBezTo>
                <a:cubicBezTo>
                  <a:pt x="1078548" y="107552"/>
                  <a:pt x="1067752" y="95804"/>
                  <a:pt x="1054100" y="88978"/>
                </a:cubicBezTo>
                <a:cubicBezTo>
                  <a:pt x="1005235" y="64546"/>
                  <a:pt x="911992" y="66823"/>
                  <a:pt x="876300" y="63578"/>
                </a:cubicBezTo>
                <a:lnTo>
                  <a:pt x="762000" y="25478"/>
                </a:lnTo>
                <a:lnTo>
                  <a:pt x="723900" y="12778"/>
                </a:lnTo>
                <a:lnTo>
                  <a:pt x="685800" y="78"/>
                </a:lnTo>
                <a:cubicBezTo>
                  <a:pt x="652638" y="2841"/>
                  <a:pt x="535557" y="-12144"/>
                  <a:pt x="495300" y="38178"/>
                </a:cubicBezTo>
                <a:cubicBezTo>
                  <a:pt x="378554" y="184110"/>
                  <a:pt x="482600" y="25478"/>
                  <a:pt x="457200" y="50878"/>
                </a:cubicBezTo>
                <a:close/>
              </a:path>
            </a:pathLst>
          </a:custGeom>
          <a:solidFill>
            <a:srgbClr val="FFFF00">
              <a:alpha val="35000"/>
            </a:srgb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a:endParaRPr>
          </a:p>
        </p:txBody>
      </p:sp>
      <p:sp>
        <p:nvSpPr>
          <p:cNvPr id="26" name="Freeform 25"/>
          <p:cNvSpPr/>
          <p:nvPr/>
        </p:nvSpPr>
        <p:spPr>
          <a:xfrm>
            <a:off x="2483828" y="2051870"/>
            <a:ext cx="1129531" cy="737420"/>
          </a:xfrm>
          <a:custGeom>
            <a:avLst/>
            <a:gdLst>
              <a:gd name="connsiteX0" fmla="*/ 100029 w 1506041"/>
              <a:gd name="connsiteY0" fmla="*/ 816077 h 983226"/>
              <a:gd name="connsiteX1" fmla="*/ 80364 w 1506041"/>
              <a:gd name="connsiteY1" fmla="*/ 589935 h 983226"/>
              <a:gd name="connsiteX2" fmla="*/ 50867 w 1506041"/>
              <a:gd name="connsiteY2" fmla="*/ 501445 h 983226"/>
              <a:gd name="connsiteX3" fmla="*/ 41035 w 1506041"/>
              <a:gd name="connsiteY3" fmla="*/ 471948 h 983226"/>
              <a:gd name="connsiteX4" fmla="*/ 31203 w 1506041"/>
              <a:gd name="connsiteY4" fmla="*/ 442451 h 983226"/>
              <a:gd name="connsiteX5" fmla="*/ 21370 w 1506041"/>
              <a:gd name="connsiteY5" fmla="*/ 353961 h 983226"/>
              <a:gd name="connsiteX6" fmla="*/ 1706 w 1506041"/>
              <a:gd name="connsiteY6" fmla="*/ 324464 h 983226"/>
              <a:gd name="connsiteX7" fmla="*/ 31203 w 1506041"/>
              <a:gd name="connsiteY7" fmla="*/ 186813 h 983226"/>
              <a:gd name="connsiteX8" fmla="*/ 60700 w 1506041"/>
              <a:gd name="connsiteY8" fmla="*/ 167148 h 983226"/>
              <a:gd name="connsiteX9" fmla="*/ 100029 w 1506041"/>
              <a:gd name="connsiteY9" fmla="*/ 117987 h 983226"/>
              <a:gd name="connsiteX10" fmla="*/ 149190 w 1506041"/>
              <a:gd name="connsiteY10" fmla="*/ 78658 h 983226"/>
              <a:gd name="connsiteX11" fmla="*/ 178687 w 1506041"/>
              <a:gd name="connsiteY11" fmla="*/ 58993 h 983226"/>
              <a:gd name="connsiteX12" fmla="*/ 247512 w 1506041"/>
              <a:gd name="connsiteY12" fmla="*/ 39329 h 983226"/>
              <a:gd name="connsiteX13" fmla="*/ 424493 w 1506041"/>
              <a:gd name="connsiteY13" fmla="*/ 9832 h 983226"/>
              <a:gd name="connsiteX14" fmla="*/ 453990 w 1506041"/>
              <a:gd name="connsiteY14" fmla="*/ 0 h 983226"/>
              <a:gd name="connsiteX15" fmla="*/ 542480 w 1506041"/>
              <a:gd name="connsiteY15" fmla="*/ 19664 h 983226"/>
              <a:gd name="connsiteX16" fmla="*/ 670300 w 1506041"/>
              <a:gd name="connsiteY16" fmla="*/ 49161 h 983226"/>
              <a:gd name="connsiteX17" fmla="*/ 699796 w 1506041"/>
              <a:gd name="connsiteY17" fmla="*/ 58993 h 983226"/>
              <a:gd name="connsiteX18" fmla="*/ 768622 w 1506041"/>
              <a:gd name="connsiteY18" fmla="*/ 68826 h 983226"/>
              <a:gd name="connsiteX19" fmla="*/ 817783 w 1506041"/>
              <a:gd name="connsiteY19" fmla="*/ 78658 h 983226"/>
              <a:gd name="connsiteX20" fmla="*/ 906274 w 1506041"/>
              <a:gd name="connsiteY20" fmla="*/ 108155 h 983226"/>
              <a:gd name="connsiteX21" fmla="*/ 965267 w 1506041"/>
              <a:gd name="connsiteY21" fmla="*/ 127819 h 983226"/>
              <a:gd name="connsiteX22" fmla="*/ 1043925 w 1506041"/>
              <a:gd name="connsiteY22" fmla="*/ 147484 h 983226"/>
              <a:gd name="connsiteX23" fmla="*/ 1132416 w 1506041"/>
              <a:gd name="connsiteY23" fmla="*/ 216309 h 983226"/>
              <a:gd name="connsiteX24" fmla="*/ 1161912 w 1506041"/>
              <a:gd name="connsiteY24" fmla="*/ 235974 h 983226"/>
              <a:gd name="connsiteX25" fmla="*/ 1220906 w 1506041"/>
              <a:gd name="connsiteY25" fmla="*/ 255639 h 983226"/>
              <a:gd name="connsiteX26" fmla="*/ 1250403 w 1506041"/>
              <a:gd name="connsiteY26" fmla="*/ 285135 h 983226"/>
              <a:gd name="connsiteX27" fmla="*/ 1309396 w 1506041"/>
              <a:gd name="connsiteY27" fmla="*/ 373626 h 983226"/>
              <a:gd name="connsiteX28" fmla="*/ 1348725 w 1506041"/>
              <a:gd name="connsiteY28" fmla="*/ 432619 h 983226"/>
              <a:gd name="connsiteX29" fmla="*/ 1358558 w 1506041"/>
              <a:gd name="connsiteY29" fmla="*/ 462116 h 983226"/>
              <a:gd name="connsiteX30" fmla="*/ 1417551 w 1506041"/>
              <a:gd name="connsiteY30" fmla="*/ 570271 h 983226"/>
              <a:gd name="connsiteX31" fmla="*/ 1427383 w 1506041"/>
              <a:gd name="connsiteY31" fmla="*/ 668593 h 983226"/>
              <a:gd name="connsiteX32" fmla="*/ 1447048 w 1506041"/>
              <a:gd name="connsiteY32" fmla="*/ 717755 h 983226"/>
              <a:gd name="connsiteX33" fmla="*/ 1486377 w 1506041"/>
              <a:gd name="connsiteY33" fmla="*/ 806245 h 983226"/>
              <a:gd name="connsiteX34" fmla="*/ 1506041 w 1506041"/>
              <a:gd name="connsiteY34" fmla="*/ 924232 h 983226"/>
              <a:gd name="connsiteX35" fmla="*/ 1496209 w 1506041"/>
              <a:gd name="connsiteY35" fmla="*/ 983226 h 983226"/>
              <a:gd name="connsiteX36" fmla="*/ 1466712 w 1506041"/>
              <a:gd name="connsiteY36" fmla="*/ 973393 h 983226"/>
              <a:gd name="connsiteX37" fmla="*/ 1447048 w 1506041"/>
              <a:gd name="connsiteY37" fmla="*/ 943897 h 983226"/>
              <a:gd name="connsiteX38" fmla="*/ 1417551 w 1506041"/>
              <a:gd name="connsiteY38" fmla="*/ 924232 h 983226"/>
              <a:gd name="connsiteX39" fmla="*/ 1397887 w 1506041"/>
              <a:gd name="connsiteY39" fmla="*/ 894735 h 983226"/>
              <a:gd name="connsiteX40" fmla="*/ 1338893 w 1506041"/>
              <a:gd name="connsiteY40" fmla="*/ 855406 h 983226"/>
              <a:gd name="connsiteX41" fmla="*/ 1309396 w 1506041"/>
              <a:gd name="connsiteY41" fmla="*/ 835742 h 983226"/>
              <a:gd name="connsiteX42" fmla="*/ 1250403 w 1506041"/>
              <a:gd name="connsiteY42" fmla="*/ 786580 h 983226"/>
              <a:gd name="connsiteX43" fmla="*/ 1142248 w 1506041"/>
              <a:gd name="connsiteY43" fmla="*/ 766916 h 983226"/>
              <a:gd name="connsiteX44" fmla="*/ 1083254 w 1506041"/>
              <a:gd name="connsiteY44" fmla="*/ 747251 h 983226"/>
              <a:gd name="connsiteX45" fmla="*/ 1024261 w 1506041"/>
              <a:gd name="connsiteY45" fmla="*/ 717755 h 983226"/>
              <a:gd name="connsiteX46" fmla="*/ 994764 w 1506041"/>
              <a:gd name="connsiteY46" fmla="*/ 698090 h 983226"/>
              <a:gd name="connsiteX47" fmla="*/ 866945 w 1506041"/>
              <a:gd name="connsiteY47" fmla="*/ 668593 h 983226"/>
              <a:gd name="connsiteX48" fmla="*/ 650635 w 1506041"/>
              <a:gd name="connsiteY48" fmla="*/ 648929 h 983226"/>
              <a:gd name="connsiteX49" fmla="*/ 453990 w 1506041"/>
              <a:gd name="connsiteY49" fmla="*/ 688258 h 983226"/>
              <a:gd name="connsiteX50" fmla="*/ 424493 w 1506041"/>
              <a:gd name="connsiteY50" fmla="*/ 707922 h 983226"/>
              <a:gd name="connsiteX51" fmla="*/ 394996 w 1506041"/>
              <a:gd name="connsiteY51" fmla="*/ 717755 h 983226"/>
              <a:gd name="connsiteX52" fmla="*/ 336003 w 1506041"/>
              <a:gd name="connsiteY52" fmla="*/ 757084 h 983226"/>
              <a:gd name="connsiteX53" fmla="*/ 306506 w 1506041"/>
              <a:gd name="connsiteY53" fmla="*/ 776748 h 983226"/>
              <a:gd name="connsiteX54" fmla="*/ 100029 w 1506041"/>
              <a:gd name="connsiteY54" fmla="*/ 816077 h 98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06041" h="983226">
                <a:moveTo>
                  <a:pt x="100029" y="816077"/>
                </a:moveTo>
                <a:cubicBezTo>
                  <a:pt x="62339" y="784942"/>
                  <a:pt x="116854" y="894026"/>
                  <a:pt x="80364" y="589935"/>
                </a:cubicBezTo>
                <a:cubicBezTo>
                  <a:pt x="80363" y="589924"/>
                  <a:pt x="55785" y="516198"/>
                  <a:pt x="50867" y="501445"/>
                </a:cubicBezTo>
                <a:lnTo>
                  <a:pt x="41035" y="471948"/>
                </a:lnTo>
                <a:lnTo>
                  <a:pt x="31203" y="442451"/>
                </a:lnTo>
                <a:cubicBezTo>
                  <a:pt x="27925" y="412954"/>
                  <a:pt x="28568" y="382753"/>
                  <a:pt x="21370" y="353961"/>
                </a:cubicBezTo>
                <a:cubicBezTo>
                  <a:pt x="18504" y="342497"/>
                  <a:pt x="2548" y="336251"/>
                  <a:pt x="1706" y="324464"/>
                </a:cubicBezTo>
                <a:cubicBezTo>
                  <a:pt x="-1504" y="279526"/>
                  <a:pt x="-3937" y="221952"/>
                  <a:pt x="31203" y="186813"/>
                </a:cubicBezTo>
                <a:cubicBezTo>
                  <a:pt x="39559" y="178457"/>
                  <a:pt x="50868" y="173703"/>
                  <a:pt x="60700" y="167148"/>
                </a:cubicBezTo>
                <a:cubicBezTo>
                  <a:pt x="79841" y="109723"/>
                  <a:pt x="55555" y="162461"/>
                  <a:pt x="100029" y="117987"/>
                </a:cubicBezTo>
                <a:cubicBezTo>
                  <a:pt x="144503" y="73513"/>
                  <a:pt x="91765" y="97799"/>
                  <a:pt x="149190" y="78658"/>
                </a:cubicBezTo>
                <a:cubicBezTo>
                  <a:pt x="159022" y="72103"/>
                  <a:pt x="168118" y="64278"/>
                  <a:pt x="178687" y="58993"/>
                </a:cubicBezTo>
                <a:cubicBezTo>
                  <a:pt x="191585" y="52544"/>
                  <a:pt x="236486" y="41692"/>
                  <a:pt x="247512" y="39329"/>
                </a:cubicBezTo>
                <a:cubicBezTo>
                  <a:pt x="351873" y="16966"/>
                  <a:pt x="328380" y="21846"/>
                  <a:pt x="424493" y="9832"/>
                </a:cubicBezTo>
                <a:cubicBezTo>
                  <a:pt x="434325" y="6555"/>
                  <a:pt x="443626" y="0"/>
                  <a:pt x="453990" y="0"/>
                </a:cubicBezTo>
                <a:cubicBezTo>
                  <a:pt x="488597" y="0"/>
                  <a:pt x="512063" y="9525"/>
                  <a:pt x="542480" y="19664"/>
                </a:cubicBezTo>
                <a:cubicBezTo>
                  <a:pt x="603529" y="60364"/>
                  <a:pt x="548660" y="30448"/>
                  <a:pt x="670300" y="49161"/>
                </a:cubicBezTo>
                <a:cubicBezTo>
                  <a:pt x="680543" y="50737"/>
                  <a:pt x="689633" y="56960"/>
                  <a:pt x="699796" y="58993"/>
                </a:cubicBezTo>
                <a:cubicBezTo>
                  <a:pt x="722521" y="63538"/>
                  <a:pt x="745762" y="65016"/>
                  <a:pt x="768622" y="68826"/>
                </a:cubicBezTo>
                <a:cubicBezTo>
                  <a:pt x="785106" y="71573"/>
                  <a:pt x="801660" y="74261"/>
                  <a:pt x="817783" y="78658"/>
                </a:cubicBezTo>
                <a:cubicBezTo>
                  <a:pt x="817827" y="78670"/>
                  <a:pt x="891504" y="103232"/>
                  <a:pt x="906274" y="108155"/>
                </a:cubicBezTo>
                <a:cubicBezTo>
                  <a:pt x="906278" y="108156"/>
                  <a:pt x="965264" y="127818"/>
                  <a:pt x="965267" y="127819"/>
                </a:cubicBezTo>
                <a:cubicBezTo>
                  <a:pt x="1024592" y="139683"/>
                  <a:pt x="998575" y="132366"/>
                  <a:pt x="1043925" y="147484"/>
                </a:cubicBezTo>
                <a:cubicBezTo>
                  <a:pt x="1090136" y="193693"/>
                  <a:pt x="1061850" y="169264"/>
                  <a:pt x="1132416" y="216309"/>
                </a:cubicBezTo>
                <a:cubicBezTo>
                  <a:pt x="1142248" y="222864"/>
                  <a:pt x="1150702" y="232237"/>
                  <a:pt x="1161912" y="235974"/>
                </a:cubicBezTo>
                <a:lnTo>
                  <a:pt x="1220906" y="255639"/>
                </a:lnTo>
                <a:cubicBezTo>
                  <a:pt x="1230738" y="265471"/>
                  <a:pt x="1241866" y="274159"/>
                  <a:pt x="1250403" y="285135"/>
                </a:cubicBezTo>
                <a:cubicBezTo>
                  <a:pt x="1250417" y="285153"/>
                  <a:pt x="1299557" y="358868"/>
                  <a:pt x="1309396" y="373626"/>
                </a:cubicBezTo>
                <a:lnTo>
                  <a:pt x="1348725" y="432619"/>
                </a:lnTo>
                <a:cubicBezTo>
                  <a:pt x="1352003" y="442451"/>
                  <a:pt x="1353525" y="453056"/>
                  <a:pt x="1358558" y="462116"/>
                </a:cubicBezTo>
                <a:cubicBezTo>
                  <a:pt x="1428723" y="588411"/>
                  <a:pt x="1373393" y="459872"/>
                  <a:pt x="1417551" y="570271"/>
                </a:cubicBezTo>
                <a:cubicBezTo>
                  <a:pt x="1420828" y="603045"/>
                  <a:pt x="1420923" y="636295"/>
                  <a:pt x="1427383" y="668593"/>
                </a:cubicBezTo>
                <a:cubicBezTo>
                  <a:pt x="1430844" y="685900"/>
                  <a:pt x="1441016" y="701168"/>
                  <a:pt x="1447048" y="717755"/>
                </a:cubicBezTo>
                <a:cubicBezTo>
                  <a:pt x="1475130" y="794980"/>
                  <a:pt x="1452545" y="755499"/>
                  <a:pt x="1486377" y="806245"/>
                </a:cubicBezTo>
                <a:cubicBezTo>
                  <a:pt x="1501761" y="852397"/>
                  <a:pt x="1506041" y="858372"/>
                  <a:pt x="1506041" y="924232"/>
                </a:cubicBezTo>
                <a:cubicBezTo>
                  <a:pt x="1506041" y="944168"/>
                  <a:pt x="1499486" y="963561"/>
                  <a:pt x="1496209" y="983226"/>
                </a:cubicBezTo>
                <a:cubicBezTo>
                  <a:pt x="1486377" y="979948"/>
                  <a:pt x="1474805" y="979868"/>
                  <a:pt x="1466712" y="973393"/>
                </a:cubicBezTo>
                <a:cubicBezTo>
                  <a:pt x="1457485" y="966011"/>
                  <a:pt x="1455404" y="952253"/>
                  <a:pt x="1447048" y="943897"/>
                </a:cubicBezTo>
                <a:cubicBezTo>
                  <a:pt x="1438692" y="935541"/>
                  <a:pt x="1427383" y="930787"/>
                  <a:pt x="1417551" y="924232"/>
                </a:cubicBezTo>
                <a:cubicBezTo>
                  <a:pt x="1410996" y="914400"/>
                  <a:pt x="1406780" y="902516"/>
                  <a:pt x="1397887" y="894735"/>
                </a:cubicBezTo>
                <a:cubicBezTo>
                  <a:pt x="1380101" y="879172"/>
                  <a:pt x="1358558" y="868516"/>
                  <a:pt x="1338893" y="855406"/>
                </a:cubicBezTo>
                <a:cubicBezTo>
                  <a:pt x="1329061" y="848851"/>
                  <a:pt x="1317752" y="844098"/>
                  <a:pt x="1309396" y="835742"/>
                </a:cubicBezTo>
                <a:cubicBezTo>
                  <a:pt x="1294094" y="820440"/>
                  <a:pt x="1272305" y="794793"/>
                  <a:pt x="1250403" y="786580"/>
                </a:cubicBezTo>
                <a:cubicBezTo>
                  <a:pt x="1235708" y="781070"/>
                  <a:pt x="1153290" y="769676"/>
                  <a:pt x="1142248" y="766916"/>
                </a:cubicBezTo>
                <a:cubicBezTo>
                  <a:pt x="1122138" y="761889"/>
                  <a:pt x="1100501" y="758749"/>
                  <a:pt x="1083254" y="747251"/>
                </a:cubicBezTo>
                <a:cubicBezTo>
                  <a:pt x="1045135" y="721838"/>
                  <a:pt x="1064968" y="731324"/>
                  <a:pt x="1024261" y="717755"/>
                </a:cubicBezTo>
                <a:cubicBezTo>
                  <a:pt x="1014429" y="711200"/>
                  <a:pt x="1005563" y="702889"/>
                  <a:pt x="994764" y="698090"/>
                </a:cubicBezTo>
                <a:cubicBezTo>
                  <a:pt x="946423" y="676606"/>
                  <a:pt x="919799" y="675200"/>
                  <a:pt x="866945" y="668593"/>
                </a:cubicBezTo>
                <a:cubicBezTo>
                  <a:pt x="773832" y="656954"/>
                  <a:pt x="753550" y="656845"/>
                  <a:pt x="650635" y="648929"/>
                </a:cubicBezTo>
                <a:cubicBezTo>
                  <a:pt x="528721" y="664168"/>
                  <a:pt x="526734" y="646690"/>
                  <a:pt x="453990" y="688258"/>
                </a:cubicBezTo>
                <a:cubicBezTo>
                  <a:pt x="443730" y="694121"/>
                  <a:pt x="435062" y="702637"/>
                  <a:pt x="424493" y="707922"/>
                </a:cubicBezTo>
                <a:cubicBezTo>
                  <a:pt x="415223" y="712557"/>
                  <a:pt x="404056" y="712722"/>
                  <a:pt x="394996" y="717755"/>
                </a:cubicBezTo>
                <a:cubicBezTo>
                  <a:pt x="374337" y="729233"/>
                  <a:pt x="355667" y="743974"/>
                  <a:pt x="336003" y="757084"/>
                </a:cubicBezTo>
                <a:cubicBezTo>
                  <a:pt x="326171" y="763639"/>
                  <a:pt x="318300" y="776011"/>
                  <a:pt x="306506" y="776748"/>
                </a:cubicBezTo>
                <a:cubicBezTo>
                  <a:pt x="139938" y="787158"/>
                  <a:pt x="137719" y="847212"/>
                  <a:pt x="100029" y="816077"/>
                </a:cubicBezTo>
                <a:close/>
              </a:path>
            </a:pathLst>
          </a:custGeom>
          <a:solidFill>
            <a:srgbClr val="FF00FF">
              <a:alpha val="27000"/>
            </a:srgbClr>
          </a:solidFill>
          <a:ln w="444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a:endParaRPr>
          </a:p>
        </p:txBody>
      </p:sp>
      <p:sp>
        <p:nvSpPr>
          <p:cNvPr id="27" name="Freeform 26"/>
          <p:cNvSpPr/>
          <p:nvPr/>
        </p:nvSpPr>
        <p:spPr>
          <a:xfrm>
            <a:off x="6157127" y="1771651"/>
            <a:ext cx="1335056" cy="774291"/>
          </a:xfrm>
          <a:custGeom>
            <a:avLst/>
            <a:gdLst>
              <a:gd name="connsiteX0" fmla="*/ 1612927 w 1780075"/>
              <a:gd name="connsiteY0" fmla="*/ 216310 h 1032387"/>
              <a:gd name="connsiteX1" fmla="*/ 1750578 w 1780075"/>
              <a:gd name="connsiteY1" fmla="*/ 344129 h 1032387"/>
              <a:gd name="connsiteX2" fmla="*/ 1770243 w 1780075"/>
              <a:gd name="connsiteY2" fmla="*/ 403123 h 1032387"/>
              <a:gd name="connsiteX3" fmla="*/ 1780075 w 1780075"/>
              <a:gd name="connsiteY3" fmla="*/ 432619 h 1032387"/>
              <a:gd name="connsiteX4" fmla="*/ 1750578 w 1780075"/>
              <a:gd name="connsiteY4" fmla="*/ 658761 h 1032387"/>
              <a:gd name="connsiteX5" fmla="*/ 1701417 w 1780075"/>
              <a:gd name="connsiteY5" fmla="*/ 707923 h 1032387"/>
              <a:gd name="connsiteX6" fmla="*/ 1642424 w 1780075"/>
              <a:gd name="connsiteY6" fmla="*/ 727587 h 1032387"/>
              <a:gd name="connsiteX7" fmla="*/ 1524436 w 1780075"/>
              <a:gd name="connsiteY7" fmla="*/ 747252 h 1032387"/>
              <a:gd name="connsiteX8" fmla="*/ 1426114 w 1780075"/>
              <a:gd name="connsiteY8" fmla="*/ 727587 h 1032387"/>
              <a:gd name="connsiteX9" fmla="*/ 1357288 w 1780075"/>
              <a:gd name="connsiteY9" fmla="*/ 717755 h 1032387"/>
              <a:gd name="connsiteX10" fmla="*/ 1268798 w 1780075"/>
              <a:gd name="connsiteY10" fmla="*/ 688258 h 1032387"/>
              <a:gd name="connsiteX11" fmla="*/ 1239301 w 1780075"/>
              <a:gd name="connsiteY11" fmla="*/ 678426 h 1032387"/>
              <a:gd name="connsiteX12" fmla="*/ 1081985 w 1780075"/>
              <a:gd name="connsiteY12" fmla="*/ 688258 h 1032387"/>
              <a:gd name="connsiteX13" fmla="*/ 1022991 w 1780075"/>
              <a:gd name="connsiteY13" fmla="*/ 707923 h 1032387"/>
              <a:gd name="connsiteX14" fmla="*/ 718191 w 1780075"/>
              <a:gd name="connsiteY14" fmla="*/ 727587 h 1032387"/>
              <a:gd name="connsiteX15" fmla="*/ 688695 w 1780075"/>
              <a:gd name="connsiteY15" fmla="*/ 737419 h 1032387"/>
              <a:gd name="connsiteX16" fmla="*/ 619869 w 1780075"/>
              <a:gd name="connsiteY16" fmla="*/ 776748 h 1032387"/>
              <a:gd name="connsiteX17" fmla="*/ 560875 w 1780075"/>
              <a:gd name="connsiteY17" fmla="*/ 796413 h 1032387"/>
              <a:gd name="connsiteX18" fmla="*/ 531378 w 1780075"/>
              <a:gd name="connsiteY18" fmla="*/ 816077 h 1032387"/>
              <a:gd name="connsiteX19" fmla="*/ 472385 w 1780075"/>
              <a:gd name="connsiteY19" fmla="*/ 835742 h 1032387"/>
              <a:gd name="connsiteX20" fmla="*/ 403559 w 1780075"/>
              <a:gd name="connsiteY20" fmla="*/ 875071 h 1032387"/>
              <a:gd name="connsiteX21" fmla="*/ 374062 w 1780075"/>
              <a:gd name="connsiteY21" fmla="*/ 884903 h 1032387"/>
              <a:gd name="connsiteX22" fmla="*/ 315069 w 1780075"/>
              <a:gd name="connsiteY22" fmla="*/ 924232 h 1032387"/>
              <a:gd name="connsiteX23" fmla="*/ 285572 w 1780075"/>
              <a:gd name="connsiteY23" fmla="*/ 943897 h 1032387"/>
              <a:gd name="connsiteX24" fmla="*/ 226578 w 1780075"/>
              <a:gd name="connsiteY24" fmla="*/ 963561 h 1032387"/>
              <a:gd name="connsiteX25" fmla="*/ 197082 w 1780075"/>
              <a:gd name="connsiteY25" fmla="*/ 973394 h 1032387"/>
              <a:gd name="connsiteX26" fmla="*/ 167585 w 1780075"/>
              <a:gd name="connsiteY26" fmla="*/ 983226 h 1032387"/>
              <a:gd name="connsiteX27" fmla="*/ 79095 w 1780075"/>
              <a:gd name="connsiteY27" fmla="*/ 1032387 h 1032387"/>
              <a:gd name="connsiteX28" fmla="*/ 20101 w 1780075"/>
              <a:gd name="connsiteY28" fmla="*/ 1022555 h 1032387"/>
              <a:gd name="connsiteX29" fmla="*/ 436 w 1780075"/>
              <a:gd name="connsiteY29" fmla="*/ 993058 h 1032387"/>
              <a:gd name="connsiteX30" fmla="*/ 10269 w 1780075"/>
              <a:gd name="connsiteY30" fmla="*/ 904568 h 1032387"/>
              <a:gd name="connsiteX31" fmla="*/ 29933 w 1780075"/>
              <a:gd name="connsiteY31" fmla="*/ 806245 h 1032387"/>
              <a:gd name="connsiteX32" fmla="*/ 59430 w 1780075"/>
              <a:gd name="connsiteY32" fmla="*/ 668594 h 1032387"/>
              <a:gd name="connsiteX33" fmla="*/ 69262 w 1780075"/>
              <a:gd name="connsiteY33" fmla="*/ 629265 h 1032387"/>
              <a:gd name="connsiteX34" fmla="*/ 128256 w 1780075"/>
              <a:gd name="connsiteY34" fmla="*/ 530942 h 1032387"/>
              <a:gd name="connsiteX35" fmla="*/ 216746 w 1780075"/>
              <a:gd name="connsiteY35" fmla="*/ 403123 h 1032387"/>
              <a:gd name="connsiteX36" fmla="*/ 246243 w 1780075"/>
              <a:gd name="connsiteY36" fmla="*/ 383458 h 1032387"/>
              <a:gd name="connsiteX37" fmla="*/ 275740 w 1780075"/>
              <a:gd name="connsiteY37" fmla="*/ 353961 h 1032387"/>
              <a:gd name="connsiteX38" fmla="*/ 295404 w 1780075"/>
              <a:gd name="connsiteY38" fmla="*/ 324465 h 1032387"/>
              <a:gd name="connsiteX39" fmla="*/ 324901 w 1780075"/>
              <a:gd name="connsiteY39" fmla="*/ 314632 h 1032387"/>
              <a:gd name="connsiteX40" fmla="*/ 354398 w 1780075"/>
              <a:gd name="connsiteY40" fmla="*/ 285135 h 1032387"/>
              <a:gd name="connsiteX41" fmla="*/ 393727 w 1780075"/>
              <a:gd name="connsiteY41" fmla="*/ 226142 h 1032387"/>
              <a:gd name="connsiteX42" fmla="*/ 452720 w 1780075"/>
              <a:gd name="connsiteY42" fmla="*/ 186813 h 1032387"/>
              <a:gd name="connsiteX43" fmla="*/ 492049 w 1780075"/>
              <a:gd name="connsiteY43" fmla="*/ 167148 h 1032387"/>
              <a:gd name="connsiteX44" fmla="*/ 551043 w 1780075"/>
              <a:gd name="connsiteY44" fmla="*/ 127819 h 1032387"/>
              <a:gd name="connsiteX45" fmla="*/ 619869 w 1780075"/>
              <a:gd name="connsiteY45" fmla="*/ 98323 h 1032387"/>
              <a:gd name="connsiteX46" fmla="*/ 708359 w 1780075"/>
              <a:gd name="connsiteY46" fmla="*/ 29497 h 1032387"/>
              <a:gd name="connsiteX47" fmla="*/ 816514 w 1780075"/>
              <a:gd name="connsiteY47" fmla="*/ 0 h 1032387"/>
              <a:gd name="connsiteX48" fmla="*/ 954166 w 1780075"/>
              <a:gd name="connsiteY48" fmla="*/ 9832 h 1032387"/>
              <a:gd name="connsiteX49" fmla="*/ 1042656 w 1780075"/>
              <a:gd name="connsiteY49" fmla="*/ 49161 h 1032387"/>
              <a:gd name="connsiteX50" fmla="*/ 1101649 w 1780075"/>
              <a:gd name="connsiteY50" fmla="*/ 68826 h 1032387"/>
              <a:gd name="connsiteX51" fmla="*/ 1131146 w 1780075"/>
              <a:gd name="connsiteY51" fmla="*/ 78658 h 1032387"/>
              <a:gd name="connsiteX52" fmla="*/ 1199972 w 1780075"/>
              <a:gd name="connsiteY52" fmla="*/ 108155 h 1032387"/>
              <a:gd name="connsiteX53" fmla="*/ 1288462 w 1780075"/>
              <a:gd name="connsiteY53" fmla="*/ 157316 h 1032387"/>
              <a:gd name="connsiteX54" fmla="*/ 1396617 w 1780075"/>
              <a:gd name="connsiteY54" fmla="*/ 186813 h 1032387"/>
              <a:gd name="connsiteX55" fmla="*/ 1426114 w 1780075"/>
              <a:gd name="connsiteY55" fmla="*/ 196645 h 1032387"/>
              <a:gd name="connsiteX56" fmla="*/ 1475275 w 1780075"/>
              <a:gd name="connsiteY56" fmla="*/ 206477 h 1032387"/>
              <a:gd name="connsiteX57" fmla="*/ 1514604 w 1780075"/>
              <a:gd name="connsiteY57" fmla="*/ 216310 h 1032387"/>
              <a:gd name="connsiteX58" fmla="*/ 1573598 w 1780075"/>
              <a:gd name="connsiteY58" fmla="*/ 226142 h 1032387"/>
              <a:gd name="connsiteX59" fmla="*/ 1612927 w 1780075"/>
              <a:gd name="connsiteY59" fmla="*/ 216310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80075" h="1032387">
                <a:moveTo>
                  <a:pt x="1612927" y="216310"/>
                </a:moveTo>
                <a:cubicBezTo>
                  <a:pt x="1642424" y="235975"/>
                  <a:pt x="1727960" y="293237"/>
                  <a:pt x="1750578" y="344129"/>
                </a:cubicBezTo>
                <a:cubicBezTo>
                  <a:pt x="1758997" y="363071"/>
                  <a:pt x="1763688" y="383458"/>
                  <a:pt x="1770243" y="403123"/>
                </a:cubicBezTo>
                <a:lnTo>
                  <a:pt x="1780075" y="432619"/>
                </a:lnTo>
                <a:cubicBezTo>
                  <a:pt x="1778748" y="455180"/>
                  <a:pt x="1784282" y="608203"/>
                  <a:pt x="1750578" y="658761"/>
                </a:cubicBezTo>
                <a:cubicBezTo>
                  <a:pt x="1732639" y="685671"/>
                  <a:pt x="1732466" y="694123"/>
                  <a:pt x="1701417" y="707923"/>
                </a:cubicBezTo>
                <a:cubicBezTo>
                  <a:pt x="1682476" y="716341"/>
                  <a:pt x="1642424" y="727587"/>
                  <a:pt x="1642424" y="727587"/>
                </a:cubicBezTo>
                <a:cubicBezTo>
                  <a:pt x="1605685" y="782694"/>
                  <a:pt x="1631181" y="763264"/>
                  <a:pt x="1524436" y="747252"/>
                </a:cubicBezTo>
                <a:cubicBezTo>
                  <a:pt x="1491383" y="742294"/>
                  <a:pt x="1459201" y="732314"/>
                  <a:pt x="1426114" y="727587"/>
                </a:cubicBezTo>
                <a:lnTo>
                  <a:pt x="1357288" y="717755"/>
                </a:lnTo>
                <a:lnTo>
                  <a:pt x="1268798" y="688258"/>
                </a:lnTo>
                <a:lnTo>
                  <a:pt x="1239301" y="678426"/>
                </a:lnTo>
                <a:cubicBezTo>
                  <a:pt x="1186862" y="681703"/>
                  <a:pt x="1134044" y="681159"/>
                  <a:pt x="1081985" y="688258"/>
                </a:cubicBezTo>
                <a:cubicBezTo>
                  <a:pt x="1061447" y="691059"/>
                  <a:pt x="1043617" y="705860"/>
                  <a:pt x="1022991" y="707923"/>
                </a:cubicBezTo>
                <a:cubicBezTo>
                  <a:pt x="856107" y="724611"/>
                  <a:pt x="957569" y="716188"/>
                  <a:pt x="718191" y="727587"/>
                </a:cubicBezTo>
                <a:cubicBezTo>
                  <a:pt x="708359" y="730864"/>
                  <a:pt x="697965" y="732784"/>
                  <a:pt x="688695" y="737419"/>
                </a:cubicBezTo>
                <a:cubicBezTo>
                  <a:pt x="617743" y="772895"/>
                  <a:pt x="706059" y="742272"/>
                  <a:pt x="619869" y="776748"/>
                </a:cubicBezTo>
                <a:cubicBezTo>
                  <a:pt x="600623" y="784446"/>
                  <a:pt x="578122" y="784915"/>
                  <a:pt x="560875" y="796413"/>
                </a:cubicBezTo>
                <a:cubicBezTo>
                  <a:pt x="551043" y="802968"/>
                  <a:pt x="542176" y="811278"/>
                  <a:pt x="531378" y="816077"/>
                </a:cubicBezTo>
                <a:cubicBezTo>
                  <a:pt x="512436" y="824495"/>
                  <a:pt x="489632" y="824244"/>
                  <a:pt x="472385" y="835742"/>
                </a:cubicBezTo>
                <a:cubicBezTo>
                  <a:pt x="442764" y="855489"/>
                  <a:pt x="438484" y="860103"/>
                  <a:pt x="403559" y="875071"/>
                </a:cubicBezTo>
                <a:cubicBezTo>
                  <a:pt x="394033" y="879154"/>
                  <a:pt x="383894" y="881626"/>
                  <a:pt x="374062" y="884903"/>
                </a:cubicBezTo>
                <a:cubicBezTo>
                  <a:pt x="318147" y="940820"/>
                  <a:pt x="371987" y="895773"/>
                  <a:pt x="315069" y="924232"/>
                </a:cubicBezTo>
                <a:cubicBezTo>
                  <a:pt x="304500" y="929517"/>
                  <a:pt x="296371" y="939098"/>
                  <a:pt x="285572" y="943897"/>
                </a:cubicBezTo>
                <a:cubicBezTo>
                  <a:pt x="266630" y="952316"/>
                  <a:pt x="246243" y="957006"/>
                  <a:pt x="226578" y="963561"/>
                </a:cubicBezTo>
                <a:lnTo>
                  <a:pt x="197082" y="973394"/>
                </a:lnTo>
                <a:cubicBezTo>
                  <a:pt x="187250" y="976672"/>
                  <a:pt x="176209" y="977477"/>
                  <a:pt x="167585" y="983226"/>
                </a:cubicBezTo>
                <a:cubicBezTo>
                  <a:pt x="99968" y="1028304"/>
                  <a:pt x="131012" y="1015081"/>
                  <a:pt x="79095" y="1032387"/>
                </a:cubicBezTo>
                <a:cubicBezTo>
                  <a:pt x="59430" y="1029110"/>
                  <a:pt x="37932" y="1031471"/>
                  <a:pt x="20101" y="1022555"/>
                </a:cubicBezTo>
                <a:cubicBezTo>
                  <a:pt x="9531" y="1017270"/>
                  <a:pt x="1417" y="1004834"/>
                  <a:pt x="436" y="993058"/>
                </a:cubicBezTo>
                <a:cubicBezTo>
                  <a:pt x="-2029" y="963482"/>
                  <a:pt x="6588" y="934017"/>
                  <a:pt x="10269" y="904568"/>
                </a:cubicBezTo>
                <a:cubicBezTo>
                  <a:pt x="19308" y="832258"/>
                  <a:pt x="13783" y="854697"/>
                  <a:pt x="29933" y="806245"/>
                </a:cubicBezTo>
                <a:cubicBezTo>
                  <a:pt x="51269" y="635571"/>
                  <a:pt x="24404" y="808702"/>
                  <a:pt x="59430" y="668594"/>
                </a:cubicBezTo>
                <a:cubicBezTo>
                  <a:pt x="62707" y="655484"/>
                  <a:pt x="64243" y="641812"/>
                  <a:pt x="69262" y="629265"/>
                </a:cubicBezTo>
                <a:cubicBezTo>
                  <a:pt x="97220" y="559370"/>
                  <a:pt x="92177" y="585060"/>
                  <a:pt x="128256" y="530942"/>
                </a:cubicBezTo>
                <a:cubicBezTo>
                  <a:pt x="151018" y="496799"/>
                  <a:pt x="186755" y="423117"/>
                  <a:pt x="216746" y="403123"/>
                </a:cubicBezTo>
                <a:cubicBezTo>
                  <a:pt x="226578" y="396568"/>
                  <a:pt x="237165" y="391023"/>
                  <a:pt x="246243" y="383458"/>
                </a:cubicBezTo>
                <a:cubicBezTo>
                  <a:pt x="256925" y="374556"/>
                  <a:pt x="266838" y="364643"/>
                  <a:pt x="275740" y="353961"/>
                </a:cubicBezTo>
                <a:cubicBezTo>
                  <a:pt x="283305" y="344883"/>
                  <a:pt x="286177" y="331847"/>
                  <a:pt x="295404" y="324465"/>
                </a:cubicBezTo>
                <a:cubicBezTo>
                  <a:pt x="303497" y="317990"/>
                  <a:pt x="315069" y="317910"/>
                  <a:pt x="324901" y="314632"/>
                </a:cubicBezTo>
                <a:cubicBezTo>
                  <a:pt x="334733" y="304800"/>
                  <a:pt x="345861" y="296111"/>
                  <a:pt x="354398" y="285135"/>
                </a:cubicBezTo>
                <a:cubicBezTo>
                  <a:pt x="368908" y="266480"/>
                  <a:pt x="374063" y="239252"/>
                  <a:pt x="393727" y="226142"/>
                </a:cubicBezTo>
                <a:cubicBezTo>
                  <a:pt x="413391" y="213032"/>
                  <a:pt x="431582" y="197383"/>
                  <a:pt x="452720" y="186813"/>
                </a:cubicBezTo>
                <a:cubicBezTo>
                  <a:pt x="465830" y="180258"/>
                  <a:pt x="479481" y="174689"/>
                  <a:pt x="492049" y="167148"/>
                </a:cubicBezTo>
                <a:cubicBezTo>
                  <a:pt x="512315" y="154988"/>
                  <a:pt x="528622" y="135292"/>
                  <a:pt x="551043" y="127819"/>
                </a:cubicBezTo>
                <a:cubicBezTo>
                  <a:pt x="594445" y="113352"/>
                  <a:pt x="571270" y="122622"/>
                  <a:pt x="619869" y="98323"/>
                </a:cubicBezTo>
                <a:cubicBezTo>
                  <a:pt x="645319" y="72873"/>
                  <a:pt x="673078" y="41258"/>
                  <a:pt x="708359" y="29497"/>
                </a:cubicBezTo>
                <a:cubicBezTo>
                  <a:pt x="783207" y="4547"/>
                  <a:pt x="747027" y="13897"/>
                  <a:pt x="816514" y="0"/>
                </a:cubicBezTo>
                <a:cubicBezTo>
                  <a:pt x="862398" y="3277"/>
                  <a:pt x="908674" y="3008"/>
                  <a:pt x="954166" y="9832"/>
                </a:cubicBezTo>
                <a:cubicBezTo>
                  <a:pt x="1042531" y="23087"/>
                  <a:pt x="985558" y="23784"/>
                  <a:pt x="1042656" y="49161"/>
                </a:cubicBezTo>
                <a:cubicBezTo>
                  <a:pt x="1061598" y="57579"/>
                  <a:pt x="1081985" y="62271"/>
                  <a:pt x="1101649" y="68826"/>
                </a:cubicBezTo>
                <a:lnTo>
                  <a:pt x="1131146" y="78658"/>
                </a:lnTo>
                <a:cubicBezTo>
                  <a:pt x="1238507" y="150234"/>
                  <a:pt x="1072996" y="44668"/>
                  <a:pt x="1199972" y="108155"/>
                </a:cubicBezTo>
                <a:cubicBezTo>
                  <a:pt x="1335208" y="175772"/>
                  <a:pt x="1206893" y="130126"/>
                  <a:pt x="1288462" y="157316"/>
                </a:cubicBezTo>
                <a:cubicBezTo>
                  <a:pt x="1344681" y="194796"/>
                  <a:pt x="1295642" y="168454"/>
                  <a:pt x="1396617" y="186813"/>
                </a:cubicBezTo>
                <a:cubicBezTo>
                  <a:pt x="1406814" y="188667"/>
                  <a:pt x="1416059" y="194131"/>
                  <a:pt x="1426114" y="196645"/>
                </a:cubicBezTo>
                <a:cubicBezTo>
                  <a:pt x="1442327" y="200698"/>
                  <a:pt x="1458961" y="202852"/>
                  <a:pt x="1475275" y="206477"/>
                </a:cubicBezTo>
                <a:cubicBezTo>
                  <a:pt x="1488466" y="209409"/>
                  <a:pt x="1501353" y="213660"/>
                  <a:pt x="1514604" y="216310"/>
                </a:cubicBezTo>
                <a:cubicBezTo>
                  <a:pt x="1534153" y="220220"/>
                  <a:pt x="1554137" y="221817"/>
                  <a:pt x="1573598" y="226142"/>
                </a:cubicBezTo>
                <a:cubicBezTo>
                  <a:pt x="1622507" y="237010"/>
                  <a:pt x="1583430" y="196645"/>
                  <a:pt x="1612927" y="216310"/>
                </a:cubicBezTo>
                <a:close/>
              </a:path>
            </a:pathLst>
          </a:custGeom>
          <a:solidFill>
            <a:srgbClr val="FF00FF">
              <a:alpha val="29000"/>
            </a:srgbClr>
          </a:solidFill>
          <a:ln w="444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a:endParaRPr>
          </a:p>
        </p:txBody>
      </p:sp>
      <p:sp>
        <p:nvSpPr>
          <p:cNvPr id="37" name="Shape 382"/>
          <p:cNvSpPr txBox="1">
            <a:spLocks/>
          </p:cNvSpPr>
          <p:nvPr/>
        </p:nvSpPr>
        <p:spPr>
          <a:xfrm>
            <a:off x="1000458" y="3501201"/>
            <a:ext cx="7099136" cy="212503"/>
          </a:xfrm>
          <a:prstGeom prst="rect">
            <a:avLst/>
          </a:prstGeom>
          <a:noFill/>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783">
              <a:defRPr sz="1800"/>
            </a:pPr>
            <a:r>
              <a:rPr lang="en-US" sz="1600" b="1" dirty="0">
                <a:solidFill>
                  <a:schemeClr val="tx1">
                    <a:lumMod val="75000"/>
                    <a:lumOff val="25000"/>
                  </a:schemeClr>
                </a:solidFill>
                <a:latin typeface="Helvetica" panose="020B0604020202020204" pitchFamily="34" charset="0"/>
                <a:ea typeface="Eurostile" charset="0"/>
                <a:cs typeface="Helvetica" panose="020B0604020202020204" pitchFamily="34" charset="0"/>
                <a:sym typeface="Helvetica"/>
              </a:rPr>
              <a:t>Map from the Coronary Venous Circulation (AIV/GCV) </a:t>
            </a:r>
          </a:p>
        </p:txBody>
      </p:sp>
      <p:grpSp>
        <p:nvGrpSpPr>
          <p:cNvPr id="57" name="Group 56"/>
          <p:cNvGrpSpPr/>
          <p:nvPr/>
        </p:nvGrpSpPr>
        <p:grpSpPr>
          <a:xfrm>
            <a:off x="3806591" y="5125633"/>
            <a:ext cx="766179" cy="501995"/>
            <a:chOff x="1757643" y="5764988"/>
            <a:chExt cx="1021572" cy="669327"/>
          </a:xfrm>
        </p:grpSpPr>
        <p:cxnSp>
          <p:nvCxnSpPr>
            <p:cNvPr id="47" name="Straight Arrow Connector 46"/>
            <p:cNvCxnSpPr/>
            <p:nvPr/>
          </p:nvCxnSpPr>
          <p:spPr>
            <a:xfrm flipV="1">
              <a:off x="2083758" y="5764988"/>
              <a:ext cx="101119" cy="331012"/>
            </a:xfrm>
            <a:prstGeom prst="straightConnector1">
              <a:avLst/>
            </a:prstGeom>
            <a:ln w="28575">
              <a:solidFill>
                <a:srgbClr val="00F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757643" y="6034035"/>
              <a:ext cx="1021572" cy="400280"/>
            </a:xfrm>
            <a:prstGeom prst="rect">
              <a:avLst/>
            </a:prstGeom>
            <a:noFill/>
          </p:spPr>
          <p:txBody>
            <a:bodyPr wrap="square" rtlCol="0">
              <a:spAutoFit/>
            </a:bodyPr>
            <a:lstStyle/>
            <a:p>
              <a:pPr defTabSz="342891">
                <a:defRPr/>
              </a:pPr>
              <a:r>
                <a:rPr lang="en-US" sz="1351" b="1" i="1" kern="0" dirty="0">
                  <a:solidFill>
                    <a:srgbClr val="00FF00"/>
                  </a:solidFill>
                  <a:latin typeface="Eurostile" charset="0"/>
                  <a:ea typeface="Eurostile" charset="0"/>
                  <a:cs typeface="Eurostile" charset="0"/>
                  <a:sym typeface="Calibri"/>
                </a:rPr>
                <a:t>AIV</a:t>
              </a:r>
            </a:p>
          </p:txBody>
        </p:sp>
      </p:grpSp>
      <p:grpSp>
        <p:nvGrpSpPr>
          <p:cNvPr id="58" name="Group 57"/>
          <p:cNvGrpSpPr/>
          <p:nvPr/>
        </p:nvGrpSpPr>
        <p:grpSpPr>
          <a:xfrm>
            <a:off x="4707620" y="5206057"/>
            <a:ext cx="766179" cy="501995"/>
            <a:chOff x="2983172" y="5920345"/>
            <a:chExt cx="1021572" cy="669327"/>
          </a:xfrm>
        </p:grpSpPr>
        <p:cxnSp>
          <p:nvCxnSpPr>
            <p:cNvPr id="50" name="Straight Arrow Connector 49"/>
            <p:cNvCxnSpPr/>
            <p:nvPr/>
          </p:nvCxnSpPr>
          <p:spPr>
            <a:xfrm flipV="1">
              <a:off x="3309287" y="5920345"/>
              <a:ext cx="101119" cy="331012"/>
            </a:xfrm>
            <a:prstGeom prst="straightConnector1">
              <a:avLst/>
            </a:prstGeom>
            <a:ln w="28575">
              <a:solidFill>
                <a:srgbClr val="00F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983172" y="6189392"/>
              <a:ext cx="1021572" cy="400280"/>
            </a:xfrm>
            <a:prstGeom prst="rect">
              <a:avLst/>
            </a:prstGeom>
            <a:noFill/>
            <a:ln>
              <a:noFill/>
            </a:ln>
          </p:spPr>
          <p:txBody>
            <a:bodyPr wrap="square" rtlCol="0">
              <a:spAutoFit/>
            </a:bodyPr>
            <a:lstStyle/>
            <a:p>
              <a:pPr defTabSz="342891">
                <a:defRPr/>
              </a:pPr>
              <a:r>
                <a:rPr lang="en-US" sz="1351" b="1" i="1" kern="0" dirty="0">
                  <a:solidFill>
                    <a:srgbClr val="00FF00"/>
                  </a:solidFill>
                  <a:latin typeface="Eurostile" charset="0"/>
                  <a:ea typeface="Eurostile" charset="0"/>
                  <a:cs typeface="Eurostile" charset="0"/>
                  <a:sym typeface="Calibri"/>
                </a:rPr>
                <a:t>GCV</a:t>
              </a:r>
            </a:p>
          </p:txBody>
        </p:sp>
      </p:grpSp>
      <p:sp>
        <p:nvSpPr>
          <p:cNvPr id="8" name="TextBox 7"/>
          <p:cNvSpPr txBox="1"/>
          <p:nvPr/>
        </p:nvSpPr>
        <p:spPr>
          <a:xfrm>
            <a:off x="2187654" y="4286251"/>
            <a:ext cx="184731" cy="300210"/>
          </a:xfrm>
          <a:prstGeom prst="rect">
            <a:avLst/>
          </a:prstGeom>
          <a:noFill/>
        </p:spPr>
        <p:txBody>
          <a:bodyPr wrap="none" rtlCol="0">
            <a:spAutoFit/>
          </a:bodyPr>
          <a:lstStyle/>
          <a:p>
            <a:pPr defTabSz="685783">
              <a:defRPr/>
            </a:pPr>
            <a:endParaRPr lang="en-US" sz="1351">
              <a:solidFill>
                <a:prstClr val="black"/>
              </a:solidFill>
              <a:latin typeface="Calibri"/>
            </a:endParaRPr>
          </a:p>
        </p:txBody>
      </p:sp>
      <p:sp>
        <p:nvSpPr>
          <p:cNvPr id="13" name="Oval 12"/>
          <p:cNvSpPr/>
          <p:nvPr/>
        </p:nvSpPr>
        <p:spPr>
          <a:xfrm>
            <a:off x="6934958" y="2082259"/>
            <a:ext cx="175437" cy="152652"/>
          </a:xfrm>
          <a:prstGeom prst="ellipse">
            <a:avLst/>
          </a:prstGeom>
          <a:solidFill>
            <a:srgbClr val="00FF00">
              <a:alpha val="25098"/>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a:endParaRPr>
          </a:p>
        </p:txBody>
      </p:sp>
      <p:sp>
        <p:nvSpPr>
          <p:cNvPr id="14" name="Freeform 13"/>
          <p:cNvSpPr/>
          <p:nvPr/>
        </p:nvSpPr>
        <p:spPr>
          <a:xfrm>
            <a:off x="2582057" y="2588618"/>
            <a:ext cx="1000595" cy="453497"/>
          </a:xfrm>
          <a:custGeom>
            <a:avLst/>
            <a:gdLst>
              <a:gd name="connsiteX0" fmla="*/ 14990 w 1334125"/>
              <a:gd name="connsiteY0" fmla="*/ 142407 h 936885"/>
              <a:gd name="connsiteX1" fmla="*/ 7495 w 1334125"/>
              <a:gd name="connsiteY1" fmla="*/ 172387 h 936885"/>
              <a:gd name="connsiteX2" fmla="*/ 0 w 1334125"/>
              <a:gd name="connsiteY2" fmla="*/ 194872 h 936885"/>
              <a:gd name="connsiteX3" fmla="*/ 7495 w 1334125"/>
              <a:gd name="connsiteY3" fmla="*/ 367259 h 936885"/>
              <a:gd name="connsiteX4" fmla="*/ 22485 w 1334125"/>
              <a:gd name="connsiteY4" fmla="*/ 412230 h 936885"/>
              <a:gd name="connsiteX5" fmla="*/ 29980 w 1334125"/>
              <a:gd name="connsiteY5" fmla="*/ 434715 h 936885"/>
              <a:gd name="connsiteX6" fmla="*/ 59961 w 1334125"/>
              <a:gd name="connsiteY6" fmla="*/ 479685 h 936885"/>
              <a:gd name="connsiteX7" fmla="*/ 74951 w 1334125"/>
              <a:gd name="connsiteY7" fmla="*/ 524656 h 936885"/>
              <a:gd name="connsiteX8" fmla="*/ 82446 w 1334125"/>
              <a:gd name="connsiteY8" fmla="*/ 547141 h 936885"/>
              <a:gd name="connsiteX9" fmla="*/ 97436 w 1334125"/>
              <a:gd name="connsiteY9" fmla="*/ 569626 h 936885"/>
              <a:gd name="connsiteX10" fmla="*/ 134911 w 1334125"/>
              <a:gd name="connsiteY10" fmla="*/ 637082 h 936885"/>
              <a:gd name="connsiteX11" fmla="*/ 164892 w 1334125"/>
              <a:gd name="connsiteY11" fmla="*/ 667063 h 936885"/>
              <a:gd name="connsiteX12" fmla="*/ 172387 w 1334125"/>
              <a:gd name="connsiteY12" fmla="*/ 689548 h 936885"/>
              <a:gd name="connsiteX13" fmla="*/ 217357 w 1334125"/>
              <a:gd name="connsiteY13" fmla="*/ 719528 h 936885"/>
              <a:gd name="connsiteX14" fmla="*/ 254833 w 1334125"/>
              <a:gd name="connsiteY14" fmla="*/ 749508 h 936885"/>
              <a:gd name="connsiteX15" fmla="*/ 269823 w 1334125"/>
              <a:gd name="connsiteY15" fmla="*/ 764499 h 936885"/>
              <a:gd name="connsiteX16" fmla="*/ 337279 w 1334125"/>
              <a:gd name="connsiteY16" fmla="*/ 801974 h 936885"/>
              <a:gd name="connsiteX17" fmla="*/ 382249 w 1334125"/>
              <a:gd name="connsiteY17" fmla="*/ 831954 h 936885"/>
              <a:gd name="connsiteX18" fmla="*/ 397239 w 1334125"/>
              <a:gd name="connsiteY18" fmla="*/ 846945 h 936885"/>
              <a:gd name="connsiteX19" fmla="*/ 442210 w 1334125"/>
              <a:gd name="connsiteY19" fmla="*/ 861935 h 936885"/>
              <a:gd name="connsiteX20" fmla="*/ 494675 w 1334125"/>
              <a:gd name="connsiteY20" fmla="*/ 876925 h 936885"/>
              <a:gd name="connsiteX21" fmla="*/ 539646 w 1334125"/>
              <a:gd name="connsiteY21" fmla="*/ 884420 h 936885"/>
              <a:gd name="connsiteX22" fmla="*/ 607102 w 1334125"/>
              <a:gd name="connsiteY22" fmla="*/ 906905 h 936885"/>
              <a:gd name="connsiteX23" fmla="*/ 629587 w 1334125"/>
              <a:gd name="connsiteY23" fmla="*/ 914400 h 936885"/>
              <a:gd name="connsiteX24" fmla="*/ 674557 w 1334125"/>
              <a:gd name="connsiteY24" fmla="*/ 936885 h 936885"/>
              <a:gd name="connsiteX25" fmla="*/ 854439 w 1334125"/>
              <a:gd name="connsiteY25" fmla="*/ 929390 h 936885"/>
              <a:gd name="connsiteX26" fmla="*/ 876925 w 1334125"/>
              <a:gd name="connsiteY26" fmla="*/ 921895 h 936885"/>
              <a:gd name="connsiteX27" fmla="*/ 899410 w 1334125"/>
              <a:gd name="connsiteY27" fmla="*/ 899410 h 936885"/>
              <a:gd name="connsiteX28" fmla="*/ 921895 w 1334125"/>
              <a:gd name="connsiteY28" fmla="*/ 884420 h 936885"/>
              <a:gd name="connsiteX29" fmla="*/ 959370 w 1334125"/>
              <a:gd name="connsiteY29" fmla="*/ 839449 h 936885"/>
              <a:gd name="connsiteX30" fmla="*/ 1019331 w 1334125"/>
              <a:gd name="connsiteY30" fmla="*/ 771994 h 936885"/>
              <a:gd name="connsiteX31" fmla="*/ 1041816 w 1334125"/>
              <a:gd name="connsiteY31" fmla="*/ 757004 h 936885"/>
              <a:gd name="connsiteX32" fmla="*/ 1071797 w 1334125"/>
              <a:gd name="connsiteY32" fmla="*/ 719528 h 936885"/>
              <a:gd name="connsiteX33" fmla="*/ 1094282 w 1334125"/>
              <a:gd name="connsiteY33" fmla="*/ 704538 h 936885"/>
              <a:gd name="connsiteX34" fmla="*/ 1131757 w 1334125"/>
              <a:gd name="connsiteY34" fmla="*/ 667063 h 936885"/>
              <a:gd name="connsiteX35" fmla="*/ 1169233 w 1334125"/>
              <a:gd name="connsiteY35" fmla="*/ 629587 h 936885"/>
              <a:gd name="connsiteX36" fmla="*/ 1191718 w 1334125"/>
              <a:gd name="connsiteY36" fmla="*/ 584617 h 936885"/>
              <a:gd name="connsiteX37" fmla="*/ 1206708 w 1334125"/>
              <a:gd name="connsiteY37" fmla="*/ 569626 h 936885"/>
              <a:gd name="connsiteX38" fmla="*/ 1236689 w 1334125"/>
              <a:gd name="connsiteY38" fmla="*/ 524656 h 936885"/>
              <a:gd name="connsiteX39" fmla="*/ 1266669 w 1334125"/>
              <a:gd name="connsiteY39" fmla="*/ 479685 h 936885"/>
              <a:gd name="connsiteX40" fmla="*/ 1281659 w 1334125"/>
              <a:gd name="connsiteY40" fmla="*/ 457200 h 936885"/>
              <a:gd name="connsiteX41" fmla="*/ 1304144 w 1334125"/>
              <a:gd name="connsiteY41" fmla="*/ 442210 h 936885"/>
              <a:gd name="connsiteX42" fmla="*/ 1319134 w 1334125"/>
              <a:gd name="connsiteY42" fmla="*/ 419725 h 936885"/>
              <a:gd name="connsiteX43" fmla="*/ 1334125 w 1334125"/>
              <a:gd name="connsiteY43" fmla="*/ 374754 h 936885"/>
              <a:gd name="connsiteX44" fmla="*/ 1311639 w 1334125"/>
              <a:gd name="connsiteY44" fmla="*/ 262328 h 936885"/>
              <a:gd name="connsiteX45" fmla="*/ 1266669 w 1334125"/>
              <a:gd name="connsiteY45" fmla="*/ 232348 h 936885"/>
              <a:gd name="connsiteX46" fmla="*/ 1244184 w 1334125"/>
              <a:gd name="connsiteY46" fmla="*/ 224853 h 936885"/>
              <a:gd name="connsiteX47" fmla="*/ 1206708 w 1334125"/>
              <a:gd name="connsiteY47" fmla="*/ 194872 h 936885"/>
              <a:gd name="connsiteX48" fmla="*/ 1184223 w 1334125"/>
              <a:gd name="connsiteY48" fmla="*/ 187377 h 936885"/>
              <a:gd name="connsiteX49" fmla="*/ 1169233 w 1334125"/>
              <a:gd name="connsiteY49" fmla="*/ 164892 h 936885"/>
              <a:gd name="connsiteX50" fmla="*/ 1124262 w 1334125"/>
              <a:gd name="connsiteY50" fmla="*/ 149902 h 936885"/>
              <a:gd name="connsiteX51" fmla="*/ 1101777 w 1334125"/>
              <a:gd name="connsiteY51" fmla="*/ 142407 h 936885"/>
              <a:gd name="connsiteX52" fmla="*/ 1079292 w 1334125"/>
              <a:gd name="connsiteY52" fmla="*/ 134912 h 936885"/>
              <a:gd name="connsiteX53" fmla="*/ 1056807 w 1334125"/>
              <a:gd name="connsiteY53" fmla="*/ 127417 h 936885"/>
              <a:gd name="connsiteX54" fmla="*/ 1034321 w 1334125"/>
              <a:gd name="connsiteY54" fmla="*/ 112426 h 936885"/>
              <a:gd name="connsiteX55" fmla="*/ 989351 w 1334125"/>
              <a:gd name="connsiteY55" fmla="*/ 97436 h 936885"/>
              <a:gd name="connsiteX56" fmla="*/ 944380 w 1334125"/>
              <a:gd name="connsiteY56" fmla="*/ 74951 h 936885"/>
              <a:gd name="connsiteX57" fmla="*/ 876925 w 1334125"/>
              <a:gd name="connsiteY57" fmla="*/ 44971 h 936885"/>
              <a:gd name="connsiteX58" fmla="*/ 854439 w 1334125"/>
              <a:gd name="connsiteY58" fmla="*/ 37476 h 936885"/>
              <a:gd name="connsiteX59" fmla="*/ 831954 w 1334125"/>
              <a:gd name="connsiteY59" fmla="*/ 29981 h 936885"/>
              <a:gd name="connsiteX60" fmla="*/ 757003 w 1334125"/>
              <a:gd name="connsiteY60" fmla="*/ 22485 h 936885"/>
              <a:gd name="connsiteX61" fmla="*/ 719528 w 1334125"/>
              <a:gd name="connsiteY61" fmla="*/ 14990 h 936885"/>
              <a:gd name="connsiteX62" fmla="*/ 659567 w 1334125"/>
              <a:gd name="connsiteY62" fmla="*/ 0 h 936885"/>
              <a:gd name="connsiteX63" fmla="*/ 517161 w 1334125"/>
              <a:gd name="connsiteY63" fmla="*/ 0 h 936885"/>
              <a:gd name="connsiteX64" fmla="*/ 374754 w 1334125"/>
              <a:gd name="connsiteY64" fmla="*/ 7495 h 936885"/>
              <a:gd name="connsiteX65" fmla="*/ 322289 w 1334125"/>
              <a:gd name="connsiteY65" fmla="*/ 22485 h 936885"/>
              <a:gd name="connsiteX66" fmla="*/ 307298 w 1334125"/>
              <a:gd name="connsiteY66" fmla="*/ 37476 h 936885"/>
              <a:gd name="connsiteX67" fmla="*/ 284813 w 1334125"/>
              <a:gd name="connsiteY67" fmla="*/ 44971 h 936885"/>
              <a:gd name="connsiteX68" fmla="*/ 262328 w 1334125"/>
              <a:gd name="connsiteY68" fmla="*/ 59961 h 936885"/>
              <a:gd name="connsiteX69" fmla="*/ 202367 w 1334125"/>
              <a:gd name="connsiteY69" fmla="*/ 74951 h 936885"/>
              <a:gd name="connsiteX70" fmla="*/ 157397 w 1334125"/>
              <a:gd name="connsiteY70" fmla="*/ 104931 h 936885"/>
              <a:gd name="connsiteX71" fmla="*/ 97436 w 1334125"/>
              <a:gd name="connsiteY71" fmla="*/ 119922 h 936885"/>
              <a:gd name="connsiteX72" fmla="*/ 74951 w 1334125"/>
              <a:gd name="connsiteY72" fmla="*/ 127417 h 936885"/>
              <a:gd name="connsiteX73" fmla="*/ 14990 w 1334125"/>
              <a:gd name="connsiteY73" fmla="*/ 142407 h 9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34125" h="936885">
                <a:moveTo>
                  <a:pt x="14990" y="142407"/>
                </a:moveTo>
                <a:cubicBezTo>
                  <a:pt x="12492" y="152400"/>
                  <a:pt x="10325" y="162482"/>
                  <a:pt x="7495" y="172387"/>
                </a:cubicBezTo>
                <a:cubicBezTo>
                  <a:pt x="5325" y="179983"/>
                  <a:pt x="0" y="186972"/>
                  <a:pt x="0" y="194872"/>
                </a:cubicBezTo>
                <a:cubicBezTo>
                  <a:pt x="0" y="252389"/>
                  <a:pt x="1577" y="310048"/>
                  <a:pt x="7495" y="367259"/>
                </a:cubicBezTo>
                <a:cubicBezTo>
                  <a:pt x="9121" y="382976"/>
                  <a:pt x="17488" y="397240"/>
                  <a:pt x="22485" y="412230"/>
                </a:cubicBezTo>
                <a:cubicBezTo>
                  <a:pt x="24983" y="419725"/>
                  <a:pt x="25598" y="428142"/>
                  <a:pt x="29980" y="434715"/>
                </a:cubicBezTo>
                <a:lnTo>
                  <a:pt x="59961" y="479685"/>
                </a:lnTo>
                <a:lnTo>
                  <a:pt x="74951" y="524656"/>
                </a:lnTo>
                <a:cubicBezTo>
                  <a:pt x="77449" y="532151"/>
                  <a:pt x="78064" y="540567"/>
                  <a:pt x="82446" y="547141"/>
                </a:cubicBezTo>
                <a:lnTo>
                  <a:pt x="97436" y="569626"/>
                </a:lnTo>
                <a:cubicBezTo>
                  <a:pt x="106861" y="597901"/>
                  <a:pt x="109139" y="611310"/>
                  <a:pt x="134911" y="637082"/>
                </a:cubicBezTo>
                <a:lnTo>
                  <a:pt x="164892" y="667063"/>
                </a:lnTo>
                <a:cubicBezTo>
                  <a:pt x="167390" y="674558"/>
                  <a:pt x="166801" y="683962"/>
                  <a:pt x="172387" y="689548"/>
                </a:cubicBezTo>
                <a:cubicBezTo>
                  <a:pt x="185126" y="702287"/>
                  <a:pt x="217357" y="719528"/>
                  <a:pt x="217357" y="719528"/>
                </a:cubicBezTo>
                <a:cubicBezTo>
                  <a:pt x="247216" y="764314"/>
                  <a:pt x="214606" y="725371"/>
                  <a:pt x="254833" y="749508"/>
                </a:cubicBezTo>
                <a:cubicBezTo>
                  <a:pt x="260892" y="753144"/>
                  <a:pt x="264170" y="760259"/>
                  <a:pt x="269823" y="764499"/>
                </a:cubicBezTo>
                <a:cubicBezTo>
                  <a:pt x="311057" y="795425"/>
                  <a:pt x="302223" y="790289"/>
                  <a:pt x="337279" y="801974"/>
                </a:cubicBezTo>
                <a:cubicBezTo>
                  <a:pt x="352269" y="811967"/>
                  <a:pt x="369510" y="819215"/>
                  <a:pt x="382249" y="831954"/>
                </a:cubicBezTo>
                <a:cubicBezTo>
                  <a:pt x="387246" y="836951"/>
                  <a:pt x="390918" y="843785"/>
                  <a:pt x="397239" y="846945"/>
                </a:cubicBezTo>
                <a:cubicBezTo>
                  <a:pt x="411372" y="854012"/>
                  <a:pt x="427220" y="856938"/>
                  <a:pt x="442210" y="861935"/>
                </a:cubicBezTo>
                <a:cubicBezTo>
                  <a:pt x="463641" y="869078"/>
                  <a:pt x="471147" y="872219"/>
                  <a:pt x="494675" y="876925"/>
                </a:cubicBezTo>
                <a:cubicBezTo>
                  <a:pt x="509577" y="879905"/>
                  <a:pt x="524656" y="881922"/>
                  <a:pt x="539646" y="884420"/>
                </a:cubicBezTo>
                <a:lnTo>
                  <a:pt x="607102" y="906905"/>
                </a:lnTo>
                <a:cubicBezTo>
                  <a:pt x="614597" y="909403"/>
                  <a:pt x="623013" y="910018"/>
                  <a:pt x="629587" y="914400"/>
                </a:cubicBezTo>
                <a:cubicBezTo>
                  <a:pt x="658646" y="933772"/>
                  <a:pt x="643526" y="926541"/>
                  <a:pt x="674557" y="936885"/>
                </a:cubicBezTo>
                <a:cubicBezTo>
                  <a:pt x="734518" y="934387"/>
                  <a:pt x="794590" y="933823"/>
                  <a:pt x="854439" y="929390"/>
                </a:cubicBezTo>
                <a:cubicBezTo>
                  <a:pt x="862318" y="928806"/>
                  <a:pt x="870351" y="926277"/>
                  <a:pt x="876925" y="921895"/>
                </a:cubicBezTo>
                <a:cubicBezTo>
                  <a:pt x="885744" y="916016"/>
                  <a:pt x="891267" y="906196"/>
                  <a:pt x="899410" y="899410"/>
                </a:cubicBezTo>
                <a:cubicBezTo>
                  <a:pt x="906330" y="893643"/>
                  <a:pt x="914400" y="889417"/>
                  <a:pt x="921895" y="884420"/>
                </a:cubicBezTo>
                <a:cubicBezTo>
                  <a:pt x="959108" y="828601"/>
                  <a:pt x="911284" y="897151"/>
                  <a:pt x="959370" y="839449"/>
                </a:cubicBezTo>
                <a:cubicBezTo>
                  <a:pt x="987528" y="805659"/>
                  <a:pt x="964678" y="808429"/>
                  <a:pt x="1019331" y="771994"/>
                </a:cubicBezTo>
                <a:cubicBezTo>
                  <a:pt x="1026826" y="766997"/>
                  <a:pt x="1034782" y="762631"/>
                  <a:pt x="1041816" y="757004"/>
                </a:cubicBezTo>
                <a:cubicBezTo>
                  <a:pt x="1078905" y="727333"/>
                  <a:pt x="1032838" y="758487"/>
                  <a:pt x="1071797" y="719528"/>
                </a:cubicBezTo>
                <a:cubicBezTo>
                  <a:pt x="1078167" y="713158"/>
                  <a:pt x="1086787" y="709535"/>
                  <a:pt x="1094282" y="704538"/>
                </a:cubicBezTo>
                <a:cubicBezTo>
                  <a:pt x="1134255" y="644578"/>
                  <a:pt x="1081790" y="717030"/>
                  <a:pt x="1131757" y="667063"/>
                </a:cubicBezTo>
                <a:cubicBezTo>
                  <a:pt x="1181724" y="617096"/>
                  <a:pt x="1109275" y="669559"/>
                  <a:pt x="1169233" y="629587"/>
                </a:cubicBezTo>
                <a:cubicBezTo>
                  <a:pt x="1177150" y="605837"/>
                  <a:pt x="1175113" y="605374"/>
                  <a:pt x="1191718" y="584617"/>
                </a:cubicBezTo>
                <a:cubicBezTo>
                  <a:pt x="1196132" y="579099"/>
                  <a:pt x="1202468" y="575279"/>
                  <a:pt x="1206708" y="569626"/>
                </a:cubicBezTo>
                <a:cubicBezTo>
                  <a:pt x="1217518" y="555213"/>
                  <a:pt x="1226695" y="539646"/>
                  <a:pt x="1236689" y="524656"/>
                </a:cubicBezTo>
                <a:lnTo>
                  <a:pt x="1266669" y="479685"/>
                </a:lnTo>
                <a:cubicBezTo>
                  <a:pt x="1271666" y="472190"/>
                  <a:pt x="1274164" y="462197"/>
                  <a:pt x="1281659" y="457200"/>
                </a:cubicBezTo>
                <a:lnTo>
                  <a:pt x="1304144" y="442210"/>
                </a:lnTo>
                <a:cubicBezTo>
                  <a:pt x="1309141" y="434715"/>
                  <a:pt x="1315476" y="427956"/>
                  <a:pt x="1319134" y="419725"/>
                </a:cubicBezTo>
                <a:cubicBezTo>
                  <a:pt x="1325552" y="405286"/>
                  <a:pt x="1334125" y="374754"/>
                  <a:pt x="1334125" y="374754"/>
                </a:cubicBezTo>
                <a:cubicBezTo>
                  <a:pt x="1333763" y="371494"/>
                  <a:pt x="1327582" y="272956"/>
                  <a:pt x="1311639" y="262328"/>
                </a:cubicBezTo>
                <a:cubicBezTo>
                  <a:pt x="1296649" y="252335"/>
                  <a:pt x="1283760" y="238045"/>
                  <a:pt x="1266669" y="232348"/>
                </a:cubicBezTo>
                <a:cubicBezTo>
                  <a:pt x="1259174" y="229850"/>
                  <a:pt x="1251250" y="228386"/>
                  <a:pt x="1244184" y="224853"/>
                </a:cubicBezTo>
                <a:cubicBezTo>
                  <a:pt x="1154189" y="179857"/>
                  <a:pt x="1276413" y="236697"/>
                  <a:pt x="1206708" y="194872"/>
                </a:cubicBezTo>
                <a:cubicBezTo>
                  <a:pt x="1199934" y="190807"/>
                  <a:pt x="1191718" y="189875"/>
                  <a:pt x="1184223" y="187377"/>
                </a:cubicBezTo>
                <a:cubicBezTo>
                  <a:pt x="1179226" y="179882"/>
                  <a:pt x="1176872" y="169666"/>
                  <a:pt x="1169233" y="164892"/>
                </a:cubicBezTo>
                <a:cubicBezTo>
                  <a:pt x="1155834" y="156518"/>
                  <a:pt x="1139252" y="154899"/>
                  <a:pt x="1124262" y="149902"/>
                </a:cubicBezTo>
                <a:lnTo>
                  <a:pt x="1101777" y="142407"/>
                </a:lnTo>
                <a:lnTo>
                  <a:pt x="1079292" y="134912"/>
                </a:lnTo>
                <a:lnTo>
                  <a:pt x="1056807" y="127417"/>
                </a:lnTo>
                <a:cubicBezTo>
                  <a:pt x="1049312" y="122420"/>
                  <a:pt x="1042553" y="116085"/>
                  <a:pt x="1034321" y="112426"/>
                </a:cubicBezTo>
                <a:cubicBezTo>
                  <a:pt x="1019882" y="106009"/>
                  <a:pt x="1002498" y="106201"/>
                  <a:pt x="989351" y="97436"/>
                </a:cubicBezTo>
                <a:cubicBezTo>
                  <a:pt x="960292" y="78063"/>
                  <a:pt x="975412" y="85294"/>
                  <a:pt x="944380" y="74951"/>
                </a:cubicBezTo>
                <a:cubicBezTo>
                  <a:pt x="908748" y="51197"/>
                  <a:pt x="930440" y="62809"/>
                  <a:pt x="876925" y="44971"/>
                </a:cubicBezTo>
                <a:lnTo>
                  <a:pt x="854439" y="37476"/>
                </a:lnTo>
                <a:cubicBezTo>
                  <a:pt x="846944" y="34978"/>
                  <a:pt x="839815" y="30767"/>
                  <a:pt x="831954" y="29981"/>
                </a:cubicBezTo>
                <a:cubicBezTo>
                  <a:pt x="806970" y="27482"/>
                  <a:pt x="781891" y="25804"/>
                  <a:pt x="757003" y="22485"/>
                </a:cubicBezTo>
                <a:cubicBezTo>
                  <a:pt x="744376" y="20801"/>
                  <a:pt x="731941" y="17854"/>
                  <a:pt x="719528" y="14990"/>
                </a:cubicBezTo>
                <a:cubicBezTo>
                  <a:pt x="699453" y="10357"/>
                  <a:pt x="659567" y="0"/>
                  <a:pt x="659567" y="0"/>
                </a:cubicBezTo>
                <a:cubicBezTo>
                  <a:pt x="488119" y="19050"/>
                  <a:pt x="702339" y="0"/>
                  <a:pt x="517161" y="0"/>
                </a:cubicBezTo>
                <a:cubicBezTo>
                  <a:pt x="469626" y="0"/>
                  <a:pt x="422223" y="4997"/>
                  <a:pt x="374754" y="7495"/>
                </a:cubicBezTo>
                <a:cubicBezTo>
                  <a:pt x="369154" y="8895"/>
                  <a:pt x="329969" y="17877"/>
                  <a:pt x="322289" y="22485"/>
                </a:cubicBezTo>
                <a:cubicBezTo>
                  <a:pt x="316229" y="26121"/>
                  <a:pt x="313358" y="33840"/>
                  <a:pt x="307298" y="37476"/>
                </a:cubicBezTo>
                <a:cubicBezTo>
                  <a:pt x="300523" y="41541"/>
                  <a:pt x="291879" y="41438"/>
                  <a:pt x="284813" y="44971"/>
                </a:cubicBezTo>
                <a:cubicBezTo>
                  <a:pt x="276756" y="48999"/>
                  <a:pt x="270762" y="56798"/>
                  <a:pt x="262328" y="59961"/>
                </a:cubicBezTo>
                <a:cubicBezTo>
                  <a:pt x="241882" y="67628"/>
                  <a:pt x="221572" y="64282"/>
                  <a:pt x="202367" y="74951"/>
                </a:cubicBezTo>
                <a:cubicBezTo>
                  <a:pt x="186618" y="83700"/>
                  <a:pt x="174488" y="99234"/>
                  <a:pt x="157397" y="104931"/>
                </a:cubicBezTo>
                <a:cubicBezTo>
                  <a:pt x="105995" y="122064"/>
                  <a:pt x="169796" y="101831"/>
                  <a:pt x="97436" y="119922"/>
                </a:cubicBezTo>
                <a:cubicBezTo>
                  <a:pt x="89771" y="121838"/>
                  <a:pt x="82446" y="124919"/>
                  <a:pt x="74951" y="127417"/>
                </a:cubicBezTo>
                <a:lnTo>
                  <a:pt x="14990" y="142407"/>
                </a:lnTo>
                <a:close/>
              </a:path>
            </a:pathLst>
          </a:custGeom>
          <a:solidFill>
            <a:srgbClr val="FFFF00">
              <a:alpha val="27059"/>
            </a:srgbClr>
          </a:solidFill>
          <a:ln>
            <a:solidFill>
              <a:srgbClr val="00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alibri"/>
            </a:endParaRPr>
          </a:p>
        </p:txBody>
      </p:sp>
      <p:sp>
        <p:nvSpPr>
          <p:cNvPr id="15" name="Freeform 14"/>
          <p:cNvSpPr/>
          <p:nvPr/>
        </p:nvSpPr>
        <p:spPr>
          <a:xfrm>
            <a:off x="6258369" y="2330038"/>
            <a:ext cx="1045591" cy="383903"/>
          </a:xfrm>
          <a:custGeom>
            <a:avLst/>
            <a:gdLst>
              <a:gd name="connsiteX0" fmla="*/ 1394120 w 1394120"/>
              <a:gd name="connsiteY0" fmla="*/ 104932 h 824459"/>
              <a:gd name="connsiteX1" fmla="*/ 1349149 w 1394120"/>
              <a:gd name="connsiteY1" fmla="*/ 82446 h 824459"/>
              <a:gd name="connsiteX2" fmla="*/ 1319169 w 1394120"/>
              <a:gd name="connsiteY2" fmla="*/ 59961 h 824459"/>
              <a:gd name="connsiteX3" fmla="*/ 1259208 w 1394120"/>
              <a:gd name="connsiteY3" fmla="*/ 37476 h 824459"/>
              <a:gd name="connsiteX4" fmla="*/ 1139287 w 1394120"/>
              <a:gd name="connsiteY4" fmla="*/ 29981 h 824459"/>
              <a:gd name="connsiteX5" fmla="*/ 1109307 w 1394120"/>
              <a:gd name="connsiteY5" fmla="*/ 22486 h 824459"/>
              <a:gd name="connsiteX6" fmla="*/ 1086821 w 1394120"/>
              <a:gd name="connsiteY6" fmla="*/ 7496 h 824459"/>
              <a:gd name="connsiteX7" fmla="*/ 1064336 w 1394120"/>
              <a:gd name="connsiteY7" fmla="*/ 0 h 824459"/>
              <a:gd name="connsiteX8" fmla="*/ 704572 w 1394120"/>
              <a:gd name="connsiteY8" fmla="*/ 14991 h 824459"/>
              <a:gd name="connsiteX9" fmla="*/ 682087 w 1394120"/>
              <a:gd name="connsiteY9" fmla="*/ 22486 h 824459"/>
              <a:gd name="connsiteX10" fmla="*/ 614631 w 1394120"/>
              <a:gd name="connsiteY10" fmla="*/ 37476 h 824459"/>
              <a:gd name="connsiteX11" fmla="*/ 592146 w 1394120"/>
              <a:gd name="connsiteY11" fmla="*/ 44971 h 824459"/>
              <a:gd name="connsiteX12" fmla="*/ 539680 w 1394120"/>
              <a:gd name="connsiteY12" fmla="*/ 67456 h 824459"/>
              <a:gd name="connsiteX13" fmla="*/ 472225 w 1394120"/>
              <a:gd name="connsiteY13" fmla="*/ 97437 h 824459"/>
              <a:gd name="connsiteX14" fmla="*/ 442244 w 1394120"/>
              <a:gd name="connsiteY14" fmla="*/ 112427 h 824459"/>
              <a:gd name="connsiteX15" fmla="*/ 397274 w 1394120"/>
              <a:gd name="connsiteY15" fmla="*/ 127417 h 824459"/>
              <a:gd name="connsiteX16" fmla="*/ 352303 w 1394120"/>
              <a:gd name="connsiteY16" fmla="*/ 157397 h 824459"/>
              <a:gd name="connsiteX17" fmla="*/ 329818 w 1394120"/>
              <a:gd name="connsiteY17" fmla="*/ 164892 h 824459"/>
              <a:gd name="connsiteX18" fmla="*/ 307333 w 1394120"/>
              <a:gd name="connsiteY18" fmla="*/ 179882 h 824459"/>
              <a:gd name="connsiteX19" fmla="*/ 262362 w 1394120"/>
              <a:gd name="connsiteY19" fmla="*/ 194873 h 824459"/>
              <a:gd name="connsiteX20" fmla="*/ 232382 w 1394120"/>
              <a:gd name="connsiteY20" fmla="*/ 209863 h 824459"/>
              <a:gd name="connsiteX21" fmla="*/ 187412 w 1394120"/>
              <a:gd name="connsiteY21" fmla="*/ 224853 h 824459"/>
              <a:gd name="connsiteX22" fmla="*/ 164926 w 1394120"/>
              <a:gd name="connsiteY22" fmla="*/ 232348 h 824459"/>
              <a:gd name="connsiteX23" fmla="*/ 134946 w 1394120"/>
              <a:gd name="connsiteY23" fmla="*/ 254833 h 824459"/>
              <a:gd name="connsiteX24" fmla="*/ 112461 w 1394120"/>
              <a:gd name="connsiteY24" fmla="*/ 269823 h 824459"/>
              <a:gd name="connsiteX25" fmla="*/ 97471 w 1394120"/>
              <a:gd name="connsiteY25" fmla="*/ 284814 h 824459"/>
              <a:gd name="connsiteX26" fmla="*/ 67490 w 1394120"/>
              <a:gd name="connsiteY26" fmla="*/ 299804 h 824459"/>
              <a:gd name="connsiteX27" fmla="*/ 22520 w 1394120"/>
              <a:gd name="connsiteY27" fmla="*/ 329784 h 824459"/>
              <a:gd name="connsiteX28" fmla="*/ 15025 w 1394120"/>
              <a:gd name="connsiteY28" fmla="*/ 352269 h 824459"/>
              <a:gd name="connsiteX29" fmla="*/ 35 w 1394120"/>
              <a:gd name="connsiteY29" fmla="*/ 374755 h 824459"/>
              <a:gd name="connsiteX30" fmla="*/ 15025 w 1394120"/>
              <a:gd name="connsiteY30" fmla="*/ 457200 h 824459"/>
              <a:gd name="connsiteX31" fmla="*/ 30015 w 1394120"/>
              <a:gd name="connsiteY31" fmla="*/ 472191 h 824459"/>
              <a:gd name="connsiteX32" fmla="*/ 52500 w 1394120"/>
              <a:gd name="connsiteY32" fmla="*/ 479686 h 824459"/>
              <a:gd name="connsiteX33" fmla="*/ 67490 w 1394120"/>
              <a:gd name="connsiteY33" fmla="*/ 502171 h 824459"/>
              <a:gd name="connsiteX34" fmla="*/ 74985 w 1394120"/>
              <a:gd name="connsiteY34" fmla="*/ 524656 h 824459"/>
              <a:gd name="connsiteX35" fmla="*/ 104966 w 1394120"/>
              <a:gd name="connsiteY35" fmla="*/ 554637 h 824459"/>
              <a:gd name="connsiteX36" fmla="*/ 127451 w 1394120"/>
              <a:gd name="connsiteY36" fmla="*/ 577122 h 824459"/>
              <a:gd name="connsiteX37" fmla="*/ 157431 w 1394120"/>
              <a:gd name="connsiteY37" fmla="*/ 622092 h 824459"/>
              <a:gd name="connsiteX38" fmla="*/ 172421 w 1394120"/>
              <a:gd name="connsiteY38" fmla="*/ 644578 h 824459"/>
              <a:gd name="connsiteX39" fmla="*/ 187412 w 1394120"/>
              <a:gd name="connsiteY39" fmla="*/ 667063 h 824459"/>
              <a:gd name="connsiteX40" fmla="*/ 194907 w 1394120"/>
              <a:gd name="connsiteY40" fmla="*/ 689548 h 824459"/>
              <a:gd name="connsiteX41" fmla="*/ 239877 w 1394120"/>
              <a:gd name="connsiteY41" fmla="*/ 712033 h 824459"/>
              <a:gd name="connsiteX42" fmla="*/ 337313 w 1394120"/>
              <a:gd name="connsiteY42" fmla="*/ 727023 h 824459"/>
              <a:gd name="connsiteX43" fmla="*/ 397274 w 1394120"/>
              <a:gd name="connsiteY43" fmla="*/ 742014 h 824459"/>
              <a:gd name="connsiteX44" fmla="*/ 442244 w 1394120"/>
              <a:gd name="connsiteY44" fmla="*/ 749509 h 824459"/>
              <a:gd name="connsiteX45" fmla="*/ 464730 w 1394120"/>
              <a:gd name="connsiteY45" fmla="*/ 757004 h 824459"/>
              <a:gd name="connsiteX46" fmla="*/ 509700 w 1394120"/>
              <a:gd name="connsiteY46" fmla="*/ 764499 h 824459"/>
              <a:gd name="connsiteX47" fmla="*/ 554671 w 1394120"/>
              <a:gd name="connsiteY47" fmla="*/ 779489 h 824459"/>
              <a:gd name="connsiteX48" fmla="*/ 584651 w 1394120"/>
              <a:gd name="connsiteY48" fmla="*/ 786984 h 824459"/>
              <a:gd name="connsiteX49" fmla="*/ 629621 w 1394120"/>
              <a:gd name="connsiteY49" fmla="*/ 801974 h 824459"/>
              <a:gd name="connsiteX50" fmla="*/ 652107 w 1394120"/>
              <a:gd name="connsiteY50" fmla="*/ 809469 h 824459"/>
              <a:gd name="connsiteX51" fmla="*/ 727058 w 1394120"/>
              <a:gd name="connsiteY51" fmla="*/ 824459 h 824459"/>
              <a:gd name="connsiteX52" fmla="*/ 846979 w 1394120"/>
              <a:gd name="connsiteY52" fmla="*/ 816964 h 824459"/>
              <a:gd name="connsiteX53" fmla="*/ 929425 w 1394120"/>
              <a:gd name="connsiteY53" fmla="*/ 749509 h 824459"/>
              <a:gd name="connsiteX54" fmla="*/ 951910 w 1394120"/>
              <a:gd name="connsiteY54" fmla="*/ 734519 h 824459"/>
              <a:gd name="connsiteX55" fmla="*/ 989385 w 1394120"/>
              <a:gd name="connsiteY55" fmla="*/ 697043 h 824459"/>
              <a:gd name="connsiteX56" fmla="*/ 1004376 w 1394120"/>
              <a:gd name="connsiteY56" fmla="*/ 682053 h 824459"/>
              <a:gd name="connsiteX57" fmla="*/ 1026861 w 1394120"/>
              <a:gd name="connsiteY57" fmla="*/ 667063 h 824459"/>
              <a:gd name="connsiteX58" fmla="*/ 1041851 w 1394120"/>
              <a:gd name="connsiteY58" fmla="*/ 637082 h 824459"/>
              <a:gd name="connsiteX59" fmla="*/ 1056841 w 1394120"/>
              <a:gd name="connsiteY59" fmla="*/ 614597 h 824459"/>
              <a:gd name="connsiteX60" fmla="*/ 1064336 w 1394120"/>
              <a:gd name="connsiteY60" fmla="*/ 584617 h 824459"/>
              <a:gd name="connsiteX61" fmla="*/ 1094317 w 1394120"/>
              <a:gd name="connsiteY61" fmla="*/ 532151 h 824459"/>
              <a:gd name="connsiteX62" fmla="*/ 1101812 w 1394120"/>
              <a:gd name="connsiteY62" fmla="*/ 509666 h 824459"/>
              <a:gd name="connsiteX63" fmla="*/ 1131792 w 1394120"/>
              <a:gd name="connsiteY63" fmla="*/ 457200 h 824459"/>
              <a:gd name="connsiteX64" fmla="*/ 1139287 w 1394120"/>
              <a:gd name="connsiteY64" fmla="*/ 434715 h 824459"/>
              <a:gd name="connsiteX65" fmla="*/ 1154277 w 1394120"/>
              <a:gd name="connsiteY65" fmla="*/ 412230 h 824459"/>
              <a:gd name="connsiteX66" fmla="*/ 1184258 w 1394120"/>
              <a:gd name="connsiteY66" fmla="*/ 359764 h 824459"/>
              <a:gd name="connsiteX67" fmla="*/ 1191753 w 1394120"/>
              <a:gd name="connsiteY67" fmla="*/ 337279 h 824459"/>
              <a:gd name="connsiteX68" fmla="*/ 1221733 w 1394120"/>
              <a:gd name="connsiteY68" fmla="*/ 284814 h 824459"/>
              <a:gd name="connsiteX69" fmla="*/ 1259208 w 1394120"/>
              <a:gd name="connsiteY69" fmla="*/ 217358 h 824459"/>
              <a:gd name="connsiteX70" fmla="*/ 1281694 w 1394120"/>
              <a:gd name="connsiteY70" fmla="*/ 194873 h 824459"/>
              <a:gd name="connsiteX71" fmla="*/ 1326664 w 1394120"/>
              <a:gd name="connsiteY71" fmla="*/ 164892 h 824459"/>
              <a:gd name="connsiteX72" fmla="*/ 1349149 w 1394120"/>
              <a:gd name="connsiteY72" fmla="*/ 149902 h 824459"/>
              <a:gd name="connsiteX73" fmla="*/ 1386625 w 1394120"/>
              <a:gd name="connsiteY73" fmla="*/ 119922 h 824459"/>
              <a:gd name="connsiteX74" fmla="*/ 1394120 w 1394120"/>
              <a:gd name="connsiteY74" fmla="*/ 104932 h 8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394120" h="824459">
                <a:moveTo>
                  <a:pt x="1394120" y="104932"/>
                </a:moveTo>
                <a:cubicBezTo>
                  <a:pt x="1379130" y="97437"/>
                  <a:pt x="1363520" y="91069"/>
                  <a:pt x="1349149" y="82446"/>
                </a:cubicBezTo>
                <a:cubicBezTo>
                  <a:pt x="1338438" y="76019"/>
                  <a:pt x="1329762" y="66582"/>
                  <a:pt x="1319169" y="59961"/>
                </a:cubicBezTo>
                <a:cubicBezTo>
                  <a:pt x="1301956" y="49203"/>
                  <a:pt x="1279762" y="39531"/>
                  <a:pt x="1259208" y="37476"/>
                </a:cubicBezTo>
                <a:cubicBezTo>
                  <a:pt x="1219355" y="33491"/>
                  <a:pt x="1179261" y="32479"/>
                  <a:pt x="1139287" y="29981"/>
                </a:cubicBezTo>
                <a:cubicBezTo>
                  <a:pt x="1129294" y="27483"/>
                  <a:pt x="1118775" y="26544"/>
                  <a:pt x="1109307" y="22486"/>
                </a:cubicBezTo>
                <a:cubicBezTo>
                  <a:pt x="1101027" y="18938"/>
                  <a:pt x="1094878" y="11525"/>
                  <a:pt x="1086821" y="7496"/>
                </a:cubicBezTo>
                <a:cubicBezTo>
                  <a:pt x="1079755" y="3963"/>
                  <a:pt x="1071831" y="2499"/>
                  <a:pt x="1064336" y="0"/>
                </a:cubicBezTo>
                <a:lnTo>
                  <a:pt x="704572" y="14991"/>
                </a:lnTo>
                <a:cubicBezTo>
                  <a:pt x="696697" y="15621"/>
                  <a:pt x="689752" y="20570"/>
                  <a:pt x="682087" y="22486"/>
                </a:cubicBezTo>
                <a:cubicBezTo>
                  <a:pt x="620266" y="37941"/>
                  <a:pt x="668490" y="22088"/>
                  <a:pt x="614631" y="37476"/>
                </a:cubicBezTo>
                <a:cubicBezTo>
                  <a:pt x="607035" y="39646"/>
                  <a:pt x="599212" y="41438"/>
                  <a:pt x="592146" y="44971"/>
                </a:cubicBezTo>
                <a:cubicBezTo>
                  <a:pt x="540386" y="70851"/>
                  <a:pt x="602076" y="51858"/>
                  <a:pt x="539680" y="67456"/>
                </a:cubicBezTo>
                <a:cubicBezTo>
                  <a:pt x="473550" y="111543"/>
                  <a:pt x="579238" y="43932"/>
                  <a:pt x="472225" y="97437"/>
                </a:cubicBezTo>
                <a:cubicBezTo>
                  <a:pt x="462231" y="102434"/>
                  <a:pt x="452618" y="108277"/>
                  <a:pt x="442244" y="112427"/>
                </a:cubicBezTo>
                <a:cubicBezTo>
                  <a:pt x="427573" y="118295"/>
                  <a:pt x="410421" y="118652"/>
                  <a:pt x="397274" y="127417"/>
                </a:cubicBezTo>
                <a:cubicBezTo>
                  <a:pt x="382284" y="137410"/>
                  <a:pt x="369394" y="151700"/>
                  <a:pt x="352303" y="157397"/>
                </a:cubicBezTo>
                <a:cubicBezTo>
                  <a:pt x="344808" y="159895"/>
                  <a:pt x="336884" y="161359"/>
                  <a:pt x="329818" y="164892"/>
                </a:cubicBezTo>
                <a:cubicBezTo>
                  <a:pt x="321761" y="168920"/>
                  <a:pt x="315564" y="176224"/>
                  <a:pt x="307333" y="179882"/>
                </a:cubicBezTo>
                <a:cubicBezTo>
                  <a:pt x="292894" y="186300"/>
                  <a:pt x="276495" y="187806"/>
                  <a:pt x="262362" y="194873"/>
                </a:cubicBezTo>
                <a:cubicBezTo>
                  <a:pt x="252369" y="199870"/>
                  <a:pt x="242756" y="205713"/>
                  <a:pt x="232382" y="209863"/>
                </a:cubicBezTo>
                <a:cubicBezTo>
                  <a:pt x="217711" y="215731"/>
                  <a:pt x="202402" y="219856"/>
                  <a:pt x="187412" y="224853"/>
                </a:cubicBezTo>
                <a:lnTo>
                  <a:pt x="164926" y="232348"/>
                </a:lnTo>
                <a:cubicBezTo>
                  <a:pt x="154933" y="239843"/>
                  <a:pt x="145111" y="247572"/>
                  <a:pt x="134946" y="254833"/>
                </a:cubicBezTo>
                <a:cubicBezTo>
                  <a:pt x="127616" y="260069"/>
                  <a:pt x="119495" y="264196"/>
                  <a:pt x="112461" y="269823"/>
                </a:cubicBezTo>
                <a:cubicBezTo>
                  <a:pt x="106943" y="274238"/>
                  <a:pt x="103351" y="280894"/>
                  <a:pt x="97471" y="284814"/>
                </a:cubicBezTo>
                <a:cubicBezTo>
                  <a:pt x="88174" y="291012"/>
                  <a:pt x="77071" y="294056"/>
                  <a:pt x="67490" y="299804"/>
                </a:cubicBezTo>
                <a:cubicBezTo>
                  <a:pt x="52042" y="309073"/>
                  <a:pt x="22520" y="329784"/>
                  <a:pt x="22520" y="329784"/>
                </a:cubicBezTo>
                <a:cubicBezTo>
                  <a:pt x="20022" y="337279"/>
                  <a:pt x="18558" y="345203"/>
                  <a:pt x="15025" y="352269"/>
                </a:cubicBezTo>
                <a:cubicBezTo>
                  <a:pt x="10997" y="360326"/>
                  <a:pt x="851" y="365784"/>
                  <a:pt x="35" y="374755"/>
                </a:cubicBezTo>
                <a:cubicBezTo>
                  <a:pt x="-482" y="380439"/>
                  <a:pt x="4687" y="439970"/>
                  <a:pt x="15025" y="457200"/>
                </a:cubicBezTo>
                <a:cubicBezTo>
                  <a:pt x="18661" y="463260"/>
                  <a:pt x="23956" y="468555"/>
                  <a:pt x="30015" y="472191"/>
                </a:cubicBezTo>
                <a:cubicBezTo>
                  <a:pt x="36789" y="476256"/>
                  <a:pt x="45005" y="477188"/>
                  <a:pt x="52500" y="479686"/>
                </a:cubicBezTo>
                <a:cubicBezTo>
                  <a:pt x="57497" y="487181"/>
                  <a:pt x="63462" y="494114"/>
                  <a:pt x="67490" y="502171"/>
                </a:cubicBezTo>
                <a:cubicBezTo>
                  <a:pt x="71023" y="509237"/>
                  <a:pt x="70393" y="518227"/>
                  <a:pt x="74985" y="524656"/>
                </a:cubicBezTo>
                <a:cubicBezTo>
                  <a:pt x="83200" y="536157"/>
                  <a:pt x="94972" y="544643"/>
                  <a:pt x="104966" y="554637"/>
                </a:cubicBezTo>
                <a:cubicBezTo>
                  <a:pt x="112461" y="562132"/>
                  <a:pt x="121571" y="568303"/>
                  <a:pt x="127451" y="577122"/>
                </a:cubicBezTo>
                <a:lnTo>
                  <a:pt x="157431" y="622092"/>
                </a:lnTo>
                <a:lnTo>
                  <a:pt x="172421" y="644578"/>
                </a:lnTo>
                <a:lnTo>
                  <a:pt x="187412" y="667063"/>
                </a:lnTo>
                <a:cubicBezTo>
                  <a:pt x="189910" y="674558"/>
                  <a:pt x="189972" y="683379"/>
                  <a:pt x="194907" y="689548"/>
                </a:cubicBezTo>
                <a:cubicBezTo>
                  <a:pt x="204066" y="700997"/>
                  <a:pt x="226299" y="708639"/>
                  <a:pt x="239877" y="712033"/>
                </a:cubicBezTo>
                <a:cubicBezTo>
                  <a:pt x="274212" y="720617"/>
                  <a:pt x="300907" y="722472"/>
                  <a:pt x="337313" y="727023"/>
                </a:cubicBezTo>
                <a:cubicBezTo>
                  <a:pt x="357300" y="732020"/>
                  <a:pt x="376952" y="738627"/>
                  <a:pt x="397274" y="742014"/>
                </a:cubicBezTo>
                <a:cubicBezTo>
                  <a:pt x="412264" y="744512"/>
                  <a:pt x="427409" y="746212"/>
                  <a:pt x="442244" y="749509"/>
                </a:cubicBezTo>
                <a:cubicBezTo>
                  <a:pt x="449957" y="751223"/>
                  <a:pt x="457017" y="755290"/>
                  <a:pt x="464730" y="757004"/>
                </a:cubicBezTo>
                <a:cubicBezTo>
                  <a:pt x="479565" y="760301"/>
                  <a:pt x="494957" y="760813"/>
                  <a:pt x="509700" y="764499"/>
                </a:cubicBezTo>
                <a:cubicBezTo>
                  <a:pt x="525029" y="768331"/>
                  <a:pt x="539342" y="775657"/>
                  <a:pt x="554671" y="779489"/>
                </a:cubicBezTo>
                <a:cubicBezTo>
                  <a:pt x="564664" y="781987"/>
                  <a:pt x="574785" y="784024"/>
                  <a:pt x="584651" y="786984"/>
                </a:cubicBezTo>
                <a:cubicBezTo>
                  <a:pt x="599785" y="791524"/>
                  <a:pt x="614631" y="796977"/>
                  <a:pt x="629621" y="801974"/>
                </a:cubicBezTo>
                <a:cubicBezTo>
                  <a:pt x="637116" y="804472"/>
                  <a:pt x="644360" y="807920"/>
                  <a:pt x="652107" y="809469"/>
                </a:cubicBezTo>
                <a:lnTo>
                  <a:pt x="727058" y="824459"/>
                </a:lnTo>
                <a:cubicBezTo>
                  <a:pt x="767032" y="821961"/>
                  <a:pt x="807923" y="825840"/>
                  <a:pt x="846979" y="816964"/>
                </a:cubicBezTo>
                <a:cubicBezTo>
                  <a:pt x="885824" y="808136"/>
                  <a:pt x="899630" y="769372"/>
                  <a:pt x="929425" y="749509"/>
                </a:cubicBezTo>
                <a:cubicBezTo>
                  <a:pt x="936920" y="744512"/>
                  <a:pt x="945131" y="740451"/>
                  <a:pt x="951910" y="734519"/>
                </a:cubicBezTo>
                <a:cubicBezTo>
                  <a:pt x="965205" y="722886"/>
                  <a:pt x="976893" y="709535"/>
                  <a:pt x="989385" y="697043"/>
                </a:cubicBezTo>
                <a:cubicBezTo>
                  <a:pt x="994382" y="692046"/>
                  <a:pt x="998496" y="685973"/>
                  <a:pt x="1004376" y="682053"/>
                </a:cubicBezTo>
                <a:lnTo>
                  <a:pt x="1026861" y="667063"/>
                </a:lnTo>
                <a:cubicBezTo>
                  <a:pt x="1031858" y="657069"/>
                  <a:pt x="1036308" y="646783"/>
                  <a:pt x="1041851" y="637082"/>
                </a:cubicBezTo>
                <a:cubicBezTo>
                  <a:pt x="1046320" y="629261"/>
                  <a:pt x="1053293" y="622877"/>
                  <a:pt x="1056841" y="614597"/>
                </a:cubicBezTo>
                <a:cubicBezTo>
                  <a:pt x="1060899" y="605129"/>
                  <a:pt x="1060719" y="594262"/>
                  <a:pt x="1064336" y="584617"/>
                </a:cubicBezTo>
                <a:cubicBezTo>
                  <a:pt x="1072487" y="562881"/>
                  <a:pt x="1081890" y="550790"/>
                  <a:pt x="1094317" y="532151"/>
                </a:cubicBezTo>
                <a:cubicBezTo>
                  <a:pt x="1096815" y="524656"/>
                  <a:pt x="1098279" y="516732"/>
                  <a:pt x="1101812" y="509666"/>
                </a:cubicBezTo>
                <a:cubicBezTo>
                  <a:pt x="1139448" y="434395"/>
                  <a:pt x="1092372" y="549181"/>
                  <a:pt x="1131792" y="457200"/>
                </a:cubicBezTo>
                <a:cubicBezTo>
                  <a:pt x="1134904" y="449938"/>
                  <a:pt x="1135754" y="441781"/>
                  <a:pt x="1139287" y="434715"/>
                </a:cubicBezTo>
                <a:cubicBezTo>
                  <a:pt x="1143315" y="426658"/>
                  <a:pt x="1149808" y="420051"/>
                  <a:pt x="1154277" y="412230"/>
                </a:cubicBezTo>
                <a:cubicBezTo>
                  <a:pt x="1192312" y="345669"/>
                  <a:pt x="1147737" y="414544"/>
                  <a:pt x="1184258" y="359764"/>
                </a:cubicBezTo>
                <a:cubicBezTo>
                  <a:pt x="1186756" y="352269"/>
                  <a:pt x="1188220" y="344345"/>
                  <a:pt x="1191753" y="337279"/>
                </a:cubicBezTo>
                <a:cubicBezTo>
                  <a:pt x="1229385" y="262016"/>
                  <a:pt x="1182318" y="376783"/>
                  <a:pt x="1221733" y="284814"/>
                </a:cubicBezTo>
                <a:cubicBezTo>
                  <a:pt x="1235870" y="251827"/>
                  <a:pt x="1222690" y="253874"/>
                  <a:pt x="1259208" y="217358"/>
                </a:cubicBezTo>
                <a:cubicBezTo>
                  <a:pt x="1266703" y="209863"/>
                  <a:pt x="1273327" y="201381"/>
                  <a:pt x="1281694" y="194873"/>
                </a:cubicBezTo>
                <a:cubicBezTo>
                  <a:pt x="1295915" y="183812"/>
                  <a:pt x="1311674" y="174886"/>
                  <a:pt x="1326664" y="164892"/>
                </a:cubicBezTo>
                <a:cubicBezTo>
                  <a:pt x="1334159" y="159895"/>
                  <a:pt x="1342779" y="156271"/>
                  <a:pt x="1349149" y="149902"/>
                </a:cubicBezTo>
                <a:cubicBezTo>
                  <a:pt x="1370510" y="128543"/>
                  <a:pt x="1358260" y="138832"/>
                  <a:pt x="1386625" y="119922"/>
                </a:cubicBezTo>
                <a:lnTo>
                  <a:pt x="1394120" y="104932"/>
                </a:lnTo>
                <a:close/>
              </a:path>
            </a:pathLst>
          </a:custGeom>
          <a:solidFill>
            <a:srgbClr val="FFFF00">
              <a:alpha val="29804"/>
            </a:srgbClr>
          </a:solidFill>
          <a:ln>
            <a:solidFill>
              <a:srgbClr val="00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a:endParaRPr>
          </a:p>
        </p:txBody>
      </p:sp>
      <p:sp>
        <p:nvSpPr>
          <p:cNvPr id="9" name="TextBox 8">
            <a:extLst>
              <a:ext uri="{FF2B5EF4-FFF2-40B4-BE49-F238E27FC236}">
                <a16:creationId xmlns:a16="http://schemas.microsoft.com/office/drawing/2014/main" id="{DA90F878-5818-0640-81CB-49D6A3AC6C6C}"/>
              </a:ext>
            </a:extLst>
          </p:cNvPr>
          <p:cNvSpPr txBox="1"/>
          <p:nvPr/>
        </p:nvSpPr>
        <p:spPr>
          <a:xfrm>
            <a:off x="3028951" y="2351901"/>
            <a:ext cx="696660" cy="300210"/>
          </a:xfrm>
          <a:prstGeom prst="rect">
            <a:avLst/>
          </a:prstGeom>
          <a:noFill/>
        </p:spPr>
        <p:txBody>
          <a:bodyPr wrap="square" rtlCol="0">
            <a:spAutoFit/>
          </a:bodyPr>
          <a:lstStyle/>
          <a:p>
            <a:pPr defTabSz="685783"/>
            <a:r>
              <a:rPr lang="en-US" sz="1351" dirty="0">
                <a:solidFill>
                  <a:srgbClr val="FFFF00"/>
                </a:solidFill>
                <a:latin typeface="Calibri"/>
              </a:rPr>
              <a:t>Fat</a:t>
            </a:r>
          </a:p>
        </p:txBody>
      </p:sp>
      <p:sp>
        <p:nvSpPr>
          <p:cNvPr id="59" name="TextBox 58">
            <a:extLst>
              <a:ext uri="{FF2B5EF4-FFF2-40B4-BE49-F238E27FC236}">
                <a16:creationId xmlns:a16="http://schemas.microsoft.com/office/drawing/2014/main" id="{82451D06-FDC5-7449-906E-DC5CD5516E10}"/>
              </a:ext>
            </a:extLst>
          </p:cNvPr>
          <p:cNvSpPr txBox="1"/>
          <p:nvPr/>
        </p:nvSpPr>
        <p:spPr>
          <a:xfrm>
            <a:off x="6618541" y="2000251"/>
            <a:ext cx="696660" cy="300210"/>
          </a:xfrm>
          <a:prstGeom prst="rect">
            <a:avLst/>
          </a:prstGeom>
          <a:noFill/>
        </p:spPr>
        <p:txBody>
          <a:bodyPr wrap="square" rtlCol="0">
            <a:spAutoFit/>
          </a:bodyPr>
          <a:lstStyle/>
          <a:p>
            <a:pPr defTabSz="685783"/>
            <a:r>
              <a:rPr lang="en-US" sz="1351" dirty="0">
                <a:solidFill>
                  <a:srgbClr val="FFFF00"/>
                </a:solidFill>
                <a:latin typeface="Calibri"/>
              </a:rPr>
              <a:t>Fat</a:t>
            </a:r>
          </a:p>
        </p:txBody>
      </p:sp>
      <p:sp>
        <p:nvSpPr>
          <p:cNvPr id="52" name="TextBox 51">
            <a:extLst>
              <a:ext uri="{FF2B5EF4-FFF2-40B4-BE49-F238E27FC236}">
                <a16:creationId xmlns:a16="http://schemas.microsoft.com/office/drawing/2014/main" id="{5E4C9F7C-AB54-0A42-B815-F321A956C78B}"/>
              </a:ext>
            </a:extLst>
          </p:cNvPr>
          <p:cNvSpPr txBox="1"/>
          <p:nvPr/>
        </p:nvSpPr>
        <p:spPr>
          <a:xfrm>
            <a:off x="1156537" y="4215647"/>
            <a:ext cx="1842449" cy="1061829"/>
          </a:xfrm>
          <a:prstGeom prst="rect">
            <a:avLst/>
          </a:prstGeom>
          <a:noFill/>
        </p:spPr>
        <p:txBody>
          <a:bodyPr wrap="square" rtlCol="0">
            <a:spAutoFit/>
          </a:bodyPr>
          <a:lstStyle/>
          <a:p>
            <a:pPr defTabSz="685783">
              <a:defRPr/>
            </a:pPr>
            <a:r>
              <a:rPr lang="en-US" sz="900" dirty="0">
                <a:solidFill>
                  <a:schemeClr val="tx1">
                    <a:lumMod val="75000"/>
                    <a:lumOff val="25000"/>
                  </a:schemeClr>
                </a:solidFill>
                <a:latin typeface="Helvetica" panose="020B0604020202020204" pitchFamily="34" charset="0"/>
                <a:cs typeface="Helvetica" panose="020B0604020202020204" pitchFamily="34" charset="0"/>
              </a:rPr>
              <a:t>Santangeli et al. Circulation EP 2015;8:337-343</a:t>
            </a:r>
          </a:p>
          <a:p>
            <a:pPr defTabSz="685783">
              <a:defRPr/>
            </a:pPr>
            <a:r>
              <a:rPr lang="en-US" sz="900" dirty="0">
                <a:solidFill>
                  <a:schemeClr val="tx1">
                    <a:lumMod val="75000"/>
                    <a:lumOff val="25000"/>
                  </a:schemeClr>
                </a:solidFill>
                <a:latin typeface="Helvetica" panose="020B0604020202020204" pitchFamily="34" charset="0"/>
                <a:cs typeface="Helvetica" panose="020B0604020202020204" pitchFamily="34" charset="0"/>
              </a:rPr>
              <a:t>Yamada et al. Circulation EP 2010;3:616-623</a:t>
            </a:r>
          </a:p>
          <a:p>
            <a:pPr defTabSz="685783">
              <a:defRPr/>
            </a:pPr>
            <a:r>
              <a:rPr lang="en-US" sz="900" dirty="0">
                <a:solidFill>
                  <a:schemeClr val="tx1">
                    <a:lumMod val="75000"/>
                    <a:lumOff val="25000"/>
                  </a:schemeClr>
                </a:solidFill>
                <a:latin typeface="Helvetica" panose="020B0604020202020204" pitchFamily="34" charset="0"/>
                <a:cs typeface="Helvetica" panose="020B0604020202020204" pitchFamily="34" charset="0"/>
              </a:rPr>
              <a:t>W.A. McAlpine Collection-UCLA Cardiac Arrhythmia Center (with permission)</a:t>
            </a:r>
          </a:p>
        </p:txBody>
      </p:sp>
      <p:sp>
        <p:nvSpPr>
          <p:cNvPr id="19" name="TextBox 18">
            <a:extLst>
              <a:ext uri="{FF2B5EF4-FFF2-40B4-BE49-F238E27FC236}">
                <a16:creationId xmlns:a16="http://schemas.microsoft.com/office/drawing/2014/main" id="{099B01B7-DEDE-0C48-8567-59F5787A2348}"/>
              </a:ext>
            </a:extLst>
          </p:cNvPr>
          <p:cNvSpPr txBox="1"/>
          <p:nvPr/>
        </p:nvSpPr>
        <p:spPr>
          <a:xfrm>
            <a:off x="6072505" y="4545587"/>
            <a:ext cx="2461895" cy="230832"/>
          </a:xfrm>
          <a:prstGeom prst="rect">
            <a:avLst/>
          </a:prstGeom>
          <a:noFill/>
        </p:spPr>
        <p:txBody>
          <a:bodyPr wrap="square" rtlCol="0">
            <a:spAutoFit/>
          </a:bodyPr>
          <a:lstStyle/>
          <a:p>
            <a:pPr algn="ctr" defTabSz="685783"/>
            <a:r>
              <a:rPr lang="en-US" sz="900" dirty="0">
                <a:solidFill>
                  <a:schemeClr val="tx1">
                    <a:lumMod val="75000"/>
                    <a:lumOff val="25000"/>
                  </a:schemeClr>
                </a:solidFill>
                <a:latin typeface="Helvetica" panose="020B0604020202020204" pitchFamily="34" charset="0"/>
                <a:cs typeface="Helvetica" panose="020B0604020202020204" pitchFamily="34" charset="0"/>
              </a:rPr>
              <a:t>Courtesy of Dr. Fermin Garcia/UCLA Team</a:t>
            </a:r>
          </a:p>
        </p:txBody>
      </p:sp>
      <p:sp>
        <p:nvSpPr>
          <p:cNvPr id="24" name="Text Placeholder 23">
            <a:extLst>
              <a:ext uri="{FF2B5EF4-FFF2-40B4-BE49-F238E27FC236}">
                <a16:creationId xmlns:a16="http://schemas.microsoft.com/office/drawing/2014/main" id="{EBE7032F-69D2-4476-B535-84FEC5448098}"/>
              </a:ext>
            </a:extLst>
          </p:cNvPr>
          <p:cNvSpPr>
            <a:spLocks noGrp="1"/>
          </p:cNvSpPr>
          <p:nvPr>
            <p:ph type="body" sz="quarter" idx="11"/>
          </p:nvPr>
        </p:nvSpPr>
        <p:spPr>
          <a:xfrm>
            <a:off x="448799" y="310714"/>
            <a:ext cx="8403110" cy="400110"/>
          </a:xfrm>
        </p:spPr>
        <p:txBody>
          <a:bodyPr/>
          <a:lstStyle/>
          <a:p>
            <a:r>
              <a:rPr lang="en-US" sz="2000" dirty="0"/>
              <a:t>Proximal Epicardial LV SUMMIT (Top of LV) – Proximal Inaccessible</a:t>
            </a:r>
          </a:p>
        </p:txBody>
      </p:sp>
      <p:sp>
        <p:nvSpPr>
          <p:cNvPr id="25" name="Text Placeholder 24">
            <a:extLst>
              <a:ext uri="{FF2B5EF4-FFF2-40B4-BE49-F238E27FC236}">
                <a16:creationId xmlns:a16="http://schemas.microsoft.com/office/drawing/2014/main" id="{6B749013-3582-49BC-8F37-D5C53F353BDA}"/>
              </a:ext>
            </a:extLst>
          </p:cNvPr>
          <p:cNvSpPr>
            <a:spLocks noGrp="1"/>
          </p:cNvSpPr>
          <p:nvPr>
            <p:ph type="body" sz="quarter" idx="12"/>
          </p:nvPr>
        </p:nvSpPr>
        <p:spPr>
          <a:xfrm>
            <a:off x="740890" y="792693"/>
            <a:ext cx="8403110" cy="338554"/>
          </a:xfrm>
        </p:spPr>
        <p:txBody>
          <a:bodyPr/>
          <a:lstStyle/>
          <a:p>
            <a:pPr algn="just"/>
            <a:r>
              <a:rPr lang="en-US" sz="1600" dirty="0">
                <a:solidFill>
                  <a:schemeClr val="tx1">
                    <a:lumMod val="75000"/>
                    <a:lumOff val="25000"/>
                  </a:schemeClr>
                </a:solidFill>
              </a:rPr>
              <a:t>The limitation to access epicardially is the coronary arteries and epicardial fat</a:t>
            </a:r>
          </a:p>
        </p:txBody>
      </p:sp>
    </p:spTree>
    <p:extLst>
      <p:ext uri="{BB962C8B-B14F-4D97-AF65-F5344CB8AC3E}">
        <p14:creationId xmlns:p14="http://schemas.microsoft.com/office/powerpoint/2010/main" val="12185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par>
                                <p:cTn id="26" presetID="22" presetClass="entr" presetSubtype="4"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13" grpId="0" animBg="1"/>
      <p:bldP spid="14" grpId="0" animBg="1"/>
      <p:bldP spid="15" grpId="0" animBg="1"/>
      <p:bldP spid="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3A18E1-1C34-4759-A875-3B55FFC89185}"/>
              </a:ext>
            </a:extLst>
          </p:cNvPr>
          <p:cNvSpPr>
            <a:spLocks noGrp="1"/>
          </p:cNvSpPr>
          <p:nvPr>
            <p:ph type="body" sz="quarter" idx="11"/>
          </p:nvPr>
        </p:nvSpPr>
        <p:spPr>
          <a:xfrm>
            <a:off x="443226" y="247675"/>
            <a:ext cx="8403110" cy="1569660"/>
          </a:xfrm>
        </p:spPr>
        <p:txBody>
          <a:bodyPr/>
          <a:lstStyle/>
          <a:p>
            <a:pPr algn="ctr"/>
            <a:r>
              <a:rPr lang="en-US" sz="2800" dirty="0"/>
              <a:t>Risk – Coronary Injury with Ablation in Coronary Venous System</a:t>
            </a:r>
          </a:p>
          <a:p>
            <a:endParaRPr lang="en-US" dirty="0"/>
          </a:p>
        </p:txBody>
      </p:sp>
      <p:sp>
        <p:nvSpPr>
          <p:cNvPr id="6" name="Title 5"/>
          <p:cNvSpPr>
            <a:spLocks noGrp="1"/>
          </p:cNvSpPr>
          <p:nvPr>
            <p:ph type="title" idx="4294967295"/>
          </p:nvPr>
        </p:nvSpPr>
        <p:spPr>
          <a:xfrm>
            <a:off x="311111" y="1803122"/>
            <a:ext cx="971550" cy="857250"/>
          </a:xfrm>
        </p:spPr>
        <p:txBody>
          <a:bodyPr>
            <a:normAutofit/>
          </a:bodyPr>
          <a:lstStyle/>
          <a:p>
            <a:r>
              <a:rPr lang="en-US" sz="2100" b="1" dirty="0">
                <a:solidFill>
                  <a:schemeClr val="tx1">
                    <a:lumMod val="75000"/>
                    <a:lumOff val="25000"/>
                  </a:schemeClr>
                </a:solidFill>
                <a:latin typeface="Helvetica" panose="020B0604020202020204" pitchFamily="34" charset="0"/>
                <a:cs typeface="Helvetica" panose="020B0604020202020204" pitchFamily="34" charset="0"/>
              </a:rPr>
              <a:t>RAO</a:t>
            </a:r>
          </a:p>
        </p:txBody>
      </p:sp>
      <p:pic>
        <p:nvPicPr>
          <p:cNvPr id="9" name="RAO coronary angiography ablator in AIV.AVI">
            <a:hlinkClick r:id="" action="ppaction://media"/>
          </p:cNvPr>
          <p:cNvPicPr>
            <a:picLocks noGrp="1" noChangeAspect="1"/>
          </p:cNvPicPr>
          <p:nvPr>
            <p:ph sz="half" idx="4294967295"/>
            <a:videoFile r:link="rId2"/>
            <p:extLst>
              <p:ext uri="{DAA4B4D4-6D71-4841-9C94-3DE7FCFB9230}">
                <p14:media xmlns:p14="http://schemas.microsoft.com/office/powerpoint/2010/main" r:embed="rId1"/>
              </p:ext>
            </p:extLst>
          </p:nvPr>
        </p:nvPicPr>
        <p:blipFill rotWithShape="1">
          <a:blip r:embed="rId6"/>
          <a:srcRect l="4984" t="3699" r="14132" b="14737"/>
          <a:stretch/>
        </p:blipFill>
        <p:spPr>
          <a:xfrm>
            <a:off x="1318417" y="1320522"/>
            <a:ext cx="1806575" cy="1822450"/>
          </a:xfrm>
        </p:spPr>
      </p:pic>
      <p:pic>
        <p:nvPicPr>
          <p:cNvPr id="10" name="LAO caudal coronary angiography ablator in AIV.AVI">
            <a:hlinkClick r:id="" action="ppaction://media"/>
          </p:cNvPr>
          <p:cNvPicPr>
            <a:picLocks noGrp="1" noChangeAspect="1"/>
          </p:cNvPicPr>
          <p:nvPr>
            <p:ph sz="half" idx="4294967295"/>
            <a:videoFile r:link="rId4"/>
            <p:extLst>
              <p:ext uri="{DAA4B4D4-6D71-4841-9C94-3DE7FCFB9230}">
                <p14:media xmlns:p14="http://schemas.microsoft.com/office/powerpoint/2010/main" r:embed="rId3"/>
              </p:ext>
            </p:extLst>
          </p:nvPr>
        </p:nvPicPr>
        <p:blipFill rotWithShape="1">
          <a:blip r:embed="rId7">
            <a:lum/>
          </a:blip>
          <a:srcRect l="3379" t="6682" r="30268" b="17519"/>
          <a:stretch/>
        </p:blipFill>
        <p:spPr>
          <a:xfrm>
            <a:off x="1318417" y="3150083"/>
            <a:ext cx="1806575" cy="2024062"/>
          </a:xfrm>
        </p:spPr>
      </p:pic>
      <p:sp>
        <p:nvSpPr>
          <p:cNvPr id="2" name="TextBox 1"/>
          <p:cNvSpPr txBox="1"/>
          <p:nvPr/>
        </p:nvSpPr>
        <p:spPr>
          <a:xfrm>
            <a:off x="726801" y="5252842"/>
            <a:ext cx="2989805" cy="923330"/>
          </a:xfrm>
          <a:prstGeom prst="rect">
            <a:avLst/>
          </a:prstGeom>
          <a:noFill/>
        </p:spPr>
        <p:txBody>
          <a:bodyPr wrap="square" rtlCol="0">
            <a:spAutoFit/>
          </a:bodyPr>
          <a:lstStyle/>
          <a:p>
            <a:pPr defTabSz="685766"/>
            <a:r>
              <a:rPr lang="en-US" b="1" dirty="0">
                <a:solidFill>
                  <a:schemeClr val="tx1">
                    <a:lumMod val="75000"/>
                    <a:lumOff val="25000"/>
                  </a:schemeClr>
                </a:solidFill>
                <a:latin typeface="Helvetica" panose="020B0604020202020204" pitchFamily="34" charset="0"/>
                <a:cs typeface="Helvetica" panose="020B0604020202020204" pitchFamily="34" charset="0"/>
              </a:rPr>
              <a:t>Catheter tip in distal great cardiac vein/ proximal AIV</a:t>
            </a:r>
          </a:p>
        </p:txBody>
      </p:sp>
      <p:sp>
        <p:nvSpPr>
          <p:cNvPr id="3" name="Rectangle 2">
            <a:extLst>
              <a:ext uri="{FF2B5EF4-FFF2-40B4-BE49-F238E27FC236}">
                <a16:creationId xmlns:a16="http://schemas.microsoft.com/office/drawing/2014/main" id="{BB03217C-FA04-BE40-850C-7AE6E84388F2}"/>
              </a:ext>
            </a:extLst>
          </p:cNvPr>
          <p:cNvSpPr/>
          <p:nvPr/>
        </p:nvSpPr>
        <p:spPr>
          <a:xfrm>
            <a:off x="311111" y="3954365"/>
            <a:ext cx="753732" cy="415498"/>
          </a:xfrm>
          <a:prstGeom prst="rect">
            <a:avLst/>
          </a:prstGeom>
        </p:spPr>
        <p:txBody>
          <a:bodyPr wrap="none">
            <a:spAutoFit/>
          </a:bodyPr>
          <a:lstStyle/>
          <a:p>
            <a:pPr defTabSz="685766"/>
            <a:r>
              <a:rPr lang="en-US" sz="2100" b="1" dirty="0">
                <a:solidFill>
                  <a:schemeClr val="tx1">
                    <a:lumMod val="75000"/>
                    <a:lumOff val="25000"/>
                  </a:schemeClr>
                </a:solidFill>
                <a:latin typeface="Helvetica" panose="020B0604020202020204" pitchFamily="34" charset="0"/>
                <a:cs typeface="Helvetica" panose="020B0604020202020204" pitchFamily="34" charset="0"/>
              </a:rPr>
              <a:t>LAO</a:t>
            </a:r>
          </a:p>
        </p:txBody>
      </p:sp>
      <p:sp>
        <p:nvSpPr>
          <p:cNvPr id="20" name="Content Placeholder 2">
            <a:extLst>
              <a:ext uri="{FF2B5EF4-FFF2-40B4-BE49-F238E27FC236}">
                <a16:creationId xmlns:a16="http://schemas.microsoft.com/office/drawing/2014/main" id="{1B3444CE-3A0A-B341-B3C8-7480581619B9}"/>
              </a:ext>
            </a:extLst>
          </p:cNvPr>
          <p:cNvSpPr txBox="1">
            <a:spLocks/>
          </p:cNvSpPr>
          <p:nvPr/>
        </p:nvSpPr>
        <p:spPr>
          <a:xfrm>
            <a:off x="3657600" y="1567267"/>
            <a:ext cx="6172200" cy="500137"/>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indent="0" defTabSz="685766">
              <a:buNone/>
            </a:pPr>
            <a:r>
              <a:rPr lang="en-US" sz="1800" b="1" dirty="0">
                <a:solidFill>
                  <a:schemeClr val="tx1">
                    <a:lumMod val="75000"/>
                    <a:lumOff val="25000"/>
                  </a:schemeClr>
                </a:solidFill>
                <a:latin typeface="Helvetica" panose="020B0604020202020204" pitchFamily="34" charset="0"/>
                <a:cs typeface="Helvetica" panose="020B0604020202020204" pitchFamily="34" charset="0"/>
              </a:rPr>
              <a:t>Coronary injury after ablating in venous system</a:t>
            </a:r>
          </a:p>
        </p:txBody>
      </p:sp>
      <p:pic>
        <p:nvPicPr>
          <p:cNvPr id="21" name="Picture 20">
            <a:extLst>
              <a:ext uri="{FF2B5EF4-FFF2-40B4-BE49-F238E27FC236}">
                <a16:creationId xmlns:a16="http://schemas.microsoft.com/office/drawing/2014/main" id="{9C120F71-56A6-8440-A3C4-EC2AD54659BE}"/>
              </a:ext>
            </a:extLst>
          </p:cNvPr>
          <p:cNvPicPr>
            <a:picLocks noChangeAspect="1"/>
          </p:cNvPicPr>
          <p:nvPr/>
        </p:nvPicPr>
        <p:blipFill rotWithShape="1">
          <a:blip r:embed="rId8"/>
          <a:srcRect l="2550" r="51594"/>
          <a:stretch/>
        </p:blipFill>
        <p:spPr>
          <a:xfrm>
            <a:off x="3836704" y="2010681"/>
            <a:ext cx="2449801" cy="2830657"/>
          </a:xfrm>
          <a:prstGeom prst="rect">
            <a:avLst/>
          </a:prstGeom>
        </p:spPr>
      </p:pic>
      <p:sp>
        <p:nvSpPr>
          <p:cNvPr id="22" name="TextBox 21">
            <a:extLst>
              <a:ext uri="{FF2B5EF4-FFF2-40B4-BE49-F238E27FC236}">
                <a16:creationId xmlns:a16="http://schemas.microsoft.com/office/drawing/2014/main" id="{AC067385-A497-D042-90F9-47784D06B5F2}"/>
              </a:ext>
            </a:extLst>
          </p:cNvPr>
          <p:cNvSpPr txBox="1"/>
          <p:nvPr/>
        </p:nvSpPr>
        <p:spPr>
          <a:xfrm>
            <a:off x="6019011" y="4857360"/>
            <a:ext cx="3164530" cy="300210"/>
          </a:xfrm>
          <a:prstGeom prst="rect">
            <a:avLst/>
          </a:prstGeom>
          <a:noFill/>
        </p:spPr>
        <p:txBody>
          <a:bodyPr wrap="square" rtlCol="0">
            <a:spAutoFit/>
          </a:bodyPr>
          <a:lstStyle/>
          <a:p>
            <a:pPr defTabSz="685766"/>
            <a:r>
              <a:rPr lang="en-US" sz="1351" b="1" dirty="0">
                <a:solidFill>
                  <a:schemeClr val="tx1">
                    <a:lumMod val="75000"/>
                    <a:lumOff val="25000"/>
                  </a:schemeClr>
                </a:solidFill>
                <a:latin typeface="Helvetica" panose="020B0604020202020204" pitchFamily="34" charset="0"/>
                <a:cs typeface="Helvetica" panose="020B0604020202020204" pitchFamily="34" charset="0"/>
              </a:rPr>
              <a:t>Repeal Cath – 1 month after ablation</a:t>
            </a:r>
          </a:p>
        </p:txBody>
      </p:sp>
      <p:pic>
        <p:nvPicPr>
          <p:cNvPr id="24" name="Picture 23">
            <a:extLst>
              <a:ext uri="{FF2B5EF4-FFF2-40B4-BE49-F238E27FC236}">
                <a16:creationId xmlns:a16="http://schemas.microsoft.com/office/drawing/2014/main" id="{A10D36BB-33C3-3644-A699-459F7A0276E3}"/>
              </a:ext>
            </a:extLst>
          </p:cNvPr>
          <p:cNvPicPr>
            <a:picLocks noChangeAspect="1"/>
          </p:cNvPicPr>
          <p:nvPr/>
        </p:nvPicPr>
        <p:blipFill rotWithShape="1">
          <a:blip r:embed="rId8"/>
          <a:srcRect l="52209"/>
          <a:stretch/>
        </p:blipFill>
        <p:spPr>
          <a:xfrm>
            <a:off x="6508061" y="2042355"/>
            <a:ext cx="2524569" cy="2798980"/>
          </a:xfrm>
          <a:prstGeom prst="rect">
            <a:avLst/>
          </a:prstGeom>
        </p:spPr>
      </p:pic>
      <p:sp>
        <p:nvSpPr>
          <p:cNvPr id="25" name="TextBox 24">
            <a:extLst>
              <a:ext uri="{FF2B5EF4-FFF2-40B4-BE49-F238E27FC236}">
                <a16:creationId xmlns:a16="http://schemas.microsoft.com/office/drawing/2014/main" id="{26074C5E-FC0F-DC49-B10E-572A1341AF40}"/>
              </a:ext>
            </a:extLst>
          </p:cNvPr>
          <p:cNvSpPr txBox="1"/>
          <p:nvPr/>
        </p:nvSpPr>
        <p:spPr>
          <a:xfrm>
            <a:off x="5966500" y="7673691"/>
            <a:ext cx="2989805" cy="300210"/>
          </a:xfrm>
          <a:prstGeom prst="rect">
            <a:avLst/>
          </a:prstGeom>
          <a:noFill/>
        </p:spPr>
        <p:txBody>
          <a:bodyPr wrap="square" rtlCol="0">
            <a:spAutoFit/>
          </a:bodyPr>
          <a:lstStyle/>
          <a:p>
            <a:pPr defTabSz="685766"/>
            <a:r>
              <a:rPr lang="en-US" sz="1351" dirty="0">
                <a:solidFill>
                  <a:prstClr val="white"/>
                </a:solidFill>
                <a:latin typeface="Calibri"/>
              </a:rPr>
              <a:t>Repeal Cath – 1 month after ablation</a:t>
            </a:r>
          </a:p>
        </p:txBody>
      </p:sp>
    </p:spTree>
    <p:extLst>
      <p:ext uri="{BB962C8B-B14F-4D97-AF65-F5344CB8AC3E}">
        <p14:creationId xmlns:p14="http://schemas.microsoft.com/office/powerpoint/2010/main" val="168294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98" fill="hold"/>
                                        <p:tgtEl>
                                          <p:spTgt spid="9"/>
                                        </p:tgtEl>
                                      </p:cBhvr>
                                    </p:cmd>
                                  </p:childTnLst>
                                </p:cTn>
                              </p:par>
                              <p:par>
                                <p:cTn id="7" presetID="1" presetClass="mediacall" presetSubtype="0" fill="hold" nodeType="withEffect">
                                  <p:stCondLst>
                                    <p:cond delay="0"/>
                                  </p:stCondLst>
                                  <p:childTnLst>
                                    <p:cmd type="call" cmd="playFrom(0.0)">
                                      <p:cBhvr>
                                        <p:cTn id="8" dur="3465" fill="hold"/>
                                        <p:tgtEl>
                                          <p:spTgt spid="10"/>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repeatCount="indefinite" fill="hold" display="0">
                  <p:stCondLst>
                    <p:cond delay="indefinite"/>
                  </p:stCondLst>
                </p:cTn>
                <p:tgtEl>
                  <p:spTgt spid="10"/>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childTnLst>
        </p:cTn>
      </p:par>
    </p:tnLst>
    <p:bldLst>
      <p:bldP spid="20"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 name="Picture 1" descr="Picture 1"/>
          <p:cNvPicPr>
            <a:picLocks noChangeAspect="1"/>
          </p:cNvPicPr>
          <p:nvPr/>
        </p:nvPicPr>
        <p:blipFill>
          <a:blip r:embed="rId3"/>
          <a:srcRect l="20850" t="5046" b="1310"/>
          <a:stretch>
            <a:fillRect/>
          </a:stretch>
        </p:blipFill>
        <p:spPr>
          <a:xfrm>
            <a:off x="1074940" y="746958"/>
            <a:ext cx="2429672" cy="2831305"/>
          </a:xfrm>
          <a:prstGeom prst="rect">
            <a:avLst/>
          </a:prstGeom>
          <a:ln w="12700">
            <a:miter lim="400000"/>
          </a:ln>
        </p:spPr>
      </p:pic>
      <p:sp>
        <p:nvSpPr>
          <p:cNvPr id="7" name="TextBox 6">
            <a:extLst>
              <a:ext uri="{FF2B5EF4-FFF2-40B4-BE49-F238E27FC236}">
                <a16:creationId xmlns:a16="http://schemas.microsoft.com/office/drawing/2014/main" id="{F1A2EC11-F691-4557-BE72-CAA591ECF1BB}"/>
              </a:ext>
            </a:extLst>
          </p:cNvPr>
          <p:cNvSpPr txBox="1"/>
          <p:nvPr/>
        </p:nvSpPr>
        <p:spPr>
          <a:xfrm>
            <a:off x="663188" y="2434047"/>
            <a:ext cx="2978932" cy="1815882"/>
          </a:xfrm>
          <a:prstGeom prst="rect">
            <a:avLst/>
          </a:prstGeom>
          <a:solidFill>
            <a:schemeClr val="bg1"/>
          </a:solidFill>
        </p:spPr>
        <p:txBody>
          <a:bodyPr wrap="square" rtlCol="0">
            <a:spAutoFit/>
          </a:bodyPr>
          <a:lstStyle/>
          <a:p>
            <a:r>
              <a:rPr lang="en-US" sz="1400" b="1" dirty="0">
                <a:solidFill>
                  <a:schemeClr val="tx1">
                    <a:lumMod val="75000"/>
                    <a:lumOff val="25000"/>
                  </a:schemeClr>
                </a:solidFill>
                <a:latin typeface="Helvetica" panose="020B0604020202020204" pitchFamily="34" charset="0"/>
                <a:cs typeface="Helvetica" panose="020B0604020202020204" pitchFamily="34" charset="0"/>
              </a:rPr>
              <a:t>Ablation Strategies:</a:t>
            </a:r>
          </a:p>
          <a:p>
            <a:r>
              <a:rPr lang="en-US" sz="1400" b="1" dirty="0">
                <a:solidFill>
                  <a:schemeClr val="tx1">
                    <a:lumMod val="75000"/>
                    <a:lumOff val="25000"/>
                  </a:schemeClr>
                </a:solidFill>
                <a:latin typeface="Helvetica" panose="020B0604020202020204" pitchFamily="34" charset="0"/>
                <a:cs typeface="Helvetica" panose="020B0604020202020204" pitchFamily="34" charset="0"/>
              </a:rPr>
              <a:t> 1 - From the GCV/AIV (gold   standard)</a:t>
            </a:r>
          </a:p>
          <a:p>
            <a:r>
              <a:rPr lang="en-US" sz="1400" b="1" dirty="0">
                <a:solidFill>
                  <a:schemeClr val="tx1">
                    <a:lumMod val="75000"/>
                    <a:lumOff val="25000"/>
                  </a:schemeClr>
                </a:solidFill>
                <a:latin typeface="Helvetica" panose="020B0604020202020204" pitchFamily="34" charset="0"/>
                <a:cs typeface="Helvetica" panose="020B0604020202020204" pitchFamily="34" charset="0"/>
              </a:rPr>
              <a:t> From Surrounding Structures</a:t>
            </a:r>
          </a:p>
          <a:p>
            <a:r>
              <a:rPr lang="en-US" sz="1400" b="1" dirty="0">
                <a:solidFill>
                  <a:schemeClr val="tx1">
                    <a:lumMod val="75000"/>
                    <a:lumOff val="25000"/>
                  </a:schemeClr>
                </a:solidFill>
                <a:latin typeface="Helvetica" panose="020B0604020202020204" pitchFamily="34" charset="0"/>
                <a:cs typeface="Helvetica" panose="020B0604020202020204" pitchFamily="34" charset="0"/>
              </a:rPr>
              <a:t> 2 - From the LCC</a:t>
            </a:r>
          </a:p>
          <a:p>
            <a:r>
              <a:rPr lang="en-US" sz="1400" b="1" dirty="0">
                <a:solidFill>
                  <a:schemeClr val="tx1">
                    <a:lumMod val="75000"/>
                    <a:lumOff val="25000"/>
                  </a:schemeClr>
                </a:solidFill>
                <a:latin typeface="Helvetica" panose="020B0604020202020204" pitchFamily="34" charset="0"/>
                <a:cs typeface="Helvetica" panose="020B0604020202020204" pitchFamily="34" charset="0"/>
              </a:rPr>
              <a:t> 3 - From the LV endocardium (just in front of aortic valve)</a:t>
            </a:r>
          </a:p>
          <a:p>
            <a:r>
              <a:rPr lang="en-US" sz="1400" b="1" dirty="0">
                <a:solidFill>
                  <a:schemeClr val="tx1">
                    <a:lumMod val="75000"/>
                    <a:lumOff val="25000"/>
                  </a:schemeClr>
                </a:solidFill>
                <a:latin typeface="Helvetica" panose="020B0604020202020204" pitchFamily="34" charset="0"/>
                <a:cs typeface="Helvetica" panose="020B0604020202020204" pitchFamily="34" charset="0"/>
              </a:rPr>
              <a:t> 4 - From the RVOT</a:t>
            </a:r>
          </a:p>
        </p:txBody>
      </p:sp>
      <p:pic>
        <p:nvPicPr>
          <p:cNvPr id="970" name="Picture 9" descr="Picture 9"/>
          <p:cNvPicPr>
            <a:picLocks noChangeAspect="1"/>
          </p:cNvPicPr>
          <p:nvPr/>
        </p:nvPicPr>
        <p:blipFill>
          <a:blip r:embed="rId4"/>
          <a:srcRect l="14376" t="31689" r="24127" b="17885"/>
          <a:stretch>
            <a:fillRect/>
          </a:stretch>
        </p:blipFill>
        <p:spPr>
          <a:xfrm>
            <a:off x="3191821" y="3801730"/>
            <a:ext cx="2297103" cy="2056455"/>
          </a:xfrm>
          <a:prstGeom prst="rect">
            <a:avLst/>
          </a:prstGeom>
          <a:ln w="12700" cap="flat">
            <a:noFill/>
            <a:miter lim="400000"/>
          </a:ln>
          <a:effectLst/>
        </p:spPr>
      </p:pic>
      <p:pic>
        <p:nvPicPr>
          <p:cNvPr id="8" name="Picture 7">
            <a:extLst>
              <a:ext uri="{FF2B5EF4-FFF2-40B4-BE49-F238E27FC236}">
                <a16:creationId xmlns:a16="http://schemas.microsoft.com/office/drawing/2014/main" id="{69BC3641-15D5-4C11-887B-1C63C50D88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1813" y="3926023"/>
            <a:ext cx="2400635" cy="1819529"/>
          </a:xfrm>
          <a:prstGeom prst="rect">
            <a:avLst/>
          </a:prstGeom>
        </p:spPr>
      </p:pic>
      <p:pic>
        <p:nvPicPr>
          <p:cNvPr id="5" name="Picture 4" descr="A picture containing doughnut, donut, sitting, chocolate&#10;&#10;Description automatically generated">
            <a:extLst>
              <a:ext uri="{FF2B5EF4-FFF2-40B4-BE49-F238E27FC236}">
                <a16:creationId xmlns:a16="http://schemas.microsoft.com/office/drawing/2014/main" id="{B87C7D33-8010-4D28-A8AC-70A91FEBB4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5557" y="834782"/>
            <a:ext cx="4103035" cy="3010586"/>
          </a:xfrm>
          <a:prstGeom prst="rect">
            <a:avLst/>
          </a:prstGeom>
        </p:spPr>
      </p:pic>
      <p:sp>
        <p:nvSpPr>
          <p:cNvPr id="982" name="Shape 254"/>
          <p:cNvSpPr/>
          <p:nvPr/>
        </p:nvSpPr>
        <p:spPr>
          <a:xfrm>
            <a:off x="1691821" y="1033660"/>
            <a:ext cx="1284095" cy="1128955"/>
          </a:xfrm>
          <a:prstGeom prst="rect">
            <a:avLst/>
          </a:prstGeom>
          <a:ln w="50800">
            <a:solidFill>
              <a:srgbClr val="00ADFF"/>
            </a:solidFill>
          </a:ln>
        </p:spPr>
        <p:txBody>
          <a:bodyPr lIns="34289" tIns="34289" rIns="34289" bIns="34289"/>
          <a:lstStyle/>
          <a:p>
            <a:pPr algn="ctr" defTabSz="685742" hangingPunct="0">
              <a:defRPr sz="5000">
                <a:solidFill>
                  <a:srgbClr val="FFFFFF"/>
                </a:solidFill>
                <a:latin typeface="Gill Sans"/>
                <a:ea typeface="Gill Sans"/>
                <a:cs typeface="Gill Sans"/>
                <a:sym typeface="Gill Sans"/>
              </a:defRPr>
            </a:pPr>
            <a:endParaRPr sz="2637" kern="0">
              <a:solidFill>
                <a:srgbClr val="FFFFFF"/>
              </a:solidFill>
              <a:latin typeface="Gill Sans"/>
              <a:cs typeface="Gill Sans"/>
              <a:sym typeface="Gill Sans"/>
            </a:endParaRPr>
          </a:p>
        </p:txBody>
      </p:sp>
      <p:sp>
        <p:nvSpPr>
          <p:cNvPr id="984" name="Shape 257"/>
          <p:cNvSpPr txBox="1"/>
          <p:nvPr/>
        </p:nvSpPr>
        <p:spPr>
          <a:xfrm>
            <a:off x="5362503" y="5884963"/>
            <a:ext cx="3108541" cy="17697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l" defTabSz="1300480">
              <a:defRPr sz="1100" i="1">
                <a:solidFill>
                  <a:srgbClr val="FFFFFF"/>
                </a:solidFill>
                <a:latin typeface="Helvetica"/>
                <a:ea typeface="Helvetica"/>
                <a:cs typeface="Helvetica"/>
                <a:sym typeface="Helvetica"/>
              </a:defRPr>
            </a:lvl1pPr>
          </a:lstStyle>
          <a:p>
            <a:pPr defTabSz="685742" hangingPunct="0">
              <a:defRPr/>
            </a:pPr>
            <a:r>
              <a:rPr sz="700" i="0" kern="0" dirty="0">
                <a:solidFill>
                  <a:schemeClr val="tx1">
                    <a:lumMod val="75000"/>
                    <a:lumOff val="25000"/>
                  </a:schemeClr>
                </a:solidFill>
              </a:rPr>
              <a:t>W.A.</a:t>
            </a:r>
            <a:r>
              <a:rPr lang="en-US" sz="700" i="0" kern="0" dirty="0">
                <a:solidFill>
                  <a:schemeClr val="tx1">
                    <a:lumMod val="75000"/>
                    <a:lumOff val="25000"/>
                  </a:schemeClr>
                </a:solidFill>
              </a:rPr>
              <a:t> </a:t>
            </a:r>
            <a:r>
              <a:rPr sz="700" i="0" kern="0" dirty="0">
                <a:solidFill>
                  <a:schemeClr val="tx1">
                    <a:lumMod val="75000"/>
                    <a:lumOff val="25000"/>
                  </a:schemeClr>
                </a:solidFill>
              </a:rPr>
              <a:t>McAlpine Collection-UCLA Cardiac Arrhythmia Center (with permission)</a:t>
            </a:r>
          </a:p>
        </p:txBody>
      </p:sp>
      <p:sp>
        <p:nvSpPr>
          <p:cNvPr id="986" name="Shape 264"/>
          <p:cNvSpPr txBox="1"/>
          <p:nvPr/>
        </p:nvSpPr>
        <p:spPr>
          <a:xfrm>
            <a:off x="3356963" y="5893022"/>
            <a:ext cx="1085552" cy="17697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l" defTabSz="1300480">
              <a:defRPr sz="1200" i="1">
                <a:solidFill>
                  <a:srgbClr val="FFFFFF"/>
                </a:solidFill>
                <a:latin typeface="Helvetica"/>
                <a:ea typeface="Helvetica"/>
                <a:cs typeface="Helvetica"/>
                <a:sym typeface="Helvetica"/>
              </a:defRPr>
            </a:lvl1pPr>
          </a:lstStyle>
          <a:p>
            <a:pPr defTabSz="685742" hangingPunct="0">
              <a:defRPr/>
            </a:pPr>
            <a:r>
              <a:rPr sz="700" i="0" kern="0" dirty="0">
                <a:solidFill>
                  <a:schemeClr val="tx1">
                    <a:lumMod val="75000"/>
                    <a:lumOff val="25000"/>
                  </a:schemeClr>
                </a:solidFill>
              </a:rPr>
              <a:t>Circ A</a:t>
            </a:r>
            <a:r>
              <a:rPr lang="en-US" sz="700" i="0" kern="0" dirty="0">
                <a:solidFill>
                  <a:schemeClr val="tx1">
                    <a:lumMod val="75000"/>
                    <a:lumOff val="25000"/>
                  </a:schemeClr>
                </a:solidFill>
              </a:rPr>
              <a:t>&amp;</a:t>
            </a:r>
            <a:r>
              <a:rPr sz="700" i="0" kern="0" dirty="0">
                <a:solidFill>
                  <a:schemeClr val="tx1">
                    <a:lumMod val="75000"/>
                    <a:lumOff val="25000"/>
                  </a:schemeClr>
                </a:solidFill>
              </a:rPr>
              <a:t>E</a:t>
            </a:r>
            <a:r>
              <a:rPr lang="en-US" sz="700" i="0" kern="0" dirty="0">
                <a:solidFill>
                  <a:schemeClr val="tx1">
                    <a:lumMod val="75000"/>
                    <a:lumOff val="25000"/>
                  </a:schemeClr>
                </a:solidFill>
              </a:rPr>
              <a:t> </a:t>
            </a:r>
            <a:r>
              <a:rPr sz="700" i="0" kern="0" dirty="0">
                <a:solidFill>
                  <a:schemeClr val="tx1">
                    <a:lumMod val="75000"/>
                    <a:lumOff val="25000"/>
                  </a:schemeClr>
                </a:solidFill>
              </a:rPr>
              <a:t>2014;7:906-912</a:t>
            </a:r>
          </a:p>
        </p:txBody>
      </p:sp>
      <p:sp>
        <p:nvSpPr>
          <p:cNvPr id="987" name="Shape 265"/>
          <p:cNvSpPr txBox="1"/>
          <p:nvPr/>
        </p:nvSpPr>
        <p:spPr>
          <a:xfrm>
            <a:off x="2106269" y="5904682"/>
            <a:ext cx="1085552" cy="176970"/>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l" defTabSz="1300480">
              <a:defRPr sz="1200" i="1">
                <a:solidFill>
                  <a:srgbClr val="FFFFFF"/>
                </a:solidFill>
                <a:latin typeface="Helvetica"/>
                <a:ea typeface="Helvetica"/>
                <a:cs typeface="Helvetica"/>
                <a:sym typeface="Helvetica"/>
              </a:defRPr>
            </a:lvl1pPr>
          </a:lstStyle>
          <a:p>
            <a:pPr defTabSz="685742" hangingPunct="0">
              <a:defRPr/>
            </a:pPr>
            <a:r>
              <a:rPr sz="700" i="0" kern="0" dirty="0">
                <a:solidFill>
                  <a:schemeClr val="tx1">
                    <a:lumMod val="75000"/>
                    <a:lumOff val="25000"/>
                  </a:schemeClr>
                </a:solidFill>
              </a:rPr>
              <a:t>Circ A</a:t>
            </a:r>
            <a:r>
              <a:rPr lang="en-US" sz="700" i="0" kern="0" dirty="0">
                <a:solidFill>
                  <a:schemeClr val="tx1">
                    <a:lumMod val="75000"/>
                    <a:lumOff val="25000"/>
                  </a:schemeClr>
                </a:solidFill>
              </a:rPr>
              <a:t>&amp;E </a:t>
            </a:r>
            <a:r>
              <a:rPr sz="700" i="0" kern="0" dirty="0">
                <a:solidFill>
                  <a:schemeClr val="tx1">
                    <a:lumMod val="75000"/>
                    <a:lumOff val="25000"/>
                  </a:schemeClr>
                </a:solidFill>
              </a:rPr>
              <a:t>2014;7:978-981</a:t>
            </a:r>
          </a:p>
        </p:txBody>
      </p:sp>
      <p:sp>
        <p:nvSpPr>
          <p:cNvPr id="989" name="Shape 267"/>
          <p:cNvSpPr txBox="1"/>
          <p:nvPr/>
        </p:nvSpPr>
        <p:spPr>
          <a:xfrm>
            <a:off x="5527892" y="5729541"/>
            <a:ext cx="2767102" cy="274368"/>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lgn="l" defTabSz="1300480">
              <a:defRPr sz="1200" i="1">
                <a:solidFill>
                  <a:srgbClr val="FFFFFF"/>
                </a:solidFill>
                <a:latin typeface="Helvetica"/>
                <a:ea typeface="Helvetica"/>
                <a:cs typeface="Helvetica"/>
                <a:sym typeface="Helvetica"/>
              </a:defRPr>
            </a:lvl1pPr>
          </a:lstStyle>
          <a:p>
            <a:pPr defTabSz="685742" hangingPunct="0">
              <a:defRPr/>
            </a:pPr>
            <a:r>
              <a:rPr sz="700" i="0" kern="0" dirty="0">
                <a:solidFill>
                  <a:schemeClr val="tx1">
                    <a:lumMod val="75000"/>
                    <a:lumOff val="25000"/>
                  </a:schemeClr>
                </a:solidFill>
              </a:rPr>
              <a:t>Heart Rhythm 2012;9:865-873</a:t>
            </a:r>
            <a:r>
              <a:rPr lang="en-US" sz="700" i="0" kern="0" dirty="0">
                <a:solidFill>
                  <a:schemeClr val="tx1">
                    <a:lumMod val="75000"/>
                    <a:lumOff val="25000"/>
                  </a:schemeClr>
                </a:solidFill>
              </a:rPr>
              <a:t>         Heart Rhythm 2017;14:141-148</a:t>
            </a:r>
          </a:p>
          <a:p>
            <a:pPr defTabSz="685742" hangingPunct="0">
              <a:defRPr/>
            </a:pPr>
            <a:r>
              <a:rPr lang="en-US" sz="633" i="0" kern="0" dirty="0">
                <a:solidFill>
                  <a:schemeClr val="accent5">
                    <a:lumMod val="50000"/>
                  </a:schemeClr>
                </a:solidFill>
              </a:rPr>
              <a:t> </a:t>
            </a:r>
            <a:endParaRPr sz="633" i="0" kern="0" dirty="0">
              <a:solidFill>
                <a:schemeClr val="accent5">
                  <a:lumMod val="50000"/>
                </a:schemeClr>
              </a:solidFill>
            </a:endParaRPr>
          </a:p>
        </p:txBody>
      </p:sp>
      <p:sp>
        <p:nvSpPr>
          <p:cNvPr id="990" name="Freeform 3"/>
          <p:cNvSpPr/>
          <p:nvPr/>
        </p:nvSpPr>
        <p:spPr>
          <a:xfrm>
            <a:off x="5884919" y="1805753"/>
            <a:ext cx="1699592" cy="563399"/>
          </a:xfrm>
          <a:custGeom>
            <a:avLst/>
            <a:gdLst/>
            <a:ahLst/>
            <a:cxnLst>
              <a:cxn ang="0">
                <a:pos x="wd2" y="hd2"/>
              </a:cxn>
              <a:cxn ang="5400000">
                <a:pos x="wd2" y="hd2"/>
              </a:cxn>
              <a:cxn ang="10800000">
                <a:pos x="wd2" y="hd2"/>
              </a:cxn>
              <a:cxn ang="16200000">
                <a:pos x="wd2" y="hd2"/>
              </a:cxn>
            </a:cxnLst>
            <a:rect l="0" t="0" r="r" b="b"/>
            <a:pathLst>
              <a:path w="21600" h="21586" extrusionOk="0">
                <a:moveTo>
                  <a:pt x="14905" y="25"/>
                </a:moveTo>
                <a:cubicBezTo>
                  <a:pt x="13874" y="52"/>
                  <a:pt x="11620" y="89"/>
                  <a:pt x="9979" y="188"/>
                </a:cubicBezTo>
                <a:cubicBezTo>
                  <a:pt x="9757" y="201"/>
                  <a:pt x="8807" y="639"/>
                  <a:pt x="8716" y="678"/>
                </a:cubicBezTo>
                <a:cubicBezTo>
                  <a:pt x="7443" y="1227"/>
                  <a:pt x="9417" y="390"/>
                  <a:pt x="7832" y="1005"/>
                </a:cubicBezTo>
                <a:cubicBezTo>
                  <a:pt x="7577" y="1104"/>
                  <a:pt x="7326" y="1223"/>
                  <a:pt x="7074" y="1332"/>
                </a:cubicBezTo>
                <a:cubicBezTo>
                  <a:pt x="6947" y="1386"/>
                  <a:pt x="6825" y="1461"/>
                  <a:pt x="6695" y="1495"/>
                </a:cubicBezTo>
                <a:cubicBezTo>
                  <a:pt x="6484" y="1549"/>
                  <a:pt x="6276" y="1622"/>
                  <a:pt x="6063" y="1658"/>
                </a:cubicBezTo>
                <a:cubicBezTo>
                  <a:pt x="5309" y="1788"/>
                  <a:pt x="4848" y="1745"/>
                  <a:pt x="4168" y="1985"/>
                </a:cubicBezTo>
                <a:cubicBezTo>
                  <a:pt x="4168" y="1985"/>
                  <a:pt x="3221" y="2393"/>
                  <a:pt x="3032" y="2475"/>
                </a:cubicBezTo>
                <a:lnTo>
                  <a:pt x="2653" y="2638"/>
                </a:lnTo>
                <a:cubicBezTo>
                  <a:pt x="2481" y="2787"/>
                  <a:pt x="2141" y="3033"/>
                  <a:pt x="2021" y="3292"/>
                </a:cubicBezTo>
                <a:cubicBezTo>
                  <a:pt x="1953" y="3439"/>
                  <a:pt x="1954" y="3628"/>
                  <a:pt x="1895" y="3782"/>
                </a:cubicBezTo>
                <a:cubicBezTo>
                  <a:pt x="1827" y="3957"/>
                  <a:pt x="1726" y="4108"/>
                  <a:pt x="1642" y="4272"/>
                </a:cubicBezTo>
                <a:cubicBezTo>
                  <a:pt x="1341" y="5438"/>
                  <a:pt x="1537" y="4965"/>
                  <a:pt x="1137" y="5742"/>
                </a:cubicBezTo>
                <a:lnTo>
                  <a:pt x="758" y="7212"/>
                </a:lnTo>
                <a:cubicBezTo>
                  <a:pt x="758" y="7212"/>
                  <a:pt x="505" y="8192"/>
                  <a:pt x="505" y="8192"/>
                </a:cubicBezTo>
                <a:cubicBezTo>
                  <a:pt x="216" y="10065"/>
                  <a:pt x="559" y="7744"/>
                  <a:pt x="253" y="10315"/>
                </a:cubicBezTo>
                <a:cubicBezTo>
                  <a:pt x="188" y="10855"/>
                  <a:pt x="101" y="11265"/>
                  <a:pt x="0" y="11785"/>
                </a:cubicBezTo>
                <a:cubicBezTo>
                  <a:pt x="42" y="13256"/>
                  <a:pt x="51" y="14728"/>
                  <a:pt x="126" y="16196"/>
                </a:cubicBezTo>
                <a:cubicBezTo>
                  <a:pt x="135" y="16367"/>
                  <a:pt x="169" y="16551"/>
                  <a:pt x="253" y="16686"/>
                </a:cubicBezTo>
                <a:cubicBezTo>
                  <a:pt x="347" y="16839"/>
                  <a:pt x="513" y="16890"/>
                  <a:pt x="632" y="17012"/>
                </a:cubicBezTo>
                <a:cubicBezTo>
                  <a:pt x="725" y="17109"/>
                  <a:pt x="813" y="17216"/>
                  <a:pt x="884" y="17339"/>
                </a:cubicBezTo>
                <a:cubicBezTo>
                  <a:pt x="1726" y="18791"/>
                  <a:pt x="968" y="17956"/>
                  <a:pt x="2147" y="18973"/>
                </a:cubicBezTo>
                <a:cubicBezTo>
                  <a:pt x="2232" y="19081"/>
                  <a:pt x="2293" y="19230"/>
                  <a:pt x="2400" y="19299"/>
                </a:cubicBezTo>
                <a:cubicBezTo>
                  <a:pt x="2400" y="19299"/>
                  <a:pt x="3347" y="19708"/>
                  <a:pt x="3537" y="19789"/>
                </a:cubicBezTo>
                <a:lnTo>
                  <a:pt x="4674" y="20279"/>
                </a:lnTo>
                <a:lnTo>
                  <a:pt x="5432" y="20606"/>
                </a:lnTo>
                <a:cubicBezTo>
                  <a:pt x="5600" y="20660"/>
                  <a:pt x="5771" y="20705"/>
                  <a:pt x="5937" y="20769"/>
                </a:cubicBezTo>
                <a:cubicBezTo>
                  <a:pt x="5938" y="20770"/>
                  <a:pt x="6884" y="21177"/>
                  <a:pt x="7074" y="21259"/>
                </a:cubicBezTo>
                <a:lnTo>
                  <a:pt x="7453" y="21423"/>
                </a:lnTo>
                <a:lnTo>
                  <a:pt x="7832" y="21586"/>
                </a:lnTo>
                <a:cubicBezTo>
                  <a:pt x="9179" y="21532"/>
                  <a:pt x="10530" y="21560"/>
                  <a:pt x="11874" y="21423"/>
                </a:cubicBezTo>
                <a:cubicBezTo>
                  <a:pt x="12058" y="21404"/>
                  <a:pt x="12729" y="21024"/>
                  <a:pt x="13011" y="20933"/>
                </a:cubicBezTo>
                <a:cubicBezTo>
                  <a:pt x="13347" y="20824"/>
                  <a:pt x="13692" y="20748"/>
                  <a:pt x="14021" y="20606"/>
                </a:cubicBezTo>
                <a:cubicBezTo>
                  <a:pt x="14382" y="20450"/>
                  <a:pt x="14509" y="20382"/>
                  <a:pt x="14905" y="20279"/>
                </a:cubicBezTo>
                <a:cubicBezTo>
                  <a:pt x="15156" y="20214"/>
                  <a:pt x="15411" y="20170"/>
                  <a:pt x="15663" y="20116"/>
                </a:cubicBezTo>
                <a:cubicBezTo>
                  <a:pt x="16379" y="20170"/>
                  <a:pt x="17097" y="20187"/>
                  <a:pt x="17811" y="20279"/>
                </a:cubicBezTo>
                <a:cubicBezTo>
                  <a:pt x="18383" y="20353"/>
                  <a:pt x="18023" y="20444"/>
                  <a:pt x="18442" y="20769"/>
                </a:cubicBezTo>
                <a:cubicBezTo>
                  <a:pt x="18556" y="20858"/>
                  <a:pt x="18695" y="20878"/>
                  <a:pt x="18821" y="20933"/>
                </a:cubicBezTo>
                <a:cubicBezTo>
                  <a:pt x="19200" y="20878"/>
                  <a:pt x="19600" y="20938"/>
                  <a:pt x="19958" y="20769"/>
                </a:cubicBezTo>
                <a:cubicBezTo>
                  <a:pt x="20203" y="20654"/>
                  <a:pt x="20234" y="20011"/>
                  <a:pt x="20337" y="19789"/>
                </a:cubicBezTo>
                <a:cubicBezTo>
                  <a:pt x="20398" y="19657"/>
                  <a:pt x="20505" y="19571"/>
                  <a:pt x="20589" y="19463"/>
                </a:cubicBezTo>
                <a:lnTo>
                  <a:pt x="20968" y="17992"/>
                </a:lnTo>
                <a:lnTo>
                  <a:pt x="21095" y="17502"/>
                </a:lnTo>
                <a:cubicBezTo>
                  <a:pt x="21137" y="17339"/>
                  <a:pt x="21195" y="17181"/>
                  <a:pt x="21221" y="17012"/>
                </a:cubicBezTo>
                <a:cubicBezTo>
                  <a:pt x="21263" y="16740"/>
                  <a:pt x="21319" y="16471"/>
                  <a:pt x="21347" y="16196"/>
                </a:cubicBezTo>
                <a:cubicBezTo>
                  <a:pt x="21484" y="14871"/>
                  <a:pt x="21538" y="13230"/>
                  <a:pt x="21600" y="11949"/>
                </a:cubicBezTo>
                <a:cubicBezTo>
                  <a:pt x="21558" y="10043"/>
                  <a:pt x="21581" y="8133"/>
                  <a:pt x="21474" y="6232"/>
                </a:cubicBezTo>
                <a:cubicBezTo>
                  <a:pt x="21454" y="5888"/>
                  <a:pt x="21369" y="5538"/>
                  <a:pt x="21221" y="5252"/>
                </a:cubicBezTo>
                <a:lnTo>
                  <a:pt x="20968" y="4762"/>
                </a:lnTo>
                <a:cubicBezTo>
                  <a:pt x="20756" y="3937"/>
                  <a:pt x="20996" y="4536"/>
                  <a:pt x="20463" y="3945"/>
                </a:cubicBezTo>
                <a:cubicBezTo>
                  <a:pt x="19391" y="2757"/>
                  <a:pt x="20449" y="3715"/>
                  <a:pt x="19579" y="2965"/>
                </a:cubicBezTo>
                <a:cubicBezTo>
                  <a:pt x="19464" y="2742"/>
                  <a:pt x="19274" y="2303"/>
                  <a:pt x="19074" y="2148"/>
                </a:cubicBezTo>
                <a:cubicBezTo>
                  <a:pt x="18960" y="2060"/>
                  <a:pt x="18821" y="2039"/>
                  <a:pt x="18695" y="1985"/>
                </a:cubicBezTo>
                <a:cubicBezTo>
                  <a:pt x="17979" y="597"/>
                  <a:pt x="19158" y="2747"/>
                  <a:pt x="17684" y="842"/>
                </a:cubicBezTo>
                <a:cubicBezTo>
                  <a:pt x="17600" y="733"/>
                  <a:pt x="17538" y="584"/>
                  <a:pt x="17432" y="515"/>
                </a:cubicBezTo>
                <a:cubicBezTo>
                  <a:pt x="17356" y="466"/>
                  <a:pt x="16380" y="44"/>
                  <a:pt x="16168" y="25"/>
                </a:cubicBezTo>
                <a:cubicBezTo>
                  <a:pt x="15748" y="-14"/>
                  <a:pt x="15937" y="-2"/>
                  <a:pt x="14905" y="25"/>
                </a:cubicBezTo>
                <a:close/>
              </a:path>
            </a:pathLst>
          </a:custGeom>
          <a:solidFill>
            <a:srgbClr val="FFB400">
              <a:alpha val="9000"/>
            </a:srgbClr>
          </a:solidFill>
          <a:ln w="76200">
            <a:solidFill>
              <a:srgbClr val="FFB400"/>
            </a:solidFill>
          </a:ln>
        </p:spPr>
        <p:txBody>
          <a:bodyPr lIns="34289" tIns="34289" rIns="34289" bIns="34289" anchor="ctr"/>
          <a:lstStyle/>
          <a:p>
            <a:pPr algn="ctr" defTabSz="685742" hangingPunct="0">
              <a:defRPr sz="2400">
                <a:solidFill>
                  <a:srgbClr val="FFFFFF"/>
                </a:solidFill>
                <a:latin typeface="Helvetica"/>
                <a:ea typeface="Helvetica"/>
                <a:cs typeface="Helvetica"/>
                <a:sym typeface="Helvetica"/>
              </a:defRPr>
            </a:pPr>
            <a:endParaRPr sz="1265" kern="0">
              <a:solidFill>
                <a:srgbClr val="FFFFFF"/>
              </a:solidFill>
              <a:latin typeface="Helvetica"/>
              <a:cs typeface="Helvetica"/>
              <a:sym typeface="Helvetica"/>
            </a:endParaRPr>
          </a:p>
        </p:txBody>
      </p:sp>
      <p:sp>
        <p:nvSpPr>
          <p:cNvPr id="992" name="Shape 255"/>
          <p:cNvSpPr/>
          <p:nvPr/>
        </p:nvSpPr>
        <p:spPr>
          <a:xfrm flipH="1">
            <a:off x="2411462" y="1323877"/>
            <a:ext cx="11293" cy="157804"/>
          </a:xfrm>
          <a:prstGeom prst="line">
            <a:avLst/>
          </a:prstGeom>
          <a:ln w="38100">
            <a:solidFill>
              <a:srgbClr val="FFFF00"/>
            </a:solidFill>
            <a:tailEnd type="triangle"/>
          </a:ln>
        </p:spPr>
        <p:txBody>
          <a:bodyPr lIns="34289" tIns="34289" rIns="34289" bIns="34289"/>
          <a:lstStyle/>
          <a:p>
            <a:pPr defTabSz="685742"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993" name="Shape 255"/>
          <p:cNvSpPr/>
          <p:nvPr/>
        </p:nvSpPr>
        <p:spPr>
          <a:xfrm flipH="1">
            <a:off x="6721526" y="1146523"/>
            <a:ext cx="631052" cy="594932"/>
          </a:xfrm>
          <a:prstGeom prst="line">
            <a:avLst/>
          </a:prstGeom>
          <a:ln w="57150">
            <a:solidFill>
              <a:srgbClr val="FFFF00"/>
            </a:solidFill>
            <a:tailEnd type="triangle"/>
          </a:ln>
        </p:spPr>
        <p:txBody>
          <a:bodyPr lIns="34289" tIns="34289" rIns="34289" bIns="34289"/>
          <a:lstStyle/>
          <a:p>
            <a:pPr defTabSz="685742"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994" name="Shape 267"/>
          <p:cNvSpPr txBox="1"/>
          <p:nvPr/>
        </p:nvSpPr>
        <p:spPr>
          <a:xfrm>
            <a:off x="6772131" y="5721670"/>
            <a:ext cx="69312" cy="166647"/>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defTabSz="685742" hangingPunct="0">
              <a:defRPr sz="1200" i="1">
                <a:solidFill>
                  <a:srgbClr val="FFFFFF"/>
                </a:solidFill>
                <a:latin typeface="Helvetica"/>
                <a:ea typeface="Helvetica"/>
                <a:cs typeface="Helvetica"/>
                <a:sym typeface="Helvetica"/>
              </a:defRPr>
            </a:pPr>
            <a:endParaRPr sz="633" kern="0" dirty="0">
              <a:solidFill>
                <a:schemeClr val="accent5">
                  <a:lumMod val="50000"/>
                </a:schemeClr>
              </a:solidFill>
              <a:latin typeface="Helvetica"/>
              <a:cs typeface="Helvetica"/>
              <a:sym typeface="Helvetica"/>
            </a:endParaRPr>
          </a:p>
        </p:txBody>
      </p:sp>
      <p:grpSp>
        <p:nvGrpSpPr>
          <p:cNvPr id="1000" name="Oval 22"/>
          <p:cNvGrpSpPr/>
          <p:nvPr/>
        </p:nvGrpSpPr>
        <p:grpSpPr>
          <a:xfrm>
            <a:off x="5362503" y="1481680"/>
            <a:ext cx="407196" cy="421973"/>
            <a:chOff x="-1" y="-1"/>
            <a:chExt cx="772163" cy="800184"/>
          </a:xfrm>
        </p:grpSpPr>
        <p:sp>
          <p:nvSpPr>
            <p:cNvPr id="998" name="Oval"/>
            <p:cNvSpPr/>
            <p:nvPr/>
          </p:nvSpPr>
          <p:spPr>
            <a:xfrm>
              <a:off x="-1" y="-1"/>
              <a:ext cx="772163" cy="800184"/>
            </a:xfrm>
            <a:prstGeom prst="ellipse">
              <a:avLst/>
            </a:prstGeom>
            <a:solidFill>
              <a:srgbClr val="000000">
                <a:alpha val="35000"/>
              </a:srgbClr>
            </a:solidFill>
            <a:ln w="25400" cap="flat">
              <a:solidFill>
                <a:srgbClr val="FF0000"/>
              </a:solidFill>
              <a:prstDash val="solid"/>
              <a:bevel/>
            </a:ln>
            <a:effectLst>
              <a:outerShdw blurRad="50800" dist="25400" dir="5400000" rotWithShape="0">
                <a:srgbClr val="000000">
                  <a:alpha val="35000"/>
                </a:srgbClr>
              </a:outerShdw>
            </a:effectLst>
          </p:spPr>
          <p:txBody>
            <a:bodyPr wrap="square" lIns="34289" tIns="34289" rIns="34289" bIns="34289" numCol="1" anchor="ctr">
              <a:noAutofit/>
            </a:bodyPr>
            <a:lstStyle/>
            <a:p>
              <a:pPr algn="ctr" defTabSz="342871"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999" name="2"/>
            <p:cNvSpPr txBox="1"/>
            <p:nvPr/>
          </p:nvSpPr>
          <p:spPr>
            <a:xfrm>
              <a:off x="113081" y="118914"/>
              <a:ext cx="546002" cy="5623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solidFill>
                    <a:srgbClr val="FFFFFF"/>
                  </a:solidFill>
                  <a:latin typeface="Eurostile"/>
                  <a:ea typeface="Eurostile"/>
                  <a:cs typeface="Eurostile"/>
                  <a:sym typeface="Eurostile"/>
                </a:defRPr>
              </a:lvl1pPr>
            </a:lstStyle>
            <a:p>
              <a:pPr algn="ctr" defTabSz="342871" hangingPunct="0">
                <a:defRPr/>
              </a:pPr>
              <a:r>
                <a:rPr sz="1477" kern="0" dirty="0"/>
                <a:t>2</a:t>
              </a:r>
            </a:p>
          </p:txBody>
        </p:sp>
      </p:grpSp>
      <p:grpSp>
        <p:nvGrpSpPr>
          <p:cNvPr id="1003" name="Oval 23"/>
          <p:cNvGrpSpPr/>
          <p:nvPr/>
        </p:nvGrpSpPr>
        <p:grpSpPr>
          <a:xfrm>
            <a:off x="5536408" y="2343154"/>
            <a:ext cx="407197" cy="421973"/>
            <a:chOff x="-1" y="-1"/>
            <a:chExt cx="772163" cy="800184"/>
          </a:xfrm>
        </p:grpSpPr>
        <p:sp>
          <p:nvSpPr>
            <p:cNvPr id="1001" name="Oval"/>
            <p:cNvSpPr/>
            <p:nvPr/>
          </p:nvSpPr>
          <p:spPr>
            <a:xfrm>
              <a:off x="-1" y="-1"/>
              <a:ext cx="772163" cy="800184"/>
            </a:xfrm>
            <a:prstGeom prst="ellipse">
              <a:avLst/>
            </a:prstGeom>
            <a:solidFill>
              <a:srgbClr val="000000">
                <a:alpha val="35000"/>
              </a:srgbClr>
            </a:solidFill>
            <a:ln w="25400" cap="flat">
              <a:solidFill>
                <a:srgbClr val="FF0000"/>
              </a:solidFill>
              <a:prstDash val="solid"/>
              <a:bevel/>
            </a:ln>
            <a:effectLst>
              <a:outerShdw blurRad="50800" dist="25400" dir="5400000" rotWithShape="0">
                <a:srgbClr val="000000">
                  <a:alpha val="35000"/>
                </a:srgbClr>
              </a:outerShdw>
            </a:effectLst>
          </p:spPr>
          <p:txBody>
            <a:bodyPr wrap="square" lIns="34289" tIns="34289" rIns="34289" bIns="34289" numCol="1" anchor="ctr">
              <a:noAutofit/>
            </a:bodyPr>
            <a:lstStyle/>
            <a:p>
              <a:pPr algn="ctr" defTabSz="342871"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1002" name="3"/>
            <p:cNvSpPr txBox="1"/>
            <p:nvPr/>
          </p:nvSpPr>
          <p:spPr>
            <a:xfrm>
              <a:off x="113078" y="118914"/>
              <a:ext cx="545998" cy="5623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solidFill>
                    <a:srgbClr val="FFFFFF"/>
                  </a:solidFill>
                  <a:latin typeface="Eurostile"/>
                  <a:ea typeface="Eurostile"/>
                  <a:cs typeface="Eurostile"/>
                  <a:sym typeface="Eurostile"/>
                </a:defRPr>
              </a:lvl1pPr>
            </a:lstStyle>
            <a:p>
              <a:pPr algn="ctr" defTabSz="342871" hangingPunct="0">
                <a:defRPr/>
              </a:pPr>
              <a:r>
                <a:rPr sz="1477" kern="0"/>
                <a:t>3</a:t>
              </a:r>
            </a:p>
          </p:txBody>
        </p:sp>
      </p:grpSp>
      <p:sp>
        <p:nvSpPr>
          <p:cNvPr id="1004" name="Oval"/>
          <p:cNvSpPr/>
          <p:nvPr/>
        </p:nvSpPr>
        <p:spPr>
          <a:xfrm>
            <a:off x="7308055" y="971554"/>
            <a:ext cx="407196" cy="421973"/>
          </a:xfrm>
          <a:prstGeom prst="ellipse">
            <a:avLst/>
          </a:prstGeom>
          <a:solidFill>
            <a:srgbClr val="000000">
              <a:alpha val="35000"/>
            </a:srgbClr>
          </a:solidFill>
          <a:ln w="25400" cap="flat">
            <a:solidFill>
              <a:srgbClr val="FF0000"/>
            </a:solidFill>
            <a:prstDash val="solid"/>
            <a:bevel/>
          </a:ln>
          <a:effectLst>
            <a:outerShdw blurRad="50800" dist="25400" dir="5400000" rotWithShape="0">
              <a:srgbClr val="000000">
                <a:alpha val="35000"/>
              </a:srgbClr>
            </a:outerShdw>
          </a:effectLst>
        </p:spPr>
        <p:txBody>
          <a:bodyPr wrap="square" lIns="34289" tIns="34289" rIns="34289" bIns="34289" numCol="1" anchor="ctr">
            <a:noAutofit/>
          </a:bodyPr>
          <a:lstStyle/>
          <a:p>
            <a:pPr algn="ctr" defTabSz="342871"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1007" name="Straight Arrow Connector 6"/>
          <p:cNvSpPr/>
          <p:nvPr/>
        </p:nvSpPr>
        <p:spPr>
          <a:xfrm>
            <a:off x="2975915" y="1611568"/>
            <a:ext cx="721143" cy="551045"/>
          </a:xfrm>
          <a:prstGeom prst="line">
            <a:avLst/>
          </a:prstGeom>
          <a:ln w="50800">
            <a:solidFill>
              <a:srgbClr val="00ADFF"/>
            </a:solidFill>
            <a:bevel/>
            <a:tailEnd type="triangle"/>
          </a:ln>
          <a:effectLst>
            <a:outerShdw blurRad="50800" dist="25400" dir="5400000" rotWithShape="0">
              <a:srgbClr val="000000">
                <a:alpha val="38000"/>
              </a:srgbClr>
            </a:outerShdw>
          </a:effectLst>
        </p:spPr>
        <p:txBody>
          <a:bodyPr lIns="34289" tIns="34289" rIns="34289" bIns="34289"/>
          <a:lstStyle/>
          <a:p>
            <a:pPr defTabSz="685742"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grpSp>
        <p:nvGrpSpPr>
          <p:cNvPr id="1010" name="Oval 30"/>
          <p:cNvGrpSpPr/>
          <p:nvPr/>
        </p:nvGrpSpPr>
        <p:grpSpPr>
          <a:xfrm>
            <a:off x="3993355" y="4721531"/>
            <a:ext cx="407196" cy="421973"/>
            <a:chOff x="-1" y="-1"/>
            <a:chExt cx="772163" cy="800184"/>
          </a:xfrm>
        </p:grpSpPr>
        <p:sp>
          <p:nvSpPr>
            <p:cNvPr id="1008" name="Oval"/>
            <p:cNvSpPr/>
            <p:nvPr/>
          </p:nvSpPr>
          <p:spPr>
            <a:xfrm>
              <a:off x="-1" y="-1"/>
              <a:ext cx="772163" cy="800184"/>
            </a:xfrm>
            <a:prstGeom prst="ellipse">
              <a:avLst/>
            </a:prstGeom>
            <a:solidFill>
              <a:srgbClr val="000000">
                <a:alpha val="35000"/>
              </a:srgbClr>
            </a:solidFill>
            <a:ln w="25400" cap="flat">
              <a:solidFill>
                <a:srgbClr val="FF0000"/>
              </a:solidFill>
              <a:prstDash val="solid"/>
              <a:bevel/>
            </a:ln>
            <a:effectLst>
              <a:outerShdw blurRad="50800" dist="25400" dir="5400000" rotWithShape="0">
                <a:srgbClr val="000000">
                  <a:alpha val="35000"/>
                </a:srgbClr>
              </a:outerShdw>
            </a:effectLst>
          </p:spPr>
          <p:txBody>
            <a:bodyPr wrap="square" lIns="34289" tIns="34289" rIns="34289" bIns="34289" numCol="1" anchor="ctr">
              <a:noAutofit/>
            </a:bodyPr>
            <a:lstStyle/>
            <a:p>
              <a:pPr algn="ctr" defTabSz="342871" hangingPunct="0">
                <a:defRPr sz="2800">
                  <a:solidFill>
                    <a:srgbClr val="FFFFFF"/>
                  </a:solidFill>
                  <a:latin typeface="Eurostile"/>
                  <a:ea typeface="Eurostile"/>
                  <a:cs typeface="Eurostile"/>
                  <a:sym typeface="Eurostile"/>
                </a:defRPr>
              </a:pPr>
              <a:endParaRPr sz="1477" kern="0">
                <a:solidFill>
                  <a:srgbClr val="FFFFFF"/>
                </a:solidFill>
                <a:latin typeface="Eurostile"/>
                <a:sym typeface="Eurostile"/>
              </a:endParaRPr>
            </a:p>
          </p:txBody>
        </p:sp>
        <p:sp>
          <p:nvSpPr>
            <p:cNvPr id="1009" name="5"/>
            <p:cNvSpPr txBox="1"/>
            <p:nvPr/>
          </p:nvSpPr>
          <p:spPr>
            <a:xfrm>
              <a:off x="212609" y="129487"/>
              <a:ext cx="546002" cy="5623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solidFill>
                    <a:srgbClr val="FFFFFF"/>
                  </a:solidFill>
                  <a:latin typeface="Eurostile"/>
                  <a:ea typeface="Eurostile"/>
                  <a:cs typeface="Eurostile"/>
                  <a:sym typeface="Eurostile"/>
                </a:defRPr>
              </a:lvl1pPr>
            </a:lstStyle>
            <a:p>
              <a:pPr algn="ctr" defTabSz="342871" hangingPunct="0">
                <a:defRPr/>
              </a:pPr>
              <a:r>
                <a:rPr lang="en-US" sz="1477" kern="0" dirty="0"/>
                <a:t>4</a:t>
              </a:r>
              <a:endParaRPr sz="1477" kern="0" dirty="0"/>
            </a:p>
          </p:txBody>
        </p:sp>
      </p:grpSp>
      <p:sp>
        <p:nvSpPr>
          <p:cNvPr id="1014" name="Shape 255"/>
          <p:cNvSpPr/>
          <p:nvPr/>
        </p:nvSpPr>
        <p:spPr>
          <a:xfrm flipH="1">
            <a:off x="4988149" y="4418989"/>
            <a:ext cx="113209" cy="190532"/>
          </a:xfrm>
          <a:prstGeom prst="line">
            <a:avLst/>
          </a:prstGeom>
          <a:ln w="38100">
            <a:solidFill>
              <a:srgbClr val="FFFF00"/>
            </a:solidFill>
            <a:tailEnd type="triangle"/>
          </a:ln>
        </p:spPr>
        <p:txBody>
          <a:bodyPr lIns="34289" tIns="34289" rIns="34289" bIns="34289"/>
          <a:lstStyle/>
          <a:p>
            <a:pPr defTabSz="685742"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1015" name="Freeform 11"/>
          <p:cNvSpPr/>
          <p:nvPr/>
        </p:nvSpPr>
        <p:spPr>
          <a:xfrm>
            <a:off x="5936230" y="5030689"/>
            <a:ext cx="1143001" cy="387872"/>
          </a:xfrm>
          <a:custGeom>
            <a:avLst/>
            <a:gdLst/>
            <a:ahLst/>
            <a:cxnLst>
              <a:cxn ang="0">
                <a:pos x="wd2" y="hd2"/>
              </a:cxn>
              <a:cxn ang="5400000">
                <a:pos x="wd2" y="hd2"/>
              </a:cxn>
              <a:cxn ang="10800000">
                <a:pos x="wd2" y="hd2"/>
              </a:cxn>
              <a:cxn ang="16200000">
                <a:pos x="wd2" y="hd2"/>
              </a:cxn>
            </a:cxnLst>
            <a:rect l="0" t="0" r="r" b="b"/>
            <a:pathLst>
              <a:path w="21600" h="21212" extrusionOk="0">
                <a:moveTo>
                  <a:pt x="18395" y="3707"/>
                </a:moveTo>
                <a:cubicBezTo>
                  <a:pt x="19254" y="3625"/>
                  <a:pt x="19485" y="2841"/>
                  <a:pt x="20625" y="3461"/>
                </a:cubicBezTo>
                <a:cubicBezTo>
                  <a:pt x="20850" y="3583"/>
                  <a:pt x="21198" y="4612"/>
                  <a:pt x="21321" y="4939"/>
                </a:cubicBezTo>
                <a:cubicBezTo>
                  <a:pt x="21368" y="5268"/>
                  <a:pt x="21408" y="5599"/>
                  <a:pt x="21461" y="5925"/>
                </a:cubicBezTo>
                <a:cubicBezTo>
                  <a:pt x="21501" y="6174"/>
                  <a:pt x="21600" y="6404"/>
                  <a:pt x="21600" y="6664"/>
                </a:cubicBezTo>
                <a:cubicBezTo>
                  <a:pt x="21600" y="7070"/>
                  <a:pt x="21470" y="9573"/>
                  <a:pt x="21321" y="10359"/>
                </a:cubicBezTo>
                <a:cubicBezTo>
                  <a:pt x="21153" y="11252"/>
                  <a:pt x="21009" y="11326"/>
                  <a:pt x="20764" y="12083"/>
                </a:cubicBezTo>
                <a:cubicBezTo>
                  <a:pt x="20677" y="12351"/>
                  <a:pt x="20385" y="13555"/>
                  <a:pt x="20206" y="13807"/>
                </a:cubicBezTo>
                <a:cubicBezTo>
                  <a:pt x="20092" y="13970"/>
                  <a:pt x="19928" y="13972"/>
                  <a:pt x="19788" y="14054"/>
                </a:cubicBezTo>
                <a:cubicBezTo>
                  <a:pt x="19649" y="14218"/>
                  <a:pt x="19507" y="14374"/>
                  <a:pt x="19370" y="14546"/>
                </a:cubicBezTo>
                <a:cubicBezTo>
                  <a:pt x="19181" y="14785"/>
                  <a:pt x="19021" y="15102"/>
                  <a:pt x="18813" y="15285"/>
                </a:cubicBezTo>
                <a:cubicBezTo>
                  <a:pt x="18550" y="15518"/>
                  <a:pt x="18221" y="15490"/>
                  <a:pt x="17977" y="15778"/>
                </a:cubicBezTo>
                <a:cubicBezTo>
                  <a:pt x="17837" y="15942"/>
                  <a:pt x="17713" y="16154"/>
                  <a:pt x="17559" y="16271"/>
                </a:cubicBezTo>
                <a:cubicBezTo>
                  <a:pt x="17383" y="16404"/>
                  <a:pt x="17185" y="16424"/>
                  <a:pt x="17001" y="16517"/>
                </a:cubicBezTo>
                <a:cubicBezTo>
                  <a:pt x="16860" y="16589"/>
                  <a:pt x="16724" y="16692"/>
                  <a:pt x="16583" y="16764"/>
                </a:cubicBezTo>
                <a:cubicBezTo>
                  <a:pt x="16399" y="16857"/>
                  <a:pt x="16205" y="16891"/>
                  <a:pt x="16026" y="17010"/>
                </a:cubicBezTo>
                <a:cubicBezTo>
                  <a:pt x="15831" y="17139"/>
                  <a:pt x="15665" y="17386"/>
                  <a:pt x="15468" y="17503"/>
                </a:cubicBezTo>
                <a:cubicBezTo>
                  <a:pt x="15105" y="17717"/>
                  <a:pt x="14696" y="17692"/>
                  <a:pt x="14354" y="17995"/>
                </a:cubicBezTo>
                <a:cubicBezTo>
                  <a:pt x="14168" y="18159"/>
                  <a:pt x="14003" y="18449"/>
                  <a:pt x="13796" y="18488"/>
                </a:cubicBezTo>
                <a:cubicBezTo>
                  <a:pt x="12687" y="18698"/>
                  <a:pt x="11566" y="18652"/>
                  <a:pt x="10452" y="18734"/>
                </a:cubicBezTo>
                <a:cubicBezTo>
                  <a:pt x="10219" y="18816"/>
                  <a:pt x="9977" y="18834"/>
                  <a:pt x="9755" y="18981"/>
                </a:cubicBezTo>
                <a:cubicBezTo>
                  <a:pt x="9598" y="19085"/>
                  <a:pt x="9490" y="19353"/>
                  <a:pt x="9337" y="19473"/>
                </a:cubicBezTo>
                <a:cubicBezTo>
                  <a:pt x="9068" y="19684"/>
                  <a:pt x="8779" y="19802"/>
                  <a:pt x="8501" y="19966"/>
                </a:cubicBezTo>
                <a:lnTo>
                  <a:pt x="8083" y="20212"/>
                </a:lnTo>
                <a:lnTo>
                  <a:pt x="7665" y="20459"/>
                </a:lnTo>
                <a:cubicBezTo>
                  <a:pt x="7525" y="20623"/>
                  <a:pt x="7405" y="20858"/>
                  <a:pt x="7246" y="20951"/>
                </a:cubicBezTo>
                <a:cubicBezTo>
                  <a:pt x="6317" y="21499"/>
                  <a:pt x="4769" y="21027"/>
                  <a:pt x="4041" y="20951"/>
                </a:cubicBezTo>
                <a:lnTo>
                  <a:pt x="3205" y="19473"/>
                </a:lnTo>
                <a:cubicBezTo>
                  <a:pt x="3066" y="19227"/>
                  <a:pt x="2896" y="19024"/>
                  <a:pt x="2787" y="18734"/>
                </a:cubicBezTo>
                <a:cubicBezTo>
                  <a:pt x="2694" y="18488"/>
                  <a:pt x="2616" y="18223"/>
                  <a:pt x="2508" y="17995"/>
                </a:cubicBezTo>
                <a:cubicBezTo>
                  <a:pt x="1935" y="16779"/>
                  <a:pt x="2061" y="17646"/>
                  <a:pt x="1533" y="15778"/>
                </a:cubicBezTo>
                <a:cubicBezTo>
                  <a:pt x="653" y="12666"/>
                  <a:pt x="1848" y="15700"/>
                  <a:pt x="836" y="13315"/>
                </a:cubicBezTo>
                <a:cubicBezTo>
                  <a:pt x="790" y="12986"/>
                  <a:pt x="752" y="12654"/>
                  <a:pt x="697" y="12329"/>
                </a:cubicBezTo>
                <a:cubicBezTo>
                  <a:pt x="612" y="11832"/>
                  <a:pt x="511" y="11344"/>
                  <a:pt x="418" y="10851"/>
                </a:cubicBezTo>
                <a:cubicBezTo>
                  <a:pt x="372" y="10605"/>
                  <a:pt x="314" y="10364"/>
                  <a:pt x="279" y="10112"/>
                </a:cubicBezTo>
                <a:lnTo>
                  <a:pt x="0" y="8142"/>
                </a:lnTo>
                <a:cubicBezTo>
                  <a:pt x="46" y="7238"/>
                  <a:pt x="67" y="6330"/>
                  <a:pt x="139" y="5432"/>
                </a:cubicBezTo>
                <a:cubicBezTo>
                  <a:pt x="160" y="5175"/>
                  <a:pt x="189" y="4898"/>
                  <a:pt x="279" y="4693"/>
                </a:cubicBezTo>
                <a:cubicBezTo>
                  <a:pt x="826" y="3449"/>
                  <a:pt x="939" y="3154"/>
                  <a:pt x="1672" y="2968"/>
                </a:cubicBezTo>
                <a:cubicBezTo>
                  <a:pt x="2134" y="2852"/>
                  <a:pt x="2601" y="2804"/>
                  <a:pt x="3066" y="2722"/>
                </a:cubicBezTo>
                <a:cubicBezTo>
                  <a:pt x="3252" y="2640"/>
                  <a:pt x="3435" y="2536"/>
                  <a:pt x="3623" y="2476"/>
                </a:cubicBezTo>
                <a:cubicBezTo>
                  <a:pt x="4613" y="2158"/>
                  <a:pt x="5350" y="2127"/>
                  <a:pt x="6410" y="1983"/>
                </a:cubicBezTo>
                <a:cubicBezTo>
                  <a:pt x="7404" y="1397"/>
                  <a:pt x="6203" y="2228"/>
                  <a:pt x="7246" y="998"/>
                </a:cubicBezTo>
                <a:cubicBezTo>
                  <a:pt x="7369" y="854"/>
                  <a:pt x="7525" y="833"/>
                  <a:pt x="7665" y="751"/>
                </a:cubicBezTo>
                <a:cubicBezTo>
                  <a:pt x="7766" y="631"/>
                  <a:pt x="8308" y="-101"/>
                  <a:pt x="8501" y="12"/>
                </a:cubicBezTo>
                <a:cubicBezTo>
                  <a:pt x="8818" y="200"/>
                  <a:pt x="9058" y="669"/>
                  <a:pt x="9337" y="998"/>
                </a:cubicBezTo>
                <a:cubicBezTo>
                  <a:pt x="9476" y="1162"/>
                  <a:pt x="9596" y="1397"/>
                  <a:pt x="9755" y="1490"/>
                </a:cubicBezTo>
                <a:lnTo>
                  <a:pt x="10591" y="1983"/>
                </a:lnTo>
                <a:cubicBezTo>
                  <a:pt x="10730" y="2065"/>
                  <a:pt x="10867" y="2166"/>
                  <a:pt x="11009" y="2229"/>
                </a:cubicBezTo>
                <a:cubicBezTo>
                  <a:pt x="11195" y="2312"/>
                  <a:pt x="11387" y="2357"/>
                  <a:pt x="11566" y="2476"/>
                </a:cubicBezTo>
                <a:cubicBezTo>
                  <a:pt x="12160" y="2869"/>
                  <a:pt x="12248" y="3321"/>
                  <a:pt x="12960" y="3461"/>
                </a:cubicBezTo>
                <a:cubicBezTo>
                  <a:pt x="13796" y="3625"/>
                  <a:pt x="14629" y="3861"/>
                  <a:pt x="15468" y="3954"/>
                </a:cubicBezTo>
                <a:cubicBezTo>
                  <a:pt x="17930" y="4226"/>
                  <a:pt x="17535" y="3790"/>
                  <a:pt x="18395" y="3707"/>
                </a:cubicBezTo>
                <a:close/>
              </a:path>
            </a:pathLst>
          </a:custGeom>
          <a:solidFill>
            <a:srgbClr val="FFFF00">
              <a:alpha val="27059"/>
            </a:srgbClr>
          </a:solidFill>
          <a:ln w="25400">
            <a:solidFill>
              <a:srgbClr val="FFFF00"/>
            </a:solidFill>
            <a:bevel/>
          </a:ln>
          <a:effectLst>
            <a:outerShdw blurRad="50800" dist="25400" dir="5400000" rotWithShape="0">
              <a:srgbClr val="000000">
                <a:alpha val="35000"/>
              </a:srgbClr>
            </a:outerShdw>
          </a:effectLst>
        </p:spPr>
        <p:txBody>
          <a:bodyPr lIns="34289" tIns="34289" rIns="34289" bIns="34289" anchor="ctr"/>
          <a:lstStyle/>
          <a:p>
            <a:pPr defTabSz="342871" hangingPunct="0">
              <a:defRPr sz="2400">
                <a:latin typeface="Calibri"/>
                <a:ea typeface="Calibri"/>
                <a:cs typeface="Calibri"/>
                <a:sym typeface="Calibri"/>
              </a:defRPr>
            </a:pPr>
            <a:endParaRPr sz="1265" kern="0">
              <a:solidFill>
                <a:srgbClr val="000000"/>
              </a:solidFill>
              <a:latin typeface="Calibri"/>
              <a:cs typeface="Calibri"/>
              <a:sym typeface="Calibri"/>
            </a:endParaRPr>
          </a:p>
        </p:txBody>
      </p:sp>
      <p:grpSp>
        <p:nvGrpSpPr>
          <p:cNvPr id="58" name="Oval 30">
            <a:extLst>
              <a:ext uri="{FF2B5EF4-FFF2-40B4-BE49-F238E27FC236}">
                <a16:creationId xmlns:a16="http://schemas.microsoft.com/office/drawing/2014/main" id="{A5297D8B-DAAC-6849-BEE4-61F820F67F88}"/>
              </a:ext>
            </a:extLst>
          </p:cNvPr>
          <p:cNvGrpSpPr/>
          <p:nvPr/>
        </p:nvGrpSpPr>
        <p:grpSpPr>
          <a:xfrm>
            <a:off x="6050755" y="4343404"/>
            <a:ext cx="407196" cy="421973"/>
            <a:chOff x="-1" y="-1"/>
            <a:chExt cx="772163" cy="800184"/>
          </a:xfrm>
        </p:grpSpPr>
        <p:sp>
          <p:nvSpPr>
            <p:cNvPr id="59" name="Oval">
              <a:extLst>
                <a:ext uri="{FF2B5EF4-FFF2-40B4-BE49-F238E27FC236}">
                  <a16:creationId xmlns:a16="http://schemas.microsoft.com/office/drawing/2014/main" id="{FFD29D25-8420-7449-94B2-EC4507FA0AE1}"/>
                </a:ext>
              </a:extLst>
            </p:cNvPr>
            <p:cNvSpPr/>
            <p:nvPr/>
          </p:nvSpPr>
          <p:spPr>
            <a:xfrm>
              <a:off x="-1" y="-1"/>
              <a:ext cx="772163" cy="800184"/>
            </a:xfrm>
            <a:prstGeom prst="ellipse">
              <a:avLst/>
            </a:prstGeom>
            <a:solidFill>
              <a:srgbClr val="000000">
                <a:alpha val="35000"/>
              </a:srgbClr>
            </a:solidFill>
            <a:ln w="25400" cap="flat">
              <a:solidFill>
                <a:srgbClr val="FF0000"/>
              </a:solidFill>
              <a:prstDash val="solid"/>
              <a:bevel/>
            </a:ln>
            <a:effectLst>
              <a:outerShdw blurRad="50800" dist="25400" dir="5400000" rotWithShape="0">
                <a:srgbClr val="000000">
                  <a:alpha val="35000"/>
                </a:srgbClr>
              </a:outerShdw>
            </a:effectLst>
          </p:spPr>
          <p:txBody>
            <a:bodyPr wrap="square" lIns="34289" tIns="34289" rIns="34289" bIns="34289" numCol="1" anchor="ctr">
              <a:noAutofit/>
            </a:bodyPr>
            <a:lstStyle/>
            <a:p>
              <a:pPr algn="ctr" defTabSz="342871" hangingPunct="0">
                <a:defRPr sz="2800">
                  <a:solidFill>
                    <a:srgbClr val="FFFFFF"/>
                  </a:solidFill>
                  <a:latin typeface="Eurostile"/>
                  <a:ea typeface="Eurostile"/>
                  <a:cs typeface="Eurostile"/>
                  <a:sym typeface="Eurostile"/>
                </a:defRPr>
              </a:pPr>
              <a:endParaRPr sz="1477" kern="0">
                <a:solidFill>
                  <a:srgbClr val="FFFFFF"/>
                </a:solidFill>
                <a:latin typeface="Eurostile"/>
                <a:sym typeface="Eurostile"/>
              </a:endParaRPr>
            </a:p>
          </p:txBody>
        </p:sp>
        <p:sp>
          <p:nvSpPr>
            <p:cNvPr id="60" name="5">
              <a:extLst>
                <a:ext uri="{FF2B5EF4-FFF2-40B4-BE49-F238E27FC236}">
                  <a16:creationId xmlns:a16="http://schemas.microsoft.com/office/drawing/2014/main" id="{B406131D-2A33-2B48-914E-6AF192AA0CA8}"/>
                </a:ext>
              </a:extLst>
            </p:cNvPr>
            <p:cNvSpPr txBox="1"/>
            <p:nvPr/>
          </p:nvSpPr>
          <p:spPr>
            <a:xfrm>
              <a:off x="113081" y="118914"/>
              <a:ext cx="546002" cy="5623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solidFill>
                    <a:srgbClr val="FFFFFF"/>
                  </a:solidFill>
                  <a:latin typeface="Eurostile"/>
                  <a:ea typeface="Eurostile"/>
                  <a:cs typeface="Eurostile"/>
                  <a:sym typeface="Eurostile"/>
                </a:defRPr>
              </a:lvl1pPr>
            </a:lstStyle>
            <a:p>
              <a:pPr algn="ctr" defTabSz="342871" hangingPunct="0">
                <a:defRPr/>
              </a:pPr>
              <a:r>
                <a:rPr lang="en-US" sz="1477" kern="0" dirty="0"/>
                <a:t>4</a:t>
              </a:r>
              <a:endParaRPr sz="1477" kern="0" dirty="0"/>
            </a:p>
          </p:txBody>
        </p:sp>
      </p:grpSp>
      <p:sp>
        <p:nvSpPr>
          <p:cNvPr id="61" name="2">
            <a:extLst>
              <a:ext uri="{FF2B5EF4-FFF2-40B4-BE49-F238E27FC236}">
                <a16:creationId xmlns:a16="http://schemas.microsoft.com/office/drawing/2014/main" id="{9F7D083A-FE2B-7949-98A7-1087C0232243}"/>
              </a:ext>
            </a:extLst>
          </p:cNvPr>
          <p:cNvSpPr txBox="1"/>
          <p:nvPr/>
        </p:nvSpPr>
        <p:spPr>
          <a:xfrm>
            <a:off x="7370173" y="1028687"/>
            <a:ext cx="287931" cy="2965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ctr">
            <a:spAutoFit/>
          </a:bodyPr>
          <a:lstStyle>
            <a:lvl1pPr defTabSz="650240">
              <a:defRPr sz="2800">
                <a:solidFill>
                  <a:srgbClr val="FFFFFF"/>
                </a:solidFill>
                <a:latin typeface="Eurostile"/>
                <a:ea typeface="Eurostile"/>
                <a:cs typeface="Eurostile"/>
                <a:sym typeface="Eurostile"/>
              </a:defRPr>
            </a:lvl1pPr>
          </a:lstStyle>
          <a:p>
            <a:pPr algn="ctr" defTabSz="342871" hangingPunct="0">
              <a:defRPr/>
            </a:pPr>
            <a:r>
              <a:rPr lang="en-US" sz="1477" kern="0" dirty="0"/>
              <a:t>1</a:t>
            </a:r>
            <a:endParaRPr sz="1477" kern="0" dirty="0"/>
          </a:p>
        </p:txBody>
      </p:sp>
      <p:sp>
        <p:nvSpPr>
          <p:cNvPr id="2" name="TextBox 1">
            <a:extLst>
              <a:ext uri="{FF2B5EF4-FFF2-40B4-BE49-F238E27FC236}">
                <a16:creationId xmlns:a16="http://schemas.microsoft.com/office/drawing/2014/main" id="{BC556DC0-9CC3-2D4A-9FCE-B2C753680576}"/>
              </a:ext>
            </a:extLst>
          </p:cNvPr>
          <p:cNvSpPr txBox="1"/>
          <p:nvPr/>
        </p:nvSpPr>
        <p:spPr>
          <a:xfrm>
            <a:off x="132679" y="4638274"/>
            <a:ext cx="2888385"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28" hangingPunct="0"/>
            <a:r>
              <a:rPr lang="en-US" sz="1400" b="1" dirty="0">
                <a:solidFill>
                  <a:schemeClr val="tx1">
                    <a:lumMod val="75000"/>
                    <a:lumOff val="25000"/>
                  </a:schemeClr>
                </a:solidFill>
                <a:latin typeface="Helvetica" panose="020B0604020202020204" pitchFamily="34" charset="0"/>
                <a:cs typeface="Helvetica" panose="020B0604020202020204" pitchFamily="34" charset="0"/>
                <a:sym typeface="Helvetica Light"/>
              </a:rPr>
              <a:t>Ablation from adjacent site </a:t>
            </a:r>
            <a:r>
              <a:rPr lang="en-US" dirty="0"/>
              <a:t>—</a:t>
            </a:r>
          </a:p>
          <a:p>
            <a:pPr algn="ctr" defTabSz="438128" hangingPunct="0"/>
            <a:r>
              <a:rPr lang="en-US" sz="1400" b="1" dirty="0">
                <a:solidFill>
                  <a:schemeClr val="tx1">
                    <a:lumMod val="75000"/>
                    <a:lumOff val="25000"/>
                  </a:schemeClr>
                </a:solidFill>
                <a:latin typeface="Helvetica" panose="020B0604020202020204" pitchFamily="34" charset="0"/>
                <a:cs typeface="Helvetica" panose="020B0604020202020204" pitchFamily="34" charset="0"/>
                <a:sym typeface="Helvetica Light"/>
              </a:rPr>
              <a:t>How close to earliest vein site do you need to be?</a:t>
            </a:r>
          </a:p>
        </p:txBody>
      </p:sp>
      <p:sp>
        <p:nvSpPr>
          <p:cNvPr id="45" name="Freeform 3">
            <a:extLst>
              <a:ext uri="{FF2B5EF4-FFF2-40B4-BE49-F238E27FC236}">
                <a16:creationId xmlns:a16="http://schemas.microsoft.com/office/drawing/2014/main" id="{64F4DB2F-A5F5-7545-A0B1-6DA8A316FF9A}"/>
              </a:ext>
            </a:extLst>
          </p:cNvPr>
          <p:cNvSpPr/>
          <p:nvPr/>
        </p:nvSpPr>
        <p:spPr>
          <a:xfrm>
            <a:off x="2214561" y="1501537"/>
            <a:ext cx="593107" cy="238271"/>
          </a:xfrm>
          <a:custGeom>
            <a:avLst/>
            <a:gdLst/>
            <a:ahLst/>
            <a:cxnLst>
              <a:cxn ang="0">
                <a:pos x="wd2" y="hd2"/>
              </a:cxn>
              <a:cxn ang="5400000">
                <a:pos x="wd2" y="hd2"/>
              </a:cxn>
              <a:cxn ang="10800000">
                <a:pos x="wd2" y="hd2"/>
              </a:cxn>
              <a:cxn ang="16200000">
                <a:pos x="wd2" y="hd2"/>
              </a:cxn>
            </a:cxnLst>
            <a:rect l="0" t="0" r="r" b="b"/>
            <a:pathLst>
              <a:path w="21600" h="21586" extrusionOk="0">
                <a:moveTo>
                  <a:pt x="14905" y="25"/>
                </a:moveTo>
                <a:cubicBezTo>
                  <a:pt x="13874" y="52"/>
                  <a:pt x="11620" y="89"/>
                  <a:pt x="9979" y="188"/>
                </a:cubicBezTo>
                <a:cubicBezTo>
                  <a:pt x="9757" y="201"/>
                  <a:pt x="8807" y="639"/>
                  <a:pt x="8716" y="678"/>
                </a:cubicBezTo>
                <a:cubicBezTo>
                  <a:pt x="7443" y="1227"/>
                  <a:pt x="9417" y="390"/>
                  <a:pt x="7832" y="1005"/>
                </a:cubicBezTo>
                <a:cubicBezTo>
                  <a:pt x="7577" y="1104"/>
                  <a:pt x="7326" y="1223"/>
                  <a:pt x="7074" y="1332"/>
                </a:cubicBezTo>
                <a:cubicBezTo>
                  <a:pt x="6947" y="1386"/>
                  <a:pt x="6825" y="1461"/>
                  <a:pt x="6695" y="1495"/>
                </a:cubicBezTo>
                <a:cubicBezTo>
                  <a:pt x="6484" y="1549"/>
                  <a:pt x="6276" y="1622"/>
                  <a:pt x="6063" y="1658"/>
                </a:cubicBezTo>
                <a:cubicBezTo>
                  <a:pt x="5309" y="1788"/>
                  <a:pt x="4848" y="1745"/>
                  <a:pt x="4168" y="1985"/>
                </a:cubicBezTo>
                <a:cubicBezTo>
                  <a:pt x="4168" y="1985"/>
                  <a:pt x="3221" y="2393"/>
                  <a:pt x="3032" y="2475"/>
                </a:cubicBezTo>
                <a:lnTo>
                  <a:pt x="2653" y="2638"/>
                </a:lnTo>
                <a:cubicBezTo>
                  <a:pt x="2481" y="2787"/>
                  <a:pt x="2141" y="3033"/>
                  <a:pt x="2021" y="3292"/>
                </a:cubicBezTo>
                <a:cubicBezTo>
                  <a:pt x="1953" y="3439"/>
                  <a:pt x="1954" y="3628"/>
                  <a:pt x="1895" y="3782"/>
                </a:cubicBezTo>
                <a:cubicBezTo>
                  <a:pt x="1827" y="3957"/>
                  <a:pt x="1726" y="4108"/>
                  <a:pt x="1642" y="4272"/>
                </a:cubicBezTo>
                <a:cubicBezTo>
                  <a:pt x="1341" y="5438"/>
                  <a:pt x="1537" y="4965"/>
                  <a:pt x="1137" y="5742"/>
                </a:cubicBezTo>
                <a:lnTo>
                  <a:pt x="758" y="7212"/>
                </a:lnTo>
                <a:cubicBezTo>
                  <a:pt x="758" y="7212"/>
                  <a:pt x="505" y="8192"/>
                  <a:pt x="505" y="8192"/>
                </a:cubicBezTo>
                <a:cubicBezTo>
                  <a:pt x="216" y="10065"/>
                  <a:pt x="559" y="7744"/>
                  <a:pt x="253" y="10315"/>
                </a:cubicBezTo>
                <a:cubicBezTo>
                  <a:pt x="188" y="10855"/>
                  <a:pt x="101" y="11265"/>
                  <a:pt x="0" y="11785"/>
                </a:cubicBezTo>
                <a:cubicBezTo>
                  <a:pt x="42" y="13256"/>
                  <a:pt x="51" y="14728"/>
                  <a:pt x="126" y="16196"/>
                </a:cubicBezTo>
                <a:cubicBezTo>
                  <a:pt x="135" y="16367"/>
                  <a:pt x="169" y="16551"/>
                  <a:pt x="253" y="16686"/>
                </a:cubicBezTo>
                <a:cubicBezTo>
                  <a:pt x="347" y="16839"/>
                  <a:pt x="513" y="16890"/>
                  <a:pt x="632" y="17012"/>
                </a:cubicBezTo>
                <a:cubicBezTo>
                  <a:pt x="725" y="17109"/>
                  <a:pt x="813" y="17216"/>
                  <a:pt x="884" y="17339"/>
                </a:cubicBezTo>
                <a:cubicBezTo>
                  <a:pt x="1726" y="18791"/>
                  <a:pt x="968" y="17956"/>
                  <a:pt x="2147" y="18973"/>
                </a:cubicBezTo>
                <a:cubicBezTo>
                  <a:pt x="2232" y="19081"/>
                  <a:pt x="2293" y="19230"/>
                  <a:pt x="2400" y="19299"/>
                </a:cubicBezTo>
                <a:cubicBezTo>
                  <a:pt x="2400" y="19299"/>
                  <a:pt x="3347" y="19708"/>
                  <a:pt x="3537" y="19789"/>
                </a:cubicBezTo>
                <a:lnTo>
                  <a:pt x="4674" y="20279"/>
                </a:lnTo>
                <a:lnTo>
                  <a:pt x="5432" y="20606"/>
                </a:lnTo>
                <a:cubicBezTo>
                  <a:pt x="5600" y="20660"/>
                  <a:pt x="5771" y="20705"/>
                  <a:pt x="5937" y="20769"/>
                </a:cubicBezTo>
                <a:cubicBezTo>
                  <a:pt x="5938" y="20770"/>
                  <a:pt x="6884" y="21177"/>
                  <a:pt x="7074" y="21259"/>
                </a:cubicBezTo>
                <a:lnTo>
                  <a:pt x="7453" y="21423"/>
                </a:lnTo>
                <a:lnTo>
                  <a:pt x="7832" y="21586"/>
                </a:lnTo>
                <a:cubicBezTo>
                  <a:pt x="9179" y="21532"/>
                  <a:pt x="10530" y="21560"/>
                  <a:pt x="11874" y="21423"/>
                </a:cubicBezTo>
                <a:cubicBezTo>
                  <a:pt x="12058" y="21404"/>
                  <a:pt x="12729" y="21024"/>
                  <a:pt x="13011" y="20933"/>
                </a:cubicBezTo>
                <a:cubicBezTo>
                  <a:pt x="13347" y="20824"/>
                  <a:pt x="13692" y="20748"/>
                  <a:pt x="14021" y="20606"/>
                </a:cubicBezTo>
                <a:cubicBezTo>
                  <a:pt x="14382" y="20450"/>
                  <a:pt x="14509" y="20382"/>
                  <a:pt x="14905" y="20279"/>
                </a:cubicBezTo>
                <a:cubicBezTo>
                  <a:pt x="15156" y="20214"/>
                  <a:pt x="15411" y="20170"/>
                  <a:pt x="15663" y="20116"/>
                </a:cubicBezTo>
                <a:cubicBezTo>
                  <a:pt x="16379" y="20170"/>
                  <a:pt x="17097" y="20187"/>
                  <a:pt x="17811" y="20279"/>
                </a:cubicBezTo>
                <a:cubicBezTo>
                  <a:pt x="18383" y="20353"/>
                  <a:pt x="18023" y="20444"/>
                  <a:pt x="18442" y="20769"/>
                </a:cubicBezTo>
                <a:cubicBezTo>
                  <a:pt x="18556" y="20858"/>
                  <a:pt x="18695" y="20878"/>
                  <a:pt x="18821" y="20933"/>
                </a:cubicBezTo>
                <a:cubicBezTo>
                  <a:pt x="19200" y="20878"/>
                  <a:pt x="19600" y="20938"/>
                  <a:pt x="19958" y="20769"/>
                </a:cubicBezTo>
                <a:cubicBezTo>
                  <a:pt x="20203" y="20654"/>
                  <a:pt x="20234" y="20011"/>
                  <a:pt x="20337" y="19789"/>
                </a:cubicBezTo>
                <a:cubicBezTo>
                  <a:pt x="20398" y="19657"/>
                  <a:pt x="20505" y="19571"/>
                  <a:pt x="20589" y="19463"/>
                </a:cubicBezTo>
                <a:lnTo>
                  <a:pt x="20968" y="17992"/>
                </a:lnTo>
                <a:lnTo>
                  <a:pt x="21095" y="17502"/>
                </a:lnTo>
                <a:cubicBezTo>
                  <a:pt x="21137" y="17339"/>
                  <a:pt x="21195" y="17181"/>
                  <a:pt x="21221" y="17012"/>
                </a:cubicBezTo>
                <a:cubicBezTo>
                  <a:pt x="21263" y="16740"/>
                  <a:pt x="21319" y="16471"/>
                  <a:pt x="21347" y="16196"/>
                </a:cubicBezTo>
                <a:cubicBezTo>
                  <a:pt x="21484" y="14871"/>
                  <a:pt x="21538" y="13230"/>
                  <a:pt x="21600" y="11949"/>
                </a:cubicBezTo>
                <a:cubicBezTo>
                  <a:pt x="21558" y="10043"/>
                  <a:pt x="21581" y="8133"/>
                  <a:pt x="21474" y="6232"/>
                </a:cubicBezTo>
                <a:cubicBezTo>
                  <a:pt x="21454" y="5888"/>
                  <a:pt x="21369" y="5538"/>
                  <a:pt x="21221" y="5252"/>
                </a:cubicBezTo>
                <a:lnTo>
                  <a:pt x="20968" y="4762"/>
                </a:lnTo>
                <a:cubicBezTo>
                  <a:pt x="20756" y="3937"/>
                  <a:pt x="20996" y="4536"/>
                  <a:pt x="20463" y="3945"/>
                </a:cubicBezTo>
                <a:cubicBezTo>
                  <a:pt x="19391" y="2757"/>
                  <a:pt x="20449" y="3715"/>
                  <a:pt x="19579" y="2965"/>
                </a:cubicBezTo>
                <a:cubicBezTo>
                  <a:pt x="19464" y="2742"/>
                  <a:pt x="19274" y="2303"/>
                  <a:pt x="19074" y="2148"/>
                </a:cubicBezTo>
                <a:cubicBezTo>
                  <a:pt x="18960" y="2060"/>
                  <a:pt x="18821" y="2039"/>
                  <a:pt x="18695" y="1985"/>
                </a:cubicBezTo>
                <a:cubicBezTo>
                  <a:pt x="17979" y="597"/>
                  <a:pt x="19158" y="2747"/>
                  <a:pt x="17684" y="842"/>
                </a:cubicBezTo>
                <a:cubicBezTo>
                  <a:pt x="17600" y="733"/>
                  <a:pt x="17538" y="584"/>
                  <a:pt x="17432" y="515"/>
                </a:cubicBezTo>
                <a:cubicBezTo>
                  <a:pt x="17356" y="466"/>
                  <a:pt x="16380" y="44"/>
                  <a:pt x="16168" y="25"/>
                </a:cubicBezTo>
                <a:cubicBezTo>
                  <a:pt x="15748" y="-14"/>
                  <a:pt x="15937" y="-2"/>
                  <a:pt x="14905" y="25"/>
                </a:cubicBezTo>
                <a:close/>
              </a:path>
            </a:pathLst>
          </a:custGeom>
          <a:solidFill>
            <a:srgbClr val="FFB400">
              <a:alpha val="9000"/>
            </a:srgbClr>
          </a:solidFill>
          <a:ln w="76200">
            <a:solidFill>
              <a:srgbClr val="FFB400"/>
            </a:solidFill>
          </a:ln>
        </p:spPr>
        <p:txBody>
          <a:bodyPr lIns="34289" tIns="34289" rIns="34289" bIns="34289" anchor="ctr"/>
          <a:lstStyle/>
          <a:p>
            <a:pPr algn="ctr" defTabSz="685742" hangingPunct="0">
              <a:defRPr sz="2400">
                <a:solidFill>
                  <a:srgbClr val="FFFFFF"/>
                </a:solidFill>
                <a:latin typeface="Helvetica"/>
                <a:ea typeface="Helvetica"/>
                <a:cs typeface="Helvetica"/>
                <a:sym typeface="Helvetica"/>
              </a:defRPr>
            </a:pPr>
            <a:endParaRPr sz="1265" kern="0">
              <a:solidFill>
                <a:srgbClr val="FFFFFF"/>
              </a:solidFill>
              <a:latin typeface="Helvetica"/>
              <a:cs typeface="Helvetica"/>
              <a:sym typeface="Helvetica"/>
            </a:endParaRPr>
          </a:p>
        </p:txBody>
      </p:sp>
      <p:sp>
        <p:nvSpPr>
          <p:cNvPr id="3" name="Text Placeholder 2">
            <a:extLst>
              <a:ext uri="{FF2B5EF4-FFF2-40B4-BE49-F238E27FC236}">
                <a16:creationId xmlns:a16="http://schemas.microsoft.com/office/drawing/2014/main" id="{B811877D-5D46-486A-873B-93DD47D232A4}"/>
              </a:ext>
            </a:extLst>
          </p:cNvPr>
          <p:cNvSpPr>
            <a:spLocks noGrp="1"/>
          </p:cNvSpPr>
          <p:nvPr>
            <p:ph type="body" sz="quarter" idx="11"/>
          </p:nvPr>
        </p:nvSpPr>
        <p:spPr>
          <a:xfrm>
            <a:off x="558405" y="343224"/>
            <a:ext cx="3648274" cy="369332"/>
          </a:xfrm>
        </p:spPr>
        <p:txBody>
          <a:bodyPr/>
          <a:lstStyle/>
          <a:p>
            <a:r>
              <a:rPr lang="en-US" sz="1800" dirty="0"/>
              <a:t>Proximal LV Summit </a:t>
            </a:r>
          </a:p>
        </p:txBody>
      </p:sp>
      <p:sp>
        <p:nvSpPr>
          <p:cNvPr id="971" name="TextBox 31"/>
          <p:cNvSpPr txBox="1"/>
          <p:nvPr/>
        </p:nvSpPr>
        <p:spPr>
          <a:xfrm rot="1018976">
            <a:off x="4092841" y="4110495"/>
            <a:ext cx="766180" cy="247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l" defTabSz="650240">
              <a:defRPr sz="2200">
                <a:solidFill>
                  <a:srgbClr val="FFFFFF"/>
                </a:solidFill>
                <a:latin typeface="Eurostile"/>
                <a:ea typeface="Eurostile"/>
                <a:cs typeface="Eurostile"/>
                <a:sym typeface="Eurostile"/>
              </a:defRPr>
            </a:lvl1pPr>
          </a:lstStyle>
          <a:p>
            <a:pPr defTabSz="342871" hangingPunct="0">
              <a:defRPr/>
            </a:pPr>
            <a:r>
              <a:rPr sz="1160" kern="0"/>
              <a:t>PA</a:t>
            </a:r>
          </a:p>
        </p:txBody>
      </p:sp>
      <p:sp>
        <p:nvSpPr>
          <p:cNvPr id="972" name="Straight Arrow Connector 32"/>
          <p:cNvSpPr/>
          <p:nvPr/>
        </p:nvSpPr>
        <p:spPr>
          <a:xfrm flipH="1">
            <a:off x="4900306" y="4085785"/>
            <a:ext cx="45644" cy="253916"/>
          </a:xfrm>
          <a:prstGeom prst="line">
            <a:avLst/>
          </a:prstGeom>
          <a:noFill/>
          <a:ln w="38100" cap="flat">
            <a:solidFill>
              <a:srgbClr val="FFFFFF"/>
            </a:solidFill>
            <a:prstDash val="solid"/>
            <a:round/>
            <a:tailEnd type="triangle" w="med" len="med"/>
          </a:ln>
          <a:effectLst/>
        </p:spPr>
        <p:txBody>
          <a:bodyPr wrap="square" lIns="34289" tIns="34289" rIns="34289" bIns="34289" numCol="1" anchor="t">
            <a:noAutofit/>
          </a:bodyPr>
          <a:lstStyle/>
          <a:p>
            <a:pPr defTabSz="685742"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973" name="TextBox 33"/>
          <p:cNvSpPr txBox="1"/>
          <p:nvPr/>
        </p:nvSpPr>
        <p:spPr>
          <a:xfrm>
            <a:off x="4684162" y="3885141"/>
            <a:ext cx="766180" cy="1991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l" defTabSz="650240">
              <a:defRPr sz="1600">
                <a:solidFill>
                  <a:srgbClr val="FFFFFF"/>
                </a:solidFill>
                <a:latin typeface="Eurostile"/>
                <a:ea typeface="Eurostile"/>
                <a:cs typeface="Eurostile"/>
                <a:sym typeface="Eurostile"/>
              </a:defRPr>
            </a:lvl1pPr>
          </a:lstStyle>
          <a:p>
            <a:pPr defTabSz="342871" hangingPunct="0">
              <a:defRPr/>
            </a:pPr>
            <a:r>
              <a:rPr sz="844" kern="0"/>
              <a:t>Left Main</a:t>
            </a:r>
          </a:p>
        </p:txBody>
      </p:sp>
      <p:sp>
        <p:nvSpPr>
          <p:cNvPr id="974" name="TextBox 36"/>
          <p:cNvSpPr txBox="1"/>
          <p:nvPr/>
        </p:nvSpPr>
        <p:spPr>
          <a:xfrm>
            <a:off x="6009620" y="5144046"/>
            <a:ext cx="766180" cy="247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defTabSz="650240">
              <a:defRPr sz="2200">
                <a:solidFill>
                  <a:srgbClr val="FFFFFF"/>
                </a:solidFill>
                <a:latin typeface="Eurostile"/>
                <a:ea typeface="Eurostile"/>
                <a:cs typeface="Eurostile"/>
                <a:sym typeface="Eurostile"/>
              </a:defRPr>
            </a:lvl1pPr>
          </a:lstStyle>
          <a:p>
            <a:pPr algn="ctr" defTabSz="342871" hangingPunct="0">
              <a:defRPr/>
            </a:pPr>
            <a:r>
              <a:rPr sz="1160" kern="0"/>
              <a:t>LV</a:t>
            </a:r>
          </a:p>
        </p:txBody>
      </p:sp>
      <p:sp>
        <p:nvSpPr>
          <p:cNvPr id="975" name="Straight Arrow Connector 37"/>
          <p:cNvSpPr/>
          <p:nvPr/>
        </p:nvSpPr>
        <p:spPr>
          <a:xfrm>
            <a:off x="6071393" y="4687169"/>
            <a:ext cx="135074" cy="155370"/>
          </a:xfrm>
          <a:prstGeom prst="line">
            <a:avLst/>
          </a:prstGeom>
          <a:noFill/>
          <a:ln w="38100" cap="flat">
            <a:solidFill>
              <a:srgbClr val="FFFFFF"/>
            </a:solidFill>
            <a:prstDash val="solid"/>
            <a:round/>
            <a:tailEnd type="triangle" w="med" len="med"/>
          </a:ln>
          <a:effectLst/>
        </p:spPr>
        <p:txBody>
          <a:bodyPr wrap="square" lIns="34289" tIns="34289" rIns="34289" bIns="34289" numCol="1" anchor="t">
            <a:noAutofit/>
          </a:bodyPr>
          <a:lstStyle/>
          <a:p>
            <a:pPr defTabSz="685742" hangingPunct="0">
              <a:defRPr sz="2400">
                <a:latin typeface="Helvetica"/>
                <a:ea typeface="Helvetica"/>
                <a:cs typeface="Helvetica"/>
                <a:sym typeface="Helvetica"/>
              </a:defRPr>
            </a:pPr>
            <a:endParaRPr sz="1265" kern="0">
              <a:solidFill>
                <a:srgbClr val="000000"/>
              </a:solidFill>
              <a:latin typeface="Helvetica"/>
              <a:cs typeface="Helvetica"/>
              <a:sym typeface="Helvetica"/>
            </a:endParaRPr>
          </a:p>
        </p:txBody>
      </p:sp>
      <p:sp>
        <p:nvSpPr>
          <p:cNvPr id="976" name="TextBox 38"/>
          <p:cNvSpPr txBox="1"/>
          <p:nvPr/>
        </p:nvSpPr>
        <p:spPr>
          <a:xfrm>
            <a:off x="5787542" y="4509754"/>
            <a:ext cx="766180" cy="1991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l" defTabSz="650240">
              <a:defRPr sz="1600">
                <a:solidFill>
                  <a:srgbClr val="FFFFFF"/>
                </a:solidFill>
                <a:latin typeface="Eurostile"/>
                <a:ea typeface="Eurostile"/>
                <a:cs typeface="Eurostile"/>
                <a:sym typeface="Eurostile"/>
              </a:defRPr>
            </a:lvl1pPr>
          </a:lstStyle>
          <a:p>
            <a:pPr defTabSz="342871" hangingPunct="0">
              <a:defRPr/>
            </a:pPr>
            <a:r>
              <a:rPr sz="844" kern="0"/>
              <a:t>LAD</a:t>
            </a:r>
          </a:p>
        </p:txBody>
      </p:sp>
      <p:sp>
        <p:nvSpPr>
          <p:cNvPr id="977" name="TextBox 40"/>
          <p:cNvSpPr txBox="1"/>
          <p:nvPr/>
        </p:nvSpPr>
        <p:spPr>
          <a:xfrm>
            <a:off x="6628708" y="4503910"/>
            <a:ext cx="766180" cy="247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l" defTabSz="650240">
              <a:defRPr sz="2200">
                <a:solidFill>
                  <a:srgbClr val="FFFFFF"/>
                </a:solidFill>
                <a:latin typeface="Eurostile"/>
                <a:ea typeface="Eurostile"/>
                <a:cs typeface="Eurostile"/>
                <a:sym typeface="Eurostile"/>
              </a:defRPr>
            </a:lvl1pPr>
          </a:lstStyle>
          <a:p>
            <a:pPr defTabSz="342871" hangingPunct="0">
              <a:defRPr/>
            </a:pPr>
            <a:r>
              <a:rPr sz="1160" kern="0"/>
              <a:t>PV</a:t>
            </a:r>
          </a:p>
        </p:txBody>
      </p:sp>
      <p:sp>
        <p:nvSpPr>
          <p:cNvPr id="978" name="TextBox 41"/>
          <p:cNvSpPr txBox="1"/>
          <p:nvPr/>
        </p:nvSpPr>
        <p:spPr>
          <a:xfrm rot="2038738">
            <a:off x="7273900" y="5259444"/>
            <a:ext cx="766180" cy="247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lvl1pPr algn="l" defTabSz="650240">
              <a:defRPr sz="2200">
                <a:solidFill>
                  <a:srgbClr val="FFFFFF"/>
                </a:solidFill>
                <a:latin typeface="Eurostile"/>
                <a:ea typeface="Eurostile"/>
                <a:cs typeface="Eurostile"/>
                <a:sym typeface="Eurostile"/>
              </a:defRPr>
            </a:lvl1pPr>
          </a:lstStyle>
          <a:p>
            <a:pPr defTabSz="342871" hangingPunct="0">
              <a:defRPr/>
            </a:pPr>
            <a:r>
              <a:rPr sz="1160" kern="0"/>
              <a:t>LCC</a:t>
            </a:r>
          </a:p>
        </p:txBody>
      </p:sp>
    </p:spTree>
    <p:extLst>
      <p:ext uri="{BB962C8B-B14F-4D97-AF65-F5344CB8AC3E}">
        <p14:creationId xmlns:p14="http://schemas.microsoft.com/office/powerpoint/2010/main" val="155358798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007"/>
                                        </p:tgtEl>
                                        <p:attrNameLst>
                                          <p:attrName>style.visibility</p:attrName>
                                        </p:attrNameLst>
                                      </p:cBhvr>
                                      <p:to>
                                        <p:strVal val="visible"/>
                                      </p:to>
                                    </p:set>
                                    <p:animEffect transition="in" filter="wipe(left)">
                                      <p:cBhvr>
                                        <p:cTn id="7" dur="500"/>
                                        <p:tgtEl>
                                          <p:spTgt spid="1007"/>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99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iterate>
                                    <p:tmAbs val="0"/>
                                  </p:iterate>
                                  <p:childTnLst>
                                    <p:set>
                                      <p:cBhvr>
                                        <p:cTn id="13" fill="hold"/>
                                        <p:tgtEl>
                                          <p:spTgt spid="4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0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003"/>
                                        </p:tgtEl>
                                        <p:attrNameLst>
                                          <p:attrName>style.visibility</p:attrName>
                                        </p:attrNameLst>
                                      </p:cBhvr>
                                      <p:to>
                                        <p:strVal val="visible"/>
                                      </p:to>
                                    </p:set>
                                  </p:childTnLst>
                                </p:cTn>
                              </p:par>
                              <p:par>
                                <p:cTn id="22" presetID="1" presetClass="entr" presetSubtype="0" fill="hold" grpId="0" nodeType="withEffect">
                                  <p:stCondLst>
                                    <p:cond delay="0"/>
                                  </p:stCondLst>
                                  <p:iterate>
                                    <p:tmAbs val="0"/>
                                  </p:iterate>
                                  <p:childTnLst>
                                    <p:set>
                                      <p:cBhvr>
                                        <p:cTn id="23" fill="hold"/>
                                        <p:tgtEl>
                                          <p:spTgt spid="1010"/>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014"/>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1015"/>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0" animBg="1" advAuto="0"/>
      <p:bldP spid="1000" grpId="0" uiExpand="1" animBg="1" advAuto="0"/>
      <p:bldP spid="1003" grpId="0" uiExpand="1" animBg="1" advAuto="0"/>
      <p:bldP spid="1007" grpId="0" animBg="1" advAuto="0"/>
      <p:bldP spid="1010" grpId="0" uiExpand="1" animBg="1" advAuto="0"/>
      <p:bldP spid="1014" grpId="0" uiExpand="1" animBg="1" advAuto="0"/>
      <p:bldP spid="1015" grpId="0" uiExpand="1" animBg="1" advAuto="0"/>
      <p:bldP spid="58" grpId="0" uiExpand="1" animBg="1" advAuto="0"/>
      <p:bldP spid="2" grpId="0"/>
      <p:bldP spid="45"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FD050F-CACB-AE46-A908-1B3F2E64BF67}"/>
              </a:ext>
            </a:extLst>
          </p:cNvPr>
          <p:cNvSpPr/>
          <p:nvPr/>
        </p:nvSpPr>
        <p:spPr>
          <a:xfrm>
            <a:off x="2583672" y="3054183"/>
            <a:ext cx="4111592" cy="508088"/>
          </a:xfrm>
          <a:prstGeom prst="rect">
            <a:avLst/>
          </a:prstGeom>
        </p:spPr>
        <p:txBody>
          <a:bodyPr wrap="square">
            <a:spAutoFit/>
          </a:bodyPr>
          <a:lstStyle/>
          <a:p>
            <a:pPr algn="ctr" defTabSz="342891">
              <a:defRPr/>
            </a:pPr>
            <a:r>
              <a:rPr lang="en-US" sz="1351" b="1" dirty="0">
                <a:solidFill>
                  <a:schemeClr val="accent5">
                    <a:lumMod val="50000"/>
                  </a:schemeClr>
                </a:solidFill>
                <a:latin typeface="Arial" panose="020B0604020202020204" pitchFamily="34" charset="0"/>
                <a:ea typeface="MS Mincho" panose="02020609040205080304" pitchFamily="49" charset="-128"/>
              </a:rPr>
              <a:t>Anatomical approach adjacent structures was successful in 26 (49%) patients </a:t>
            </a:r>
          </a:p>
        </p:txBody>
      </p:sp>
      <p:sp>
        <p:nvSpPr>
          <p:cNvPr id="3" name="Rectangle 2">
            <a:extLst>
              <a:ext uri="{FF2B5EF4-FFF2-40B4-BE49-F238E27FC236}">
                <a16:creationId xmlns:a16="http://schemas.microsoft.com/office/drawing/2014/main" id="{50FF1893-6469-5447-AE9F-06F43F1A882E}"/>
              </a:ext>
            </a:extLst>
          </p:cNvPr>
          <p:cNvSpPr/>
          <p:nvPr/>
        </p:nvSpPr>
        <p:spPr>
          <a:xfrm>
            <a:off x="2524820" y="1394507"/>
            <a:ext cx="4629593" cy="1200329"/>
          </a:xfrm>
          <a:prstGeom prst="rect">
            <a:avLst/>
          </a:prstGeom>
        </p:spPr>
        <p:txBody>
          <a:bodyPr wrap="square">
            <a:spAutoFit/>
          </a:bodyPr>
          <a:lstStyle/>
          <a:p>
            <a:pPr algn="ctr" defTabSz="342891">
              <a:defRPr/>
            </a:pPr>
            <a:r>
              <a:rPr lang="en-US" b="1" dirty="0">
                <a:solidFill>
                  <a:schemeClr val="accent5">
                    <a:lumMod val="50000"/>
                  </a:schemeClr>
                </a:solidFill>
                <a:latin typeface="Helvetica" panose="020B0604020202020204" pitchFamily="34" charset="0"/>
                <a:ea typeface="MS Mincho" panose="02020609040205080304" pitchFamily="49" charset="-128"/>
                <a:cs typeface="Helvetica" panose="020B0604020202020204" pitchFamily="34" charset="0"/>
              </a:rPr>
              <a:t> </a:t>
            </a:r>
            <a:r>
              <a:rPr lang="en-US" b="1" dirty="0">
                <a:solidFill>
                  <a:schemeClr val="tx1">
                    <a:lumMod val="75000"/>
                    <a:lumOff val="25000"/>
                  </a:schemeClr>
                </a:solidFill>
                <a:latin typeface="Helvetica" panose="020B0604020202020204" pitchFamily="34" charset="0"/>
                <a:ea typeface="MS Mincho" panose="02020609040205080304" pitchFamily="49" charset="-128"/>
                <a:cs typeface="Helvetica" panose="020B0604020202020204" pitchFamily="34" charset="0"/>
              </a:rPr>
              <a:t>53 pts - CVS earliest activation but energy not delivered or unsuccessful</a:t>
            </a:r>
            <a:br>
              <a:rPr lang="en-US" b="1" dirty="0">
                <a:solidFill>
                  <a:prstClr val="black"/>
                </a:solidFill>
                <a:latin typeface="Arial" panose="020B0604020202020204" pitchFamily="34" charset="0"/>
                <a:ea typeface="MS Mincho" panose="02020609040205080304" pitchFamily="49" charset="-128"/>
              </a:rPr>
            </a:br>
            <a:endParaRPr lang="en-US" b="1" dirty="0">
              <a:solidFill>
                <a:prstClr val="black"/>
              </a:solidFill>
              <a:latin typeface="Arial" panose="020B0604020202020204" pitchFamily="34" charset="0"/>
              <a:ea typeface="MS Mincho" panose="02020609040205080304" pitchFamily="49" charset="-128"/>
            </a:endParaRPr>
          </a:p>
          <a:p>
            <a:pPr algn="ctr" defTabSz="342891">
              <a:defRPr/>
            </a:pPr>
            <a:endParaRPr lang="en-US" b="1" dirty="0">
              <a:solidFill>
                <a:prstClr val="black"/>
              </a:solidFill>
              <a:latin typeface="Arial"/>
            </a:endParaRPr>
          </a:p>
        </p:txBody>
      </p:sp>
      <p:sp>
        <p:nvSpPr>
          <p:cNvPr id="5" name="Rectangle 4">
            <a:extLst>
              <a:ext uri="{FF2B5EF4-FFF2-40B4-BE49-F238E27FC236}">
                <a16:creationId xmlns:a16="http://schemas.microsoft.com/office/drawing/2014/main" id="{56979869-1346-5D4A-9A33-035100940BD9}"/>
              </a:ext>
            </a:extLst>
          </p:cNvPr>
          <p:cNvSpPr/>
          <p:nvPr/>
        </p:nvSpPr>
        <p:spPr>
          <a:xfrm>
            <a:off x="1559644" y="2432284"/>
            <a:ext cx="2542737" cy="508088"/>
          </a:xfrm>
          <a:prstGeom prst="rect">
            <a:avLst/>
          </a:prstGeom>
        </p:spPr>
        <p:txBody>
          <a:bodyPr wrap="square">
            <a:spAutoFit/>
          </a:bodyPr>
          <a:lstStyle/>
          <a:p>
            <a:pPr algn="ctr" defTabSz="342891">
              <a:defRPr/>
            </a:pPr>
            <a:r>
              <a:rPr lang="en-US" sz="1351" b="1" dirty="0">
                <a:solidFill>
                  <a:schemeClr val="tx1">
                    <a:lumMod val="75000"/>
                    <a:lumOff val="25000"/>
                  </a:schemeClr>
                </a:solidFill>
                <a:latin typeface="Helvetica" panose="020B0604020202020204" pitchFamily="34" charset="0"/>
                <a:ea typeface="MS Mincho" panose="02020609040205080304" pitchFamily="49" charset="-128"/>
                <a:cs typeface="Helvetica" panose="020B0604020202020204" pitchFamily="34" charset="0"/>
              </a:rPr>
              <a:t>46 (87%) proximity to coronary vessels </a:t>
            </a:r>
          </a:p>
        </p:txBody>
      </p:sp>
      <p:sp>
        <p:nvSpPr>
          <p:cNvPr id="6" name="Rectangle 5">
            <a:extLst>
              <a:ext uri="{FF2B5EF4-FFF2-40B4-BE49-F238E27FC236}">
                <a16:creationId xmlns:a16="http://schemas.microsoft.com/office/drawing/2014/main" id="{741936A3-FDC5-974A-AC8A-2224930F7B74}"/>
              </a:ext>
            </a:extLst>
          </p:cNvPr>
          <p:cNvSpPr/>
          <p:nvPr/>
        </p:nvSpPr>
        <p:spPr>
          <a:xfrm>
            <a:off x="5537865" y="2503013"/>
            <a:ext cx="1742785" cy="300210"/>
          </a:xfrm>
          <a:prstGeom prst="rect">
            <a:avLst/>
          </a:prstGeom>
        </p:spPr>
        <p:txBody>
          <a:bodyPr wrap="none">
            <a:spAutoFit/>
          </a:bodyPr>
          <a:lstStyle/>
          <a:p>
            <a:pPr defTabSz="342891">
              <a:defRPr/>
            </a:pPr>
            <a:r>
              <a:rPr lang="en-US" sz="1351" b="1" dirty="0">
                <a:solidFill>
                  <a:schemeClr val="tx1">
                    <a:lumMod val="75000"/>
                    <a:lumOff val="25000"/>
                  </a:schemeClr>
                </a:solidFill>
                <a:latin typeface="Helvetica" panose="020B0604020202020204" pitchFamily="34" charset="0"/>
                <a:ea typeface="MS Mincho" panose="02020609040205080304" pitchFamily="49" charset="-128"/>
                <a:cs typeface="Helvetica" panose="020B0604020202020204" pitchFamily="34" charset="0"/>
              </a:rPr>
              <a:t>7 ineffective (13%)</a:t>
            </a:r>
            <a:r>
              <a:rPr lang="en-US" sz="1351" b="1" dirty="0">
                <a:solidFill>
                  <a:schemeClr val="tx1">
                    <a:lumMod val="75000"/>
                    <a:lumOff val="25000"/>
                  </a:schemeClr>
                </a:solidFill>
                <a:latin typeface="Helvetica" panose="020B0604020202020204" pitchFamily="34" charset="0"/>
                <a:cs typeface="Helvetica" panose="020B0604020202020204" pitchFamily="34" charset="0"/>
              </a:rPr>
              <a:t> </a:t>
            </a:r>
          </a:p>
        </p:txBody>
      </p:sp>
      <p:cxnSp>
        <p:nvCxnSpPr>
          <p:cNvPr id="8" name="Straight Arrow Connector 7">
            <a:extLst>
              <a:ext uri="{FF2B5EF4-FFF2-40B4-BE49-F238E27FC236}">
                <a16:creationId xmlns:a16="http://schemas.microsoft.com/office/drawing/2014/main" id="{E1DEF3FD-5E2F-9441-A135-34B0F4ABCA0B}"/>
              </a:ext>
            </a:extLst>
          </p:cNvPr>
          <p:cNvCxnSpPr>
            <a:cxnSpLocks/>
          </p:cNvCxnSpPr>
          <p:nvPr/>
        </p:nvCxnSpPr>
        <p:spPr>
          <a:xfrm flipH="1">
            <a:off x="2850051" y="1931137"/>
            <a:ext cx="407503" cy="562939"/>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4B983E-2AEA-4749-8D07-3BAEA8DBA587}"/>
              </a:ext>
            </a:extLst>
          </p:cNvPr>
          <p:cNvCxnSpPr>
            <a:cxnSpLocks/>
          </p:cNvCxnSpPr>
          <p:nvPr/>
        </p:nvCxnSpPr>
        <p:spPr>
          <a:xfrm>
            <a:off x="5369618" y="1992016"/>
            <a:ext cx="372719" cy="502061"/>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51DD9E1-8C83-0748-8076-969236BAB025}"/>
              </a:ext>
            </a:extLst>
          </p:cNvPr>
          <p:cNvCxnSpPr>
            <a:cxnSpLocks/>
          </p:cNvCxnSpPr>
          <p:nvPr/>
        </p:nvCxnSpPr>
        <p:spPr>
          <a:xfrm>
            <a:off x="3441322" y="2874765"/>
            <a:ext cx="987804" cy="224844"/>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83640F-271D-CA48-863B-BC33D281119F}"/>
              </a:ext>
            </a:extLst>
          </p:cNvPr>
          <p:cNvSpPr/>
          <p:nvPr/>
        </p:nvSpPr>
        <p:spPr>
          <a:xfrm>
            <a:off x="1343467" y="3919297"/>
            <a:ext cx="1573671" cy="461665"/>
          </a:xfrm>
          <a:prstGeom prst="rect">
            <a:avLst/>
          </a:prstGeom>
          <a:solidFill>
            <a:srgbClr val="480000"/>
          </a:solidFill>
        </p:spPr>
        <p:txBody>
          <a:bodyPr wrap="square">
            <a:spAutoFit/>
          </a:bodyPr>
          <a:lstStyle/>
          <a:p>
            <a:pPr algn="ctr" defTabSz="342891">
              <a:defRPr/>
            </a:pPr>
            <a:r>
              <a:rPr lang="en-US" sz="1200" b="1" dirty="0">
                <a:solidFill>
                  <a:srgbClr val="FFFF00"/>
                </a:solidFill>
                <a:latin typeface="Helvetica" panose="020B0604020202020204" pitchFamily="34" charset="0"/>
                <a:ea typeface="MS Mincho" panose="02020609040205080304" pitchFamily="49" charset="-128"/>
                <a:cs typeface="Helvetica" panose="020B0604020202020204" pitchFamily="34" charset="0"/>
              </a:rPr>
              <a:t>7 (27%) from coronary cusps</a:t>
            </a:r>
            <a:endParaRPr lang="en-US" sz="1200" b="1" dirty="0">
              <a:solidFill>
                <a:srgbClr val="FFFF00"/>
              </a:solidFill>
              <a:latin typeface="Helvetica" panose="020B0604020202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id="{7C730AE9-7A6A-504A-9DC4-3AA1B8B253A1}"/>
              </a:ext>
            </a:extLst>
          </p:cNvPr>
          <p:cNvSpPr/>
          <p:nvPr/>
        </p:nvSpPr>
        <p:spPr>
          <a:xfrm>
            <a:off x="2519528" y="4606585"/>
            <a:ext cx="2360768" cy="646331"/>
          </a:xfrm>
          <a:prstGeom prst="rect">
            <a:avLst/>
          </a:prstGeom>
          <a:solidFill>
            <a:srgbClr val="480000"/>
          </a:solidFill>
        </p:spPr>
        <p:txBody>
          <a:bodyPr wrap="square">
            <a:spAutoFit/>
          </a:bodyPr>
          <a:lstStyle/>
          <a:p>
            <a:pPr algn="ctr" defTabSz="342891">
              <a:defRPr/>
            </a:pPr>
            <a:r>
              <a:rPr lang="en-US" sz="1200" b="1" dirty="0">
                <a:solidFill>
                  <a:srgbClr val="FFFF00"/>
                </a:solidFill>
                <a:latin typeface="Helvetica" panose="020B0604020202020204" pitchFamily="34" charset="0"/>
                <a:ea typeface="MS Mincho" panose="02020609040205080304" pitchFamily="49" charset="-128"/>
                <a:cs typeface="Helvetica" panose="020B0604020202020204" pitchFamily="34" charset="0"/>
              </a:rPr>
              <a:t>17 (65%) from the Endocardial LVOT just in front of aortic valve</a:t>
            </a:r>
            <a:endParaRPr lang="en-US" sz="1200" b="1" dirty="0">
              <a:solidFill>
                <a:srgbClr val="FFFF00"/>
              </a:solidFill>
              <a:latin typeface="Helvetica" panose="020B0604020202020204" pitchFamily="34" charset="0"/>
              <a:cs typeface="Helvetica" panose="020B0604020202020204" pitchFamily="34" charset="0"/>
            </a:endParaRPr>
          </a:p>
        </p:txBody>
      </p:sp>
      <p:sp>
        <p:nvSpPr>
          <p:cNvPr id="17" name="Rectangle 16">
            <a:extLst>
              <a:ext uri="{FF2B5EF4-FFF2-40B4-BE49-F238E27FC236}">
                <a16:creationId xmlns:a16="http://schemas.microsoft.com/office/drawing/2014/main" id="{7E425F98-203B-F84B-B151-0B773769A90C}"/>
              </a:ext>
            </a:extLst>
          </p:cNvPr>
          <p:cNvSpPr/>
          <p:nvPr/>
        </p:nvSpPr>
        <p:spPr>
          <a:xfrm>
            <a:off x="3829051" y="3906714"/>
            <a:ext cx="1304627" cy="646331"/>
          </a:xfrm>
          <a:prstGeom prst="rect">
            <a:avLst/>
          </a:prstGeom>
          <a:solidFill>
            <a:srgbClr val="480000"/>
          </a:solidFill>
        </p:spPr>
        <p:txBody>
          <a:bodyPr wrap="square">
            <a:spAutoFit/>
          </a:bodyPr>
          <a:lstStyle/>
          <a:p>
            <a:pPr algn="ctr" defTabSz="342891">
              <a:defRPr/>
            </a:pPr>
            <a:r>
              <a:rPr lang="en-US" sz="1200" b="1" dirty="0">
                <a:solidFill>
                  <a:srgbClr val="FFFF00"/>
                </a:solidFill>
                <a:latin typeface="Helvetica" panose="020B0604020202020204" pitchFamily="34" charset="0"/>
                <a:ea typeface="MS Mincho" panose="02020609040205080304" pitchFamily="49" charset="-128"/>
                <a:cs typeface="Helvetica" panose="020B0604020202020204" pitchFamily="34" charset="0"/>
              </a:rPr>
              <a:t>2 (8%) from the anterior-septal RVOT</a:t>
            </a:r>
            <a:endParaRPr lang="en-US" sz="1200" b="1" dirty="0">
              <a:solidFill>
                <a:srgbClr val="FFFF00"/>
              </a:solidFill>
              <a:latin typeface="Helvetica" panose="020B0604020202020204" pitchFamily="34" charset="0"/>
              <a:cs typeface="Helvetica" panose="020B0604020202020204" pitchFamily="34" charset="0"/>
            </a:endParaRPr>
          </a:p>
        </p:txBody>
      </p:sp>
      <p:cxnSp>
        <p:nvCxnSpPr>
          <p:cNvPr id="13" name="Straight Arrow Connector 12">
            <a:extLst>
              <a:ext uri="{FF2B5EF4-FFF2-40B4-BE49-F238E27FC236}">
                <a16:creationId xmlns:a16="http://schemas.microsoft.com/office/drawing/2014/main" id="{968BAB3A-6179-3449-8500-23B7AA5D7935}"/>
              </a:ext>
            </a:extLst>
          </p:cNvPr>
          <p:cNvCxnSpPr>
            <a:cxnSpLocks/>
          </p:cNvCxnSpPr>
          <p:nvPr/>
        </p:nvCxnSpPr>
        <p:spPr>
          <a:xfrm flipH="1">
            <a:off x="2656233" y="3571013"/>
            <a:ext cx="439407" cy="310651"/>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8BC4BB-6CCF-2C49-AEE6-28B857198AC5}"/>
              </a:ext>
            </a:extLst>
          </p:cNvPr>
          <p:cNvCxnSpPr>
            <a:cxnSpLocks/>
          </p:cNvCxnSpPr>
          <p:nvPr/>
        </p:nvCxnSpPr>
        <p:spPr>
          <a:xfrm>
            <a:off x="4600035" y="3497823"/>
            <a:ext cx="0" cy="332264"/>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65D12F9-5F7F-5E4C-AA4B-988087835C4E}"/>
              </a:ext>
            </a:extLst>
          </p:cNvPr>
          <p:cNvCxnSpPr>
            <a:cxnSpLocks/>
          </p:cNvCxnSpPr>
          <p:nvPr/>
        </p:nvCxnSpPr>
        <p:spPr>
          <a:xfrm>
            <a:off x="3748192" y="3497612"/>
            <a:ext cx="0" cy="1099977"/>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62D4C0A-5A65-754D-91F2-7808973A15D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8765" y="3858376"/>
            <a:ext cx="2913727" cy="1629637"/>
          </a:xfrm>
          <a:prstGeom prst="rect">
            <a:avLst/>
          </a:prstGeom>
          <a:noFill/>
        </p:spPr>
      </p:pic>
      <p:sp>
        <p:nvSpPr>
          <p:cNvPr id="21" name="Rectangle 20">
            <a:extLst>
              <a:ext uri="{FF2B5EF4-FFF2-40B4-BE49-F238E27FC236}">
                <a16:creationId xmlns:a16="http://schemas.microsoft.com/office/drawing/2014/main" id="{8CDA86CB-CD56-5A4A-9636-A61C9A1A6261}"/>
              </a:ext>
            </a:extLst>
          </p:cNvPr>
          <p:cNvSpPr/>
          <p:nvPr/>
        </p:nvSpPr>
        <p:spPr>
          <a:xfrm>
            <a:off x="5806438" y="5469917"/>
            <a:ext cx="2837943" cy="461665"/>
          </a:xfrm>
          <a:prstGeom prst="rect">
            <a:avLst/>
          </a:prstGeom>
          <a:solidFill>
            <a:srgbClr val="002060"/>
          </a:solidFill>
        </p:spPr>
        <p:txBody>
          <a:bodyPr wrap="square">
            <a:spAutoFit/>
          </a:bodyPr>
          <a:lstStyle/>
          <a:p>
            <a:pPr algn="ctr" defTabSz="342891"/>
            <a:r>
              <a:rPr lang="en-US" sz="1200" b="1" dirty="0">
                <a:solidFill>
                  <a:srgbClr val="FFFF00"/>
                </a:solidFill>
                <a:latin typeface="Helvetica" panose="020B0604020202020204" pitchFamily="34" charset="0"/>
                <a:ea typeface="MS Mincho" panose="02020609040205080304" pitchFamily="49" charset="-128"/>
                <a:cs typeface="Helvetica" panose="020B0604020202020204" pitchFamily="34" charset="0"/>
              </a:rPr>
              <a:t>&gt;12.8 mm anatomical approach successful in 1/13 (8%).</a:t>
            </a:r>
            <a:r>
              <a:rPr lang="en-US" sz="1200" b="1" dirty="0">
                <a:solidFill>
                  <a:srgbClr val="FFFF00"/>
                </a:solidFill>
                <a:latin typeface="Helvetica" panose="020B0604020202020204" pitchFamily="34" charset="0"/>
                <a:cs typeface="Helvetica" panose="020B0604020202020204" pitchFamily="34" charset="0"/>
              </a:rPr>
              <a:t> </a:t>
            </a:r>
          </a:p>
        </p:txBody>
      </p:sp>
      <p:sp>
        <p:nvSpPr>
          <p:cNvPr id="22" name="Rectangle 21">
            <a:extLst>
              <a:ext uri="{FF2B5EF4-FFF2-40B4-BE49-F238E27FC236}">
                <a16:creationId xmlns:a16="http://schemas.microsoft.com/office/drawing/2014/main" id="{A236FAC2-AF40-2F45-B5D9-60171192F626}"/>
              </a:ext>
            </a:extLst>
          </p:cNvPr>
          <p:cNvSpPr/>
          <p:nvPr/>
        </p:nvSpPr>
        <p:spPr>
          <a:xfrm>
            <a:off x="6105967" y="4500539"/>
            <a:ext cx="992579" cy="254044"/>
          </a:xfrm>
          <a:prstGeom prst="rect">
            <a:avLst/>
          </a:prstGeom>
        </p:spPr>
        <p:txBody>
          <a:bodyPr wrap="none">
            <a:spAutoFit/>
          </a:bodyPr>
          <a:lstStyle/>
          <a:p>
            <a:pPr defTabSz="342891"/>
            <a:r>
              <a:rPr lang="en-US" sz="1051" dirty="0">
                <a:solidFill>
                  <a:prstClr val="black"/>
                </a:solidFill>
                <a:latin typeface="Arial" panose="020B0604020202020204" pitchFamily="34" charset="0"/>
                <a:ea typeface="MS Mincho" panose="02020609040205080304" pitchFamily="49" charset="-128"/>
              </a:rPr>
              <a:t>9.7±2.4 mm </a:t>
            </a:r>
            <a:endParaRPr lang="en-US" sz="1051" dirty="0">
              <a:solidFill>
                <a:prstClr val="black"/>
              </a:solidFill>
              <a:latin typeface="Arial"/>
            </a:endParaRPr>
          </a:p>
        </p:txBody>
      </p:sp>
      <p:sp>
        <p:nvSpPr>
          <p:cNvPr id="23" name="Rectangle 22">
            <a:extLst>
              <a:ext uri="{FF2B5EF4-FFF2-40B4-BE49-F238E27FC236}">
                <a16:creationId xmlns:a16="http://schemas.microsoft.com/office/drawing/2014/main" id="{6E80F69E-7443-3A4F-8ADB-C739CFBEFC33}"/>
              </a:ext>
            </a:extLst>
          </p:cNvPr>
          <p:cNvSpPr/>
          <p:nvPr/>
        </p:nvSpPr>
        <p:spPr>
          <a:xfrm>
            <a:off x="7175781" y="4269706"/>
            <a:ext cx="1366080" cy="254044"/>
          </a:xfrm>
          <a:prstGeom prst="rect">
            <a:avLst/>
          </a:prstGeom>
        </p:spPr>
        <p:txBody>
          <a:bodyPr wrap="none">
            <a:spAutoFit/>
          </a:bodyPr>
          <a:lstStyle/>
          <a:p>
            <a:pPr defTabSz="342891"/>
            <a:r>
              <a:rPr lang="en-US" sz="1051" dirty="0">
                <a:solidFill>
                  <a:prstClr val="black"/>
                </a:solidFill>
                <a:latin typeface="Arial" panose="020B0604020202020204" pitchFamily="34" charset="0"/>
                <a:ea typeface="MS Mincho" panose="02020609040205080304" pitchFamily="49" charset="-128"/>
              </a:rPr>
              <a:t>13.8 mm ± 6.5mm </a:t>
            </a:r>
            <a:endParaRPr lang="en-US" sz="1051" dirty="0">
              <a:solidFill>
                <a:prstClr val="black"/>
              </a:solidFill>
              <a:latin typeface="Arial"/>
            </a:endParaRPr>
          </a:p>
        </p:txBody>
      </p:sp>
      <p:cxnSp>
        <p:nvCxnSpPr>
          <p:cNvPr id="25" name="Straight Arrow Connector 24">
            <a:extLst>
              <a:ext uri="{FF2B5EF4-FFF2-40B4-BE49-F238E27FC236}">
                <a16:creationId xmlns:a16="http://schemas.microsoft.com/office/drawing/2014/main" id="{CC51778A-51D3-B443-AC95-5B8454090E08}"/>
              </a:ext>
            </a:extLst>
          </p:cNvPr>
          <p:cNvCxnSpPr>
            <a:cxnSpLocks/>
            <a:endCxn id="2" idx="0"/>
          </p:cNvCxnSpPr>
          <p:nvPr/>
        </p:nvCxnSpPr>
        <p:spPr>
          <a:xfrm flipH="1">
            <a:off x="4639468" y="2773911"/>
            <a:ext cx="916512" cy="280272"/>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2BFF0B3-5031-334E-9A11-579E3D28D260}"/>
              </a:ext>
            </a:extLst>
          </p:cNvPr>
          <p:cNvSpPr/>
          <p:nvPr/>
        </p:nvSpPr>
        <p:spPr>
          <a:xfrm>
            <a:off x="76200" y="5585335"/>
            <a:ext cx="1754318" cy="346247"/>
          </a:xfrm>
          <a:prstGeom prst="rect">
            <a:avLst/>
          </a:prstGeom>
        </p:spPr>
        <p:txBody>
          <a:bodyPr wrap="none" lIns="68576" tIns="34289" rIns="68576" bIns="34289">
            <a:spAutoFit/>
          </a:bodyPr>
          <a:lstStyle/>
          <a:p>
            <a:pPr defTabSz="685731">
              <a:defRPr/>
            </a:pPr>
            <a:r>
              <a:rPr lang="en-US" sz="900" dirty="0">
                <a:solidFill>
                  <a:schemeClr val="tx1">
                    <a:lumMod val="75000"/>
                    <a:lumOff val="25000"/>
                  </a:schemeClr>
                </a:solidFill>
                <a:latin typeface="Helvetica" panose="020B0604020202020204" pitchFamily="34" charset="0"/>
                <a:cs typeface="Helvetica" panose="020B0604020202020204" pitchFamily="34" charset="0"/>
              </a:rPr>
              <a:t>Heart Rhythm 2012;9:865-873; </a:t>
            </a:r>
          </a:p>
          <a:p>
            <a:pPr defTabSz="685731">
              <a:defRPr/>
            </a:pPr>
            <a:r>
              <a:rPr lang="en-US" sz="900" dirty="0">
                <a:solidFill>
                  <a:schemeClr val="tx1">
                    <a:lumMod val="75000"/>
                    <a:lumOff val="25000"/>
                  </a:schemeClr>
                </a:solidFill>
                <a:latin typeface="Helvetica" panose="020B0604020202020204" pitchFamily="34" charset="0"/>
                <a:cs typeface="Helvetica" panose="020B0604020202020204" pitchFamily="34" charset="0"/>
              </a:rPr>
              <a:t>Europace 2019;21:484-491</a:t>
            </a:r>
          </a:p>
        </p:txBody>
      </p:sp>
      <p:sp>
        <p:nvSpPr>
          <p:cNvPr id="26" name="TextBox 25">
            <a:extLst>
              <a:ext uri="{FF2B5EF4-FFF2-40B4-BE49-F238E27FC236}">
                <a16:creationId xmlns:a16="http://schemas.microsoft.com/office/drawing/2014/main" id="{8B041799-83E4-C748-986D-33E3B5A1418D}"/>
              </a:ext>
            </a:extLst>
          </p:cNvPr>
          <p:cNvSpPr txBox="1"/>
          <p:nvPr/>
        </p:nvSpPr>
        <p:spPr>
          <a:xfrm>
            <a:off x="5833565" y="3487241"/>
            <a:ext cx="2783687" cy="400110"/>
          </a:xfrm>
          <a:prstGeom prst="rect">
            <a:avLst/>
          </a:prstGeom>
          <a:solidFill>
            <a:srgbClr val="002060"/>
          </a:solidFill>
          <a:ln>
            <a:solidFill>
              <a:srgbClr val="FFFF00"/>
            </a:solidFill>
          </a:ln>
        </p:spPr>
        <p:txBody>
          <a:bodyPr wrap="square" rtlCol="0">
            <a:spAutoFit/>
          </a:bodyPr>
          <a:lstStyle/>
          <a:p>
            <a:pPr algn="ctr" defTabSz="685783"/>
            <a:r>
              <a:rPr lang="en-US" sz="2000" b="1" dirty="0">
                <a:solidFill>
                  <a:srgbClr val="FFFF00"/>
                </a:solidFill>
                <a:latin typeface="Helvetica" panose="020B0604020202020204" pitchFamily="34" charset="0"/>
                <a:cs typeface="Helvetica" panose="020B0604020202020204" pitchFamily="34" charset="0"/>
              </a:rPr>
              <a:t>Proximity is Key!!!</a:t>
            </a:r>
          </a:p>
        </p:txBody>
      </p:sp>
      <p:sp>
        <p:nvSpPr>
          <p:cNvPr id="4" name="Text Placeholder 3">
            <a:extLst>
              <a:ext uri="{FF2B5EF4-FFF2-40B4-BE49-F238E27FC236}">
                <a16:creationId xmlns:a16="http://schemas.microsoft.com/office/drawing/2014/main" id="{EE935778-0F44-4EBC-92F1-A46175E9B739}"/>
              </a:ext>
            </a:extLst>
          </p:cNvPr>
          <p:cNvSpPr>
            <a:spLocks noGrp="1"/>
          </p:cNvSpPr>
          <p:nvPr>
            <p:ph type="body" sz="quarter" idx="11"/>
          </p:nvPr>
        </p:nvSpPr>
        <p:spPr>
          <a:xfrm>
            <a:off x="-86265" y="197676"/>
            <a:ext cx="9372600" cy="1200329"/>
          </a:xfrm>
        </p:spPr>
        <p:txBody>
          <a:bodyPr/>
          <a:lstStyle/>
          <a:p>
            <a:pPr algn="ctr"/>
            <a:r>
              <a:rPr lang="en-US" sz="3600" dirty="0"/>
              <a:t>Importance of Anatomical Proximity for Success</a:t>
            </a:r>
          </a:p>
        </p:txBody>
      </p:sp>
    </p:spTree>
    <p:extLst>
      <p:ext uri="{BB962C8B-B14F-4D97-AF65-F5344CB8AC3E}">
        <p14:creationId xmlns:p14="http://schemas.microsoft.com/office/powerpoint/2010/main" val="20999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P spid="17" grpId="0" animBg="1"/>
      <p:bldP spid="21" grpId="0" animBg="1"/>
      <p:bldP spid="22" grpId="0"/>
      <p:bldP spid="23" grpId="0"/>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AE144-772E-4B3B-BBB7-705B2308B66F}"/>
              </a:ext>
            </a:extLst>
          </p:cNvPr>
          <p:cNvPicPr/>
          <p:nvPr/>
        </p:nvPicPr>
        <p:blipFill>
          <a:blip r:embed="rId3">
            <a:extLst>
              <a:ext uri="{28A0092B-C50C-407E-A947-70E740481C1C}">
                <a14:useLocalDpi xmlns:a14="http://schemas.microsoft.com/office/drawing/2010/main" val="0"/>
              </a:ext>
            </a:extLst>
          </a:blip>
          <a:srcRect l="21297" t="11736" r="23166"/>
          <a:stretch>
            <a:fillRect/>
          </a:stretch>
        </p:blipFill>
        <p:spPr bwMode="auto">
          <a:xfrm>
            <a:off x="1676400" y="1621811"/>
            <a:ext cx="5128895" cy="4533900"/>
          </a:xfrm>
          <a:prstGeom prst="rect">
            <a:avLst/>
          </a:prstGeom>
          <a:noFill/>
          <a:ln>
            <a:noFill/>
          </a:ln>
        </p:spPr>
      </p:pic>
      <p:sp>
        <p:nvSpPr>
          <p:cNvPr id="5" name="TextBox 4">
            <a:extLst>
              <a:ext uri="{FF2B5EF4-FFF2-40B4-BE49-F238E27FC236}">
                <a16:creationId xmlns:a16="http://schemas.microsoft.com/office/drawing/2014/main" id="{D148D901-323B-E84F-9282-97B91ADF05E7}"/>
              </a:ext>
            </a:extLst>
          </p:cNvPr>
          <p:cNvSpPr txBox="1"/>
          <p:nvPr/>
        </p:nvSpPr>
        <p:spPr>
          <a:xfrm>
            <a:off x="120651" y="2493507"/>
            <a:ext cx="18034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r>
              <a:rPr lang="en-US" sz="2400" dirty="0">
                <a:solidFill>
                  <a:schemeClr val="tx1">
                    <a:lumMod val="75000"/>
                    <a:lumOff val="25000"/>
                  </a:schemeClr>
                </a:solidFill>
                <a:latin typeface="Helvetica" panose="020B0604020202020204" pitchFamily="34" charset="0"/>
                <a:cs typeface="Helvetica" panose="020B0604020202020204" pitchFamily="34" charset="0"/>
                <a:sym typeface="Helvetica Light"/>
              </a:rPr>
              <a:t>Free wall – Patch or incision -TV</a:t>
            </a:r>
          </a:p>
        </p:txBody>
      </p:sp>
      <p:sp>
        <p:nvSpPr>
          <p:cNvPr id="6" name="TextBox 5">
            <a:extLst>
              <a:ext uri="{FF2B5EF4-FFF2-40B4-BE49-F238E27FC236}">
                <a16:creationId xmlns:a16="http://schemas.microsoft.com/office/drawing/2014/main" id="{2A5159E3-DAEA-9543-B44B-6ED2C2302F6A}"/>
              </a:ext>
            </a:extLst>
          </p:cNvPr>
          <p:cNvSpPr txBox="1"/>
          <p:nvPr/>
        </p:nvSpPr>
        <p:spPr>
          <a:xfrm>
            <a:off x="120649" y="4289216"/>
            <a:ext cx="201972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r>
              <a:rPr lang="en-US" sz="2400" dirty="0">
                <a:solidFill>
                  <a:schemeClr val="tx1">
                    <a:lumMod val="75000"/>
                    <a:lumOff val="25000"/>
                  </a:schemeClr>
                </a:solidFill>
                <a:latin typeface="Helvetica" panose="020B0604020202020204" pitchFamily="34" charset="0"/>
                <a:cs typeface="Helvetica" panose="020B0604020202020204" pitchFamily="34" charset="0"/>
                <a:sym typeface="Helvetica Light"/>
              </a:rPr>
              <a:t>Free wall – Patch or incision - PV</a:t>
            </a:r>
          </a:p>
        </p:txBody>
      </p:sp>
      <p:sp>
        <p:nvSpPr>
          <p:cNvPr id="7" name="TextBox 6">
            <a:extLst>
              <a:ext uri="{FF2B5EF4-FFF2-40B4-BE49-F238E27FC236}">
                <a16:creationId xmlns:a16="http://schemas.microsoft.com/office/drawing/2014/main" id="{4D1A35D2-52D8-A04D-98EB-6FC1FC095788}"/>
              </a:ext>
            </a:extLst>
          </p:cNvPr>
          <p:cNvSpPr txBox="1"/>
          <p:nvPr/>
        </p:nvSpPr>
        <p:spPr>
          <a:xfrm>
            <a:off x="6083300" y="4751255"/>
            <a:ext cx="27686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r>
              <a:rPr lang="en-US" sz="2400" dirty="0">
                <a:solidFill>
                  <a:schemeClr val="tx1">
                    <a:lumMod val="75000"/>
                    <a:lumOff val="25000"/>
                  </a:schemeClr>
                </a:solidFill>
                <a:latin typeface="Helvetica" panose="020B0604020202020204" pitchFamily="34" charset="0"/>
                <a:cs typeface="Helvetica" panose="020B0604020202020204" pitchFamily="34" charset="0"/>
                <a:sym typeface="Helvetica Light"/>
              </a:rPr>
              <a:t>Septal patch - TV</a:t>
            </a:r>
          </a:p>
        </p:txBody>
      </p:sp>
      <p:sp>
        <p:nvSpPr>
          <p:cNvPr id="8" name="TextBox 7">
            <a:extLst>
              <a:ext uri="{FF2B5EF4-FFF2-40B4-BE49-F238E27FC236}">
                <a16:creationId xmlns:a16="http://schemas.microsoft.com/office/drawing/2014/main" id="{74C2F4BA-E1AD-484F-AA95-1F1B3996B582}"/>
              </a:ext>
            </a:extLst>
          </p:cNvPr>
          <p:cNvSpPr txBox="1"/>
          <p:nvPr/>
        </p:nvSpPr>
        <p:spPr>
          <a:xfrm>
            <a:off x="6172201" y="2819588"/>
            <a:ext cx="26797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r>
              <a:rPr lang="en-US" sz="2400" dirty="0">
                <a:solidFill>
                  <a:schemeClr val="tx1">
                    <a:lumMod val="75000"/>
                    <a:lumOff val="25000"/>
                  </a:schemeClr>
                </a:solidFill>
                <a:latin typeface="Helvetica" panose="020B0604020202020204" pitchFamily="34" charset="0"/>
                <a:cs typeface="Helvetica" panose="020B0604020202020204" pitchFamily="34" charset="0"/>
                <a:sym typeface="Helvetica Light"/>
              </a:rPr>
              <a:t>Septal patch - PV</a:t>
            </a:r>
          </a:p>
        </p:txBody>
      </p:sp>
      <p:sp>
        <p:nvSpPr>
          <p:cNvPr id="9" name="Text Placeholder 8">
            <a:extLst>
              <a:ext uri="{FF2B5EF4-FFF2-40B4-BE49-F238E27FC236}">
                <a16:creationId xmlns:a16="http://schemas.microsoft.com/office/drawing/2014/main" id="{DBDB4442-099F-4B94-B6D4-0400F3C1DF27}"/>
              </a:ext>
            </a:extLst>
          </p:cNvPr>
          <p:cNvSpPr>
            <a:spLocks noGrp="1"/>
          </p:cNvSpPr>
          <p:nvPr>
            <p:ph type="body" sz="quarter" idx="11"/>
          </p:nvPr>
        </p:nvSpPr>
        <p:spPr>
          <a:xfrm>
            <a:off x="439825" y="291775"/>
            <a:ext cx="8403110" cy="1200329"/>
          </a:xfrm>
        </p:spPr>
        <p:txBody>
          <a:bodyPr/>
          <a:lstStyle/>
          <a:p>
            <a:pPr algn="ctr"/>
            <a:r>
              <a:rPr lang="en-US" sz="3600" dirty="0"/>
              <a:t>Potential Isthmuses for Macroreentry  Based on Type of TET Repair Surgery</a:t>
            </a:r>
          </a:p>
        </p:txBody>
      </p:sp>
    </p:spTree>
    <p:extLst>
      <p:ext uri="{BB962C8B-B14F-4D97-AF65-F5344CB8AC3E}">
        <p14:creationId xmlns:p14="http://schemas.microsoft.com/office/powerpoint/2010/main" val="600959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4D90D0-6EA0-C64B-8065-D68730ED07C9}"/>
              </a:ext>
            </a:extLst>
          </p:cNvPr>
          <p:cNvPicPr>
            <a:picLocks noChangeAspect="1"/>
          </p:cNvPicPr>
          <p:nvPr/>
        </p:nvPicPr>
        <p:blipFill rotWithShape="1">
          <a:blip r:embed="rId5"/>
          <a:srcRect l="67023" t="48710"/>
          <a:stretch/>
        </p:blipFill>
        <p:spPr>
          <a:xfrm>
            <a:off x="7051970" y="4267201"/>
            <a:ext cx="1930631" cy="1642164"/>
          </a:xfrm>
          <a:prstGeom prst="rect">
            <a:avLst/>
          </a:prstGeom>
        </p:spPr>
      </p:pic>
      <p:pic>
        <p:nvPicPr>
          <p:cNvPr id="11" name="Picture 10">
            <a:extLst>
              <a:ext uri="{FF2B5EF4-FFF2-40B4-BE49-F238E27FC236}">
                <a16:creationId xmlns:a16="http://schemas.microsoft.com/office/drawing/2014/main" id="{86C36994-57D8-9E4E-A755-08CBF72450E1}"/>
              </a:ext>
            </a:extLst>
          </p:cNvPr>
          <p:cNvPicPr>
            <a:picLocks noChangeAspect="1"/>
          </p:cNvPicPr>
          <p:nvPr/>
        </p:nvPicPr>
        <p:blipFill rotWithShape="1">
          <a:blip r:embed="rId6"/>
          <a:srcRect l="6657" r="10714"/>
          <a:stretch/>
        </p:blipFill>
        <p:spPr>
          <a:xfrm>
            <a:off x="693722" y="3926981"/>
            <a:ext cx="1922855" cy="1676400"/>
          </a:xfrm>
          <a:prstGeom prst="rect">
            <a:avLst/>
          </a:prstGeom>
        </p:spPr>
      </p:pic>
      <p:pic>
        <p:nvPicPr>
          <p:cNvPr id="19" name="Picture 18">
            <a:extLst>
              <a:ext uri="{FF2B5EF4-FFF2-40B4-BE49-F238E27FC236}">
                <a16:creationId xmlns:a16="http://schemas.microsoft.com/office/drawing/2014/main" id="{ECCFC919-43F3-F449-9A2E-7F7ED4EE4135}"/>
              </a:ext>
            </a:extLst>
          </p:cNvPr>
          <p:cNvPicPr>
            <a:picLocks noChangeAspect="1"/>
          </p:cNvPicPr>
          <p:nvPr/>
        </p:nvPicPr>
        <p:blipFill rotWithShape="1">
          <a:blip r:embed="rId5"/>
          <a:srcRect t="54141" r="64839" b="2193"/>
          <a:stretch/>
        </p:blipFill>
        <p:spPr>
          <a:xfrm>
            <a:off x="7059746" y="2819400"/>
            <a:ext cx="1922855" cy="1447800"/>
          </a:xfrm>
          <a:prstGeom prst="rect">
            <a:avLst/>
          </a:prstGeom>
        </p:spPr>
      </p:pic>
      <p:sp>
        <p:nvSpPr>
          <p:cNvPr id="12" name="TextBox 11">
            <a:extLst>
              <a:ext uri="{FF2B5EF4-FFF2-40B4-BE49-F238E27FC236}">
                <a16:creationId xmlns:a16="http://schemas.microsoft.com/office/drawing/2014/main" id="{6CB1AC76-ABF9-2B4F-BFBD-CB8916ECAC1E}"/>
              </a:ext>
            </a:extLst>
          </p:cNvPr>
          <p:cNvSpPr txBox="1"/>
          <p:nvPr/>
        </p:nvSpPr>
        <p:spPr>
          <a:xfrm>
            <a:off x="1647717" y="1836778"/>
            <a:ext cx="2276227" cy="707886"/>
          </a:xfrm>
          <a:prstGeom prst="rect">
            <a:avLst/>
          </a:prstGeom>
          <a:noFill/>
        </p:spPr>
        <p:txBody>
          <a:bodyPr wrap="square" rtlCol="0">
            <a:spAutoFit/>
          </a:bodyPr>
          <a:lstStyle/>
          <a:p>
            <a:pPr defTabSz="914356">
              <a:defRPr/>
            </a:pPr>
            <a:r>
              <a:rPr lang="en-US" sz="2000" b="1" dirty="0">
                <a:solidFill>
                  <a:schemeClr val="tx1">
                    <a:lumMod val="75000"/>
                    <a:lumOff val="25000"/>
                  </a:schemeClr>
                </a:solidFill>
                <a:latin typeface="Helvetica" panose="020B0604020202020204" pitchFamily="34" charset="0"/>
                <a:cs typeface="Helvetica" panose="020B0604020202020204" pitchFamily="34" charset="0"/>
              </a:rPr>
              <a:t>Typical course of left phrenic</a:t>
            </a:r>
          </a:p>
        </p:txBody>
      </p:sp>
      <p:sp>
        <p:nvSpPr>
          <p:cNvPr id="21" name="TextBox 20">
            <a:extLst>
              <a:ext uri="{FF2B5EF4-FFF2-40B4-BE49-F238E27FC236}">
                <a16:creationId xmlns:a16="http://schemas.microsoft.com/office/drawing/2014/main" id="{A6E25167-CB24-924D-BF05-62C036C1E1A8}"/>
              </a:ext>
            </a:extLst>
          </p:cNvPr>
          <p:cNvSpPr txBox="1"/>
          <p:nvPr/>
        </p:nvSpPr>
        <p:spPr>
          <a:xfrm>
            <a:off x="1201485" y="3482895"/>
            <a:ext cx="1584347" cy="369332"/>
          </a:xfrm>
          <a:prstGeom prst="rect">
            <a:avLst/>
          </a:prstGeom>
          <a:noFill/>
        </p:spPr>
        <p:txBody>
          <a:bodyPr wrap="square" rtlCol="0">
            <a:spAutoFit/>
          </a:bodyPr>
          <a:lstStyle/>
          <a:p>
            <a:pPr defTabSz="914356">
              <a:defRPr/>
            </a:pPr>
            <a:r>
              <a:rPr lang="en-US" b="1" dirty="0">
                <a:solidFill>
                  <a:schemeClr val="tx1">
                    <a:lumMod val="75000"/>
                    <a:lumOff val="25000"/>
                  </a:schemeClr>
                </a:solidFill>
                <a:latin typeface="Helvetica" panose="020B0604020202020204" pitchFamily="34" charset="0"/>
                <a:cs typeface="Helvetica" panose="020B0604020202020204" pitchFamily="34" charset="0"/>
              </a:rPr>
              <a:t>Lateral</a:t>
            </a:r>
          </a:p>
        </p:txBody>
      </p:sp>
      <p:sp>
        <p:nvSpPr>
          <p:cNvPr id="22" name="TextBox 21">
            <a:extLst>
              <a:ext uri="{FF2B5EF4-FFF2-40B4-BE49-F238E27FC236}">
                <a16:creationId xmlns:a16="http://schemas.microsoft.com/office/drawing/2014/main" id="{61492F1A-D480-EF4E-B79E-0D0A8415863A}"/>
              </a:ext>
            </a:extLst>
          </p:cNvPr>
          <p:cNvSpPr txBox="1"/>
          <p:nvPr/>
        </p:nvSpPr>
        <p:spPr>
          <a:xfrm>
            <a:off x="7059741" y="3924831"/>
            <a:ext cx="1584347" cy="369332"/>
          </a:xfrm>
          <a:prstGeom prst="rect">
            <a:avLst/>
          </a:prstGeom>
          <a:noFill/>
        </p:spPr>
        <p:txBody>
          <a:bodyPr wrap="square" rtlCol="0">
            <a:spAutoFit/>
          </a:bodyPr>
          <a:lstStyle/>
          <a:p>
            <a:pPr defTabSz="914356">
              <a:defRPr/>
            </a:pPr>
            <a:r>
              <a:rPr lang="en-US" dirty="0">
                <a:solidFill>
                  <a:schemeClr val="bg1"/>
                </a:solidFill>
                <a:latin typeface="Calibri"/>
              </a:rPr>
              <a:t>Medial</a:t>
            </a:r>
          </a:p>
        </p:txBody>
      </p:sp>
      <p:sp>
        <p:nvSpPr>
          <p:cNvPr id="23" name="TextBox 22">
            <a:extLst>
              <a:ext uri="{FF2B5EF4-FFF2-40B4-BE49-F238E27FC236}">
                <a16:creationId xmlns:a16="http://schemas.microsoft.com/office/drawing/2014/main" id="{4B182B00-16E2-BB44-99DD-162B7622C185}"/>
              </a:ext>
            </a:extLst>
          </p:cNvPr>
          <p:cNvSpPr txBox="1"/>
          <p:nvPr/>
        </p:nvSpPr>
        <p:spPr>
          <a:xfrm>
            <a:off x="7051970" y="5598900"/>
            <a:ext cx="1584347" cy="369332"/>
          </a:xfrm>
          <a:prstGeom prst="rect">
            <a:avLst/>
          </a:prstGeom>
          <a:noFill/>
        </p:spPr>
        <p:txBody>
          <a:bodyPr wrap="square" rtlCol="0">
            <a:spAutoFit/>
          </a:bodyPr>
          <a:lstStyle/>
          <a:p>
            <a:pPr defTabSz="914356">
              <a:defRPr/>
            </a:pPr>
            <a:r>
              <a:rPr lang="en-US" dirty="0">
                <a:solidFill>
                  <a:schemeClr val="bg1"/>
                </a:solidFill>
                <a:latin typeface="Calibri"/>
              </a:rPr>
              <a:t>Medial</a:t>
            </a:r>
          </a:p>
        </p:txBody>
      </p:sp>
      <p:cxnSp>
        <p:nvCxnSpPr>
          <p:cNvPr id="32" name="Straight Arrow Connector 31">
            <a:extLst>
              <a:ext uri="{FF2B5EF4-FFF2-40B4-BE49-F238E27FC236}">
                <a16:creationId xmlns:a16="http://schemas.microsoft.com/office/drawing/2014/main" id="{791A3964-E5DB-D246-9D5D-2D3D8E23A6B8}"/>
              </a:ext>
            </a:extLst>
          </p:cNvPr>
          <p:cNvCxnSpPr>
            <a:cxnSpLocks/>
            <a:stCxn id="33" idx="2"/>
          </p:cNvCxnSpPr>
          <p:nvPr/>
        </p:nvCxnSpPr>
        <p:spPr>
          <a:xfrm>
            <a:off x="6724915" y="1722592"/>
            <a:ext cx="1026517" cy="1503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4399B37-D928-AF44-AFD3-968880B9AF71}"/>
              </a:ext>
            </a:extLst>
          </p:cNvPr>
          <p:cNvCxnSpPr>
            <a:cxnSpLocks/>
          </p:cNvCxnSpPr>
          <p:nvPr/>
        </p:nvCxnSpPr>
        <p:spPr>
          <a:xfrm>
            <a:off x="6232413" y="2745379"/>
            <a:ext cx="1938275" cy="19939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6C2BDC-FDBB-B34A-86C4-1E0F9CFAC130}"/>
              </a:ext>
            </a:extLst>
          </p:cNvPr>
          <p:cNvSpPr txBox="1"/>
          <p:nvPr/>
        </p:nvSpPr>
        <p:spPr>
          <a:xfrm>
            <a:off x="3003548" y="3999908"/>
            <a:ext cx="1369446" cy="1323439"/>
          </a:xfrm>
          <a:prstGeom prst="rect">
            <a:avLst/>
          </a:prstGeom>
          <a:noFill/>
        </p:spPr>
        <p:txBody>
          <a:bodyPr wrap="square" rtlCol="0">
            <a:spAutoFit/>
          </a:bodyPr>
          <a:lstStyle/>
          <a:p>
            <a:pPr algn="ctr" defTabSz="685783">
              <a:defRP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Pacing  Phrenic at L Subclavian to monitor for injury!</a:t>
            </a:r>
          </a:p>
        </p:txBody>
      </p:sp>
      <p:sp>
        <p:nvSpPr>
          <p:cNvPr id="8" name="Rectangle 7">
            <a:extLst>
              <a:ext uri="{FF2B5EF4-FFF2-40B4-BE49-F238E27FC236}">
                <a16:creationId xmlns:a16="http://schemas.microsoft.com/office/drawing/2014/main" id="{9FE4ED7A-DF0A-0343-B499-83CF77B57ABE}"/>
              </a:ext>
            </a:extLst>
          </p:cNvPr>
          <p:cNvSpPr/>
          <p:nvPr/>
        </p:nvSpPr>
        <p:spPr>
          <a:xfrm>
            <a:off x="1936125" y="5891097"/>
            <a:ext cx="1524776" cy="230832"/>
          </a:xfrm>
          <a:prstGeom prst="rect">
            <a:avLst/>
          </a:prstGeom>
        </p:spPr>
        <p:txBody>
          <a:bodyPr wrap="none">
            <a:spAutoFit/>
          </a:bodyPr>
          <a:lstStyle/>
          <a:p>
            <a:pPr defTabSz="685783">
              <a:defRPr/>
            </a:pPr>
            <a:r>
              <a:rPr lang="en-US" sz="900" dirty="0">
                <a:solidFill>
                  <a:schemeClr val="tx1">
                    <a:lumMod val="75000"/>
                    <a:lumOff val="25000"/>
                  </a:schemeClr>
                </a:solidFill>
                <a:latin typeface="Helvetica" panose="020B0604020202020204" pitchFamily="34" charset="0"/>
                <a:ea typeface="Times New Roman" panose="02020603050405020304" pitchFamily="18" charset="0"/>
                <a:cs typeface="Helvetica" panose="020B0604020202020204" pitchFamily="34" charset="0"/>
              </a:rPr>
              <a:t>Circ A&amp;E 2015;8:241-242 </a:t>
            </a:r>
            <a:endParaRPr lang="en-US" sz="900" dirty="0">
              <a:solidFill>
                <a:schemeClr val="tx1">
                  <a:lumMod val="75000"/>
                  <a:lumOff val="25000"/>
                </a:schemeClr>
              </a:solidFill>
              <a:latin typeface="Helvetica" panose="020B0604020202020204" pitchFamily="34" charset="0"/>
              <a:cs typeface="Helvetica" panose="020B0604020202020204" pitchFamily="34" charset="0"/>
            </a:endParaRPr>
          </a:p>
        </p:txBody>
      </p:sp>
      <p:pic>
        <p:nvPicPr>
          <p:cNvPr id="20" name="RAO_Phrenic.mp4">
            <a:hlinkClick r:id="" action="ppaction://media"/>
            <a:extLst>
              <a:ext uri="{FF2B5EF4-FFF2-40B4-BE49-F238E27FC236}">
                <a16:creationId xmlns:a16="http://schemas.microsoft.com/office/drawing/2014/main" id="{0D767D2F-BA30-0B4A-900C-2F17F57F30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957" t="6679" r="-957" b="-6679"/>
          <a:stretch/>
        </p:blipFill>
        <p:spPr>
          <a:xfrm>
            <a:off x="4582552" y="3565781"/>
            <a:ext cx="2242508" cy="2242508"/>
          </a:xfrm>
          <a:prstGeom prst="rect">
            <a:avLst/>
          </a:prstGeom>
        </p:spPr>
      </p:pic>
      <p:cxnSp>
        <p:nvCxnSpPr>
          <p:cNvPr id="14" name="Straight Arrow Connector 13">
            <a:extLst>
              <a:ext uri="{FF2B5EF4-FFF2-40B4-BE49-F238E27FC236}">
                <a16:creationId xmlns:a16="http://schemas.microsoft.com/office/drawing/2014/main" id="{8930DA95-D478-B543-9EB1-E2138C13A37A}"/>
              </a:ext>
            </a:extLst>
          </p:cNvPr>
          <p:cNvCxnSpPr/>
          <p:nvPr/>
        </p:nvCxnSpPr>
        <p:spPr>
          <a:xfrm flipH="1">
            <a:off x="2459935" y="2819403"/>
            <a:ext cx="983975" cy="8366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EC6CCB2-E4D2-B748-A439-843020467BB4}"/>
              </a:ext>
            </a:extLst>
          </p:cNvPr>
          <p:cNvSpPr txBox="1"/>
          <p:nvPr/>
        </p:nvSpPr>
        <p:spPr>
          <a:xfrm>
            <a:off x="4467229" y="1014706"/>
            <a:ext cx="4515372" cy="707886"/>
          </a:xfrm>
          <a:prstGeom prst="rect">
            <a:avLst/>
          </a:prstGeom>
          <a:noFill/>
        </p:spPr>
        <p:txBody>
          <a:bodyPr wrap="square" rtlCol="0">
            <a:spAutoFit/>
          </a:bodyPr>
          <a:lstStyle/>
          <a:p>
            <a:pPr defTabSz="914356">
              <a:defRPr/>
            </a:pPr>
            <a:r>
              <a:rPr lang="en-US" sz="2000" b="1" dirty="0">
                <a:solidFill>
                  <a:schemeClr val="tx1">
                    <a:lumMod val="75000"/>
                    <a:lumOff val="25000"/>
                  </a:schemeClr>
                </a:solidFill>
                <a:latin typeface="Helvetica" panose="020B0604020202020204" pitchFamily="34" charset="0"/>
                <a:cs typeface="Helvetica" panose="020B0604020202020204" pitchFamily="34" charset="0"/>
              </a:rPr>
              <a:t>Atypical course of left phrenic </a:t>
            </a:r>
          </a:p>
          <a:p>
            <a:pPr defTabSz="914356">
              <a:defRPr/>
            </a:pPr>
            <a:r>
              <a:rPr lang="en-US" sz="2000" b="1" dirty="0">
                <a:solidFill>
                  <a:schemeClr val="tx1">
                    <a:lumMod val="75000"/>
                    <a:lumOff val="25000"/>
                  </a:schemeClr>
                </a:solidFill>
                <a:latin typeface="Helvetica" panose="020B0604020202020204" pitchFamily="34" charset="0"/>
                <a:cs typeface="Helvetica" panose="020B0604020202020204" pitchFamily="34" charset="0"/>
              </a:rPr>
              <a:t>near RVOT + LV summit</a:t>
            </a:r>
          </a:p>
        </p:txBody>
      </p:sp>
      <p:sp>
        <p:nvSpPr>
          <p:cNvPr id="30" name="TextBox 29">
            <a:extLst>
              <a:ext uri="{FF2B5EF4-FFF2-40B4-BE49-F238E27FC236}">
                <a16:creationId xmlns:a16="http://schemas.microsoft.com/office/drawing/2014/main" id="{DAF39A79-8512-8140-AD4F-E4E8D21E13BC}"/>
              </a:ext>
            </a:extLst>
          </p:cNvPr>
          <p:cNvSpPr txBox="1"/>
          <p:nvPr/>
        </p:nvSpPr>
        <p:spPr>
          <a:xfrm>
            <a:off x="4581922" y="2083660"/>
            <a:ext cx="1929313" cy="1323439"/>
          </a:xfrm>
          <a:prstGeom prst="rect">
            <a:avLst/>
          </a:prstGeom>
          <a:noFill/>
        </p:spPr>
        <p:txBody>
          <a:bodyPr wrap="square" rtlCol="0">
            <a:spAutoFit/>
          </a:bodyPr>
          <a:lstStyle/>
          <a:p>
            <a:pPr defTabSz="685783"/>
            <a:r>
              <a:rPr lang="en-US" sz="2000" b="1" dirty="0">
                <a:solidFill>
                  <a:schemeClr val="tx1">
                    <a:lumMod val="75000"/>
                    <a:lumOff val="25000"/>
                  </a:schemeClr>
                </a:solidFill>
                <a:latin typeface="Helvetica" panose="020B0604020202020204" pitchFamily="34" charset="0"/>
                <a:cs typeface="Helvetica" panose="020B0604020202020204" pitchFamily="34" charset="0"/>
              </a:rPr>
              <a:t>Use vascular balloon to push out of way!</a:t>
            </a:r>
          </a:p>
        </p:txBody>
      </p:sp>
      <p:sp>
        <p:nvSpPr>
          <p:cNvPr id="3" name="Text Placeholder 2">
            <a:extLst>
              <a:ext uri="{FF2B5EF4-FFF2-40B4-BE49-F238E27FC236}">
                <a16:creationId xmlns:a16="http://schemas.microsoft.com/office/drawing/2014/main" id="{42F283B1-86F5-415B-A361-6DB513D429E6}"/>
              </a:ext>
            </a:extLst>
          </p:cNvPr>
          <p:cNvSpPr>
            <a:spLocks noGrp="1"/>
          </p:cNvSpPr>
          <p:nvPr>
            <p:ph type="body" sz="quarter" idx="11"/>
          </p:nvPr>
        </p:nvSpPr>
        <p:spPr>
          <a:xfrm>
            <a:off x="394170" y="28119"/>
            <a:ext cx="8403110" cy="1077218"/>
          </a:xfrm>
        </p:spPr>
        <p:txBody>
          <a:bodyPr/>
          <a:lstStyle/>
          <a:p>
            <a:pPr algn="ctr"/>
            <a:r>
              <a:rPr lang="en-US" sz="3200" dirty="0"/>
              <a:t>Phrenic Nerve Capture from RVOT Free Wall/LV Summit </a:t>
            </a:r>
          </a:p>
        </p:txBody>
      </p:sp>
    </p:spTree>
    <p:extLst>
      <p:ext uri="{BB962C8B-B14F-4D97-AF65-F5344CB8AC3E}">
        <p14:creationId xmlns:p14="http://schemas.microsoft.com/office/powerpoint/2010/main" val="6562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 fill="hold"/>
                                        <p:tgtEl>
                                          <p:spTgt spid="20"/>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0"/>
                </p:tgtEl>
              </p:cMediaNode>
            </p:video>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0"/>
                                        </p:tgtEl>
                                      </p:cBhvr>
                                    </p:cmd>
                                  </p:childTnLst>
                                </p:cTn>
                              </p:par>
                            </p:childTnLst>
                          </p:cTn>
                        </p:par>
                      </p:childTnLst>
                    </p:cTn>
                  </p:par>
                </p:childTnLst>
              </p:cTn>
              <p:nextCondLst>
                <p:cond evt="onClick" delay="0">
                  <p:tgtEl>
                    <p:spTgt spid="20"/>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AE21FB8-DB47-4CAD-9B48-0847769C2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488" y="3482677"/>
            <a:ext cx="2609263" cy="2459089"/>
          </a:xfrm>
          <a:prstGeom prst="rect">
            <a:avLst/>
          </a:prstGeom>
        </p:spPr>
      </p:pic>
      <p:pic>
        <p:nvPicPr>
          <p:cNvPr id="23" name="Picture 22">
            <a:extLst>
              <a:ext uri="{FF2B5EF4-FFF2-40B4-BE49-F238E27FC236}">
                <a16:creationId xmlns:a16="http://schemas.microsoft.com/office/drawing/2014/main" id="{EDDDCA1A-D8F5-4EAB-BEB8-D893804D7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652" y="869984"/>
            <a:ext cx="2648320" cy="2600688"/>
          </a:xfrm>
          <a:prstGeom prst="rect">
            <a:avLst/>
          </a:prstGeom>
        </p:spPr>
      </p:pic>
      <p:pic>
        <p:nvPicPr>
          <p:cNvPr id="11" name="Picture 10" descr="A picture containing indoor, table, sitting, computer&#10;&#10;Description automatically generated">
            <a:extLst>
              <a:ext uri="{FF2B5EF4-FFF2-40B4-BE49-F238E27FC236}">
                <a16:creationId xmlns:a16="http://schemas.microsoft.com/office/drawing/2014/main" id="{4F6B4761-C1C9-49F6-B797-841430A6F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1250" y="3466304"/>
            <a:ext cx="2896004" cy="2534004"/>
          </a:xfrm>
          <a:prstGeom prst="rect">
            <a:avLst/>
          </a:prstGeom>
        </p:spPr>
      </p:pic>
      <p:pic>
        <p:nvPicPr>
          <p:cNvPr id="5" name="Picture 4">
            <a:extLst>
              <a:ext uri="{FF2B5EF4-FFF2-40B4-BE49-F238E27FC236}">
                <a16:creationId xmlns:a16="http://schemas.microsoft.com/office/drawing/2014/main" id="{23838252-1A39-0645-8225-BCA87E2CB6AF}"/>
              </a:ext>
            </a:extLst>
          </p:cNvPr>
          <p:cNvPicPr>
            <a:picLocks noChangeAspect="1"/>
          </p:cNvPicPr>
          <p:nvPr/>
        </p:nvPicPr>
        <p:blipFill rotWithShape="1">
          <a:blip r:embed="rId6"/>
          <a:srcRect l="33835" t="5687" r="54261" b="3729"/>
          <a:stretch/>
        </p:blipFill>
        <p:spPr>
          <a:xfrm>
            <a:off x="1588535" y="1133621"/>
            <a:ext cx="587325" cy="4401403"/>
          </a:xfrm>
          <a:prstGeom prst="rect">
            <a:avLst/>
          </a:prstGeom>
        </p:spPr>
      </p:pic>
      <p:pic>
        <p:nvPicPr>
          <p:cNvPr id="6" name="Picture 5">
            <a:extLst>
              <a:ext uri="{FF2B5EF4-FFF2-40B4-BE49-F238E27FC236}">
                <a16:creationId xmlns:a16="http://schemas.microsoft.com/office/drawing/2014/main" id="{CD5C4647-FF7F-8941-AFDE-E8815B65796D}"/>
              </a:ext>
            </a:extLst>
          </p:cNvPr>
          <p:cNvPicPr>
            <a:picLocks noChangeAspect="1"/>
          </p:cNvPicPr>
          <p:nvPr/>
        </p:nvPicPr>
        <p:blipFill rotWithShape="1">
          <a:blip r:embed="rId7"/>
          <a:srcRect l="33878" t="3501" r="50892"/>
          <a:stretch/>
        </p:blipFill>
        <p:spPr>
          <a:xfrm>
            <a:off x="993620" y="1113145"/>
            <a:ext cx="564448" cy="4442347"/>
          </a:xfrm>
          <a:prstGeom prst="rect">
            <a:avLst/>
          </a:prstGeom>
        </p:spPr>
      </p:pic>
      <p:pic>
        <p:nvPicPr>
          <p:cNvPr id="8" name="Content Placeholder 3">
            <a:extLst>
              <a:ext uri="{FF2B5EF4-FFF2-40B4-BE49-F238E27FC236}">
                <a16:creationId xmlns:a16="http://schemas.microsoft.com/office/drawing/2014/main" id="{A3CF2AE6-13D8-8949-BD60-F79EBE3291B1}"/>
              </a:ext>
            </a:extLst>
          </p:cNvPr>
          <p:cNvPicPr>
            <a:picLocks noGrp="1" noChangeAspect="1"/>
          </p:cNvPicPr>
          <p:nvPr>
            <p:ph idx="4294967295"/>
          </p:nvPr>
        </p:nvPicPr>
        <p:blipFill rotWithShape="1">
          <a:blip r:embed="rId8">
            <a:extLst>
              <a:ext uri="{28A0092B-C50C-407E-A947-70E740481C1C}">
                <a14:useLocalDpi xmlns:a14="http://schemas.microsoft.com/office/drawing/2010/main" val="0"/>
              </a:ext>
            </a:extLst>
          </a:blip>
          <a:srcRect l="57720" t="8640" r="8689"/>
          <a:stretch/>
        </p:blipFill>
        <p:spPr>
          <a:xfrm>
            <a:off x="0" y="1133475"/>
            <a:ext cx="931863" cy="4538663"/>
          </a:xfrm>
        </p:spPr>
      </p:pic>
      <p:pic>
        <p:nvPicPr>
          <p:cNvPr id="9" name="Picture 8">
            <a:extLst>
              <a:ext uri="{FF2B5EF4-FFF2-40B4-BE49-F238E27FC236}">
                <a16:creationId xmlns:a16="http://schemas.microsoft.com/office/drawing/2014/main" id="{E49F12D0-A373-364C-8891-216E2AB638F6}"/>
              </a:ext>
            </a:extLst>
          </p:cNvPr>
          <p:cNvPicPr>
            <a:picLocks noChangeAspect="1"/>
          </p:cNvPicPr>
          <p:nvPr/>
        </p:nvPicPr>
        <p:blipFill>
          <a:blip r:embed="rId9"/>
          <a:stretch>
            <a:fillRect/>
          </a:stretch>
        </p:blipFill>
        <p:spPr>
          <a:xfrm>
            <a:off x="3146275" y="840986"/>
            <a:ext cx="2898183" cy="2595887"/>
          </a:xfrm>
          <a:prstGeom prst="rect">
            <a:avLst/>
          </a:prstGeom>
        </p:spPr>
      </p:pic>
      <p:cxnSp>
        <p:nvCxnSpPr>
          <p:cNvPr id="12" name="Straight Arrow Connector 11">
            <a:extLst>
              <a:ext uri="{FF2B5EF4-FFF2-40B4-BE49-F238E27FC236}">
                <a16:creationId xmlns:a16="http://schemas.microsoft.com/office/drawing/2014/main" id="{153E55E1-0573-774B-A902-0D07F05258B9}"/>
              </a:ext>
            </a:extLst>
          </p:cNvPr>
          <p:cNvCxnSpPr>
            <a:cxnSpLocks/>
          </p:cNvCxnSpPr>
          <p:nvPr/>
        </p:nvCxnSpPr>
        <p:spPr>
          <a:xfrm>
            <a:off x="6366680" y="2454038"/>
            <a:ext cx="348019" cy="31731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C27374B-6A43-8849-B7CF-12695803BC08}"/>
              </a:ext>
            </a:extLst>
          </p:cNvPr>
          <p:cNvCxnSpPr>
            <a:cxnSpLocks/>
          </p:cNvCxnSpPr>
          <p:nvPr/>
        </p:nvCxnSpPr>
        <p:spPr>
          <a:xfrm>
            <a:off x="6366680" y="2546162"/>
            <a:ext cx="348019" cy="31731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FF51BBB-EBB5-6D49-AC30-AE7BDA49612C}"/>
              </a:ext>
            </a:extLst>
          </p:cNvPr>
          <p:cNvCxnSpPr>
            <a:cxnSpLocks/>
          </p:cNvCxnSpPr>
          <p:nvPr/>
        </p:nvCxnSpPr>
        <p:spPr>
          <a:xfrm>
            <a:off x="6881457" y="2546162"/>
            <a:ext cx="348019" cy="31731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6D35767-9237-A946-AEAB-E6A1B68AAB99}"/>
              </a:ext>
            </a:extLst>
          </p:cNvPr>
          <p:cNvCxnSpPr>
            <a:cxnSpLocks/>
          </p:cNvCxnSpPr>
          <p:nvPr/>
        </p:nvCxnSpPr>
        <p:spPr>
          <a:xfrm>
            <a:off x="7290401" y="2187906"/>
            <a:ext cx="348019" cy="31731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7A46D3-F537-DD46-859B-DEC96291069F}"/>
              </a:ext>
            </a:extLst>
          </p:cNvPr>
          <p:cNvCxnSpPr>
            <a:cxnSpLocks/>
          </p:cNvCxnSpPr>
          <p:nvPr/>
        </p:nvCxnSpPr>
        <p:spPr>
          <a:xfrm>
            <a:off x="7413721" y="4574653"/>
            <a:ext cx="348019" cy="31731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6BF1675-C11B-2F41-8671-A7D8A2C89C2A}"/>
              </a:ext>
            </a:extLst>
          </p:cNvPr>
          <p:cNvCxnSpPr>
            <a:cxnSpLocks/>
          </p:cNvCxnSpPr>
          <p:nvPr/>
        </p:nvCxnSpPr>
        <p:spPr>
          <a:xfrm>
            <a:off x="7413721" y="4433150"/>
            <a:ext cx="348019" cy="31731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883723-1682-444C-9621-D559E4FA1B7B}"/>
              </a:ext>
            </a:extLst>
          </p:cNvPr>
          <p:cNvCxnSpPr>
            <a:cxnSpLocks/>
          </p:cNvCxnSpPr>
          <p:nvPr/>
        </p:nvCxnSpPr>
        <p:spPr>
          <a:xfrm flipH="1" flipV="1">
            <a:off x="7761741" y="5274516"/>
            <a:ext cx="600927" cy="477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248156D-E24B-6049-A1E2-5D5B1F084C69}"/>
              </a:ext>
            </a:extLst>
          </p:cNvPr>
          <p:cNvCxnSpPr>
            <a:cxnSpLocks/>
          </p:cNvCxnSpPr>
          <p:nvPr/>
        </p:nvCxnSpPr>
        <p:spPr>
          <a:xfrm flipH="1" flipV="1">
            <a:off x="7703313" y="5413651"/>
            <a:ext cx="447392" cy="15550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C0E6EFC-11D4-154B-AC6B-5179723456E9}"/>
              </a:ext>
            </a:extLst>
          </p:cNvPr>
          <p:cNvSpPr txBox="1"/>
          <p:nvPr/>
        </p:nvSpPr>
        <p:spPr>
          <a:xfrm>
            <a:off x="0" y="526279"/>
            <a:ext cx="3981735" cy="300210"/>
          </a:xfrm>
          <a:prstGeom prst="rect">
            <a:avLst/>
          </a:prstGeom>
          <a:noFill/>
        </p:spPr>
        <p:txBody>
          <a:bodyPr wrap="square" rtlCol="0">
            <a:spAutoFit/>
          </a:bodyPr>
          <a:lstStyle/>
          <a:p>
            <a:pPr defTabSz="342891">
              <a:defRPr/>
            </a:pPr>
            <a:r>
              <a:rPr lang="en-US" sz="1351" b="1" dirty="0">
                <a:solidFill>
                  <a:schemeClr val="tx1">
                    <a:lumMod val="75000"/>
                    <a:lumOff val="25000"/>
                  </a:schemeClr>
                </a:solidFill>
                <a:latin typeface="Helvetica" panose="020B0604020202020204" pitchFamily="34" charset="0"/>
                <a:cs typeface="Helvetica" panose="020B0604020202020204" pitchFamily="34" charset="0"/>
              </a:rPr>
              <a:t>Multiple VT Exiting Adjacent to Septum</a:t>
            </a:r>
          </a:p>
        </p:txBody>
      </p:sp>
      <p:pic>
        <p:nvPicPr>
          <p:cNvPr id="21" name="Picture 20">
            <a:extLst>
              <a:ext uri="{FF2B5EF4-FFF2-40B4-BE49-F238E27FC236}">
                <a16:creationId xmlns:a16="http://schemas.microsoft.com/office/drawing/2014/main" id="{905CA538-62C9-0A49-AE3B-F0E69E3B6B73}"/>
              </a:ext>
            </a:extLst>
          </p:cNvPr>
          <p:cNvPicPr>
            <a:picLocks noChangeAspect="1"/>
          </p:cNvPicPr>
          <p:nvPr/>
        </p:nvPicPr>
        <p:blipFill rotWithShape="1">
          <a:blip r:embed="rId10"/>
          <a:srcRect l="83256"/>
          <a:stretch/>
        </p:blipFill>
        <p:spPr>
          <a:xfrm>
            <a:off x="2252608" y="1133621"/>
            <a:ext cx="775309" cy="4401403"/>
          </a:xfrm>
          <a:prstGeom prst="rect">
            <a:avLst/>
          </a:prstGeom>
        </p:spPr>
      </p:pic>
      <p:sp>
        <p:nvSpPr>
          <p:cNvPr id="2" name="TextBox 1">
            <a:extLst>
              <a:ext uri="{FF2B5EF4-FFF2-40B4-BE49-F238E27FC236}">
                <a16:creationId xmlns:a16="http://schemas.microsoft.com/office/drawing/2014/main" id="{559561F7-E881-A348-83F8-F5868603B6D2}"/>
              </a:ext>
            </a:extLst>
          </p:cNvPr>
          <p:cNvSpPr txBox="1"/>
          <p:nvPr/>
        </p:nvSpPr>
        <p:spPr>
          <a:xfrm>
            <a:off x="271021" y="5641556"/>
            <a:ext cx="661484" cy="300210"/>
          </a:xfrm>
          <a:prstGeom prst="rect">
            <a:avLst/>
          </a:prstGeom>
          <a:noFill/>
        </p:spPr>
        <p:txBody>
          <a:bodyPr wrap="square" rtlCol="0">
            <a:spAutoFit/>
          </a:bodyPr>
          <a:lstStyle/>
          <a:p>
            <a:pPr defTabSz="685783">
              <a:defRPr/>
            </a:pPr>
            <a:r>
              <a:rPr lang="en-US" sz="1351" b="1" dirty="0">
                <a:solidFill>
                  <a:schemeClr val="tx1">
                    <a:lumMod val="75000"/>
                    <a:lumOff val="25000"/>
                  </a:schemeClr>
                </a:solidFill>
                <a:latin typeface="Helvetica" panose="020B0604020202020204" pitchFamily="34" charset="0"/>
                <a:cs typeface="Helvetica" panose="020B0604020202020204" pitchFamily="34" charset="0"/>
              </a:rPr>
              <a:t>VT #1</a:t>
            </a:r>
          </a:p>
        </p:txBody>
      </p:sp>
      <p:sp>
        <p:nvSpPr>
          <p:cNvPr id="22" name="TextBox 21">
            <a:extLst>
              <a:ext uri="{FF2B5EF4-FFF2-40B4-BE49-F238E27FC236}">
                <a16:creationId xmlns:a16="http://schemas.microsoft.com/office/drawing/2014/main" id="{8B5DC2A5-62FE-6540-A081-86682234521A}"/>
              </a:ext>
            </a:extLst>
          </p:cNvPr>
          <p:cNvSpPr txBox="1"/>
          <p:nvPr/>
        </p:nvSpPr>
        <p:spPr>
          <a:xfrm>
            <a:off x="864235" y="5641556"/>
            <a:ext cx="661484" cy="300210"/>
          </a:xfrm>
          <a:prstGeom prst="rect">
            <a:avLst/>
          </a:prstGeom>
          <a:noFill/>
        </p:spPr>
        <p:txBody>
          <a:bodyPr wrap="square" rtlCol="0">
            <a:spAutoFit/>
          </a:bodyPr>
          <a:lstStyle/>
          <a:p>
            <a:pPr defTabSz="685783">
              <a:defRPr/>
            </a:pPr>
            <a:r>
              <a:rPr lang="en-US" sz="1351" b="1" dirty="0">
                <a:solidFill>
                  <a:schemeClr val="tx1">
                    <a:lumMod val="75000"/>
                    <a:lumOff val="25000"/>
                  </a:schemeClr>
                </a:solidFill>
                <a:latin typeface="Helvetica" panose="020B0604020202020204" pitchFamily="34" charset="0"/>
                <a:cs typeface="Helvetica" panose="020B0604020202020204" pitchFamily="34" charset="0"/>
              </a:rPr>
              <a:t>VT #2</a:t>
            </a:r>
          </a:p>
        </p:txBody>
      </p:sp>
      <p:sp>
        <p:nvSpPr>
          <p:cNvPr id="25" name="TextBox 24">
            <a:extLst>
              <a:ext uri="{FF2B5EF4-FFF2-40B4-BE49-F238E27FC236}">
                <a16:creationId xmlns:a16="http://schemas.microsoft.com/office/drawing/2014/main" id="{59B56F4F-A4B7-904B-89D2-C839B11D16A7}"/>
              </a:ext>
            </a:extLst>
          </p:cNvPr>
          <p:cNvSpPr txBox="1"/>
          <p:nvPr/>
        </p:nvSpPr>
        <p:spPr>
          <a:xfrm>
            <a:off x="1551453" y="5641556"/>
            <a:ext cx="661484" cy="300210"/>
          </a:xfrm>
          <a:prstGeom prst="rect">
            <a:avLst/>
          </a:prstGeom>
          <a:noFill/>
        </p:spPr>
        <p:txBody>
          <a:bodyPr wrap="square" rtlCol="0">
            <a:spAutoFit/>
          </a:bodyPr>
          <a:lstStyle/>
          <a:p>
            <a:pPr defTabSz="685783">
              <a:defRPr/>
            </a:pPr>
            <a:r>
              <a:rPr lang="en-US" sz="1351" b="1" dirty="0">
                <a:solidFill>
                  <a:schemeClr val="tx1">
                    <a:lumMod val="75000"/>
                    <a:lumOff val="25000"/>
                  </a:schemeClr>
                </a:solidFill>
                <a:latin typeface="Helvetica" panose="020B0604020202020204" pitchFamily="34" charset="0"/>
                <a:cs typeface="Helvetica" panose="020B0604020202020204" pitchFamily="34" charset="0"/>
              </a:rPr>
              <a:t>VT #3</a:t>
            </a:r>
          </a:p>
        </p:txBody>
      </p:sp>
      <p:sp>
        <p:nvSpPr>
          <p:cNvPr id="26" name="TextBox 25">
            <a:extLst>
              <a:ext uri="{FF2B5EF4-FFF2-40B4-BE49-F238E27FC236}">
                <a16:creationId xmlns:a16="http://schemas.microsoft.com/office/drawing/2014/main" id="{3838DDA5-0969-0B46-AF8A-F9D7C2DE7F92}"/>
              </a:ext>
            </a:extLst>
          </p:cNvPr>
          <p:cNvSpPr txBox="1"/>
          <p:nvPr/>
        </p:nvSpPr>
        <p:spPr>
          <a:xfrm>
            <a:off x="2247127" y="5530622"/>
            <a:ext cx="926468" cy="508088"/>
          </a:xfrm>
          <a:prstGeom prst="rect">
            <a:avLst/>
          </a:prstGeom>
          <a:noFill/>
        </p:spPr>
        <p:txBody>
          <a:bodyPr wrap="square" rtlCol="0">
            <a:spAutoFit/>
          </a:bodyPr>
          <a:lstStyle/>
          <a:p>
            <a:pPr algn="ctr" defTabSz="685783">
              <a:defRPr/>
            </a:pPr>
            <a:r>
              <a:rPr lang="en-US" sz="1351" b="1" dirty="0">
                <a:solidFill>
                  <a:schemeClr val="tx1">
                    <a:lumMod val="75000"/>
                    <a:lumOff val="25000"/>
                  </a:schemeClr>
                </a:solidFill>
                <a:latin typeface="Helvetica" panose="020B0604020202020204" pitchFamily="34" charset="0"/>
                <a:cs typeface="Helvetica" panose="020B0604020202020204" pitchFamily="34" charset="0"/>
              </a:rPr>
              <a:t>A paced QRS</a:t>
            </a:r>
          </a:p>
        </p:txBody>
      </p:sp>
      <p:sp>
        <p:nvSpPr>
          <p:cNvPr id="27" name="TextBox 26">
            <a:extLst>
              <a:ext uri="{FF2B5EF4-FFF2-40B4-BE49-F238E27FC236}">
                <a16:creationId xmlns:a16="http://schemas.microsoft.com/office/drawing/2014/main" id="{F499AE80-D791-4B6F-B105-5C7AF2778887}"/>
              </a:ext>
            </a:extLst>
          </p:cNvPr>
          <p:cNvSpPr txBox="1"/>
          <p:nvPr/>
        </p:nvSpPr>
        <p:spPr>
          <a:xfrm>
            <a:off x="4080452" y="3667394"/>
            <a:ext cx="3918345" cy="461665"/>
          </a:xfrm>
          <a:prstGeom prst="rect">
            <a:avLst/>
          </a:prstGeom>
          <a:solidFill>
            <a:srgbClr val="39302A"/>
          </a:solidFill>
        </p:spPr>
        <p:txBody>
          <a:bodyPr wrap="squar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Trebuchet MS" panose="020B0603020202020204"/>
              </a:rPr>
              <a:t>Target Septum but </a:t>
            </a:r>
            <a:r>
              <a:rPr kumimoji="0" lang="en-US" sz="2400" b="1" i="0" u="none" strike="noStrike" kern="0" cap="none" spc="0" normalizeH="0" baseline="0" noProof="0" dirty="0">
                <a:ln>
                  <a:noFill/>
                </a:ln>
                <a:solidFill>
                  <a:prstClr val="white"/>
                </a:solidFill>
                <a:effectLst/>
                <a:uLnTx/>
                <a:uFillTx/>
                <a:latin typeface="Trebuchet MS" panose="020B0603020202020204"/>
              </a:rPr>
              <a:t>Spare the HPS</a:t>
            </a:r>
          </a:p>
        </p:txBody>
      </p:sp>
    </p:spTree>
    <p:extLst>
      <p:ext uri="{BB962C8B-B14F-4D97-AF65-F5344CB8AC3E}">
        <p14:creationId xmlns:p14="http://schemas.microsoft.com/office/powerpoint/2010/main" val="11195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8A5E874-62A6-DC48-8D1B-4627DF92F59D}"/>
              </a:ext>
            </a:extLst>
          </p:cNvPr>
          <p:cNvSpPr>
            <a:spLocks noGrp="1" noChangeArrowheads="1"/>
          </p:cNvSpPr>
          <p:nvPr>
            <p:ph type="body" sz="quarter" idx="11"/>
          </p:nvPr>
        </p:nvSpPr>
        <p:spPr>
          <a:xfrm>
            <a:off x="457200" y="391466"/>
            <a:ext cx="8403110" cy="1200329"/>
          </a:xfrm>
        </p:spPr>
        <p:txBody>
          <a:bodyPr/>
          <a:lstStyle/>
          <a:p>
            <a:pPr algn="ctr"/>
            <a:r>
              <a:rPr lang="en-US" altLang="en-US" sz="3600" dirty="0">
                <a:ea typeface="ＭＳ Ｐゴシック" panose="020B0600070205080204" pitchFamily="34" charset="-128"/>
                <a:cs typeface="Arial" panose="020B0604020202020204" pitchFamily="34" charset="0"/>
              </a:rPr>
              <a:t>Noninducibility – VT Ablation Endpoint (Gold Standard)</a:t>
            </a:r>
          </a:p>
        </p:txBody>
      </p:sp>
      <p:sp>
        <p:nvSpPr>
          <p:cNvPr id="3" name="Text Placeholder 2">
            <a:extLst>
              <a:ext uri="{FF2B5EF4-FFF2-40B4-BE49-F238E27FC236}">
                <a16:creationId xmlns:a16="http://schemas.microsoft.com/office/drawing/2014/main" id="{BB3EC4CE-9678-4F97-B316-F8DC1B26F563}"/>
              </a:ext>
            </a:extLst>
          </p:cNvPr>
          <p:cNvSpPr>
            <a:spLocks noGrp="1"/>
          </p:cNvSpPr>
          <p:nvPr>
            <p:ph type="body" sz="quarter" idx="12"/>
          </p:nvPr>
        </p:nvSpPr>
        <p:spPr>
          <a:xfrm>
            <a:off x="609600" y="1764410"/>
            <a:ext cx="8403110" cy="646331"/>
          </a:xfrm>
        </p:spPr>
        <p:txBody>
          <a:bodyPr/>
          <a:lstStyle/>
          <a:p>
            <a:r>
              <a:rPr lang="en-US" dirty="0">
                <a:solidFill>
                  <a:schemeClr val="tx1">
                    <a:lumMod val="75000"/>
                    <a:lumOff val="25000"/>
                  </a:schemeClr>
                </a:solidFill>
              </a:rPr>
              <a:t>Noninducibility of VT through triple extrastimuli from two RV sites — associated with decrease in recurrence</a:t>
            </a:r>
          </a:p>
        </p:txBody>
      </p:sp>
      <p:pic>
        <p:nvPicPr>
          <p:cNvPr id="6" name="Picture 2">
            <a:extLst>
              <a:ext uri="{FF2B5EF4-FFF2-40B4-BE49-F238E27FC236}">
                <a16:creationId xmlns:a16="http://schemas.microsoft.com/office/drawing/2014/main" id="{22678C75-A9B0-9842-8BCC-962E10F9A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71" y="2681814"/>
            <a:ext cx="843547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3E35AF5-8A73-B847-A3D6-2CC95806026A}"/>
              </a:ext>
            </a:extLst>
          </p:cNvPr>
          <p:cNvSpPr txBox="1">
            <a:spLocks noChangeArrowheads="1"/>
          </p:cNvSpPr>
          <p:nvPr/>
        </p:nvSpPr>
        <p:spPr bwMode="auto">
          <a:xfrm>
            <a:off x="5783019" y="5867400"/>
            <a:ext cx="322969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itchFamily="2" charset="2"/>
              <a:buChar char="Ø"/>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Ø"/>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9pPr>
          </a:lstStyle>
          <a:p>
            <a:pPr defTabSz="685783" fontAlgn="base">
              <a:spcBef>
                <a:spcPct val="0"/>
              </a:spcBef>
              <a:spcAft>
                <a:spcPct val="0"/>
              </a:spcAft>
              <a:buNone/>
            </a:pPr>
            <a:r>
              <a:rPr lang="en-US" altLang="en-US" sz="900" dirty="0" err="1">
                <a:solidFill>
                  <a:schemeClr val="tx1">
                    <a:lumMod val="75000"/>
                    <a:lumOff val="25000"/>
                  </a:schemeClr>
                </a:solidFill>
                <a:latin typeface="Helvetica" panose="020B0604020202020204" pitchFamily="34" charset="0"/>
                <a:cs typeface="Helvetica" panose="020B0604020202020204" pitchFamily="34" charset="0"/>
              </a:rPr>
              <a:t>Ghanbari</a:t>
            </a:r>
            <a:r>
              <a:rPr lang="en-US" altLang="en-US" sz="900" dirty="0">
                <a:solidFill>
                  <a:schemeClr val="tx1">
                    <a:lumMod val="75000"/>
                    <a:lumOff val="25000"/>
                  </a:schemeClr>
                </a:solidFill>
                <a:latin typeface="Helvetica" panose="020B0604020202020204" pitchFamily="34" charset="0"/>
                <a:cs typeface="Helvetica" panose="020B0604020202020204" pitchFamily="34" charset="0"/>
              </a:rPr>
              <a:t> et al. Circulation 2014 (multicenter meta-analysis)</a:t>
            </a:r>
          </a:p>
        </p:txBody>
      </p:sp>
    </p:spTree>
    <p:extLst>
      <p:ext uri="{BB962C8B-B14F-4D97-AF65-F5344CB8AC3E}">
        <p14:creationId xmlns:p14="http://schemas.microsoft.com/office/powerpoint/2010/main" val="4210909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68E8E0-BF29-4816-863E-CE99D43F5525}"/>
              </a:ext>
            </a:extLst>
          </p:cNvPr>
          <p:cNvSpPr>
            <a:spLocks noGrp="1"/>
          </p:cNvSpPr>
          <p:nvPr>
            <p:ph type="body" sz="quarter" idx="11"/>
          </p:nvPr>
        </p:nvSpPr>
        <p:spPr>
          <a:xfrm>
            <a:off x="413308" y="301225"/>
            <a:ext cx="8403110" cy="1384995"/>
          </a:xfrm>
        </p:spPr>
        <p:txBody>
          <a:bodyPr/>
          <a:lstStyle/>
          <a:p>
            <a:pPr algn="ctr"/>
            <a:r>
              <a:rPr lang="en-US" sz="2800" dirty="0"/>
              <a:t>Repeat Noninvasive Programmed Stimulation (via ICD) at 1-3 Days after VT Ablation to Improve Predictive Value of </a:t>
            </a:r>
            <a:r>
              <a:rPr lang="en-US" sz="2800" dirty="0" err="1"/>
              <a:t>Noninducibility</a:t>
            </a:r>
            <a:endParaRPr lang="en-US" sz="2800" dirty="0"/>
          </a:p>
        </p:txBody>
      </p:sp>
      <p:pic>
        <p:nvPicPr>
          <p:cNvPr id="159747" name="Picture 2" descr="C:\Users\Frank\Desktop\One year VT free survival based on inducibility at NIPS edited.JPG">
            <a:extLst>
              <a:ext uri="{FF2B5EF4-FFF2-40B4-BE49-F238E27FC236}">
                <a16:creationId xmlns:a16="http://schemas.microsoft.com/office/drawing/2014/main" id="{E6909E0B-3F50-924B-9FD9-45B295A27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23" y="2087761"/>
            <a:ext cx="4350540" cy="293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Box 1">
            <a:extLst>
              <a:ext uri="{FF2B5EF4-FFF2-40B4-BE49-F238E27FC236}">
                <a16:creationId xmlns:a16="http://schemas.microsoft.com/office/drawing/2014/main" id="{481E88E9-2007-4A4D-A92C-D50C83A7AC05}"/>
              </a:ext>
            </a:extLst>
          </p:cNvPr>
          <p:cNvSpPr txBox="1">
            <a:spLocks noChangeArrowheads="1"/>
          </p:cNvSpPr>
          <p:nvPr/>
        </p:nvSpPr>
        <p:spPr bwMode="auto">
          <a:xfrm>
            <a:off x="2459233" y="3238083"/>
            <a:ext cx="1143000"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itchFamily="2" charset="2"/>
              <a:buChar char="Ø"/>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Ø"/>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9pPr>
          </a:lstStyle>
          <a:p>
            <a:pPr defTabSz="685783" fontAlgn="base">
              <a:spcBef>
                <a:spcPct val="0"/>
              </a:spcBef>
              <a:spcAft>
                <a:spcPct val="0"/>
              </a:spcAft>
              <a:buNone/>
              <a:defRPr/>
            </a:pPr>
            <a:r>
              <a:rPr lang="en-US" altLang="en-US" sz="1351" dirty="0">
                <a:solidFill>
                  <a:srgbClr val="003300"/>
                </a:solidFill>
              </a:rPr>
              <a:t>P &lt; 0.004</a:t>
            </a:r>
          </a:p>
        </p:txBody>
      </p:sp>
      <p:sp>
        <p:nvSpPr>
          <p:cNvPr id="159749" name="Rectangle 1">
            <a:extLst>
              <a:ext uri="{FF2B5EF4-FFF2-40B4-BE49-F238E27FC236}">
                <a16:creationId xmlns:a16="http://schemas.microsoft.com/office/drawing/2014/main" id="{B5562CF8-BD66-344B-BE34-1AA9A3D3FED5}"/>
              </a:ext>
            </a:extLst>
          </p:cNvPr>
          <p:cNvSpPr>
            <a:spLocks noChangeArrowheads="1"/>
          </p:cNvSpPr>
          <p:nvPr/>
        </p:nvSpPr>
        <p:spPr bwMode="auto">
          <a:xfrm>
            <a:off x="3514725" y="5941235"/>
            <a:ext cx="60198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itchFamily="2" charset="2"/>
              <a:buChar char="Ø"/>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Ø"/>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9pPr>
          </a:lstStyle>
          <a:p>
            <a:pPr defTabSz="685783" fontAlgn="base">
              <a:spcBef>
                <a:spcPct val="0"/>
              </a:spcBef>
              <a:spcAft>
                <a:spcPct val="0"/>
              </a:spcAft>
              <a:buNone/>
              <a:defRPr/>
            </a:pPr>
            <a:r>
              <a:rPr lang="en-US" altLang="en-US" sz="900" dirty="0">
                <a:latin typeface="Helvetica" panose="020B0604020202020204" pitchFamily="34" charset="0"/>
                <a:cs typeface="Helvetica" panose="020B0604020202020204" pitchFamily="34" charset="0"/>
              </a:rPr>
              <a:t>Frankel et al. J Am Coll </a:t>
            </a:r>
            <a:r>
              <a:rPr lang="en-US" altLang="en-US" sz="900" dirty="0" err="1">
                <a:latin typeface="Helvetica" panose="020B0604020202020204" pitchFamily="34" charset="0"/>
                <a:cs typeface="Helvetica" panose="020B0604020202020204" pitchFamily="34" charset="0"/>
              </a:rPr>
              <a:t>Cardiol</a:t>
            </a:r>
            <a:r>
              <a:rPr lang="en-US" altLang="en-US" sz="900" dirty="0">
                <a:latin typeface="Helvetica" panose="020B0604020202020204" pitchFamily="34" charset="0"/>
                <a:cs typeface="Helvetica" panose="020B0604020202020204" pitchFamily="34" charset="0"/>
              </a:rPr>
              <a:t> 2012;59:1529-1535; </a:t>
            </a:r>
            <a:r>
              <a:rPr lang="en-US" altLang="en-US" sz="900" dirty="0" err="1">
                <a:latin typeface="Helvetica" panose="020B0604020202020204" pitchFamily="34" charset="0"/>
                <a:cs typeface="Helvetica" panose="020B0604020202020204" pitchFamily="34" charset="0"/>
              </a:rPr>
              <a:t>Muser</a:t>
            </a:r>
            <a:r>
              <a:rPr lang="en-US" altLang="en-US" sz="900" dirty="0">
                <a:latin typeface="Helvetica" panose="020B0604020202020204" pitchFamily="34" charset="0"/>
                <a:cs typeface="Helvetica" panose="020B0604020202020204" pitchFamily="34" charset="0"/>
              </a:rPr>
              <a:t> et al. JACC Clin </a:t>
            </a:r>
            <a:r>
              <a:rPr lang="en-US" altLang="en-US" sz="900" dirty="0" err="1">
                <a:latin typeface="Helvetica" panose="020B0604020202020204" pitchFamily="34" charset="0"/>
                <a:cs typeface="Helvetica" panose="020B0604020202020204" pitchFamily="34" charset="0"/>
              </a:rPr>
              <a:t>Electrophysiol</a:t>
            </a:r>
            <a:r>
              <a:rPr lang="en-US" altLang="en-US" sz="900" dirty="0">
                <a:latin typeface="Helvetica" panose="020B0604020202020204" pitchFamily="34" charset="0"/>
                <a:cs typeface="Helvetica" panose="020B0604020202020204" pitchFamily="34" charset="0"/>
              </a:rPr>
              <a:t> 2019;5:719-727  </a:t>
            </a:r>
          </a:p>
        </p:txBody>
      </p:sp>
      <p:sp>
        <p:nvSpPr>
          <p:cNvPr id="159750" name="TextBox 3">
            <a:extLst>
              <a:ext uri="{FF2B5EF4-FFF2-40B4-BE49-F238E27FC236}">
                <a16:creationId xmlns:a16="http://schemas.microsoft.com/office/drawing/2014/main" id="{72EDD10E-9D17-F844-81E2-FB13DF397DB4}"/>
              </a:ext>
            </a:extLst>
          </p:cNvPr>
          <p:cNvSpPr txBox="1">
            <a:spLocks noChangeArrowheads="1"/>
          </p:cNvSpPr>
          <p:nvPr/>
        </p:nvSpPr>
        <p:spPr bwMode="auto">
          <a:xfrm>
            <a:off x="1117997" y="3629312"/>
            <a:ext cx="1600200"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itchFamily="2" charset="2"/>
              <a:buChar char="Ø"/>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Ø"/>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Arial" panose="020B0604020202020204" pitchFamily="34" charset="0"/>
                <a:ea typeface="ＭＳ Ｐゴシック" panose="020B0600070205080204" pitchFamily="34" charset="-128"/>
              </a:defRPr>
            </a:lvl9pPr>
          </a:lstStyle>
          <a:p>
            <a:pPr algn="ctr" defTabSz="685783" fontAlgn="base">
              <a:spcBef>
                <a:spcPct val="0"/>
              </a:spcBef>
              <a:spcAft>
                <a:spcPct val="0"/>
              </a:spcAft>
              <a:buNone/>
              <a:defRPr/>
            </a:pPr>
            <a:r>
              <a:rPr lang="en-US" altLang="en-US" sz="1351" dirty="0">
                <a:solidFill>
                  <a:srgbClr val="000000"/>
                </a:solidFill>
              </a:rPr>
              <a:t>24 patients (18%)</a:t>
            </a:r>
          </a:p>
        </p:txBody>
      </p:sp>
      <p:sp>
        <p:nvSpPr>
          <p:cNvPr id="159751" name="TextBox 1">
            <a:extLst>
              <a:ext uri="{FF2B5EF4-FFF2-40B4-BE49-F238E27FC236}">
                <a16:creationId xmlns:a16="http://schemas.microsoft.com/office/drawing/2014/main" id="{53494E2B-2513-5747-857F-03B366D7D3B4}"/>
              </a:ext>
            </a:extLst>
          </p:cNvPr>
          <p:cNvSpPr txBox="1">
            <a:spLocks noChangeArrowheads="1"/>
          </p:cNvSpPr>
          <p:nvPr/>
        </p:nvSpPr>
        <p:spPr bwMode="auto">
          <a:xfrm>
            <a:off x="5969798" y="3128963"/>
            <a:ext cx="184731"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783" eaLnBrk="0" fontAlgn="base" hangingPunct="0">
              <a:spcBef>
                <a:spcPct val="0"/>
              </a:spcBef>
              <a:spcAft>
                <a:spcPct val="0"/>
              </a:spcAft>
              <a:defRPr/>
            </a:pPr>
            <a:endParaRPr lang="en-US" altLang="en-US" sz="1351">
              <a:solidFill>
                <a:srgbClr val="FFFFFF"/>
              </a:solidFill>
            </a:endParaRPr>
          </a:p>
        </p:txBody>
      </p:sp>
      <p:sp>
        <p:nvSpPr>
          <p:cNvPr id="2" name="Rectangle 1">
            <a:extLst>
              <a:ext uri="{FF2B5EF4-FFF2-40B4-BE49-F238E27FC236}">
                <a16:creationId xmlns:a16="http://schemas.microsoft.com/office/drawing/2014/main" id="{6075371E-E437-B14B-A786-D897C1D1BFFF}"/>
              </a:ext>
            </a:extLst>
          </p:cNvPr>
          <p:cNvSpPr/>
          <p:nvPr/>
        </p:nvSpPr>
        <p:spPr>
          <a:xfrm>
            <a:off x="1292491" y="1860828"/>
            <a:ext cx="1441420" cy="369332"/>
          </a:xfrm>
          <a:prstGeom prst="rect">
            <a:avLst/>
          </a:prstGeom>
        </p:spPr>
        <p:txBody>
          <a:bodyPr wrap="none">
            <a:spAutoFit/>
          </a:bodyPr>
          <a:lstStyle/>
          <a:p>
            <a:pPr defTabSz="609585">
              <a:defRPr/>
            </a:pPr>
            <a:r>
              <a:rPr lang="en-US" altLang="en-US" dirty="0">
                <a:solidFill>
                  <a:schemeClr val="tx1">
                    <a:lumMod val="75000"/>
                    <a:lumOff val="25000"/>
                  </a:schemeClr>
                </a:solidFill>
                <a:latin typeface="Helvetica" panose="020B0604020202020204" pitchFamily="34" charset="0"/>
                <a:ea typeface="ＭＳ Ｐゴシック" panose="020B0600070205080204" pitchFamily="34" charset="-128"/>
                <a:cs typeface="Helvetica" panose="020B0604020202020204" pitchFamily="34" charset="0"/>
              </a:rPr>
              <a:t>132 patients</a:t>
            </a:r>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C4B2BC9C-F350-6B45-9E0C-8B79C7C95BD6}"/>
              </a:ext>
            </a:extLst>
          </p:cNvPr>
          <p:cNvSpPr txBox="1"/>
          <p:nvPr/>
        </p:nvSpPr>
        <p:spPr>
          <a:xfrm>
            <a:off x="6792447" y="1756909"/>
            <a:ext cx="1692672" cy="369332"/>
          </a:xfrm>
          <a:prstGeom prst="rect">
            <a:avLst/>
          </a:prstGeom>
          <a:noFill/>
        </p:spPr>
        <p:txBody>
          <a:bodyPr wrap="square" rtlCol="0">
            <a:spAutoFit/>
          </a:bodyPr>
          <a:lstStyle/>
          <a:p>
            <a:pPr defTabSz="609585">
              <a:defRPr/>
            </a:pPr>
            <a:r>
              <a:rPr lang="en-US" dirty="0">
                <a:solidFill>
                  <a:schemeClr val="tx1">
                    <a:lumMod val="75000"/>
                    <a:lumOff val="25000"/>
                  </a:schemeClr>
                </a:solidFill>
                <a:latin typeface="Helvetica" panose="020B0604020202020204" pitchFamily="34" charset="0"/>
                <a:cs typeface="Helvetica" panose="020B0604020202020204" pitchFamily="34" charset="0"/>
              </a:rPr>
              <a:t>45 patients</a:t>
            </a:r>
          </a:p>
        </p:txBody>
      </p:sp>
      <p:pic>
        <p:nvPicPr>
          <p:cNvPr id="183298" name="Picture 2" descr="Attachment.jpeg">
            <a:extLst>
              <a:ext uri="{FF2B5EF4-FFF2-40B4-BE49-F238E27FC236}">
                <a16:creationId xmlns:a16="http://schemas.microsoft.com/office/drawing/2014/main" id="{B1157F6F-E4F1-6A4C-BBF0-68C5B2D5B8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1" y="2087762"/>
            <a:ext cx="2890132" cy="33147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3DBBFDF-A6AA-E64D-BBC8-09825BB7CC7F}"/>
              </a:ext>
            </a:extLst>
          </p:cNvPr>
          <p:cNvSpPr txBox="1">
            <a:spLocks noChangeArrowheads="1"/>
          </p:cNvSpPr>
          <p:nvPr/>
        </p:nvSpPr>
        <p:spPr bwMode="auto">
          <a:xfrm>
            <a:off x="7104951" y="3731826"/>
            <a:ext cx="1802607"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783" eaLnBrk="0" fontAlgn="base" hangingPunct="0">
              <a:spcBef>
                <a:spcPct val="0"/>
              </a:spcBef>
              <a:spcAft>
                <a:spcPct val="0"/>
              </a:spcAft>
            </a:pPr>
            <a:r>
              <a:rPr lang="en-US" altLang="en-US" sz="1051" dirty="0">
                <a:solidFill>
                  <a:srgbClr val="000000"/>
                </a:solidFill>
              </a:rPr>
              <a:t>Clinical VT Ablated</a:t>
            </a:r>
          </a:p>
        </p:txBody>
      </p:sp>
      <p:sp>
        <p:nvSpPr>
          <p:cNvPr id="19" name="TextBox 18">
            <a:extLst>
              <a:ext uri="{FF2B5EF4-FFF2-40B4-BE49-F238E27FC236}">
                <a16:creationId xmlns:a16="http://schemas.microsoft.com/office/drawing/2014/main" id="{C3C4B990-91FE-754D-8C67-159BF54B6CAE}"/>
              </a:ext>
            </a:extLst>
          </p:cNvPr>
          <p:cNvSpPr txBox="1">
            <a:spLocks noChangeArrowheads="1"/>
          </p:cNvSpPr>
          <p:nvPr/>
        </p:nvSpPr>
        <p:spPr bwMode="auto">
          <a:xfrm>
            <a:off x="7104951" y="3923002"/>
            <a:ext cx="1802607"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783" eaLnBrk="0" fontAlgn="base" hangingPunct="0">
              <a:spcBef>
                <a:spcPct val="0"/>
              </a:spcBef>
              <a:spcAft>
                <a:spcPct val="0"/>
              </a:spcAft>
            </a:pPr>
            <a:r>
              <a:rPr lang="en-US" altLang="en-US" sz="1051" dirty="0">
                <a:solidFill>
                  <a:srgbClr val="000000"/>
                </a:solidFill>
              </a:rPr>
              <a:t>Clinical VT Not Ablated</a:t>
            </a:r>
          </a:p>
        </p:txBody>
      </p:sp>
      <p:sp>
        <p:nvSpPr>
          <p:cNvPr id="20" name="TextBox 19">
            <a:extLst>
              <a:ext uri="{FF2B5EF4-FFF2-40B4-BE49-F238E27FC236}">
                <a16:creationId xmlns:a16="http://schemas.microsoft.com/office/drawing/2014/main" id="{9203BF05-301B-6847-B6B7-D6E76745C94B}"/>
              </a:ext>
            </a:extLst>
          </p:cNvPr>
          <p:cNvSpPr txBox="1">
            <a:spLocks noChangeArrowheads="1"/>
          </p:cNvSpPr>
          <p:nvPr/>
        </p:nvSpPr>
        <p:spPr bwMode="auto">
          <a:xfrm>
            <a:off x="6460823" y="2205872"/>
            <a:ext cx="1288256"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783" eaLnBrk="0" fontAlgn="base" hangingPunct="0">
              <a:spcBef>
                <a:spcPct val="0"/>
              </a:spcBef>
              <a:spcAft>
                <a:spcPct val="0"/>
              </a:spcAft>
            </a:pPr>
            <a:r>
              <a:rPr lang="en-US" altLang="en-US" sz="1351" dirty="0">
                <a:solidFill>
                  <a:srgbClr val="000000"/>
                </a:solidFill>
              </a:rPr>
              <a:t>(11pts)</a:t>
            </a:r>
          </a:p>
        </p:txBody>
      </p:sp>
      <p:sp>
        <p:nvSpPr>
          <p:cNvPr id="21" name="TextBox 20">
            <a:extLst>
              <a:ext uri="{FF2B5EF4-FFF2-40B4-BE49-F238E27FC236}">
                <a16:creationId xmlns:a16="http://schemas.microsoft.com/office/drawing/2014/main" id="{F8845BFD-1B06-A947-9EEC-ED79955A6DF8}"/>
              </a:ext>
            </a:extLst>
          </p:cNvPr>
          <p:cNvSpPr txBox="1">
            <a:spLocks noChangeArrowheads="1"/>
          </p:cNvSpPr>
          <p:nvPr/>
        </p:nvSpPr>
        <p:spPr bwMode="auto">
          <a:xfrm>
            <a:off x="6171208" y="2926664"/>
            <a:ext cx="1288256"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783" eaLnBrk="0" fontAlgn="base" hangingPunct="0">
              <a:spcBef>
                <a:spcPct val="0"/>
              </a:spcBef>
              <a:spcAft>
                <a:spcPct val="0"/>
              </a:spcAft>
            </a:pPr>
            <a:r>
              <a:rPr lang="en-US" altLang="en-US" sz="1351" dirty="0">
                <a:solidFill>
                  <a:srgbClr val="000000"/>
                </a:solidFill>
              </a:rPr>
              <a:t>(34pts)</a:t>
            </a:r>
          </a:p>
        </p:txBody>
      </p:sp>
      <p:cxnSp>
        <p:nvCxnSpPr>
          <p:cNvPr id="6" name="Straight Arrow Connector 5">
            <a:extLst>
              <a:ext uri="{FF2B5EF4-FFF2-40B4-BE49-F238E27FC236}">
                <a16:creationId xmlns:a16="http://schemas.microsoft.com/office/drawing/2014/main" id="{D3E96B71-99D8-3548-AF50-07B1DE8435A6}"/>
              </a:ext>
            </a:extLst>
          </p:cNvPr>
          <p:cNvCxnSpPr>
            <a:cxnSpLocks noChangeShapeType="1"/>
          </p:cNvCxnSpPr>
          <p:nvPr/>
        </p:nvCxnSpPr>
        <p:spPr bwMode="auto">
          <a:xfrm flipV="1">
            <a:off x="3514725" y="2762251"/>
            <a:ext cx="2547435" cy="1181100"/>
          </a:xfrm>
          <a:prstGeom prst="straightConnector1">
            <a:avLst/>
          </a:prstGeom>
          <a:noFill/>
          <a:ln w="76200" algn="ctr">
            <a:solidFill>
              <a:schemeClr val="tx1"/>
            </a:solidFill>
            <a:prstDash val="sysDash"/>
            <a:round/>
            <a:headEnd/>
            <a:tailEnd type="triangle" w="med" len="med"/>
          </a:ln>
        </p:spPr>
      </p:cxnSp>
    </p:spTree>
    <p:extLst>
      <p:ext uri="{BB962C8B-B14F-4D97-AF65-F5344CB8AC3E}">
        <p14:creationId xmlns:p14="http://schemas.microsoft.com/office/powerpoint/2010/main" val="2783137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EB830A8-4721-4CDC-8C24-2C940A048C48}"/>
              </a:ext>
            </a:extLst>
          </p:cNvPr>
          <p:cNvGraphicFramePr>
            <a:graphicFrameLocks noGrp="1"/>
          </p:cNvGraphicFramePr>
          <p:nvPr>
            <p:extLst>
              <p:ext uri="{D42A27DB-BD31-4B8C-83A1-F6EECF244321}">
                <p14:modId xmlns:p14="http://schemas.microsoft.com/office/powerpoint/2010/main" val="3133783299"/>
              </p:ext>
            </p:extLst>
          </p:nvPr>
        </p:nvGraphicFramePr>
        <p:xfrm>
          <a:off x="251012" y="731167"/>
          <a:ext cx="8610600" cy="1350568"/>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347811">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clinical evaluation of patients with ventricular arrhythmias (VAs)</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55272">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647485">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A careful clinical evaluation including history, physical examination, review of available cardiac rhythm data, prior imaging, and relevant laboratory workup should be  performed in patients presenting with VAs.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bl>
          </a:graphicData>
        </a:graphic>
      </p:graphicFrame>
      <p:graphicFrame>
        <p:nvGraphicFramePr>
          <p:cNvPr id="8" name="Table 7">
            <a:extLst>
              <a:ext uri="{FF2B5EF4-FFF2-40B4-BE49-F238E27FC236}">
                <a16:creationId xmlns:a16="http://schemas.microsoft.com/office/drawing/2014/main" id="{4430494E-6345-4397-AF85-805ED7C53769}"/>
              </a:ext>
            </a:extLst>
          </p:cNvPr>
          <p:cNvGraphicFramePr>
            <a:graphicFrameLocks noGrp="1"/>
          </p:cNvGraphicFramePr>
          <p:nvPr>
            <p:extLst>
              <p:ext uri="{D42A27DB-BD31-4B8C-83A1-F6EECF244321}">
                <p14:modId xmlns:p14="http://schemas.microsoft.com/office/powerpoint/2010/main" val="704092934"/>
              </p:ext>
            </p:extLst>
          </p:nvPr>
        </p:nvGraphicFramePr>
        <p:xfrm>
          <a:off x="251012" y="2081735"/>
          <a:ext cx="8610600" cy="1494908"/>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146327">
                <a:tc gridSpan="3">
                  <a:txBody>
                    <a:bodyPr/>
                    <a:lstStyle/>
                    <a:p>
                      <a:pPr marL="0" marR="0" algn="ctr">
                        <a:lnSpc>
                          <a:spcPct val="100000"/>
                        </a:lnSpc>
                        <a:spcBef>
                          <a:spcPts val="0"/>
                        </a:spcBef>
                        <a:spcAft>
                          <a:spcPts val="2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resting 12-lead ECG</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269954">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2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0742">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60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wide complex tachycardia, a 12-lead ECG during tachycardia should be obtained whenever possible.</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64782">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60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suspected or documented VA, a 12-lead ECG should be obtained in sinus rhythm to look for evidence of underlying heart disease.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bl>
          </a:graphicData>
        </a:graphic>
      </p:graphicFrame>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3206609792"/>
              </p:ext>
            </p:extLst>
          </p:nvPr>
        </p:nvGraphicFramePr>
        <p:xfrm>
          <a:off x="251012" y="3574402"/>
          <a:ext cx="8610600" cy="2677371"/>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assessment of structural heart disease (SHD) and myocardial ischemia</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18994">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7288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known or suspected VA, echocardiography is recommended for evaluation of cardiac structure and function.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609600">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presenting with VA who are suspected of having SHD, even after normal echocardiographic evaluation, advanced cardiac imaging can be useful to detect and characterize underlying SHD.</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590864">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7472" marR="0" lvl="0" indent="-347472" algn="just">
                        <a:lnSpc>
                          <a:spcPct val="107000"/>
                        </a:lnSpc>
                        <a:spcBef>
                          <a:spcPts val="0"/>
                        </a:spcBef>
                        <a:spcAft>
                          <a:spcPts val="0"/>
                        </a:spcAft>
                        <a:buFont typeface="+mj-lt"/>
                        <a:buAutoNum type="arabicPeriod" startAt="3"/>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VA in whom myocardial ischemia is suspected, stress testing and/or coronary angiography and subsequent revascularization can be beneficial before catheter ablation to avoid significant ischemia during induced VT.</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058563"/>
                  </a:ext>
                </a:extLst>
              </a:tr>
              <a:tr h="97102">
                <a:tc>
                  <a:txBody>
                    <a:bodyPr/>
                    <a:lstStyle/>
                    <a:p>
                      <a:pPr algn="ctr">
                        <a:lnSpc>
                          <a:spcPct val="100000"/>
                        </a:lnSpc>
                        <a:spcAft>
                          <a:spcPts val="600"/>
                        </a:spcAft>
                      </a:pPr>
                      <a:r>
                        <a:rPr lang="en-US" sz="1200" b="1" dirty="0">
                          <a:latin typeface="Helvetica" panose="020B0604020202020204" pitchFamily="34" charset="0"/>
                          <a:cs typeface="Helvetica" panose="020B0604020202020204" pitchFamily="34" charset="0"/>
                        </a:rPr>
                        <a:t>III: No Benefit</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4145"/>
                    </a:solidFill>
                  </a:tcPr>
                </a:tc>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7472" marR="0" lvl="0" indent="-347472" algn="just">
                        <a:lnSpc>
                          <a:spcPct val="107000"/>
                        </a:lnSpc>
                        <a:spcBef>
                          <a:spcPts val="0"/>
                        </a:spcBef>
                        <a:spcAft>
                          <a:spcPts val="1200"/>
                        </a:spcAft>
                        <a:buFont typeface="+mj-lt"/>
                        <a:buAutoNum type="arabicPeriod" startAt="4"/>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presenting with monomorphic VT, revascularization alone is not effective to prevent VT recurrence.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8233926"/>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1066800" y="76200"/>
            <a:ext cx="7010400" cy="646331"/>
          </a:xfrm>
        </p:spPr>
        <p:txBody>
          <a:bodyPr/>
          <a:lstStyle/>
          <a:p>
            <a:pPr algn="ctr"/>
            <a:r>
              <a:rPr lang="en-US" sz="3600" dirty="0"/>
              <a:t>Clinical Evaluation</a:t>
            </a:r>
          </a:p>
        </p:txBody>
      </p:sp>
    </p:spTree>
    <p:extLst>
      <p:ext uri="{BB962C8B-B14F-4D97-AF65-F5344CB8AC3E}">
        <p14:creationId xmlns:p14="http://schemas.microsoft.com/office/powerpoint/2010/main" val="1759976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765F5AB2-BA90-2742-8468-3296F0DF128D}"/>
              </a:ext>
            </a:extLst>
          </p:cNvPr>
          <p:cNvSpPr>
            <a:spLocks noGrp="1" noChangeArrowheads="1"/>
          </p:cNvSpPr>
          <p:nvPr>
            <p:ph type="body" sz="quarter" idx="11"/>
          </p:nvPr>
        </p:nvSpPr>
        <p:spPr>
          <a:xfrm>
            <a:off x="457200" y="297930"/>
            <a:ext cx="8403110" cy="1077218"/>
          </a:xfrm>
        </p:spPr>
        <p:txBody>
          <a:bodyPr/>
          <a:lstStyle/>
          <a:p>
            <a:pPr indent="-317292" algn="ctr">
              <a:defRPr/>
            </a:pPr>
            <a:r>
              <a:rPr lang="en-US" sz="3200" dirty="0">
                <a:solidFill>
                  <a:schemeClr val="accent5">
                    <a:lumMod val="50000"/>
                  </a:schemeClr>
                </a:solidFill>
                <a:cs typeface="Arial" charset="0"/>
              </a:rPr>
              <a:t>Targets and Endpoints for VT Ablation </a:t>
            </a:r>
            <a:br>
              <a:rPr lang="en-US" sz="3200" dirty="0">
                <a:solidFill>
                  <a:schemeClr val="accent5">
                    <a:lumMod val="50000"/>
                  </a:schemeClr>
                </a:solidFill>
                <a:cs typeface="Arial" charset="0"/>
              </a:rPr>
            </a:br>
            <a:r>
              <a:rPr lang="en-US" sz="3200" dirty="0">
                <a:solidFill>
                  <a:schemeClr val="accent5">
                    <a:lumMod val="50000"/>
                  </a:schemeClr>
                </a:solidFill>
                <a:cs typeface="Arial" charset="0"/>
              </a:rPr>
              <a:t>Beyond </a:t>
            </a:r>
            <a:r>
              <a:rPr lang="en-US" sz="3200" dirty="0" err="1">
                <a:solidFill>
                  <a:schemeClr val="accent5">
                    <a:lumMod val="50000"/>
                  </a:schemeClr>
                </a:solidFill>
                <a:cs typeface="Arial" charset="0"/>
              </a:rPr>
              <a:t>Noninducibility</a:t>
            </a:r>
            <a:r>
              <a:rPr lang="en-US" sz="3200" dirty="0">
                <a:solidFill>
                  <a:schemeClr val="accent5">
                    <a:lumMod val="50000"/>
                  </a:schemeClr>
                </a:solidFill>
                <a:cs typeface="Arial" charset="0"/>
              </a:rPr>
              <a:t> for Unstable VT</a:t>
            </a:r>
          </a:p>
        </p:txBody>
      </p:sp>
      <p:sp>
        <p:nvSpPr>
          <p:cNvPr id="2" name="Text Placeholder 1">
            <a:extLst>
              <a:ext uri="{FF2B5EF4-FFF2-40B4-BE49-F238E27FC236}">
                <a16:creationId xmlns:a16="http://schemas.microsoft.com/office/drawing/2014/main" id="{A25CCC83-B760-4D0E-9526-F1FF744553A5}"/>
              </a:ext>
            </a:extLst>
          </p:cNvPr>
          <p:cNvSpPr>
            <a:spLocks noGrp="1"/>
          </p:cNvSpPr>
          <p:nvPr>
            <p:ph type="body" sz="quarter" idx="12"/>
          </p:nvPr>
        </p:nvSpPr>
        <p:spPr>
          <a:xfrm>
            <a:off x="457200" y="1496734"/>
            <a:ext cx="8403110" cy="3083408"/>
          </a:xfrm>
        </p:spPr>
        <p:txBody>
          <a:bodyPr/>
          <a:lstStyle/>
          <a:p>
            <a:pPr marL="285750" indent="-285750">
              <a:buFont typeface="Arial" panose="020B0604020202020204" pitchFamily="34" charset="0"/>
              <a:buChar char="•"/>
            </a:pPr>
            <a:r>
              <a:rPr lang="en-US" sz="2000" dirty="0">
                <a:solidFill>
                  <a:schemeClr val="tx1">
                    <a:lumMod val="75000"/>
                    <a:lumOff val="25000"/>
                  </a:schemeClr>
                </a:solidFill>
              </a:rPr>
              <a:t>Elimination of late potentials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000" dirty="0">
                <a:solidFill>
                  <a:schemeClr val="tx1">
                    <a:lumMod val="75000"/>
                    <a:lumOff val="25000"/>
                  </a:schemeClr>
                </a:solidFill>
              </a:rPr>
              <a:t>Elimination of LAVAs</a:t>
            </a:r>
          </a:p>
          <a:p>
            <a:pPr marL="903073" lvl="1" indent="-285750">
              <a:buFont typeface="Arial" panose="020B0604020202020204" pitchFamily="34" charset="0"/>
              <a:buChar char="•"/>
            </a:pPr>
            <a:r>
              <a:rPr lang="en-US" sz="1800" dirty="0">
                <a:solidFill>
                  <a:schemeClr val="tx1"/>
                </a:solidFill>
                <a:latin typeface="Helvetica" panose="020B0604020202020204" pitchFamily="34" charset="0"/>
                <a:cs typeface="Helvetica" panose="020B0604020202020204" pitchFamily="34" charset="0"/>
              </a:rPr>
              <a:t>Multicomponent EGs brought out by pacing and </a:t>
            </a:r>
            <a:r>
              <a:rPr lang="en-US" sz="1800" dirty="0" err="1">
                <a:solidFill>
                  <a:schemeClr val="tx1"/>
                </a:solidFill>
                <a:latin typeface="Helvetica" panose="020B0604020202020204" pitchFamily="34" charset="0"/>
                <a:cs typeface="Helvetica" panose="020B0604020202020204" pitchFamily="34" charset="0"/>
              </a:rPr>
              <a:t>prematures</a:t>
            </a:r>
            <a:endParaRPr lang="en-US" sz="1000" dirty="0">
              <a:solidFill>
                <a:schemeClr val="tx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1000" dirty="0">
              <a:solidFill>
                <a:schemeClr val="accent5">
                  <a:lumMod val="50000"/>
                </a:schemeClr>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1000" dirty="0">
              <a:solidFill>
                <a:schemeClr val="accent5">
                  <a:lumMod val="50000"/>
                </a:schemeClr>
              </a:solidFill>
              <a:latin typeface="Helvetica" panose="020B0604020202020204" pitchFamily="34" charset="0"/>
              <a:cs typeface="Helvetica" panose="020B0604020202020204" pitchFamily="34" charset="0"/>
            </a:endParaRPr>
          </a:p>
          <a:p>
            <a:endParaRPr lang="en-US" dirty="0"/>
          </a:p>
        </p:txBody>
      </p:sp>
      <p:pic>
        <p:nvPicPr>
          <p:cNvPr id="9" name="Picture 3" descr="Image1.TIF">
            <a:extLst>
              <a:ext uri="{FF2B5EF4-FFF2-40B4-BE49-F238E27FC236}">
                <a16:creationId xmlns:a16="http://schemas.microsoft.com/office/drawing/2014/main" id="{38500E09-27BC-A840-8334-CCA4818D1176}"/>
              </a:ext>
            </a:extLst>
          </p:cNvPr>
          <p:cNvPicPr>
            <a:picLocks noChangeAspect="1"/>
          </p:cNvPicPr>
          <p:nvPr/>
        </p:nvPicPr>
        <p:blipFill>
          <a:blip r:embed="rId3">
            <a:extLst>
              <a:ext uri="{28A0092B-C50C-407E-A947-70E740481C1C}">
                <a14:useLocalDpi xmlns:a14="http://schemas.microsoft.com/office/drawing/2010/main" val="0"/>
              </a:ext>
            </a:extLst>
          </a:blip>
          <a:srcRect l="46571" t="67435" r="38715" b="21239"/>
          <a:stretch>
            <a:fillRect/>
          </a:stretch>
        </p:blipFill>
        <p:spPr bwMode="auto">
          <a:xfrm>
            <a:off x="3018634" y="1939469"/>
            <a:ext cx="2433637"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E598405D-955F-7C4E-89DB-8227500B5434}"/>
              </a:ext>
            </a:extLst>
          </p:cNvPr>
          <p:cNvCxnSpPr/>
          <p:nvPr/>
        </p:nvCxnSpPr>
        <p:spPr>
          <a:xfrm flipV="1">
            <a:off x="4658755" y="2795193"/>
            <a:ext cx="0" cy="304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D6F21DC-090C-E94E-8AF9-E274AA71264D}"/>
              </a:ext>
            </a:extLst>
          </p:cNvPr>
          <p:cNvCxnSpPr>
            <a:cxnSpLocks/>
          </p:cNvCxnSpPr>
          <p:nvPr/>
        </p:nvCxnSpPr>
        <p:spPr>
          <a:xfrm flipV="1">
            <a:off x="4953000" y="2795193"/>
            <a:ext cx="0" cy="33920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3">
            <a:extLst>
              <a:ext uri="{FF2B5EF4-FFF2-40B4-BE49-F238E27FC236}">
                <a16:creationId xmlns:a16="http://schemas.microsoft.com/office/drawing/2014/main" id="{8D0B6D54-1DED-6D40-9642-278B591429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18" t="2701" r="8322" b="61625"/>
          <a:stretch/>
        </p:blipFill>
        <p:spPr bwMode="auto">
          <a:xfrm>
            <a:off x="2615405" y="4394828"/>
            <a:ext cx="3913190" cy="116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931711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8080EBBB-9612-9E42-8407-A9EB29F39EF9}"/>
              </a:ext>
            </a:extLst>
          </p:cNvPr>
          <p:cNvSpPr>
            <a:spLocks noGrp="1" noChangeArrowheads="1"/>
          </p:cNvSpPr>
          <p:nvPr>
            <p:ph type="body" sz="quarter" idx="11"/>
          </p:nvPr>
        </p:nvSpPr>
        <p:spPr>
          <a:xfrm>
            <a:off x="457200" y="457200"/>
            <a:ext cx="8403110" cy="978729"/>
          </a:xfrm>
        </p:spPr>
        <p:txBody>
          <a:bodyPr/>
          <a:lstStyle/>
          <a:p>
            <a:pPr algn="ctr">
              <a:lnSpc>
                <a:spcPct val="80000"/>
              </a:lnSpc>
              <a:defRPr/>
            </a:pPr>
            <a:r>
              <a:rPr lang="en-US" sz="3600" dirty="0">
                <a:solidFill>
                  <a:schemeClr val="accent5">
                    <a:lumMod val="50000"/>
                  </a:schemeClr>
                </a:solidFill>
                <a:cs typeface="Arial" charset="0"/>
              </a:rPr>
              <a:t>Challenges in Using LPs/LAVA Ablation/Elimination as Endpoint </a:t>
            </a:r>
          </a:p>
        </p:txBody>
      </p:sp>
      <p:sp>
        <p:nvSpPr>
          <p:cNvPr id="2" name="Text Placeholder 1">
            <a:extLst>
              <a:ext uri="{FF2B5EF4-FFF2-40B4-BE49-F238E27FC236}">
                <a16:creationId xmlns:a16="http://schemas.microsoft.com/office/drawing/2014/main" id="{3B8DB51C-B547-480F-B549-E75119B90286}"/>
              </a:ext>
            </a:extLst>
          </p:cNvPr>
          <p:cNvSpPr>
            <a:spLocks noGrp="1"/>
          </p:cNvSpPr>
          <p:nvPr>
            <p:ph type="body" sz="quarter" idx="12"/>
          </p:nvPr>
        </p:nvSpPr>
        <p:spPr>
          <a:xfrm>
            <a:off x="457200" y="1905000"/>
            <a:ext cx="8403110" cy="3600986"/>
          </a:xfrm>
        </p:spPr>
        <p:txBody>
          <a:bodyPr/>
          <a:lstStyle/>
          <a:p>
            <a:pPr marL="285750" indent="-285750">
              <a:lnSpc>
                <a:spcPct val="150000"/>
              </a:lnSpc>
              <a:spcBef>
                <a:spcPts val="0"/>
              </a:spcBef>
              <a:buFont typeface="Arial" panose="020B0604020202020204" pitchFamily="34" charset="0"/>
              <a:buChar char="•"/>
            </a:pPr>
            <a:r>
              <a:rPr lang="en-US" dirty="0">
                <a:solidFill>
                  <a:schemeClr val="tx1">
                    <a:lumMod val="75000"/>
                    <a:lumOff val="25000"/>
                  </a:schemeClr>
                </a:solidFill>
              </a:rPr>
              <a:t>How many/which sites to pace to demonstrate LPs or LAVAs?</a:t>
            </a:r>
          </a:p>
          <a:p>
            <a:pPr marL="285750" indent="-285750">
              <a:lnSpc>
                <a:spcPct val="150000"/>
              </a:lnSpc>
              <a:spcBef>
                <a:spcPts val="0"/>
              </a:spcBef>
              <a:buFont typeface="Arial" panose="020B0604020202020204" pitchFamily="34" charset="0"/>
              <a:buChar char="•"/>
            </a:pPr>
            <a:r>
              <a:rPr lang="en-US" dirty="0">
                <a:solidFill>
                  <a:schemeClr val="tx1">
                    <a:lumMod val="75000"/>
                    <a:lumOff val="25000"/>
                  </a:schemeClr>
                </a:solidFill>
              </a:rPr>
              <a:t>How do we deal with dead end/extraneous stuff?</a:t>
            </a:r>
          </a:p>
          <a:p>
            <a:pPr marL="285750" indent="-285750">
              <a:lnSpc>
                <a:spcPct val="150000"/>
              </a:lnSpc>
              <a:spcBef>
                <a:spcPts val="0"/>
              </a:spcBef>
              <a:buFont typeface="Arial" panose="020B0604020202020204" pitchFamily="34" charset="0"/>
              <a:buChar char="•"/>
            </a:pPr>
            <a:r>
              <a:rPr lang="en-US" dirty="0">
                <a:solidFill>
                  <a:schemeClr val="tx1">
                    <a:lumMod val="75000"/>
                    <a:lumOff val="25000"/>
                  </a:schemeClr>
                </a:solidFill>
              </a:rPr>
              <a:t>What size electrodes should we use? </a:t>
            </a:r>
          </a:p>
          <a:p>
            <a:pPr marL="903073" lvl="1" indent="-285750">
              <a:lnSpc>
                <a:spcPct val="150000"/>
              </a:lnSpc>
              <a:spcBef>
                <a:spcPts val="0"/>
              </a:spcBef>
              <a:buFont typeface="Arial" panose="020B0604020202020204" pitchFamily="34" charset="0"/>
              <a:buChar cha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Smaller is better, but is it necessary to use two catheters?</a:t>
            </a:r>
          </a:p>
          <a:p>
            <a:pPr marL="285750" indent="-285750">
              <a:lnSpc>
                <a:spcPct val="150000"/>
              </a:lnSpc>
              <a:spcBef>
                <a:spcPts val="0"/>
              </a:spcBef>
              <a:buFont typeface="Arial" panose="020B0604020202020204" pitchFamily="34" charset="0"/>
              <a:buChar char="•"/>
            </a:pPr>
            <a:r>
              <a:rPr lang="en-US" dirty="0">
                <a:solidFill>
                  <a:schemeClr val="tx1">
                    <a:lumMod val="75000"/>
                    <a:lumOff val="25000"/>
                  </a:schemeClr>
                </a:solidFill>
              </a:rPr>
              <a:t>How long do you ablate at each site?</a:t>
            </a:r>
          </a:p>
          <a:p>
            <a:pPr marL="285750" indent="-285750">
              <a:lnSpc>
                <a:spcPct val="150000"/>
              </a:lnSpc>
              <a:spcBef>
                <a:spcPts val="0"/>
              </a:spcBef>
              <a:buFont typeface="Arial" panose="020B0604020202020204" pitchFamily="34" charset="0"/>
              <a:buChar char="•"/>
            </a:pPr>
            <a:r>
              <a:rPr lang="en-US" dirty="0">
                <a:solidFill>
                  <a:schemeClr val="tx1">
                    <a:lumMod val="75000"/>
                    <a:lumOff val="25000"/>
                  </a:schemeClr>
                </a:solidFill>
              </a:rPr>
              <a:t>What is our endpoint?</a:t>
            </a:r>
          </a:p>
          <a:p>
            <a:pPr marL="903073" lvl="1" indent="-285750">
              <a:lnSpc>
                <a:spcPct val="150000"/>
              </a:lnSpc>
              <a:spcBef>
                <a:spcPts val="0"/>
              </a:spcBef>
              <a:buFont typeface="Arial" panose="020B0604020202020204" pitchFamily="34" charset="0"/>
              <a:buChar char="•"/>
            </a:pPr>
            <a:r>
              <a:rPr lang="en-US" sz="1600" b="1" dirty="0">
                <a:solidFill>
                  <a:schemeClr val="tx1">
                    <a:lumMod val="75000"/>
                    <a:lumOff val="25000"/>
                  </a:schemeClr>
                </a:solidFill>
                <a:latin typeface="Helvetica" panose="020B0604020202020204" pitchFamily="34" charset="0"/>
                <a:cs typeface="Helvetica" panose="020B0604020202020204" pitchFamily="34" charset="0"/>
              </a:rPr>
              <a:t>Elimination of all/most LAVAs /LP</a:t>
            </a:r>
          </a:p>
          <a:p>
            <a:pPr marL="285750" indent="-285750">
              <a:lnSpc>
                <a:spcPct val="150000"/>
              </a:lnSpc>
              <a:spcBef>
                <a:spcPts val="0"/>
              </a:spcBef>
              <a:buFont typeface="Arial" panose="020B0604020202020204" pitchFamily="34" charset="0"/>
              <a:buChar char="•"/>
            </a:pPr>
            <a:r>
              <a:rPr lang="en-US" dirty="0">
                <a:solidFill>
                  <a:schemeClr val="tx1">
                    <a:lumMod val="75000"/>
                    <a:lumOff val="25000"/>
                  </a:schemeClr>
                </a:solidFill>
              </a:rPr>
              <a:t>How often do we remap?</a:t>
            </a:r>
          </a:p>
          <a:p>
            <a:endParaRPr lang="en-US" dirty="0"/>
          </a:p>
        </p:txBody>
      </p:sp>
    </p:spTree>
    <p:extLst>
      <p:ext uri="{BB962C8B-B14F-4D97-AF65-F5344CB8AC3E}">
        <p14:creationId xmlns:p14="http://schemas.microsoft.com/office/powerpoint/2010/main" val="2101574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765F5AB2-BA90-2742-8468-3296F0DF128D}"/>
              </a:ext>
            </a:extLst>
          </p:cNvPr>
          <p:cNvSpPr>
            <a:spLocks noGrp="1" noChangeArrowheads="1"/>
          </p:cNvSpPr>
          <p:nvPr>
            <p:ph type="body" sz="quarter" idx="11"/>
          </p:nvPr>
        </p:nvSpPr>
        <p:spPr>
          <a:xfrm>
            <a:off x="207638" y="406822"/>
            <a:ext cx="8860310" cy="3155736"/>
          </a:xfrm>
        </p:spPr>
        <p:txBody>
          <a:bodyPr/>
          <a:lstStyle/>
          <a:p>
            <a:pPr indent="-317292" algn="ctr">
              <a:defRPr/>
            </a:pPr>
            <a:r>
              <a:rPr lang="en-US" sz="3200" dirty="0">
                <a:solidFill>
                  <a:schemeClr val="accent5">
                    <a:lumMod val="50000"/>
                  </a:schemeClr>
                </a:solidFill>
                <a:cs typeface="Arial" charset="0"/>
              </a:rPr>
              <a:t>Other Targets and Endpoints for VT Ablation </a:t>
            </a:r>
            <a:br>
              <a:rPr lang="en-US" sz="3200" dirty="0">
                <a:solidFill>
                  <a:schemeClr val="accent5">
                    <a:lumMod val="50000"/>
                  </a:schemeClr>
                </a:solidFill>
                <a:cs typeface="Arial" charset="0"/>
              </a:rPr>
            </a:br>
            <a:r>
              <a:rPr lang="en-US" sz="3200" dirty="0">
                <a:solidFill>
                  <a:schemeClr val="accent5">
                    <a:lumMod val="50000"/>
                  </a:schemeClr>
                </a:solidFill>
                <a:cs typeface="Arial" charset="0"/>
              </a:rPr>
              <a:t>Beyond </a:t>
            </a:r>
            <a:r>
              <a:rPr lang="en-US" sz="3200" dirty="0" err="1">
                <a:solidFill>
                  <a:schemeClr val="accent5">
                    <a:lumMod val="50000"/>
                  </a:schemeClr>
                </a:solidFill>
                <a:cs typeface="Arial" charset="0"/>
              </a:rPr>
              <a:t>Noninducibility</a:t>
            </a:r>
            <a:endParaRPr lang="en-US" sz="3200" dirty="0">
              <a:solidFill>
                <a:schemeClr val="accent5">
                  <a:lumMod val="50000"/>
                </a:schemeClr>
              </a:solidFill>
              <a:cs typeface="Arial" charset="0"/>
            </a:endParaRPr>
          </a:p>
          <a:p>
            <a:pPr marL="300031" lvl="1" indent="0">
              <a:buNone/>
              <a:defRPr/>
            </a:pPr>
            <a:r>
              <a:rPr lang="en-US" sz="2400" dirty="0">
                <a:solidFill>
                  <a:schemeClr val="bg2"/>
                </a:solidFill>
                <a:cs typeface="Arial" charset="0"/>
              </a:rPr>
              <a:t>	</a:t>
            </a:r>
          </a:p>
          <a:p>
            <a:pPr marL="300031" lvl="1" indent="0">
              <a:buNone/>
              <a:defRPr/>
            </a:pPr>
            <a:endParaRPr lang="en-US" sz="2400" dirty="0">
              <a:solidFill>
                <a:schemeClr val="bg2"/>
              </a:solidFill>
              <a:cs typeface="Arial" charset="0"/>
            </a:endParaRPr>
          </a:p>
          <a:p>
            <a:pPr marL="300031" lvl="1" indent="0">
              <a:buNone/>
              <a:defRPr/>
            </a:pPr>
            <a:endParaRPr lang="en-US" sz="2400" dirty="0">
              <a:solidFill>
                <a:schemeClr val="bg2"/>
              </a:solidFill>
              <a:cs typeface="Arial" charset="0"/>
            </a:endParaRPr>
          </a:p>
          <a:p>
            <a:pPr marL="300031" lvl="1" indent="0">
              <a:buNone/>
              <a:defRPr/>
            </a:pPr>
            <a:endParaRPr lang="en-US" sz="2400" dirty="0">
              <a:solidFill>
                <a:schemeClr val="bg2"/>
              </a:solidFill>
              <a:cs typeface="Arial" charset="0"/>
            </a:endParaRPr>
          </a:p>
        </p:txBody>
      </p:sp>
      <p:sp>
        <p:nvSpPr>
          <p:cNvPr id="2" name="Text Placeholder 1">
            <a:extLst>
              <a:ext uri="{FF2B5EF4-FFF2-40B4-BE49-F238E27FC236}">
                <a16:creationId xmlns:a16="http://schemas.microsoft.com/office/drawing/2014/main" id="{7071B6ED-A1FF-46BA-B599-71B63D937309}"/>
              </a:ext>
            </a:extLst>
          </p:cNvPr>
          <p:cNvSpPr>
            <a:spLocks noGrp="1"/>
          </p:cNvSpPr>
          <p:nvPr>
            <p:ph type="body" sz="quarter" idx="12"/>
          </p:nvPr>
        </p:nvSpPr>
        <p:spPr>
          <a:xfrm>
            <a:off x="457200" y="2002037"/>
            <a:ext cx="2819400" cy="646331"/>
          </a:xfrm>
        </p:spPr>
        <p:txBody>
          <a:bodyPr/>
          <a:lstStyle/>
          <a:p>
            <a:r>
              <a:rPr lang="en-US" dirty="0">
                <a:solidFill>
                  <a:schemeClr val="tx1">
                    <a:lumMod val="75000"/>
                    <a:lumOff val="25000"/>
                  </a:schemeClr>
                </a:solidFill>
              </a:rPr>
              <a:t>Elimination of Channels</a:t>
            </a:r>
          </a:p>
          <a:p>
            <a:endParaRPr lang="en-US" dirty="0"/>
          </a:p>
        </p:txBody>
      </p:sp>
      <p:pic>
        <p:nvPicPr>
          <p:cNvPr id="5" name="Picture 3">
            <a:extLst>
              <a:ext uri="{FF2B5EF4-FFF2-40B4-BE49-F238E27FC236}">
                <a16:creationId xmlns:a16="http://schemas.microsoft.com/office/drawing/2014/main" id="{5E63E492-1AE8-C24D-ADF7-558379E7A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360"/>
          <a:stretch>
            <a:fillRect/>
          </a:stretch>
        </p:blipFill>
        <p:spPr bwMode="auto">
          <a:xfrm>
            <a:off x="4703641" y="2368551"/>
            <a:ext cx="3395495"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7FD1CD87-E0FA-B241-8ED8-3AB3FF245342}"/>
              </a:ext>
            </a:extLst>
          </p:cNvPr>
          <p:cNvSpPr txBox="1">
            <a:spLocks noChangeArrowheads="1"/>
          </p:cNvSpPr>
          <p:nvPr/>
        </p:nvSpPr>
        <p:spPr bwMode="auto">
          <a:xfrm>
            <a:off x="740754" y="4888809"/>
            <a:ext cx="316966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000" b="1">
                <a:solidFill>
                  <a:schemeClr val="tx1"/>
                </a:solidFill>
                <a:latin typeface="Times New Roman" charset="0"/>
                <a:ea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defTabSz="609585" eaLnBrk="0" hangingPunct="0">
              <a:defRPr/>
            </a:pPr>
            <a:r>
              <a:rPr lang="en-US" sz="1800" dirty="0">
                <a:solidFill>
                  <a:schemeClr val="tx1">
                    <a:lumMod val="75000"/>
                    <a:lumOff val="25000"/>
                  </a:schemeClr>
                </a:solidFill>
                <a:latin typeface="Helvetica" panose="020B0604020202020204" pitchFamily="34" charset="0"/>
                <a:cs typeface="Helvetica" panose="020B0604020202020204" pitchFamily="34" charset="0"/>
              </a:rPr>
              <a:t>Voltage Threshold: 0.5 mV</a:t>
            </a:r>
          </a:p>
        </p:txBody>
      </p:sp>
      <p:sp>
        <p:nvSpPr>
          <p:cNvPr id="23" name="Text Box 3">
            <a:extLst>
              <a:ext uri="{FF2B5EF4-FFF2-40B4-BE49-F238E27FC236}">
                <a16:creationId xmlns:a16="http://schemas.microsoft.com/office/drawing/2014/main" id="{791D8711-C5A6-D54C-8B08-0F17490F57C7}"/>
              </a:ext>
            </a:extLst>
          </p:cNvPr>
          <p:cNvSpPr txBox="1">
            <a:spLocks noChangeArrowheads="1"/>
          </p:cNvSpPr>
          <p:nvPr/>
        </p:nvSpPr>
        <p:spPr bwMode="auto">
          <a:xfrm>
            <a:off x="-12036" y="5414560"/>
            <a:ext cx="301236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defTabSz="609585" eaLnBrk="0" hangingPunct="0">
              <a:defRPr/>
            </a:pPr>
            <a:r>
              <a:rPr lang="en-US" sz="900" b="0" dirty="0">
                <a:solidFill>
                  <a:schemeClr val="tx1">
                    <a:lumMod val="75000"/>
                    <a:lumOff val="25000"/>
                  </a:schemeClr>
                </a:solidFill>
                <a:latin typeface="Helvetica" panose="020B0604020202020204" pitchFamily="34" charset="0"/>
                <a:cs typeface="Helvetica" panose="020B0604020202020204" pitchFamily="34" charset="0"/>
              </a:rPr>
              <a:t>Arenal et al. Circulation 2004;110:2568-2574 </a:t>
            </a:r>
          </a:p>
          <a:p>
            <a:pPr defTabSz="609585" eaLnBrk="0" hangingPunct="0">
              <a:defRPr/>
            </a:pPr>
            <a:r>
              <a:rPr lang="en-US" sz="900" b="0" dirty="0">
                <a:solidFill>
                  <a:schemeClr val="tx1">
                    <a:lumMod val="75000"/>
                    <a:lumOff val="25000"/>
                  </a:schemeClr>
                </a:solidFill>
                <a:latin typeface="Helvetica" panose="020B0604020202020204" pitchFamily="34" charset="0"/>
                <a:cs typeface="Helvetica" panose="020B0604020202020204" pitchFamily="34" charset="0"/>
              </a:rPr>
              <a:t>Hsia et al. Heart Rhythm 2006;3:503-512</a:t>
            </a:r>
          </a:p>
          <a:p>
            <a:pPr defTabSz="609585" eaLnBrk="0" hangingPunct="0">
              <a:defRPr/>
            </a:pPr>
            <a:r>
              <a:rPr lang="en-US" sz="900" b="0" dirty="0" err="1">
                <a:solidFill>
                  <a:schemeClr val="tx1">
                    <a:lumMod val="75000"/>
                    <a:lumOff val="25000"/>
                  </a:schemeClr>
                </a:solidFill>
                <a:latin typeface="Helvetica" panose="020B0604020202020204" pitchFamily="34" charset="0"/>
                <a:cs typeface="Helvetica" panose="020B0604020202020204" pitchFamily="34" charset="0"/>
              </a:rPr>
              <a:t>Mountantonakis</a:t>
            </a:r>
            <a:r>
              <a:rPr lang="en-US" sz="900" b="0" dirty="0">
                <a:solidFill>
                  <a:schemeClr val="tx1">
                    <a:lumMod val="75000"/>
                    <a:lumOff val="25000"/>
                  </a:schemeClr>
                </a:solidFill>
                <a:latin typeface="Helvetica" panose="020B0604020202020204" pitchFamily="34" charset="0"/>
                <a:cs typeface="Helvetica" panose="020B0604020202020204" pitchFamily="34" charset="0"/>
              </a:rPr>
              <a:t>. JACC 2013;61:2088-2095</a:t>
            </a:r>
          </a:p>
          <a:p>
            <a:pPr defTabSz="609585" eaLnBrk="0" hangingPunct="0">
              <a:defRPr/>
            </a:pPr>
            <a:r>
              <a:rPr lang="en-US" sz="900" b="0" dirty="0">
                <a:solidFill>
                  <a:schemeClr val="tx1">
                    <a:lumMod val="75000"/>
                    <a:lumOff val="25000"/>
                  </a:schemeClr>
                </a:solidFill>
                <a:latin typeface="Helvetica" panose="020B0604020202020204" pitchFamily="34" charset="0"/>
                <a:cs typeface="Helvetica" panose="020B0604020202020204" pitchFamily="34" charset="0"/>
              </a:rPr>
              <a:t>Berruezo. Circ Arrhythm Electrophysiol 2012;5:111-121</a:t>
            </a:r>
          </a:p>
          <a:p>
            <a:pPr defTabSz="609585" eaLnBrk="0" hangingPunct="0">
              <a:defRPr/>
            </a:pPr>
            <a:r>
              <a:rPr lang="en-US" sz="1200" dirty="0">
                <a:solidFill>
                  <a:schemeClr val="accent5">
                    <a:lumMod val="50000"/>
                  </a:schemeClr>
                </a:solidFill>
                <a:latin typeface="Helvetica" panose="020B0604020202020204" pitchFamily="34" charset="0"/>
                <a:cs typeface="Helvetica" panose="020B0604020202020204" pitchFamily="34" charset="0"/>
              </a:rPr>
              <a:t> </a:t>
            </a:r>
          </a:p>
          <a:p>
            <a:pPr defTabSz="609585" eaLnBrk="0" hangingPunct="0">
              <a:defRPr/>
            </a:pPr>
            <a:endParaRPr lang="en-US" sz="1200" dirty="0">
              <a:solidFill>
                <a:srgbClr val="000000"/>
              </a:solidFill>
              <a:latin typeface="Arial" charset="0"/>
              <a:cs typeface="Arial" charset="0"/>
            </a:endParaRPr>
          </a:p>
        </p:txBody>
      </p:sp>
      <p:pic>
        <p:nvPicPr>
          <p:cNvPr id="16" name="Picture 117" descr="C:\Documents and Settings\mountans\Desktop\Abstracts HRS 2011\Channels\New Pictures\posterchannel2.jpg">
            <a:extLst>
              <a:ext uri="{FF2B5EF4-FFF2-40B4-BE49-F238E27FC236}">
                <a16:creationId xmlns:a16="http://schemas.microsoft.com/office/drawing/2014/main" id="{177A0067-2C44-FD4C-8E7A-B68AB8BD8F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895" t="4839" r="1375"/>
          <a:stretch>
            <a:fillRect/>
          </a:stretch>
        </p:blipFill>
        <p:spPr bwMode="auto">
          <a:xfrm>
            <a:off x="207638" y="2825133"/>
            <a:ext cx="2117951" cy="172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Documents and Settings\mountans\Desktop\Channels\Pics for Final Analysis\Tenzykli\tenzykiisthmuschannel.jpg">
            <a:extLst>
              <a:ext uri="{FF2B5EF4-FFF2-40B4-BE49-F238E27FC236}">
                <a16:creationId xmlns:a16="http://schemas.microsoft.com/office/drawing/2014/main" id="{BA28D161-845E-4C40-96E4-A83520134D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61" t="18579"/>
          <a:stretch/>
        </p:blipFill>
        <p:spPr bwMode="auto">
          <a:xfrm>
            <a:off x="2584904" y="2569168"/>
            <a:ext cx="2118737" cy="2115531"/>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A8C364AD-8079-E145-A35D-7B7C5DEC14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4" y="3284190"/>
            <a:ext cx="314577" cy="989549"/>
          </a:xfrm>
          <a:prstGeom prst="rect">
            <a:avLst/>
          </a:prstGeom>
          <a:noFill/>
          <a:ln w="57150">
            <a:noFill/>
          </a:ln>
          <a:effectLst/>
          <a:scene3d>
            <a:camera prst="orthographicFront"/>
            <a:lightRig rig="threePt" dir="t"/>
          </a:scene3d>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id="{A2FEDC90-BDCD-7C41-B5DC-2F6AA3D680C7}"/>
              </a:ext>
            </a:extLst>
          </p:cNvPr>
          <p:cNvSpPr txBox="1"/>
          <p:nvPr/>
        </p:nvSpPr>
        <p:spPr>
          <a:xfrm>
            <a:off x="498881" y="4652375"/>
            <a:ext cx="1667079" cy="307777"/>
          </a:xfrm>
          <a:prstGeom prst="rect">
            <a:avLst/>
          </a:prstGeom>
          <a:noFill/>
        </p:spPr>
        <p:txBody>
          <a:bodyPr wrap="square" rtlCol="0">
            <a:spAutoFit/>
          </a:bodyPr>
          <a:lstStyle/>
          <a:p>
            <a:pPr defTabSz="609585"/>
            <a:r>
              <a:rPr lang="en-US" sz="1400" b="1" dirty="0">
                <a:solidFill>
                  <a:schemeClr val="tx1">
                    <a:lumMod val="75000"/>
                    <a:lumOff val="25000"/>
                  </a:schemeClr>
                </a:solidFill>
                <a:latin typeface="Helvetica" panose="020B0604020202020204" pitchFamily="34" charset="0"/>
                <a:cs typeface="Helvetica" panose="020B0604020202020204" pitchFamily="34" charset="0"/>
              </a:rPr>
              <a:t>Voltage Channel</a:t>
            </a:r>
          </a:p>
        </p:txBody>
      </p:sp>
      <p:sp>
        <p:nvSpPr>
          <p:cNvPr id="26" name="TextBox 25">
            <a:extLst>
              <a:ext uri="{FF2B5EF4-FFF2-40B4-BE49-F238E27FC236}">
                <a16:creationId xmlns:a16="http://schemas.microsoft.com/office/drawing/2014/main" id="{9BB00657-93DA-FE4A-A2A9-79BFF7A438CF}"/>
              </a:ext>
            </a:extLst>
          </p:cNvPr>
          <p:cNvSpPr txBox="1"/>
          <p:nvPr/>
        </p:nvSpPr>
        <p:spPr>
          <a:xfrm>
            <a:off x="2461736" y="4666203"/>
            <a:ext cx="2208777" cy="307777"/>
          </a:xfrm>
          <a:prstGeom prst="rect">
            <a:avLst/>
          </a:prstGeom>
          <a:noFill/>
        </p:spPr>
        <p:txBody>
          <a:bodyPr wrap="square" rtlCol="0">
            <a:spAutoFit/>
          </a:bodyPr>
          <a:lstStyle/>
          <a:p>
            <a:pPr algn="ctr" defTabSz="609585"/>
            <a:r>
              <a:rPr lang="en-US" sz="1400" b="1" dirty="0">
                <a:solidFill>
                  <a:schemeClr val="tx1">
                    <a:lumMod val="75000"/>
                    <a:lumOff val="25000"/>
                  </a:schemeClr>
                </a:solidFill>
                <a:latin typeface="Helvetica" panose="020B0604020202020204" pitchFamily="34" charset="0"/>
                <a:cs typeface="Helvetica" panose="020B0604020202020204" pitchFamily="34" charset="0"/>
              </a:rPr>
              <a:t>LP + Voltage Channel</a:t>
            </a:r>
          </a:p>
        </p:txBody>
      </p:sp>
      <p:sp>
        <p:nvSpPr>
          <p:cNvPr id="22" name="Freeform 21">
            <a:extLst>
              <a:ext uri="{FF2B5EF4-FFF2-40B4-BE49-F238E27FC236}">
                <a16:creationId xmlns:a16="http://schemas.microsoft.com/office/drawing/2014/main" id="{30F67A76-7775-BF4A-ACE6-C5769EEBAA09}"/>
              </a:ext>
            </a:extLst>
          </p:cNvPr>
          <p:cNvSpPr/>
          <p:nvPr/>
        </p:nvSpPr>
        <p:spPr bwMode="auto">
          <a:xfrm>
            <a:off x="3568701" y="2978151"/>
            <a:ext cx="266700" cy="822564"/>
          </a:xfrm>
          <a:custGeom>
            <a:avLst/>
            <a:gdLst>
              <a:gd name="connsiteX0" fmla="*/ 152400 w 152400"/>
              <a:gd name="connsiteY0" fmla="*/ 0 h 609600"/>
              <a:gd name="connsiteX1" fmla="*/ 50800 w 152400"/>
              <a:gd name="connsiteY1" fmla="*/ 241300 h 609600"/>
              <a:gd name="connsiteX2" fmla="*/ 139700 w 152400"/>
              <a:gd name="connsiteY2" fmla="*/ 330200 h 609600"/>
              <a:gd name="connsiteX3" fmla="*/ 0 w 152400"/>
              <a:gd name="connsiteY3" fmla="*/ 609600 h 609600"/>
              <a:gd name="connsiteX4" fmla="*/ 0 w 1524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609600">
                <a:moveTo>
                  <a:pt x="152400" y="0"/>
                </a:moveTo>
                <a:cubicBezTo>
                  <a:pt x="102658" y="93133"/>
                  <a:pt x="52917" y="186267"/>
                  <a:pt x="50800" y="241300"/>
                </a:cubicBezTo>
                <a:cubicBezTo>
                  <a:pt x="48683" y="296333"/>
                  <a:pt x="148167" y="268817"/>
                  <a:pt x="139700" y="330200"/>
                </a:cubicBezTo>
                <a:cubicBezTo>
                  <a:pt x="131233" y="391583"/>
                  <a:pt x="0" y="609600"/>
                  <a:pt x="0" y="609600"/>
                </a:cubicBezTo>
                <a:lnTo>
                  <a:pt x="0" y="609600"/>
                </a:lnTo>
              </a:path>
            </a:pathLst>
          </a:custGeom>
          <a:noFill/>
          <a:ln w="381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800" b="1">
              <a:solidFill>
                <a:srgbClr val="FFFFFF"/>
              </a:solidFill>
              <a:latin typeface="Arial" charset="0"/>
            </a:endParaRPr>
          </a:p>
        </p:txBody>
      </p:sp>
      <p:sp>
        <p:nvSpPr>
          <p:cNvPr id="3" name="Rectangle 2">
            <a:extLst>
              <a:ext uri="{FF2B5EF4-FFF2-40B4-BE49-F238E27FC236}">
                <a16:creationId xmlns:a16="http://schemas.microsoft.com/office/drawing/2014/main" id="{5104185D-893D-5842-AAC4-B85960657875}"/>
              </a:ext>
            </a:extLst>
          </p:cNvPr>
          <p:cNvSpPr/>
          <p:nvPr/>
        </p:nvSpPr>
        <p:spPr>
          <a:xfrm>
            <a:off x="5368974" y="5688014"/>
            <a:ext cx="2723823" cy="230832"/>
          </a:xfrm>
          <a:prstGeom prst="rect">
            <a:avLst/>
          </a:prstGeom>
        </p:spPr>
        <p:txBody>
          <a:bodyPr wrap="none">
            <a:spAutoFit/>
          </a:bodyPr>
          <a:lstStyle/>
          <a:p>
            <a:pPr defTabSz="609585"/>
            <a:r>
              <a:rPr lang="en-US" sz="900" dirty="0">
                <a:solidFill>
                  <a:schemeClr val="tx1">
                    <a:lumMod val="75000"/>
                    <a:lumOff val="25000"/>
                  </a:schemeClr>
                </a:solidFill>
                <a:latin typeface="Helvetica" panose="020B0604020202020204" pitchFamily="34" charset="0"/>
                <a:cs typeface="Helvetica" panose="020B0604020202020204" pitchFamily="34" charset="0"/>
              </a:rPr>
              <a:t>Di </a:t>
            </a:r>
            <a:r>
              <a:rPr lang="en-US" sz="900" dirty="0" err="1">
                <a:solidFill>
                  <a:schemeClr val="tx1">
                    <a:lumMod val="75000"/>
                    <a:lumOff val="25000"/>
                  </a:schemeClr>
                </a:solidFill>
                <a:latin typeface="Helvetica" panose="020B0604020202020204" pitchFamily="34" charset="0"/>
                <a:cs typeface="Helvetica" panose="020B0604020202020204" pitchFamily="34" charset="0"/>
              </a:rPr>
              <a:t>Biase</a:t>
            </a:r>
            <a:r>
              <a:rPr lang="en-US" sz="900" dirty="0">
                <a:solidFill>
                  <a:schemeClr val="tx1">
                    <a:lumMod val="75000"/>
                    <a:lumOff val="25000"/>
                  </a:schemeClr>
                </a:solidFill>
                <a:latin typeface="Helvetica" panose="020B0604020202020204" pitchFamily="34" charset="0"/>
                <a:cs typeface="Helvetica" panose="020B0604020202020204" pitchFamily="34" charset="0"/>
              </a:rPr>
              <a:t> et al. J Am Coll </a:t>
            </a:r>
            <a:r>
              <a:rPr lang="en-US" sz="900" dirty="0" err="1">
                <a:solidFill>
                  <a:schemeClr val="tx1">
                    <a:lumMod val="75000"/>
                    <a:lumOff val="25000"/>
                  </a:schemeClr>
                </a:solidFill>
                <a:latin typeface="Helvetica" panose="020B0604020202020204" pitchFamily="34" charset="0"/>
                <a:cs typeface="Helvetica" panose="020B0604020202020204" pitchFamily="34" charset="0"/>
              </a:rPr>
              <a:t>Cardiol</a:t>
            </a:r>
            <a:r>
              <a:rPr lang="en-US" sz="900" dirty="0">
                <a:solidFill>
                  <a:schemeClr val="tx1">
                    <a:lumMod val="75000"/>
                    <a:lumOff val="25000"/>
                  </a:schemeClr>
                </a:solidFill>
                <a:latin typeface="Helvetica" panose="020B0604020202020204" pitchFamily="34" charset="0"/>
                <a:cs typeface="Helvetica" panose="020B0604020202020204" pitchFamily="34" charset="0"/>
              </a:rPr>
              <a:t> 2012;60:132-141</a:t>
            </a:r>
          </a:p>
        </p:txBody>
      </p:sp>
      <p:sp>
        <p:nvSpPr>
          <p:cNvPr id="7" name="Rectangle 6">
            <a:extLst>
              <a:ext uri="{FF2B5EF4-FFF2-40B4-BE49-F238E27FC236}">
                <a16:creationId xmlns:a16="http://schemas.microsoft.com/office/drawing/2014/main" id="{7F48571B-CB65-3A45-8F3D-30708F1FFDD3}"/>
              </a:ext>
            </a:extLst>
          </p:cNvPr>
          <p:cNvSpPr/>
          <p:nvPr/>
        </p:nvSpPr>
        <p:spPr>
          <a:xfrm>
            <a:off x="5001278" y="1963164"/>
            <a:ext cx="2544286" cy="369332"/>
          </a:xfrm>
          <a:prstGeom prst="rect">
            <a:avLst/>
          </a:prstGeom>
        </p:spPr>
        <p:txBody>
          <a:bodyPr wrap="none">
            <a:spAutoFit/>
          </a:bodyPr>
          <a:lstStyle/>
          <a:p>
            <a:pPr defTabSz="609585">
              <a:defRPr/>
            </a:pPr>
            <a:r>
              <a:rPr lang="en-US" b="1" dirty="0">
                <a:solidFill>
                  <a:schemeClr val="tx1">
                    <a:lumMod val="75000"/>
                    <a:lumOff val="25000"/>
                  </a:schemeClr>
                </a:solidFill>
                <a:latin typeface="Helvetica" panose="020B0604020202020204" pitchFamily="34" charset="0"/>
                <a:cs typeface="Helvetica" panose="020B0604020202020204" pitchFamily="34" charset="0"/>
              </a:rPr>
              <a:t>Scar Homogenization</a:t>
            </a:r>
          </a:p>
        </p:txBody>
      </p:sp>
    </p:spTree>
    <p:extLst>
      <p:ext uri="{BB962C8B-B14F-4D97-AF65-F5344CB8AC3E}">
        <p14:creationId xmlns:p14="http://schemas.microsoft.com/office/powerpoint/2010/main" val="176079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E22F50-B1DB-4D22-84CF-0BEC129DD20B}"/>
              </a:ext>
            </a:extLst>
          </p:cNvPr>
          <p:cNvSpPr>
            <a:spLocks noGrp="1"/>
          </p:cNvSpPr>
          <p:nvPr>
            <p:ph type="body" sz="quarter" idx="11"/>
          </p:nvPr>
        </p:nvSpPr>
        <p:spPr>
          <a:xfrm>
            <a:off x="321791" y="234614"/>
            <a:ext cx="8403110" cy="1200329"/>
          </a:xfrm>
        </p:spPr>
        <p:txBody>
          <a:bodyPr/>
          <a:lstStyle/>
          <a:p>
            <a:pPr algn="ctr"/>
            <a:r>
              <a:rPr lang="en-US" sz="3600" dirty="0"/>
              <a:t>VT Core Isolation with Entrance and Exit Block</a:t>
            </a:r>
          </a:p>
        </p:txBody>
      </p:sp>
      <p:pic>
        <p:nvPicPr>
          <p:cNvPr id="179202" name="Picture 3" descr="C:\Users\frankeld\Dropbox\VT core\HR abstract\Figure\VT core HR abstract figur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79" y="1648884"/>
            <a:ext cx="73152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Rectangle 2"/>
          <p:cNvSpPr>
            <a:spLocks noChangeArrowheads="1"/>
          </p:cNvSpPr>
          <p:nvPr/>
        </p:nvSpPr>
        <p:spPr bwMode="auto">
          <a:xfrm>
            <a:off x="3713284" y="5953274"/>
            <a:ext cx="922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377" fontAlgn="base">
              <a:spcBef>
                <a:spcPct val="0"/>
              </a:spcBef>
              <a:spcAft>
                <a:spcPct val="0"/>
              </a:spcAft>
              <a:defRPr/>
            </a:pPr>
            <a:r>
              <a:rPr lang="en-US" sz="90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From Endpoints for Ablation of VT Santangeli, Frankel, Marchlinski. Circ A&amp;E 2014;7:949-960 + </a:t>
            </a:r>
          </a:p>
          <a:p>
            <a:pPr defTabSz="914377" fontAlgn="base">
              <a:spcBef>
                <a:spcPct val="0"/>
              </a:spcBef>
              <a:spcAft>
                <a:spcPct val="0"/>
              </a:spcAft>
              <a:defRPr/>
            </a:pPr>
            <a:r>
              <a:rPr lang="en-US" sz="90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From VT Core Isolation…  </a:t>
            </a:r>
            <a:r>
              <a:rPr lang="en-US" sz="900" dirty="0" err="1">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Tzou</a:t>
            </a:r>
            <a:r>
              <a:rPr lang="en-US" sz="90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 Frankel et al. Circ A&amp;E 2015;8:353</a:t>
            </a:r>
          </a:p>
        </p:txBody>
      </p:sp>
      <p:sp>
        <p:nvSpPr>
          <p:cNvPr id="179204" name="TextBox 4"/>
          <p:cNvSpPr txBox="1">
            <a:spLocks noChangeArrowheads="1"/>
          </p:cNvSpPr>
          <p:nvPr/>
        </p:nvSpPr>
        <p:spPr bwMode="auto">
          <a:xfrm>
            <a:off x="830774" y="3280454"/>
            <a:ext cx="1846866"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377" eaLnBrk="1" fontAlgn="base" hangingPunct="1">
              <a:spcBef>
                <a:spcPct val="0"/>
              </a:spcBef>
              <a:spcAft>
                <a:spcPct val="0"/>
              </a:spcAft>
              <a:defRPr/>
            </a:pPr>
            <a:r>
              <a:rPr lang="en-US" sz="1200" b="1" dirty="0">
                <a:solidFill>
                  <a:schemeClr val="bg1"/>
                </a:solidFill>
                <a:latin typeface="Helvetica" panose="020B0604020202020204" pitchFamily="34" charset="0"/>
                <a:cs typeface="Helvetica" panose="020B0604020202020204" pitchFamily="34" charset="0"/>
              </a:rPr>
              <a:t>Key elements of VT circuit form sinus or VT mapping (LPs, good Entrain) inside the planned area to be isolated</a:t>
            </a:r>
          </a:p>
          <a:p>
            <a:pPr algn="ctr" defTabSz="914377" eaLnBrk="1" fontAlgn="base" hangingPunct="1">
              <a:spcBef>
                <a:spcPct val="0"/>
              </a:spcBef>
              <a:spcAft>
                <a:spcPct val="0"/>
              </a:spcAft>
              <a:defRPr/>
            </a:pPr>
            <a:r>
              <a:rPr lang="en-US" sz="1200" b="1" dirty="0">
                <a:solidFill>
                  <a:schemeClr val="bg1"/>
                </a:solidFill>
                <a:latin typeface="Helvetica" panose="020B0604020202020204" pitchFamily="34" charset="0"/>
                <a:cs typeface="Helvetica" panose="020B0604020202020204" pitchFamily="34" charset="0"/>
              </a:rPr>
              <a:t>- “THE CORE”</a:t>
            </a:r>
          </a:p>
          <a:p>
            <a:pPr algn="ctr" defTabSz="914377" eaLnBrk="1" fontAlgn="base" hangingPunct="1">
              <a:spcBef>
                <a:spcPct val="0"/>
              </a:spcBef>
              <a:spcAft>
                <a:spcPct val="0"/>
              </a:spcAft>
              <a:defRPr/>
            </a:pPr>
            <a:endParaRPr lang="en-US" sz="2000" dirty="0">
              <a:solidFill>
                <a:srgbClr val="FFFF00"/>
              </a:solidFill>
            </a:endParaRPr>
          </a:p>
        </p:txBody>
      </p:sp>
      <p:pic>
        <p:nvPicPr>
          <p:cNvPr id="7" name="Picture 6" descr="0cfe4cc0">
            <a:extLst>
              <a:ext uri="{FF2B5EF4-FFF2-40B4-BE49-F238E27FC236}">
                <a16:creationId xmlns:a16="http://schemas.microsoft.com/office/drawing/2014/main" id="{F98C8C32-7DD5-D34D-97F3-9D0158A017D0}"/>
              </a:ext>
            </a:extLst>
          </p:cNvPr>
          <p:cNvPicPr>
            <a:picLocks noChangeAspect="1" noChangeArrowheads="1"/>
          </p:cNvPicPr>
          <p:nvPr/>
        </p:nvPicPr>
        <p:blipFill rotWithShape="1">
          <a:blip r:embed="rId3">
            <a:lum contrast="12000"/>
            <a:extLst>
              <a:ext uri="{28A0092B-C50C-407E-A947-70E740481C1C}">
                <a14:useLocalDpi xmlns:a14="http://schemas.microsoft.com/office/drawing/2010/main" val="0"/>
              </a:ext>
            </a:extLst>
          </a:blip>
          <a:srcRect l="16558" r="8485" b="47862"/>
          <a:stretch/>
        </p:blipFill>
        <p:spPr bwMode="auto">
          <a:xfrm>
            <a:off x="6509238" y="4060642"/>
            <a:ext cx="2215663" cy="146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3C7D954-A950-5348-BECC-A0E1E262E2B8}"/>
              </a:ext>
            </a:extLst>
          </p:cNvPr>
          <p:cNvSpPr txBox="1"/>
          <p:nvPr/>
        </p:nvSpPr>
        <p:spPr>
          <a:xfrm>
            <a:off x="6248401" y="3360635"/>
            <a:ext cx="1946028" cy="646331"/>
          </a:xfrm>
          <a:prstGeom prst="rect">
            <a:avLst/>
          </a:prstGeom>
          <a:noFill/>
        </p:spPr>
        <p:txBody>
          <a:bodyPr wrap="square" rtlCol="0">
            <a:spAutoFit/>
          </a:bodyPr>
          <a:lstStyle/>
          <a:p>
            <a:pPr defTabSz="609585">
              <a:defRPr/>
            </a:pPr>
            <a:r>
              <a:rPr lang="en-US" sz="1200" b="1" dirty="0">
                <a:solidFill>
                  <a:schemeClr val="bg1"/>
                </a:solidFill>
                <a:latin typeface="Helvetica" panose="020B0604020202020204" pitchFamily="34" charset="0"/>
                <a:cs typeface="Helvetica" panose="020B0604020202020204" pitchFamily="34" charset="0"/>
              </a:rPr>
              <a:t>Not transmural – just reach denser mid myocardial scar</a:t>
            </a:r>
          </a:p>
        </p:txBody>
      </p:sp>
      <p:sp>
        <p:nvSpPr>
          <p:cNvPr id="13" name="Oval 12">
            <a:extLst>
              <a:ext uri="{FF2B5EF4-FFF2-40B4-BE49-F238E27FC236}">
                <a16:creationId xmlns:a16="http://schemas.microsoft.com/office/drawing/2014/main" id="{7C552D79-7DD3-234D-A74C-D03FDD8AEA92}"/>
              </a:ext>
            </a:extLst>
          </p:cNvPr>
          <p:cNvSpPr/>
          <p:nvPr/>
        </p:nvSpPr>
        <p:spPr>
          <a:xfrm>
            <a:off x="8194429" y="4973225"/>
            <a:ext cx="128955" cy="153827"/>
          </a:xfrm>
          <a:prstGeom prst="ellipse">
            <a:avLst/>
          </a:prstGeom>
          <a:solidFill>
            <a:srgbClr val="480000"/>
          </a:solidFill>
          <a:ln>
            <a:solidFill>
              <a:srgbClr val="4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a:solidFill>
                <a:srgbClr val="FFFFFF"/>
              </a:solidFill>
              <a:latin typeface="Tw Cen MT"/>
            </a:endParaRPr>
          </a:p>
        </p:txBody>
      </p:sp>
      <p:sp>
        <p:nvSpPr>
          <p:cNvPr id="15" name="Oval 14">
            <a:extLst>
              <a:ext uri="{FF2B5EF4-FFF2-40B4-BE49-F238E27FC236}">
                <a16:creationId xmlns:a16="http://schemas.microsoft.com/office/drawing/2014/main" id="{233E4B37-3BD5-5844-B27F-36BDCBD6EEFB}"/>
              </a:ext>
            </a:extLst>
          </p:cNvPr>
          <p:cNvSpPr/>
          <p:nvPr/>
        </p:nvSpPr>
        <p:spPr>
          <a:xfrm>
            <a:off x="7819295" y="5055289"/>
            <a:ext cx="128955" cy="153827"/>
          </a:xfrm>
          <a:prstGeom prst="ellipse">
            <a:avLst/>
          </a:prstGeom>
          <a:solidFill>
            <a:srgbClr val="480000"/>
          </a:solidFill>
          <a:ln>
            <a:solidFill>
              <a:srgbClr val="4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a:solidFill>
                <a:srgbClr val="FFFFFF"/>
              </a:solidFill>
              <a:latin typeface="Tw Cen MT"/>
            </a:endParaRPr>
          </a:p>
        </p:txBody>
      </p:sp>
      <p:sp>
        <p:nvSpPr>
          <p:cNvPr id="3" name="Rectangle 2">
            <a:extLst>
              <a:ext uri="{FF2B5EF4-FFF2-40B4-BE49-F238E27FC236}">
                <a16:creationId xmlns:a16="http://schemas.microsoft.com/office/drawing/2014/main" id="{DD86A2F5-255B-3A40-B582-47219BAF141A}"/>
              </a:ext>
            </a:extLst>
          </p:cNvPr>
          <p:cNvSpPr/>
          <p:nvPr/>
        </p:nvSpPr>
        <p:spPr>
          <a:xfrm>
            <a:off x="4371207" y="4283557"/>
            <a:ext cx="928459" cy="369332"/>
          </a:xfrm>
          <a:prstGeom prst="rect">
            <a:avLst/>
          </a:prstGeom>
        </p:spPr>
        <p:txBody>
          <a:bodyPr wrap="none">
            <a:spAutoFit/>
          </a:bodyPr>
          <a:lstStyle/>
          <a:p>
            <a:pPr algn="ctr" defTabSz="914377" fontAlgn="base">
              <a:spcBef>
                <a:spcPct val="0"/>
              </a:spcBef>
              <a:spcAft>
                <a:spcPct val="0"/>
              </a:spcAft>
              <a:defRPr/>
            </a:pPr>
            <a:r>
              <a:rPr lang="en-US" dirty="0">
                <a:solidFill>
                  <a:srgbClr val="FFFF00"/>
                </a:solidFill>
                <a:latin typeface="Helvetica" panose="020B0604020202020204" pitchFamily="34" charset="0"/>
                <a:cs typeface="Helvetica" panose="020B0604020202020204" pitchFamily="34" charset="0"/>
              </a:rPr>
              <a:t>CORE”</a:t>
            </a:r>
          </a:p>
        </p:txBody>
      </p:sp>
      <p:sp>
        <p:nvSpPr>
          <p:cNvPr id="11" name="Rectangle 10">
            <a:extLst>
              <a:ext uri="{FF2B5EF4-FFF2-40B4-BE49-F238E27FC236}">
                <a16:creationId xmlns:a16="http://schemas.microsoft.com/office/drawing/2014/main" id="{311F5724-BE39-024B-A704-281F732A0CD6}"/>
              </a:ext>
            </a:extLst>
          </p:cNvPr>
          <p:cNvSpPr/>
          <p:nvPr/>
        </p:nvSpPr>
        <p:spPr>
          <a:xfrm>
            <a:off x="4976844" y="4828969"/>
            <a:ext cx="928459" cy="369332"/>
          </a:xfrm>
          <a:prstGeom prst="rect">
            <a:avLst/>
          </a:prstGeom>
        </p:spPr>
        <p:txBody>
          <a:bodyPr wrap="none">
            <a:spAutoFit/>
          </a:bodyPr>
          <a:lstStyle/>
          <a:p>
            <a:pPr algn="ctr" defTabSz="914377" fontAlgn="base">
              <a:spcBef>
                <a:spcPct val="0"/>
              </a:spcBef>
              <a:spcAft>
                <a:spcPct val="0"/>
              </a:spcAft>
              <a:defRPr/>
            </a:pPr>
            <a:r>
              <a:rPr lang="en-US" dirty="0">
                <a:solidFill>
                  <a:srgbClr val="FFFF00"/>
                </a:solidFill>
                <a:latin typeface="Helvetica" panose="020B0604020202020204" pitchFamily="34" charset="0"/>
                <a:cs typeface="Helvetica" panose="020B0604020202020204" pitchFamily="34" charset="0"/>
              </a:rPr>
              <a:t>CORE”</a:t>
            </a:r>
          </a:p>
        </p:txBody>
      </p:sp>
    </p:spTree>
    <p:extLst>
      <p:ext uri="{BB962C8B-B14F-4D97-AF65-F5344CB8AC3E}">
        <p14:creationId xmlns:p14="http://schemas.microsoft.com/office/powerpoint/2010/main" val="376534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for Andr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300069"/>
            <a:ext cx="8231887" cy="4825793"/>
          </a:xfrm>
          <a:prstGeom prst="rect">
            <a:avLst/>
          </a:prstGeom>
        </p:spPr>
      </p:pic>
      <p:sp>
        <p:nvSpPr>
          <p:cNvPr id="4" name="TextBox 3">
            <a:extLst>
              <a:ext uri="{FF2B5EF4-FFF2-40B4-BE49-F238E27FC236}">
                <a16:creationId xmlns:a16="http://schemas.microsoft.com/office/drawing/2014/main" id="{2828A193-E262-DF48-9C45-4630BDB418DD}"/>
              </a:ext>
            </a:extLst>
          </p:cNvPr>
          <p:cNvSpPr txBox="1"/>
          <p:nvPr/>
        </p:nvSpPr>
        <p:spPr>
          <a:xfrm>
            <a:off x="5257800" y="6125862"/>
            <a:ext cx="3689115" cy="230832"/>
          </a:xfrm>
          <a:prstGeom prst="rect">
            <a:avLst/>
          </a:prstGeom>
          <a:noFill/>
        </p:spPr>
        <p:txBody>
          <a:bodyPr wrap="square" rtlCol="0">
            <a:spAutoFit/>
          </a:bodyPr>
          <a:lstStyle/>
          <a:p>
            <a:pPr defTabSz="609585"/>
            <a:r>
              <a:rPr lang="en-US" sz="900" dirty="0">
                <a:solidFill>
                  <a:schemeClr val="tx1">
                    <a:lumMod val="75000"/>
                    <a:lumOff val="25000"/>
                  </a:schemeClr>
                </a:solidFill>
                <a:latin typeface="Helvetica" panose="020B0604020202020204" pitchFamily="34" charset="0"/>
                <a:cs typeface="Helvetica" panose="020B0604020202020204" pitchFamily="34" charset="0"/>
              </a:rPr>
              <a:t>Gordon et al. J Cardiovasc </a:t>
            </a:r>
            <a:r>
              <a:rPr lang="en-US" sz="900" dirty="0" err="1">
                <a:solidFill>
                  <a:schemeClr val="tx1">
                    <a:lumMod val="75000"/>
                    <a:lumOff val="25000"/>
                  </a:schemeClr>
                </a:solidFill>
                <a:latin typeface="Helvetica" panose="020B0604020202020204" pitchFamily="34" charset="0"/>
                <a:cs typeface="Helvetica" panose="020B0604020202020204" pitchFamily="34" charset="0"/>
              </a:rPr>
              <a:t>Electrophysiol</a:t>
            </a:r>
            <a:r>
              <a:rPr lang="en-US" sz="900" dirty="0">
                <a:solidFill>
                  <a:schemeClr val="tx1">
                    <a:lumMod val="75000"/>
                    <a:lumOff val="25000"/>
                  </a:schemeClr>
                </a:solidFill>
                <a:latin typeface="Helvetica" panose="020B0604020202020204" pitchFamily="34" charset="0"/>
                <a:cs typeface="Helvetica" panose="020B0604020202020204" pitchFamily="34" charset="0"/>
              </a:rPr>
              <a:t> 2018;29:1654-1663</a:t>
            </a:r>
          </a:p>
        </p:txBody>
      </p:sp>
      <p:sp>
        <p:nvSpPr>
          <p:cNvPr id="5" name="Text Placeholder 4">
            <a:extLst>
              <a:ext uri="{FF2B5EF4-FFF2-40B4-BE49-F238E27FC236}">
                <a16:creationId xmlns:a16="http://schemas.microsoft.com/office/drawing/2014/main" id="{3263C9C0-4A2D-45B8-BD57-C75BB143A8F7}"/>
              </a:ext>
            </a:extLst>
          </p:cNvPr>
          <p:cNvSpPr>
            <a:spLocks noGrp="1"/>
          </p:cNvSpPr>
          <p:nvPr>
            <p:ph type="body" sz="quarter" idx="11"/>
          </p:nvPr>
        </p:nvSpPr>
        <p:spPr>
          <a:xfrm>
            <a:off x="454913" y="223391"/>
            <a:ext cx="8403110" cy="1077218"/>
          </a:xfrm>
        </p:spPr>
        <p:txBody>
          <a:bodyPr/>
          <a:lstStyle/>
          <a:p>
            <a:pPr algn="ctr"/>
            <a:r>
              <a:rPr lang="en-US" sz="3200" dirty="0"/>
              <a:t>Catheter Techniques When Stability a Challenge</a:t>
            </a:r>
          </a:p>
        </p:txBody>
      </p:sp>
    </p:spTree>
    <p:extLst>
      <p:ext uri="{BB962C8B-B14F-4D97-AF65-F5344CB8AC3E}">
        <p14:creationId xmlns:p14="http://schemas.microsoft.com/office/powerpoint/2010/main" val="18110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780469A-F950-44CF-AF52-FF345A8BBBF2}"/>
              </a:ext>
            </a:extLst>
          </p:cNvPr>
          <p:cNvSpPr>
            <a:spLocks noGrp="1"/>
          </p:cNvSpPr>
          <p:nvPr>
            <p:ph type="body" sz="quarter" idx="11"/>
          </p:nvPr>
        </p:nvSpPr>
        <p:spPr>
          <a:xfrm>
            <a:off x="457200" y="391466"/>
            <a:ext cx="8403110" cy="646331"/>
          </a:xfrm>
        </p:spPr>
        <p:txBody>
          <a:bodyPr/>
          <a:lstStyle/>
          <a:p>
            <a:pPr algn="ctr"/>
            <a:r>
              <a:rPr lang="en-US" sz="3600" dirty="0"/>
              <a:t>NICM and VT Ablation</a:t>
            </a:r>
          </a:p>
        </p:txBody>
      </p:sp>
      <p:pic>
        <p:nvPicPr>
          <p:cNvPr id="8" name="Content Placeholder 7"/>
          <p:cNvPicPr>
            <a:picLocks noGrp="1" noChangeAspect="1"/>
          </p:cNvPicPr>
          <p:nvPr>
            <p:ph sz="half" idx="4294967295"/>
          </p:nvPr>
        </p:nvPicPr>
        <p:blipFill rotWithShape="1">
          <a:blip r:embed="rId2"/>
          <a:srcRect l="3266" t="10" b="-56"/>
          <a:stretch/>
        </p:blipFill>
        <p:spPr>
          <a:xfrm>
            <a:off x="3128403" y="1670123"/>
            <a:ext cx="1381125" cy="1266825"/>
          </a:xfrm>
          <a:effectLst>
            <a:outerShdw blurRad="292100" dist="139700" dir="2700000" algn="tl" rotWithShape="0">
              <a:srgbClr val="333333">
                <a:alpha val="65000"/>
              </a:srgbClr>
            </a:outerShdw>
          </a:effectLst>
        </p:spPr>
      </p:pic>
      <p:pic>
        <p:nvPicPr>
          <p:cNvPr id="7" name="Content Placeholder 6"/>
          <p:cNvPicPr>
            <a:picLocks noGrp="1" noChangeAspect="1"/>
          </p:cNvPicPr>
          <p:nvPr>
            <p:ph sz="half" idx="4294967295"/>
          </p:nvPr>
        </p:nvPicPr>
        <p:blipFill rotWithShape="1">
          <a:blip r:embed="rId3"/>
          <a:srcRect t="101" b="33"/>
          <a:stretch/>
        </p:blipFill>
        <p:spPr>
          <a:xfrm>
            <a:off x="4517831" y="1673356"/>
            <a:ext cx="1355725" cy="1262062"/>
          </a:xfrm>
          <a:effectLst>
            <a:outerShdw blurRad="292100" dist="139700" dir="2700000" algn="tl" rotWithShape="0">
              <a:srgbClr val="333333">
                <a:alpha val="65000"/>
              </a:srgbClr>
            </a:outerShdw>
          </a:effectLst>
        </p:spPr>
      </p:pic>
      <p:sp>
        <p:nvSpPr>
          <p:cNvPr id="70660" name="Rectangle 8"/>
          <p:cNvSpPr>
            <a:spLocks noChangeArrowheads="1"/>
          </p:cNvSpPr>
          <p:nvPr/>
        </p:nvSpPr>
        <p:spPr bwMode="auto">
          <a:xfrm>
            <a:off x="2893487" y="2985997"/>
            <a:ext cx="3137003" cy="207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342891"/>
            <a:r>
              <a:rPr lang="en-US" sz="751" dirty="0" err="1">
                <a:solidFill>
                  <a:schemeClr val="accent5">
                    <a:lumMod val="50000"/>
                  </a:schemeClr>
                </a:solidFill>
                <a:latin typeface="Helvetica" panose="020B0604020202020204" pitchFamily="34" charset="0"/>
                <a:ea typeface="ＭＳ Ｐゴシック" charset="0"/>
                <a:cs typeface="Helvetica" panose="020B0604020202020204" pitchFamily="34" charset="0"/>
              </a:rPr>
              <a:t>Muser</a:t>
            </a:r>
            <a:r>
              <a:rPr lang="en-US" sz="751" dirty="0">
                <a:solidFill>
                  <a:schemeClr val="accent5">
                    <a:lumMod val="50000"/>
                  </a:schemeClr>
                </a:solidFill>
                <a:latin typeface="Helvetica" panose="020B0604020202020204" pitchFamily="34" charset="0"/>
                <a:ea typeface="ＭＳ Ｐゴシック" charset="0"/>
                <a:cs typeface="Helvetica" panose="020B0604020202020204" pitchFamily="34" charset="0"/>
              </a:rPr>
              <a:t>, </a:t>
            </a:r>
            <a:r>
              <a:rPr lang="en-US" sz="751" dirty="0" err="1">
                <a:solidFill>
                  <a:schemeClr val="accent5">
                    <a:lumMod val="50000"/>
                  </a:schemeClr>
                </a:solidFill>
                <a:latin typeface="Helvetica" panose="020B0604020202020204" pitchFamily="34" charset="0"/>
                <a:ea typeface="ＭＳ Ｐゴシック" charset="0"/>
                <a:cs typeface="Helvetica" panose="020B0604020202020204" pitchFamily="34" charset="0"/>
              </a:rPr>
              <a:t>Santangeli</a:t>
            </a:r>
            <a:r>
              <a:rPr lang="en-US" sz="751" dirty="0">
                <a:solidFill>
                  <a:schemeClr val="accent5">
                    <a:lumMod val="50000"/>
                  </a:schemeClr>
                </a:solidFill>
                <a:latin typeface="Helvetica" panose="020B0604020202020204" pitchFamily="34" charset="0"/>
                <a:ea typeface="ＭＳ Ｐゴシック" charset="0"/>
                <a:cs typeface="Helvetica" panose="020B0604020202020204" pitchFamily="34" charset="0"/>
              </a:rPr>
              <a:t> et </a:t>
            </a:r>
            <a:r>
              <a:rPr lang="en-US" sz="751" dirty="0" err="1">
                <a:solidFill>
                  <a:schemeClr val="accent5">
                    <a:lumMod val="50000"/>
                  </a:schemeClr>
                </a:solidFill>
                <a:latin typeface="Helvetica" panose="020B0604020202020204" pitchFamily="34" charset="0"/>
                <a:ea typeface="ＭＳ Ｐゴシック" charset="0"/>
                <a:cs typeface="Helvetica" panose="020B0604020202020204" pitchFamily="34" charset="0"/>
              </a:rPr>
              <a:t>ali</a:t>
            </a:r>
            <a:r>
              <a:rPr lang="en-US" sz="751" dirty="0">
                <a:solidFill>
                  <a:schemeClr val="accent5">
                    <a:lumMod val="50000"/>
                  </a:schemeClr>
                </a:solidFill>
                <a:latin typeface="Helvetica" panose="020B0604020202020204" pitchFamily="34" charset="0"/>
                <a:ea typeface="ＭＳ Ｐゴシック" charset="0"/>
                <a:cs typeface="Helvetica" panose="020B0604020202020204" pitchFamily="34" charset="0"/>
              </a:rPr>
              <a:t>. </a:t>
            </a:r>
            <a:r>
              <a:rPr lang="en-US" sz="751" dirty="0" err="1">
                <a:solidFill>
                  <a:schemeClr val="accent5">
                    <a:lumMod val="50000"/>
                  </a:schemeClr>
                </a:solidFill>
                <a:latin typeface="Helvetica" panose="020B0604020202020204" pitchFamily="34" charset="0"/>
                <a:ea typeface="ＭＳ Ｐゴシック" charset="0"/>
                <a:cs typeface="Helvetica" panose="020B0604020202020204" pitchFamily="34" charset="0"/>
              </a:rPr>
              <a:t>Circ</a:t>
            </a:r>
            <a:r>
              <a:rPr lang="en-US" sz="751" dirty="0">
                <a:solidFill>
                  <a:schemeClr val="accent5">
                    <a:lumMod val="50000"/>
                  </a:schemeClr>
                </a:solidFill>
                <a:latin typeface="Helvetica" panose="020B0604020202020204" pitchFamily="34" charset="0"/>
                <a:ea typeface="ＭＳ Ｐゴシック" charset="0"/>
                <a:cs typeface="Helvetica" panose="020B0604020202020204" pitchFamily="34" charset="0"/>
              </a:rPr>
              <a:t> AE 2016</a:t>
            </a:r>
          </a:p>
        </p:txBody>
      </p:sp>
      <p:sp>
        <p:nvSpPr>
          <p:cNvPr id="2" name="TextBox 1"/>
          <p:cNvSpPr txBox="1"/>
          <p:nvPr/>
        </p:nvSpPr>
        <p:spPr>
          <a:xfrm>
            <a:off x="4623529" y="2431013"/>
            <a:ext cx="1233030" cy="230832"/>
          </a:xfrm>
          <a:prstGeom prst="rect">
            <a:avLst/>
          </a:prstGeom>
          <a:noFill/>
        </p:spPr>
        <p:txBody>
          <a:bodyPr wrap="none" rtlCol="0">
            <a:spAutoFit/>
          </a:bodyPr>
          <a:lstStyle/>
          <a:p>
            <a:pPr defTabSz="342891"/>
            <a:r>
              <a:rPr lang="en-US" sz="900" dirty="0">
                <a:solidFill>
                  <a:srgbClr val="09213B"/>
                </a:solidFill>
                <a:latin typeface="Century Gothic"/>
                <a:ea typeface="ＭＳ Ｐゴシック" charset="0"/>
                <a:cs typeface="Century Gothic"/>
              </a:rPr>
              <a:t>&gt;1 procedure: 36%</a:t>
            </a:r>
          </a:p>
        </p:txBody>
      </p:sp>
      <p:sp>
        <p:nvSpPr>
          <p:cNvPr id="3" name="TextBox 2">
            <a:extLst>
              <a:ext uri="{FF2B5EF4-FFF2-40B4-BE49-F238E27FC236}">
                <a16:creationId xmlns:a16="http://schemas.microsoft.com/office/drawing/2014/main" id="{CFF8F870-14A3-FE42-B4D1-9639C020463B}"/>
              </a:ext>
            </a:extLst>
          </p:cNvPr>
          <p:cNvSpPr txBox="1"/>
          <p:nvPr/>
        </p:nvSpPr>
        <p:spPr>
          <a:xfrm flipH="1">
            <a:off x="5977752" y="1737694"/>
            <a:ext cx="2023251" cy="1131720"/>
          </a:xfrm>
          <a:prstGeom prst="rect">
            <a:avLst/>
          </a:prstGeom>
          <a:noFill/>
        </p:spPr>
        <p:txBody>
          <a:bodyPr wrap="square" rtlCol="0">
            <a:spAutoFit/>
          </a:bodyPr>
          <a:lstStyle/>
          <a:p>
            <a:pPr algn="ctr" defTabSz="342891"/>
            <a:r>
              <a:rPr lang="en-US" sz="135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More Drugs and Repeat Procedures to Achieve Reasonable Outcome  </a:t>
            </a:r>
            <a:r>
              <a:rPr lang="en-US" sz="1351"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Challenge – Mid Myocardial Scar</a:t>
            </a:r>
          </a:p>
        </p:txBody>
      </p:sp>
      <p:pic>
        <p:nvPicPr>
          <p:cNvPr id="9" name="Content Placeholder 4">
            <a:extLst>
              <a:ext uri="{FF2B5EF4-FFF2-40B4-BE49-F238E27FC236}">
                <a16:creationId xmlns:a16="http://schemas.microsoft.com/office/drawing/2014/main" id="{5E1FB794-F602-7E4B-91E5-698212CC29E1}"/>
              </a:ext>
            </a:extLst>
          </p:cNvPr>
          <p:cNvPicPr>
            <a:picLocks noChangeAspect="1"/>
          </p:cNvPicPr>
          <p:nvPr/>
        </p:nvPicPr>
        <p:blipFill rotWithShape="1">
          <a:blip r:embed="rId4"/>
          <a:srcRect l="2107" t="9668" b="615"/>
          <a:stretch/>
        </p:blipFill>
        <p:spPr>
          <a:xfrm>
            <a:off x="1543051" y="3925677"/>
            <a:ext cx="1985996" cy="1727443"/>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070D30D7-EFC2-FB45-BE06-1443F69BB81B}"/>
              </a:ext>
            </a:extLst>
          </p:cNvPr>
          <p:cNvSpPr txBox="1">
            <a:spLocks/>
          </p:cNvSpPr>
          <p:nvPr/>
        </p:nvSpPr>
        <p:spPr>
          <a:xfrm>
            <a:off x="2396743" y="3222342"/>
            <a:ext cx="6172200" cy="2545855"/>
          </a:xfrm>
          <a:prstGeom prst="rect">
            <a:avLst/>
          </a:prstGeom>
        </p:spPr>
        <p:txBody>
          <a:bodyPr vert="horz" lIns="68580" tIns="34291" rIns="68580" bIns="34291"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57168" indent="-257168" defTabSz="685783"/>
            <a:endParaRPr lang="en-US" sz="2100" dirty="0">
              <a:solidFill>
                <a:prstClr val="white"/>
              </a:solidFill>
              <a:latin typeface="Arial"/>
            </a:endParaRPr>
          </a:p>
          <a:p>
            <a:pPr marL="257168" indent="-257168" defTabSz="685783"/>
            <a:endParaRPr lang="en-US" sz="2100" dirty="0">
              <a:solidFill>
                <a:prstClr val="white"/>
              </a:solidFill>
              <a:latin typeface="Arial"/>
            </a:endParaRPr>
          </a:p>
        </p:txBody>
      </p:sp>
      <p:grpSp>
        <p:nvGrpSpPr>
          <p:cNvPr id="11" name="Group 10">
            <a:extLst>
              <a:ext uri="{FF2B5EF4-FFF2-40B4-BE49-F238E27FC236}">
                <a16:creationId xmlns:a16="http://schemas.microsoft.com/office/drawing/2014/main" id="{46602997-7F42-B64B-8C1A-2D478864F9D4}"/>
              </a:ext>
            </a:extLst>
          </p:cNvPr>
          <p:cNvGrpSpPr/>
          <p:nvPr/>
        </p:nvGrpSpPr>
        <p:grpSpPr>
          <a:xfrm>
            <a:off x="3553723" y="3527541"/>
            <a:ext cx="4364679" cy="2330563"/>
            <a:chOff x="4702790" y="3881055"/>
            <a:chExt cx="4375230" cy="2804888"/>
          </a:xfrm>
        </p:grpSpPr>
        <p:grpSp>
          <p:nvGrpSpPr>
            <p:cNvPr id="12" name="Group 11">
              <a:extLst>
                <a:ext uri="{FF2B5EF4-FFF2-40B4-BE49-F238E27FC236}">
                  <a16:creationId xmlns:a16="http://schemas.microsoft.com/office/drawing/2014/main" id="{7528E5C7-29BD-DD45-B55E-85B19DF495F7}"/>
                </a:ext>
              </a:extLst>
            </p:cNvPr>
            <p:cNvGrpSpPr/>
            <p:nvPr/>
          </p:nvGrpSpPr>
          <p:grpSpPr>
            <a:xfrm>
              <a:off x="4702790" y="3881055"/>
              <a:ext cx="4375230" cy="2804888"/>
              <a:chOff x="4702790" y="3881055"/>
              <a:chExt cx="4375230" cy="2804888"/>
            </a:xfrm>
          </p:grpSpPr>
          <p:pic>
            <p:nvPicPr>
              <p:cNvPr id="14" name="Picture 13" descr="Screen Shot 2016-09-26 at 3.17.50 PM.png">
                <a:extLst>
                  <a:ext uri="{FF2B5EF4-FFF2-40B4-BE49-F238E27FC236}">
                    <a16:creationId xmlns:a16="http://schemas.microsoft.com/office/drawing/2014/main" id="{C87B7E20-5F6C-C54B-BFDE-3D7241F7BCDA}"/>
                  </a:ext>
                </a:extLst>
              </p:cNvPr>
              <p:cNvPicPr>
                <a:picLocks noChangeAspect="1"/>
              </p:cNvPicPr>
              <p:nvPr/>
            </p:nvPicPr>
            <p:blipFill rotWithShape="1">
              <a:blip r:embed="rId5">
                <a:extLst>
                  <a:ext uri="{28A0092B-C50C-407E-A947-70E740481C1C}">
                    <a14:useLocalDpi xmlns:a14="http://schemas.microsoft.com/office/drawing/2010/main" val="0"/>
                  </a:ext>
                </a:extLst>
              </a:blip>
              <a:srcRect l="39781" t="15426" r="456" b="456"/>
              <a:stretch/>
            </p:blipFill>
            <p:spPr>
              <a:xfrm>
                <a:off x="5265324" y="3888102"/>
                <a:ext cx="3812696" cy="2797841"/>
              </a:xfrm>
              <a:prstGeom prst="rect">
                <a:avLst/>
              </a:prstGeom>
              <a:solidFill>
                <a:schemeClr val="bg1"/>
              </a:solidFill>
            </p:spPr>
          </p:pic>
          <p:sp>
            <p:nvSpPr>
              <p:cNvPr id="15" name="Rectangle 14">
                <a:extLst>
                  <a:ext uri="{FF2B5EF4-FFF2-40B4-BE49-F238E27FC236}">
                    <a16:creationId xmlns:a16="http://schemas.microsoft.com/office/drawing/2014/main" id="{E371B12D-B334-334D-A4C6-5AC8FE398786}"/>
                  </a:ext>
                </a:extLst>
              </p:cNvPr>
              <p:cNvSpPr/>
              <p:nvPr/>
            </p:nvSpPr>
            <p:spPr>
              <a:xfrm>
                <a:off x="4702790" y="3881055"/>
                <a:ext cx="553852" cy="2469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base">
                  <a:spcBef>
                    <a:spcPct val="0"/>
                  </a:spcBef>
                  <a:spcAft>
                    <a:spcPct val="0"/>
                  </a:spcAft>
                </a:pPr>
                <a:endParaRPr lang="en-US" sz="1351">
                  <a:solidFill>
                    <a:prstClr val="white"/>
                  </a:solidFill>
                  <a:latin typeface="Arial"/>
                </a:endParaRPr>
              </a:p>
            </p:txBody>
          </p:sp>
        </p:grpSp>
        <p:sp>
          <p:nvSpPr>
            <p:cNvPr id="13" name="Rectangle 12">
              <a:extLst>
                <a:ext uri="{FF2B5EF4-FFF2-40B4-BE49-F238E27FC236}">
                  <a16:creationId xmlns:a16="http://schemas.microsoft.com/office/drawing/2014/main" id="{A3450509-50F8-D34E-8182-41A9EFCBF2EB}"/>
                </a:ext>
              </a:extLst>
            </p:cNvPr>
            <p:cNvSpPr/>
            <p:nvPr/>
          </p:nvSpPr>
          <p:spPr>
            <a:xfrm>
              <a:off x="5259321" y="4348205"/>
              <a:ext cx="553852" cy="2469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base">
                <a:spcBef>
                  <a:spcPct val="0"/>
                </a:spcBef>
                <a:spcAft>
                  <a:spcPct val="0"/>
                </a:spcAft>
              </a:pPr>
              <a:endParaRPr lang="en-US" sz="1351">
                <a:solidFill>
                  <a:prstClr val="white"/>
                </a:solidFill>
                <a:latin typeface="Arial"/>
              </a:endParaRPr>
            </a:p>
          </p:txBody>
        </p:sp>
      </p:grpSp>
      <p:sp>
        <p:nvSpPr>
          <p:cNvPr id="16" name="Oval 15">
            <a:extLst>
              <a:ext uri="{FF2B5EF4-FFF2-40B4-BE49-F238E27FC236}">
                <a16:creationId xmlns:a16="http://schemas.microsoft.com/office/drawing/2014/main" id="{205FECDA-CD3F-8747-92F5-6ACC6F641F63}"/>
              </a:ext>
            </a:extLst>
          </p:cNvPr>
          <p:cNvSpPr/>
          <p:nvPr/>
        </p:nvSpPr>
        <p:spPr>
          <a:xfrm>
            <a:off x="5709891" y="4558074"/>
            <a:ext cx="320599" cy="31342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17" name="Oval 16">
            <a:extLst>
              <a:ext uri="{FF2B5EF4-FFF2-40B4-BE49-F238E27FC236}">
                <a16:creationId xmlns:a16="http://schemas.microsoft.com/office/drawing/2014/main" id="{BB962C10-CE4D-6547-B07A-75BACFDD5B13}"/>
              </a:ext>
            </a:extLst>
          </p:cNvPr>
          <p:cNvSpPr/>
          <p:nvPr/>
        </p:nvSpPr>
        <p:spPr>
          <a:xfrm>
            <a:off x="5977749" y="4430671"/>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19" name="Oval 18">
            <a:extLst>
              <a:ext uri="{FF2B5EF4-FFF2-40B4-BE49-F238E27FC236}">
                <a16:creationId xmlns:a16="http://schemas.microsoft.com/office/drawing/2014/main" id="{C484E069-9DE2-574D-B37C-561156B7DE19}"/>
              </a:ext>
            </a:extLst>
          </p:cNvPr>
          <p:cNvSpPr/>
          <p:nvPr/>
        </p:nvSpPr>
        <p:spPr>
          <a:xfrm>
            <a:off x="6135153" y="4168547"/>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0" name="Oval 19">
            <a:extLst>
              <a:ext uri="{FF2B5EF4-FFF2-40B4-BE49-F238E27FC236}">
                <a16:creationId xmlns:a16="http://schemas.microsoft.com/office/drawing/2014/main" id="{855E44C6-150D-F349-85F8-8562329B2061}"/>
              </a:ext>
            </a:extLst>
          </p:cNvPr>
          <p:cNvSpPr/>
          <p:nvPr/>
        </p:nvSpPr>
        <p:spPr>
          <a:xfrm>
            <a:off x="6392811" y="4098951"/>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1" name="Oval 20">
            <a:extLst>
              <a:ext uri="{FF2B5EF4-FFF2-40B4-BE49-F238E27FC236}">
                <a16:creationId xmlns:a16="http://schemas.microsoft.com/office/drawing/2014/main" id="{FA58CFE6-7E77-5D4A-96AC-7197357E22A3}"/>
              </a:ext>
            </a:extLst>
          </p:cNvPr>
          <p:cNvSpPr/>
          <p:nvPr/>
        </p:nvSpPr>
        <p:spPr>
          <a:xfrm>
            <a:off x="5376225" y="4724193"/>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2" name="Oval 21">
            <a:extLst>
              <a:ext uri="{FF2B5EF4-FFF2-40B4-BE49-F238E27FC236}">
                <a16:creationId xmlns:a16="http://schemas.microsoft.com/office/drawing/2014/main" id="{89795670-D385-6B4C-9F25-1C0E7FC16124}"/>
              </a:ext>
            </a:extLst>
          </p:cNvPr>
          <p:cNvSpPr/>
          <p:nvPr/>
        </p:nvSpPr>
        <p:spPr>
          <a:xfrm>
            <a:off x="5139636" y="4776757"/>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3" name="Oval 22">
            <a:extLst>
              <a:ext uri="{FF2B5EF4-FFF2-40B4-BE49-F238E27FC236}">
                <a16:creationId xmlns:a16="http://schemas.microsoft.com/office/drawing/2014/main" id="{083776D8-B107-6345-8AA2-5F24E281F3B3}"/>
              </a:ext>
            </a:extLst>
          </p:cNvPr>
          <p:cNvSpPr/>
          <p:nvPr/>
        </p:nvSpPr>
        <p:spPr>
          <a:xfrm>
            <a:off x="4852920" y="4787281"/>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4" name="Oval 23">
            <a:extLst>
              <a:ext uri="{FF2B5EF4-FFF2-40B4-BE49-F238E27FC236}">
                <a16:creationId xmlns:a16="http://schemas.microsoft.com/office/drawing/2014/main" id="{EF1417DD-B61B-E34B-9D2C-2C0DEE7EB638}"/>
              </a:ext>
            </a:extLst>
          </p:cNvPr>
          <p:cNvSpPr/>
          <p:nvPr/>
        </p:nvSpPr>
        <p:spPr>
          <a:xfrm>
            <a:off x="4685335" y="4810261"/>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5" name="Oval 24">
            <a:extLst>
              <a:ext uri="{FF2B5EF4-FFF2-40B4-BE49-F238E27FC236}">
                <a16:creationId xmlns:a16="http://schemas.microsoft.com/office/drawing/2014/main" id="{4DB5280F-5F74-0C4E-A983-4CE5DB17EF2A}"/>
              </a:ext>
            </a:extLst>
          </p:cNvPr>
          <p:cNvSpPr/>
          <p:nvPr/>
        </p:nvSpPr>
        <p:spPr>
          <a:xfrm>
            <a:off x="5714035" y="5347643"/>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6" name="Oval 25">
            <a:extLst>
              <a:ext uri="{FF2B5EF4-FFF2-40B4-BE49-F238E27FC236}">
                <a16:creationId xmlns:a16="http://schemas.microsoft.com/office/drawing/2014/main" id="{3BE640DD-725F-C74E-B065-5F51A811CD16}"/>
              </a:ext>
            </a:extLst>
          </p:cNvPr>
          <p:cNvSpPr/>
          <p:nvPr/>
        </p:nvSpPr>
        <p:spPr>
          <a:xfrm>
            <a:off x="5954247" y="5278264"/>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7" name="Oval 26">
            <a:extLst>
              <a:ext uri="{FF2B5EF4-FFF2-40B4-BE49-F238E27FC236}">
                <a16:creationId xmlns:a16="http://schemas.microsoft.com/office/drawing/2014/main" id="{5AAADEBC-BF64-2744-A782-07C4CB2A03F6}"/>
              </a:ext>
            </a:extLst>
          </p:cNvPr>
          <p:cNvSpPr/>
          <p:nvPr/>
        </p:nvSpPr>
        <p:spPr>
          <a:xfrm>
            <a:off x="6168800" y="5061892"/>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8" name="Oval 27">
            <a:extLst>
              <a:ext uri="{FF2B5EF4-FFF2-40B4-BE49-F238E27FC236}">
                <a16:creationId xmlns:a16="http://schemas.microsoft.com/office/drawing/2014/main" id="{96F33C79-FF7F-3C48-A390-130EB8D7AF1C}"/>
              </a:ext>
            </a:extLst>
          </p:cNvPr>
          <p:cNvSpPr/>
          <p:nvPr/>
        </p:nvSpPr>
        <p:spPr>
          <a:xfrm>
            <a:off x="6456984" y="4890443"/>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29" name="Oval 28">
            <a:extLst>
              <a:ext uri="{FF2B5EF4-FFF2-40B4-BE49-F238E27FC236}">
                <a16:creationId xmlns:a16="http://schemas.microsoft.com/office/drawing/2014/main" id="{D2AAB668-E97B-0C4D-979C-C266778DCD18}"/>
              </a:ext>
            </a:extLst>
          </p:cNvPr>
          <p:cNvSpPr/>
          <p:nvPr/>
        </p:nvSpPr>
        <p:spPr>
          <a:xfrm>
            <a:off x="6685584" y="4718992"/>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0" name="Oval 29">
            <a:extLst>
              <a:ext uri="{FF2B5EF4-FFF2-40B4-BE49-F238E27FC236}">
                <a16:creationId xmlns:a16="http://schemas.microsoft.com/office/drawing/2014/main" id="{BD5706BA-1AA8-5045-8B44-70F91F914514}"/>
              </a:ext>
            </a:extLst>
          </p:cNvPr>
          <p:cNvSpPr/>
          <p:nvPr/>
        </p:nvSpPr>
        <p:spPr>
          <a:xfrm>
            <a:off x="6857035" y="4629151"/>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1" name="Oval 30">
            <a:extLst>
              <a:ext uri="{FF2B5EF4-FFF2-40B4-BE49-F238E27FC236}">
                <a16:creationId xmlns:a16="http://schemas.microsoft.com/office/drawing/2014/main" id="{97BCA2A7-0870-914E-9440-033D59CEE965}"/>
              </a:ext>
            </a:extLst>
          </p:cNvPr>
          <p:cNvSpPr/>
          <p:nvPr/>
        </p:nvSpPr>
        <p:spPr>
          <a:xfrm>
            <a:off x="6951825" y="4382615"/>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2" name="Oval 31">
            <a:extLst>
              <a:ext uri="{FF2B5EF4-FFF2-40B4-BE49-F238E27FC236}">
                <a16:creationId xmlns:a16="http://schemas.microsoft.com/office/drawing/2014/main" id="{8FDA7A06-241A-7942-8AB4-520CA7D56283}"/>
              </a:ext>
            </a:extLst>
          </p:cNvPr>
          <p:cNvSpPr/>
          <p:nvPr/>
        </p:nvSpPr>
        <p:spPr>
          <a:xfrm>
            <a:off x="7029451" y="4457701"/>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3" name="Oval 32">
            <a:extLst>
              <a:ext uri="{FF2B5EF4-FFF2-40B4-BE49-F238E27FC236}">
                <a16:creationId xmlns:a16="http://schemas.microsoft.com/office/drawing/2014/main" id="{E843C6C3-1D5E-C348-8347-1F7CAD0E0A0D}"/>
              </a:ext>
            </a:extLst>
          </p:cNvPr>
          <p:cNvSpPr/>
          <p:nvPr/>
        </p:nvSpPr>
        <p:spPr>
          <a:xfrm>
            <a:off x="5438931" y="5433367"/>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4" name="Oval 33">
            <a:extLst>
              <a:ext uri="{FF2B5EF4-FFF2-40B4-BE49-F238E27FC236}">
                <a16:creationId xmlns:a16="http://schemas.microsoft.com/office/drawing/2014/main" id="{5A49CE57-E6DE-CC46-B972-9A72BDCBDC2F}"/>
              </a:ext>
            </a:extLst>
          </p:cNvPr>
          <p:cNvSpPr/>
          <p:nvPr/>
        </p:nvSpPr>
        <p:spPr>
          <a:xfrm>
            <a:off x="5152215" y="5519092"/>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5" name="Oval 34">
            <a:extLst>
              <a:ext uri="{FF2B5EF4-FFF2-40B4-BE49-F238E27FC236}">
                <a16:creationId xmlns:a16="http://schemas.microsoft.com/office/drawing/2014/main" id="{B9E691AB-B109-5A49-A43D-C96BC4BB2CCD}"/>
              </a:ext>
            </a:extLst>
          </p:cNvPr>
          <p:cNvSpPr/>
          <p:nvPr/>
        </p:nvSpPr>
        <p:spPr>
          <a:xfrm>
            <a:off x="4951707" y="5467271"/>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6" name="Oval 35">
            <a:extLst>
              <a:ext uri="{FF2B5EF4-FFF2-40B4-BE49-F238E27FC236}">
                <a16:creationId xmlns:a16="http://schemas.microsoft.com/office/drawing/2014/main" id="{38853419-DDE1-B744-8D5A-369C0F1D8F70}"/>
              </a:ext>
            </a:extLst>
          </p:cNvPr>
          <p:cNvSpPr/>
          <p:nvPr/>
        </p:nvSpPr>
        <p:spPr>
          <a:xfrm>
            <a:off x="4513884" y="4947592"/>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7" name="Oval 36">
            <a:extLst>
              <a:ext uri="{FF2B5EF4-FFF2-40B4-BE49-F238E27FC236}">
                <a16:creationId xmlns:a16="http://schemas.microsoft.com/office/drawing/2014/main" id="{F6B7BEAD-2C4E-3D4C-BA18-6B274DBE7798}"/>
              </a:ext>
            </a:extLst>
          </p:cNvPr>
          <p:cNvSpPr/>
          <p:nvPr/>
        </p:nvSpPr>
        <p:spPr>
          <a:xfrm>
            <a:off x="6439979" y="3895927"/>
            <a:ext cx="401016" cy="3102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685783" fontAlgn="base">
              <a:spcBef>
                <a:spcPct val="0"/>
              </a:spcBef>
              <a:spcAft>
                <a:spcPct val="0"/>
              </a:spcAft>
            </a:pPr>
            <a:endParaRPr lang="en-US" sz="1351">
              <a:solidFill>
                <a:prstClr val="white"/>
              </a:solidFill>
              <a:latin typeface="Arial"/>
            </a:endParaRPr>
          </a:p>
        </p:txBody>
      </p:sp>
      <p:sp>
        <p:nvSpPr>
          <p:cNvPr id="39" name="Freeform 38">
            <a:extLst>
              <a:ext uri="{FF2B5EF4-FFF2-40B4-BE49-F238E27FC236}">
                <a16:creationId xmlns:a16="http://schemas.microsoft.com/office/drawing/2014/main" id="{C0F60DC3-EE68-FA45-9F24-444B489621AC}"/>
              </a:ext>
            </a:extLst>
          </p:cNvPr>
          <p:cNvSpPr/>
          <p:nvPr/>
        </p:nvSpPr>
        <p:spPr>
          <a:xfrm rot="20788482">
            <a:off x="4575405" y="4412818"/>
            <a:ext cx="2842441" cy="925479"/>
          </a:xfrm>
          <a:custGeom>
            <a:avLst/>
            <a:gdLst>
              <a:gd name="connsiteX0" fmla="*/ 4586701 w 4845438"/>
              <a:gd name="connsiteY0" fmla="*/ 152969 h 3543019"/>
              <a:gd name="connsiteX1" fmla="*/ 4586701 w 4845438"/>
              <a:gd name="connsiteY1" fmla="*/ 152969 h 3543019"/>
              <a:gd name="connsiteX2" fmla="*/ 4375007 w 4845438"/>
              <a:gd name="connsiteY2" fmla="*/ 129453 h 3543019"/>
              <a:gd name="connsiteX3" fmla="*/ 4233878 w 4845438"/>
              <a:gd name="connsiteY3" fmla="*/ 82420 h 3543019"/>
              <a:gd name="connsiteX4" fmla="*/ 3739925 w 4845438"/>
              <a:gd name="connsiteY4" fmla="*/ 58903 h 3543019"/>
              <a:gd name="connsiteX5" fmla="*/ 3669361 w 4845438"/>
              <a:gd name="connsiteY5" fmla="*/ 129453 h 3543019"/>
              <a:gd name="connsiteX6" fmla="*/ 3598796 w 4845438"/>
              <a:gd name="connsiteY6" fmla="*/ 152969 h 3543019"/>
              <a:gd name="connsiteX7" fmla="*/ 3387102 w 4845438"/>
              <a:gd name="connsiteY7" fmla="*/ 294068 h 3543019"/>
              <a:gd name="connsiteX8" fmla="*/ 3245973 w 4845438"/>
              <a:gd name="connsiteY8" fmla="*/ 411651 h 3543019"/>
              <a:gd name="connsiteX9" fmla="*/ 3175408 w 4845438"/>
              <a:gd name="connsiteY9" fmla="*/ 552750 h 3543019"/>
              <a:gd name="connsiteX10" fmla="*/ 3057801 w 4845438"/>
              <a:gd name="connsiteY10" fmla="*/ 693849 h 3543019"/>
              <a:gd name="connsiteX11" fmla="*/ 2987236 w 4845438"/>
              <a:gd name="connsiteY11" fmla="*/ 717365 h 3543019"/>
              <a:gd name="connsiteX12" fmla="*/ 2916671 w 4845438"/>
              <a:gd name="connsiteY12" fmla="*/ 764398 h 3543019"/>
              <a:gd name="connsiteX13" fmla="*/ 2799064 w 4845438"/>
              <a:gd name="connsiteY13" fmla="*/ 905497 h 3543019"/>
              <a:gd name="connsiteX14" fmla="*/ 2775542 w 4845438"/>
              <a:gd name="connsiteY14" fmla="*/ 976047 h 3543019"/>
              <a:gd name="connsiteX15" fmla="*/ 2657934 w 4845438"/>
              <a:gd name="connsiteY15" fmla="*/ 1093629 h 3543019"/>
              <a:gd name="connsiteX16" fmla="*/ 2540327 w 4845438"/>
              <a:gd name="connsiteY16" fmla="*/ 1305278 h 3543019"/>
              <a:gd name="connsiteX17" fmla="*/ 2469762 w 4845438"/>
              <a:gd name="connsiteY17" fmla="*/ 1352311 h 3543019"/>
              <a:gd name="connsiteX18" fmla="*/ 2352154 w 4845438"/>
              <a:gd name="connsiteY18" fmla="*/ 1446377 h 3543019"/>
              <a:gd name="connsiteX19" fmla="*/ 2211025 w 4845438"/>
              <a:gd name="connsiteY19" fmla="*/ 1540443 h 3543019"/>
              <a:gd name="connsiteX20" fmla="*/ 2069896 w 4845438"/>
              <a:gd name="connsiteY20" fmla="*/ 1587476 h 3543019"/>
              <a:gd name="connsiteX21" fmla="*/ 1999331 w 4845438"/>
              <a:gd name="connsiteY21" fmla="*/ 1610992 h 3543019"/>
              <a:gd name="connsiteX22" fmla="*/ 1858202 w 4845438"/>
              <a:gd name="connsiteY22" fmla="*/ 1634509 h 3543019"/>
              <a:gd name="connsiteX23" fmla="*/ 1481857 w 4845438"/>
              <a:gd name="connsiteY23" fmla="*/ 1728575 h 3543019"/>
              <a:gd name="connsiteX24" fmla="*/ 1058470 w 4845438"/>
              <a:gd name="connsiteY24" fmla="*/ 1752091 h 3543019"/>
              <a:gd name="connsiteX25" fmla="*/ 964383 w 4845438"/>
              <a:gd name="connsiteY25" fmla="*/ 1775608 h 3543019"/>
              <a:gd name="connsiteX26" fmla="*/ 823254 w 4845438"/>
              <a:gd name="connsiteY26" fmla="*/ 1822641 h 3543019"/>
              <a:gd name="connsiteX27" fmla="*/ 564517 w 4845438"/>
              <a:gd name="connsiteY27" fmla="*/ 1893190 h 3543019"/>
              <a:gd name="connsiteX28" fmla="*/ 493952 w 4845438"/>
              <a:gd name="connsiteY28" fmla="*/ 1916707 h 3543019"/>
              <a:gd name="connsiteX29" fmla="*/ 352823 w 4845438"/>
              <a:gd name="connsiteY29" fmla="*/ 2010773 h 3543019"/>
              <a:gd name="connsiteX30" fmla="*/ 282259 w 4845438"/>
              <a:gd name="connsiteY30" fmla="*/ 2057806 h 3543019"/>
              <a:gd name="connsiteX31" fmla="*/ 211694 w 4845438"/>
              <a:gd name="connsiteY31" fmla="*/ 2128355 h 3543019"/>
              <a:gd name="connsiteX32" fmla="*/ 141129 w 4845438"/>
              <a:gd name="connsiteY32" fmla="*/ 2269454 h 3543019"/>
              <a:gd name="connsiteX33" fmla="*/ 117608 w 4845438"/>
              <a:gd name="connsiteY33" fmla="*/ 2340004 h 3543019"/>
              <a:gd name="connsiteX34" fmla="*/ 70565 w 4845438"/>
              <a:gd name="connsiteY34" fmla="*/ 2410553 h 3543019"/>
              <a:gd name="connsiteX35" fmla="*/ 23522 w 4845438"/>
              <a:gd name="connsiteY35" fmla="*/ 2504619 h 3543019"/>
              <a:gd name="connsiteX36" fmla="*/ 0 w 4845438"/>
              <a:gd name="connsiteY36" fmla="*/ 2622202 h 3543019"/>
              <a:gd name="connsiteX37" fmla="*/ 47043 w 4845438"/>
              <a:gd name="connsiteY37" fmla="*/ 2951433 h 3543019"/>
              <a:gd name="connsiteX38" fmla="*/ 94086 w 4845438"/>
              <a:gd name="connsiteY38" fmla="*/ 3139565 h 3543019"/>
              <a:gd name="connsiteX39" fmla="*/ 164651 w 4845438"/>
              <a:gd name="connsiteY39" fmla="*/ 3210115 h 3543019"/>
              <a:gd name="connsiteX40" fmla="*/ 211694 w 4845438"/>
              <a:gd name="connsiteY40" fmla="*/ 3280664 h 3543019"/>
              <a:gd name="connsiteX41" fmla="*/ 282259 w 4845438"/>
              <a:gd name="connsiteY41" fmla="*/ 3351214 h 3543019"/>
              <a:gd name="connsiteX42" fmla="*/ 493952 w 4845438"/>
              <a:gd name="connsiteY42" fmla="*/ 3421763 h 3543019"/>
              <a:gd name="connsiteX43" fmla="*/ 564517 w 4845438"/>
              <a:gd name="connsiteY43" fmla="*/ 3445280 h 3543019"/>
              <a:gd name="connsiteX44" fmla="*/ 635082 w 4845438"/>
              <a:gd name="connsiteY44" fmla="*/ 3468796 h 3543019"/>
              <a:gd name="connsiteX45" fmla="*/ 705646 w 4845438"/>
              <a:gd name="connsiteY45" fmla="*/ 3515829 h 3543019"/>
              <a:gd name="connsiteX46" fmla="*/ 1246642 w 4845438"/>
              <a:gd name="connsiteY46" fmla="*/ 3492313 h 3543019"/>
              <a:gd name="connsiteX47" fmla="*/ 1340728 w 4845438"/>
              <a:gd name="connsiteY47" fmla="*/ 3468796 h 3543019"/>
              <a:gd name="connsiteX48" fmla="*/ 1481857 w 4845438"/>
              <a:gd name="connsiteY48" fmla="*/ 3421763 h 3543019"/>
              <a:gd name="connsiteX49" fmla="*/ 1811159 w 4845438"/>
              <a:gd name="connsiteY49" fmla="*/ 3398247 h 3543019"/>
              <a:gd name="connsiteX50" fmla="*/ 1952288 w 4845438"/>
              <a:gd name="connsiteY50" fmla="*/ 3351214 h 3543019"/>
              <a:gd name="connsiteX51" fmla="*/ 2022853 w 4845438"/>
              <a:gd name="connsiteY51" fmla="*/ 3304181 h 3543019"/>
              <a:gd name="connsiteX52" fmla="*/ 2258068 w 4845438"/>
              <a:gd name="connsiteY52" fmla="*/ 3233631 h 3543019"/>
              <a:gd name="connsiteX53" fmla="*/ 2328633 w 4845438"/>
              <a:gd name="connsiteY53" fmla="*/ 3210115 h 3543019"/>
              <a:gd name="connsiteX54" fmla="*/ 2540327 w 4845438"/>
              <a:gd name="connsiteY54" fmla="*/ 3163082 h 3543019"/>
              <a:gd name="connsiteX55" fmla="*/ 2681456 w 4845438"/>
              <a:gd name="connsiteY55" fmla="*/ 3116049 h 3543019"/>
              <a:gd name="connsiteX56" fmla="*/ 2752021 w 4845438"/>
              <a:gd name="connsiteY56" fmla="*/ 3069016 h 3543019"/>
              <a:gd name="connsiteX57" fmla="*/ 2822585 w 4845438"/>
              <a:gd name="connsiteY57" fmla="*/ 3045499 h 3543019"/>
              <a:gd name="connsiteX58" fmla="*/ 2963715 w 4845438"/>
              <a:gd name="connsiteY58" fmla="*/ 2951433 h 3543019"/>
              <a:gd name="connsiteX59" fmla="*/ 3104844 w 4845438"/>
              <a:gd name="connsiteY59" fmla="*/ 2833851 h 3543019"/>
              <a:gd name="connsiteX60" fmla="*/ 3222452 w 4845438"/>
              <a:gd name="connsiteY60" fmla="*/ 2716268 h 3543019"/>
              <a:gd name="connsiteX61" fmla="*/ 3434145 w 4845438"/>
              <a:gd name="connsiteY61" fmla="*/ 2551652 h 3543019"/>
              <a:gd name="connsiteX62" fmla="*/ 3504710 w 4845438"/>
              <a:gd name="connsiteY62" fmla="*/ 2504619 h 3543019"/>
              <a:gd name="connsiteX63" fmla="*/ 3645839 w 4845438"/>
              <a:gd name="connsiteY63" fmla="*/ 2387037 h 3543019"/>
              <a:gd name="connsiteX64" fmla="*/ 3716404 w 4845438"/>
              <a:gd name="connsiteY64" fmla="*/ 2363520 h 3543019"/>
              <a:gd name="connsiteX65" fmla="*/ 3928098 w 4845438"/>
              <a:gd name="connsiteY65" fmla="*/ 2198905 h 3543019"/>
              <a:gd name="connsiteX66" fmla="*/ 4069227 w 4845438"/>
              <a:gd name="connsiteY66" fmla="*/ 2104839 h 3543019"/>
              <a:gd name="connsiteX67" fmla="*/ 4186835 w 4845438"/>
              <a:gd name="connsiteY67" fmla="*/ 1987256 h 3543019"/>
              <a:gd name="connsiteX68" fmla="*/ 4327964 w 4845438"/>
              <a:gd name="connsiteY68" fmla="*/ 1940223 h 3543019"/>
              <a:gd name="connsiteX69" fmla="*/ 4398529 w 4845438"/>
              <a:gd name="connsiteY69" fmla="*/ 1869674 h 3543019"/>
              <a:gd name="connsiteX70" fmla="*/ 4492615 w 4845438"/>
              <a:gd name="connsiteY70" fmla="*/ 1728575 h 3543019"/>
              <a:gd name="connsiteX71" fmla="*/ 4563180 w 4845438"/>
              <a:gd name="connsiteY71" fmla="*/ 1610992 h 3543019"/>
              <a:gd name="connsiteX72" fmla="*/ 4680787 w 4845438"/>
              <a:gd name="connsiteY72" fmla="*/ 1493410 h 3543019"/>
              <a:gd name="connsiteX73" fmla="*/ 4751352 w 4845438"/>
              <a:gd name="connsiteY73" fmla="*/ 1281761 h 3543019"/>
              <a:gd name="connsiteX74" fmla="*/ 4774873 w 4845438"/>
              <a:gd name="connsiteY74" fmla="*/ 1211212 h 3543019"/>
              <a:gd name="connsiteX75" fmla="*/ 4798395 w 4845438"/>
              <a:gd name="connsiteY75" fmla="*/ 1117146 h 3543019"/>
              <a:gd name="connsiteX76" fmla="*/ 4845438 w 4845438"/>
              <a:gd name="connsiteY76" fmla="*/ 976047 h 3543019"/>
              <a:gd name="connsiteX77" fmla="*/ 4774873 w 4845438"/>
              <a:gd name="connsiteY77" fmla="*/ 505717 h 3543019"/>
              <a:gd name="connsiteX78" fmla="*/ 4727830 w 4845438"/>
              <a:gd name="connsiteY78" fmla="*/ 364618 h 3543019"/>
              <a:gd name="connsiteX79" fmla="*/ 4657266 w 4845438"/>
              <a:gd name="connsiteY79" fmla="*/ 341101 h 3543019"/>
              <a:gd name="connsiteX80" fmla="*/ 4610223 w 4845438"/>
              <a:gd name="connsiteY80" fmla="*/ 270552 h 3543019"/>
              <a:gd name="connsiteX81" fmla="*/ 4586701 w 4845438"/>
              <a:gd name="connsiteY81" fmla="*/ 200002 h 3543019"/>
              <a:gd name="connsiteX82" fmla="*/ 4563180 w 4845438"/>
              <a:gd name="connsiteY82" fmla="*/ 200002 h 3543019"/>
              <a:gd name="connsiteX83" fmla="*/ 4563180 w 4845438"/>
              <a:gd name="connsiteY83" fmla="*/ 200002 h 3543019"/>
              <a:gd name="connsiteX84" fmla="*/ 4563180 w 4845438"/>
              <a:gd name="connsiteY84" fmla="*/ 200002 h 3543019"/>
              <a:gd name="connsiteX85" fmla="*/ 4563180 w 4845438"/>
              <a:gd name="connsiteY85" fmla="*/ 200002 h 3543019"/>
              <a:gd name="connsiteX86" fmla="*/ 4563180 w 4845438"/>
              <a:gd name="connsiteY86" fmla="*/ 200002 h 3543019"/>
              <a:gd name="connsiteX87" fmla="*/ 4563180 w 4845438"/>
              <a:gd name="connsiteY87" fmla="*/ 200002 h 3543019"/>
              <a:gd name="connsiteX88" fmla="*/ 4563180 w 4845438"/>
              <a:gd name="connsiteY88" fmla="*/ 200002 h 354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845438" h="3543019">
                <a:moveTo>
                  <a:pt x="4586701" y="152969"/>
                </a:moveTo>
                <a:lnTo>
                  <a:pt x="4586701" y="152969"/>
                </a:lnTo>
                <a:cubicBezTo>
                  <a:pt x="4516136" y="145130"/>
                  <a:pt x="4444628" y="143374"/>
                  <a:pt x="4375007" y="129453"/>
                </a:cubicBezTo>
                <a:cubicBezTo>
                  <a:pt x="4326383" y="119730"/>
                  <a:pt x="4233878" y="82420"/>
                  <a:pt x="4233878" y="82420"/>
                </a:cubicBezTo>
                <a:cubicBezTo>
                  <a:pt x="4059914" y="-33530"/>
                  <a:pt x="4120449" y="-13562"/>
                  <a:pt x="3739925" y="58903"/>
                </a:cubicBezTo>
                <a:cubicBezTo>
                  <a:pt x="3707251" y="65125"/>
                  <a:pt x="3697038" y="111006"/>
                  <a:pt x="3669361" y="129453"/>
                </a:cubicBezTo>
                <a:cubicBezTo>
                  <a:pt x="3648730" y="143204"/>
                  <a:pt x="3622318" y="145130"/>
                  <a:pt x="3598796" y="152969"/>
                </a:cubicBezTo>
                <a:lnTo>
                  <a:pt x="3387102" y="294068"/>
                </a:lnTo>
                <a:cubicBezTo>
                  <a:pt x="3317721" y="340312"/>
                  <a:pt x="3302569" y="343750"/>
                  <a:pt x="3245973" y="411651"/>
                </a:cubicBezTo>
                <a:cubicBezTo>
                  <a:pt x="3161709" y="512745"/>
                  <a:pt x="3228452" y="446685"/>
                  <a:pt x="3175408" y="552750"/>
                </a:cubicBezTo>
                <a:cubicBezTo>
                  <a:pt x="3153712" y="596132"/>
                  <a:pt x="3096812" y="667847"/>
                  <a:pt x="3057801" y="693849"/>
                </a:cubicBezTo>
                <a:cubicBezTo>
                  <a:pt x="3037170" y="707600"/>
                  <a:pt x="3010758" y="709526"/>
                  <a:pt x="2987236" y="717365"/>
                </a:cubicBezTo>
                <a:cubicBezTo>
                  <a:pt x="2963714" y="733043"/>
                  <a:pt x="2938389" y="746304"/>
                  <a:pt x="2916671" y="764398"/>
                </a:cubicBezTo>
                <a:cubicBezTo>
                  <a:pt x="2872087" y="801544"/>
                  <a:pt x="2825496" y="852645"/>
                  <a:pt x="2799064" y="905497"/>
                </a:cubicBezTo>
                <a:cubicBezTo>
                  <a:pt x="2787976" y="927668"/>
                  <a:pt x="2790418" y="956217"/>
                  <a:pt x="2775542" y="976047"/>
                </a:cubicBezTo>
                <a:cubicBezTo>
                  <a:pt x="2742276" y="1020391"/>
                  <a:pt x="2657934" y="1093629"/>
                  <a:pt x="2657934" y="1093629"/>
                </a:cubicBezTo>
                <a:cubicBezTo>
                  <a:pt x="2633422" y="1167152"/>
                  <a:pt x="2609653" y="1259071"/>
                  <a:pt x="2540327" y="1305278"/>
                </a:cubicBezTo>
                <a:lnTo>
                  <a:pt x="2469762" y="1352311"/>
                </a:lnTo>
                <a:cubicBezTo>
                  <a:pt x="2382843" y="1482661"/>
                  <a:pt x="2472447" y="1379562"/>
                  <a:pt x="2352154" y="1446377"/>
                </a:cubicBezTo>
                <a:cubicBezTo>
                  <a:pt x="2302731" y="1473828"/>
                  <a:pt x="2264660" y="1522568"/>
                  <a:pt x="2211025" y="1540443"/>
                </a:cubicBezTo>
                <a:lnTo>
                  <a:pt x="2069896" y="1587476"/>
                </a:lnTo>
                <a:cubicBezTo>
                  <a:pt x="2046374" y="1595315"/>
                  <a:pt x="2023787" y="1606917"/>
                  <a:pt x="1999331" y="1610992"/>
                </a:cubicBezTo>
                <a:cubicBezTo>
                  <a:pt x="1952288" y="1618831"/>
                  <a:pt x="1904470" y="1622944"/>
                  <a:pt x="1858202" y="1634509"/>
                </a:cubicBezTo>
                <a:cubicBezTo>
                  <a:pt x="1629063" y="1691782"/>
                  <a:pt x="1785295" y="1696071"/>
                  <a:pt x="1481857" y="1728575"/>
                </a:cubicBezTo>
                <a:cubicBezTo>
                  <a:pt x="1341315" y="1743630"/>
                  <a:pt x="1199599" y="1744252"/>
                  <a:pt x="1058470" y="1752091"/>
                </a:cubicBezTo>
                <a:cubicBezTo>
                  <a:pt x="1027108" y="1759930"/>
                  <a:pt x="995347" y="1766321"/>
                  <a:pt x="964383" y="1775608"/>
                </a:cubicBezTo>
                <a:cubicBezTo>
                  <a:pt x="916887" y="1789854"/>
                  <a:pt x="871878" y="1812918"/>
                  <a:pt x="823254" y="1822641"/>
                </a:cubicBezTo>
                <a:cubicBezTo>
                  <a:pt x="657024" y="1855879"/>
                  <a:pt x="743572" y="1833517"/>
                  <a:pt x="564517" y="1893190"/>
                </a:cubicBezTo>
                <a:cubicBezTo>
                  <a:pt x="540995" y="1901029"/>
                  <a:pt x="514583" y="1902956"/>
                  <a:pt x="493952" y="1916707"/>
                </a:cubicBezTo>
                <a:lnTo>
                  <a:pt x="352823" y="2010773"/>
                </a:lnTo>
                <a:cubicBezTo>
                  <a:pt x="329302" y="2026451"/>
                  <a:pt x="302249" y="2037820"/>
                  <a:pt x="282259" y="2057806"/>
                </a:cubicBezTo>
                <a:lnTo>
                  <a:pt x="211694" y="2128355"/>
                </a:lnTo>
                <a:cubicBezTo>
                  <a:pt x="152569" y="2305689"/>
                  <a:pt x="232326" y="2087098"/>
                  <a:pt x="141129" y="2269454"/>
                </a:cubicBezTo>
                <a:cubicBezTo>
                  <a:pt x="130041" y="2291625"/>
                  <a:pt x="128696" y="2317833"/>
                  <a:pt x="117608" y="2340004"/>
                </a:cubicBezTo>
                <a:cubicBezTo>
                  <a:pt x="104965" y="2365284"/>
                  <a:pt x="84591" y="2386013"/>
                  <a:pt x="70565" y="2410553"/>
                </a:cubicBezTo>
                <a:cubicBezTo>
                  <a:pt x="53169" y="2440990"/>
                  <a:pt x="39203" y="2473264"/>
                  <a:pt x="23522" y="2504619"/>
                </a:cubicBezTo>
                <a:cubicBezTo>
                  <a:pt x="15681" y="2543813"/>
                  <a:pt x="0" y="2582231"/>
                  <a:pt x="0" y="2622202"/>
                </a:cubicBezTo>
                <a:cubicBezTo>
                  <a:pt x="0" y="2980285"/>
                  <a:pt x="3514" y="2777355"/>
                  <a:pt x="47043" y="2951433"/>
                </a:cubicBezTo>
                <a:cubicBezTo>
                  <a:pt x="51793" y="2970427"/>
                  <a:pt x="72581" y="3107314"/>
                  <a:pt x="94086" y="3139565"/>
                </a:cubicBezTo>
                <a:cubicBezTo>
                  <a:pt x="112539" y="3167238"/>
                  <a:pt x="143355" y="3184565"/>
                  <a:pt x="164651" y="3210115"/>
                </a:cubicBezTo>
                <a:cubicBezTo>
                  <a:pt x="182748" y="3231827"/>
                  <a:pt x="193597" y="3258952"/>
                  <a:pt x="211694" y="3280664"/>
                </a:cubicBezTo>
                <a:cubicBezTo>
                  <a:pt x="232990" y="3306214"/>
                  <a:pt x="253182" y="3335064"/>
                  <a:pt x="282259" y="3351214"/>
                </a:cubicBezTo>
                <a:cubicBezTo>
                  <a:pt x="282264" y="3351217"/>
                  <a:pt x="458667" y="3410004"/>
                  <a:pt x="493952" y="3421763"/>
                </a:cubicBezTo>
                <a:lnTo>
                  <a:pt x="564517" y="3445280"/>
                </a:lnTo>
                <a:lnTo>
                  <a:pt x="635082" y="3468796"/>
                </a:lnTo>
                <a:cubicBezTo>
                  <a:pt x="658603" y="3484474"/>
                  <a:pt x="679663" y="3504696"/>
                  <a:pt x="705646" y="3515829"/>
                </a:cubicBezTo>
                <a:cubicBezTo>
                  <a:pt x="864971" y="3584097"/>
                  <a:pt x="1138660" y="3503677"/>
                  <a:pt x="1246642" y="3492313"/>
                </a:cubicBezTo>
                <a:cubicBezTo>
                  <a:pt x="1278004" y="3484474"/>
                  <a:pt x="1309764" y="3478083"/>
                  <a:pt x="1340728" y="3468796"/>
                </a:cubicBezTo>
                <a:cubicBezTo>
                  <a:pt x="1388224" y="3454550"/>
                  <a:pt x="1432396" y="3425295"/>
                  <a:pt x="1481857" y="3421763"/>
                </a:cubicBezTo>
                <a:lnTo>
                  <a:pt x="1811159" y="3398247"/>
                </a:lnTo>
                <a:cubicBezTo>
                  <a:pt x="1858202" y="3382569"/>
                  <a:pt x="1911027" y="3378716"/>
                  <a:pt x="1952288" y="3351214"/>
                </a:cubicBezTo>
                <a:cubicBezTo>
                  <a:pt x="1975810" y="3335536"/>
                  <a:pt x="1997021" y="3315660"/>
                  <a:pt x="2022853" y="3304181"/>
                </a:cubicBezTo>
                <a:cubicBezTo>
                  <a:pt x="2123460" y="3259476"/>
                  <a:pt x="2162286" y="3260991"/>
                  <a:pt x="2258068" y="3233631"/>
                </a:cubicBezTo>
                <a:cubicBezTo>
                  <a:pt x="2281908" y="3226821"/>
                  <a:pt x="2304580" y="3216127"/>
                  <a:pt x="2328633" y="3210115"/>
                </a:cubicBezTo>
                <a:cubicBezTo>
                  <a:pt x="2462899" y="3176556"/>
                  <a:pt x="2419617" y="3199287"/>
                  <a:pt x="2540327" y="3163082"/>
                </a:cubicBezTo>
                <a:cubicBezTo>
                  <a:pt x="2587823" y="3148836"/>
                  <a:pt x="2681456" y="3116049"/>
                  <a:pt x="2681456" y="3116049"/>
                </a:cubicBezTo>
                <a:cubicBezTo>
                  <a:pt x="2704978" y="3100371"/>
                  <a:pt x="2726737" y="3081656"/>
                  <a:pt x="2752021" y="3069016"/>
                </a:cubicBezTo>
                <a:cubicBezTo>
                  <a:pt x="2774198" y="3057930"/>
                  <a:pt x="2800911" y="3057538"/>
                  <a:pt x="2822585" y="3045499"/>
                </a:cubicBezTo>
                <a:cubicBezTo>
                  <a:pt x="2872008" y="3018047"/>
                  <a:pt x="2923734" y="2991405"/>
                  <a:pt x="2963715" y="2951433"/>
                </a:cubicBezTo>
                <a:cubicBezTo>
                  <a:pt x="3054269" y="2860898"/>
                  <a:pt x="3006603" y="2899331"/>
                  <a:pt x="3104844" y="2833851"/>
                </a:cubicBezTo>
                <a:cubicBezTo>
                  <a:pt x="3191089" y="2704509"/>
                  <a:pt x="3104845" y="2814253"/>
                  <a:pt x="3222452" y="2716268"/>
                </a:cubicBezTo>
                <a:cubicBezTo>
                  <a:pt x="3443543" y="2532064"/>
                  <a:pt x="3077438" y="2789405"/>
                  <a:pt x="3434145" y="2551652"/>
                </a:cubicBezTo>
                <a:cubicBezTo>
                  <a:pt x="3457667" y="2535974"/>
                  <a:pt x="3484720" y="2524605"/>
                  <a:pt x="3504710" y="2504619"/>
                </a:cubicBezTo>
                <a:cubicBezTo>
                  <a:pt x="3556732" y="2452609"/>
                  <a:pt x="3580347" y="2419776"/>
                  <a:pt x="3645839" y="2387037"/>
                </a:cubicBezTo>
                <a:cubicBezTo>
                  <a:pt x="3668016" y="2375951"/>
                  <a:pt x="3694729" y="2375559"/>
                  <a:pt x="3716404" y="2363520"/>
                </a:cubicBezTo>
                <a:cubicBezTo>
                  <a:pt x="3988701" y="2212276"/>
                  <a:pt x="3756666" y="2332212"/>
                  <a:pt x="3928098" y="2198905"/>
                </a:cubicBezTo>
                <a:cubicBezTo>
                  <a:pt x="3972728" y="2164201"/>
                  <a:pt x="4069227" y="2104839"/>
                  <a:pt x="4069227" y="2104839"/>
                </a:cubicBezTo>
                <a:cubicBezTo>
                  <a:pt x="4112147" y="2040472"/>
                  <a:pt x="4112557" y="2020261"/>
                  <a:pt x="4186835" y="1987256"/>
                </a:cubicBezTo>
                <a:cubicBezTo>
                  <a:pt x="4232149" y="1967121"/>
                  <a:pt x="4327964" y="1940223"/>
                  <a:pt x="4327964" y="1940223"/>
                </a:cubicBezTo>
                <a:cubicBezTo>
                  <a:pt x="4351486" y="1916707"/>
                  <a:pt x="4378106" y="1895926"/>
                  <a:pt x="4398529" y="1869674"/>
                </a:cubicBezTo>
                <a:cubicBezTo>
                  <a:pt x="4433240" y="1825055"/>
                  <a:pt x="4492615" y="1728575"/>
                  <a:pt x="4492615" y="1728575"/>
                </a:cubicBezTo>
                <a:cubicBezTo>
                  <a:pt x="4533462" y="1606058"/>
                  <a:pt x="4489381" y="1703220"/>
                  <a:pt x="4563180" y="1610992"/>
                </a:cubicBezTo>
                <a:cubicBezTo>
                  <a:pt x="4652789" y="1499006"/>
                  <a:pt x="4559817" y="1574040"/>
                  <a:pt x="4680787" y="1493410"/>
                </a:cubicBezTo>
                <a:lnTo>
                  <a:pt x="4751352" y="1281761"/>
                </a:lnTo>
                <a:cubicBezTo>
                  <a:pt x="4759192" y="1258245"/>
                  <a:pt x="4768859" y="1235260"/>
                  <a:pt x="4774873" y="1211212"/>
                </a:cubicBezTo>
                <a:cubicBezTo>
                  <a:pt x="4782714" y="1179857"/>
                  <a:pt x="4789106" y="1148103"/>
                  <a:pt x="4798395" y="1117146"/>
                </a:cubicBezTo>
                <a:cubicBezTo>
                  <a:pt x="4812644" y="1069660"/>
                  <a:pt x="4845438" y="976047"/>
                  <a:pt x="4845438" y="976047"/>
                </a:cubicBezTo>
                <a:cubicBezTo>
                  <a:pt x="4818382" y="597357"/>
                  <a:pt x="4856715" y="751194"/>
                  <a:pt x="4774873" y="505717"/>
                </a:cubicBezTo>
                <a:cubicBezTo>
                  <a:pt x="4774873" y="505716"/>
                  <a:pt x="4727832" y="364619"/>
                  <a:pt x="4727830" y="364618"/>
                </a:cubicBezTo>
                <a:lnTo>
                  <a:pt x="4657266" y="341101"/>
                </a:lnTo>
                <a:cubicBezTo>
                  <a:pt x="4641585" y="317585"/>
                  <a:pt x="4622866" y="295832"/>
                  <a:pt x="4610223" y="270552"/>
                </a:cubicBezTo>
                <a:cubicBezTo>
                  <a:pt x="4599135" y="248381"/>
                  <a:pt x="4600454" y="220627"/>
                  <a:pt x="4586701" y="200002"/>
                </a:cubicBezTo>
                <a:cubicBezTo>
                  <a:pt x="4582351" y="193479"/>
                  <a:pt x="4571020" y="200002"/>
                  <a:pt x="4563180" y="200002"/>
                </a:cubicBezTo>
                <a:lnTo>
                  <a:pt x="4563180" y="200002"/>
                </a:lnTo>
                <a:lnTo>
                  <a:pt x="4563180" y="200002"/>
                </a:lnTo>
                <a:lnTo>
                  <a:pt x="4563180" y="200002"/>
                </a:lnTo>
                <a:lnTo>
                  <a:pt x="4563180" y="200002"/>
                </a:lnTo>
                <a:lnTo>
                  <a:pt x="4563180" y="200002"/>
                </a:lnTo>
                <a:lnTo>
                  <a:pt x="4563180" y="200002"/>
                </a:lnTo>
              </a:path>
            </a:pathLst>
          </a:custGeom>
          <a:solidFill>
            <a:srgbClr val="FF0000"/>
          </a:solidFill>
          <a:ln w="127000">
            <a:solidFill>
              <a:srgbClr val="0073FF"/>
            </a:solidFill>
          </a:ln>
        </p:spPr>
        <p:style>
          <a:lnRef idx="2">
            <a:schemeClr val="accent1"/>
          </a:lnRef>
          <a:fillRef idx="0">
            <a:schemeClr val="accent1"/>
          </a:fillRef>
          <a:effectRef idx="1">
            <a:schemeClr val="accent1"/>
          </a:effectRef>
          <a:fontRef idx="minor">
            <a:schemeClr val="tx1"/>
          </a:fontRef>
        </p:style>
        <p:txBody>
          <a:bodyPr lIns="68568" tIns="34284" rIns="68568" bIns="34284" rtlCol="0" anchor="ctr"/>
          <a:lstStyle/>
          <a:p>
            <a:pPr algn="ctr" defTabSz="685783" fontAlgn="base">
              <a:spcBef>
                <a:spcPct val="0"/>
              </a:spcBef>
              <a:spcAft>
                <a:spcPct val="0"/>
              </a:spcAft>
            </a:pPr>
            <a:endParaRPr lang="en-US" sz="1351">
              <a:solidFill>
                <a:srgbClr val="3366FF"/>
              </a:solidFill>
              <a:latin typeface="Arial"/>
            </a:endParaRPr>
          </a:p>
        </p:txBody>
      </p:sp>
      <p:sp>
        <p:nvSpPr>
          <p:cNvPr id="40" name="TextBox 39">
            <a:extLst>
              <a:ext uri="{FF2B5EF4-FFF2-40B4-BE49-F238E27FC236}">
                <a16:creationId xmlns:a16="http://schemas.microsoft.com/office/drawing/2014/main" id="{7D468B9A-29DF-5545-A57D-5313C3593A10}"/>
              </a:ext>
            </a:extLst>
          </p:cNvPr>
          <p:cNvSpPr txBox="1"/>
          <p:nvPr/>
        </p:nvSpPr>
        <p:spPr>
          <a:xfrm>
            <a:off x="6776595" y="5152188"/>
            <a:ext cx="1131384" cy="300210"/>
          </a:xfrm>
          <a:prstGeom prst="rect">
            <a:avLst/>
          </a:prstGeom>
          <a:solidFill>
            <a:schemeClr val="bg1"/>
          </a:solidFill>
        </p:spPr>
        <p:txBody>
          <a:bodyPr wrap="square" rtlCol="0">
            <a:spAutoFit/>
          </a:bodyPr>
          <a:lstStyle/>
          <a:p>
            <a:pPr defTabSz="685783" fontAlgn="base">
              <a:spcBef>
                <a:spcPct val="0"/>
              </a:spcBef>
              <a:spcAft>
                <a:spcPct val="0"/>
              </a:spcAft>
            </a:pPr>
            <a:r>
              <a:rPr lang="en-US" sz="1351" b="1" dirty="0">
                <a:solidFill>
                  <a:schemeClr val="tx1">
                    <a:lumMod val="75000"/>
                    <a:lumOff val="25000"/>
                  </a:schemeClr>
                </a:solidFill>
                <a:latin typeface="Arial" charset="0"/>
                <a:ea typeface="ＭＳ Ｐゴシック" charset="0"/>
              </a:rPr>
              <a:t>LV Endo </a:t>
            </a:r>
          </a:p>
        </p:txBody>
      </p:sp>
      <p:sp>
        <p:nvSpPr>
          <p:cNvPr id="41" name="TextBox 40">
            <a:extLst>
              <a:ext uri="{FF2B5EF4-FFF2-40B4-BE49-F238E27FC236}">
                <a16:creationId xmlns:a16="http://schemas.microsoft.com/office/drawing/2014/main" id="{D8FDD1FA-25C0-6840-8C99-62B1786509DB}"/>
              </a:ext>
            </a:extLst>
          </p:cNvPr>
          <p:cNvSpPr txBox="1"/>
          <p:nvPr/>
        </p:nvSpPr>
        <p:spPr>
          <a:xfrm>
            <a:off x="4744553" y="3889796"/>
            <a:ext cx="1297059" cy="300210"/>
          </a:xfrm>
          <a:prstGeom prst="rect">
            <a:avLst/>
          </a:prstGeom>
          <a:solidFill>
            <a:schemeClr val="bg1"/>
          </a:solidFill>
        </p:spPr>
        <p:txBody>
          <a:bodyPr wrap="square" rtlCol="0">
            <a:spAutoFit/>
          </a:bodyPr>
          <a:lstStyle/>
          <a:p>
            <a:pPr defTabSz="685783" fontAlgn="base">
              <a:spcBef>
                <a:spcPct val="0"/>
              </a:spcBef>
              <a:spcAft>
                <a:spcPct val="0"/>
              </a:spcAft>
            </a:pPr>
            <a:r>
              <a:rPr lang="en-US" sz="1351" b="1" dirty="0">
                <a:solidFill>
                  <a:schemeClr val="tx1">
                    <a:lumMod val="75000"/>
                    <a:lumOff val="25000"/>
                  </a:schemeClr>
                </a:solidFill>
                <a:latin typeface="Arial" charset="0"/>
                <a:ea typeface="ＭＳ Ｐゴシック" charset="0"/>
              </a:rPr>
              <a:t>RV Endo</a:t>
            </a:r>
          </a:p>
        </p:txBody>
      </p:sp>
      <p:sp>
        <p:nvSpPr>
          <p:cNvPr id="42" name="TextBox 41">
            <a:extLst>
              <a:ext uri="{FF2B5EF4-FFF2-40B4-BE49-F238E27FC236}">
                <a16:creationId xmlns:a16="http://schemas.microsoft.com/office/drawing/2014/main" id="{9EF5153A-B1A9-A44A-8620-2D73DF6FA659}"/>
              </a:ext>
            </a:extLst>
          </p:cNvPr>
          <p:cNvSpPr txBox="1"/>
          <p:nvPr/>
        </p:nvSpPr>
        <p:spPr>
          <a:xfrm>
            <a:off x="7724886" y="3398060"/>
            <a:ext cx="184731" cy="300210"/>
          </a:xfrm>
          <a:prstGeom prst="rect">
            <a:avLst/>
          </a:prstGeom>
          <a:noFill/>
        </p:spPr>
        <p:txBody>
          <a:bodyPr wrap="none" rtlCol="0">
            <a:spAutoFit/>
          </a:bodyPr>
          <a:lstStyle/>
          <a:p>
            <a:pPr defTabSz="685783" fontAlgn="base">
              <a:spcBef>
                <a:spcPct val="0"/>
              </a:spcBef>
              <a:spcAft>
                <a:spcPct val="0"/>
              </a:spcAft>
            </a:pPr>
            <a:endParaRPr lang="en-US" sz="1351" dirty="0">
              <a:solidFill>
                <a:prstClr val="white"/>
              </a:solidFill>
              <a:latin typeface="Arial" charset="0"/>
              <a:ea typeface="ＭＳ Ｐゴシック" charset="0"/>
            </a:endParaRPr>
          </a:p>
        </p:txBody>
      </p:sp>
      <p:sp>
        <p:nvSpPr>
          <p:cNvPr id="5" name="Rectangle 4">
            <a:extLst>
              <a:ext uri="{FF2B5EF4-FFF2-40B4-BE49-F238E27FC236}">
                <a16:creationId xmlns:a16="http://schemas.microsoft.com/office/drawing/2014/main" id="{D00823B2-A169-0146-B981-F2079E95B236}"/>
              </a:ext>
            </a:extLst>
          </p:cNvPr>
          <p:cNvSpPr/>
          <p:nvPr/>
        </p:nvSpPr>
        <p:spPr>
          <a:xfrm>
            <a:off x="857251" y="5701786"/>
            <a:ext cx="3429000" cy="230832"/>
          </a:xfrm>
          <a:prstGeom prst="rect">
            <a:avLst/>
          </a:prstGeom>
        </p:spPr>
        <p:txBody>
          <a:bodyPr>
            <a:spAutoFit/>
          </a:bodyPr>
          <a:lstStyle/>
          <a:p>
            <a:pPr algn="ctr" defTabSz="685783" fontAlgn="base">
              <a:spcBef>
                <a:spcPct val="0"/>
              </a:spcBef>
              <a:spcAft>
                <a:spcPct val="0"/>
              </a:spcAft>
            </a:pPr>
            <a:r>
              <a:rPr lang="en-US" sz="900" dirty="0" err="1">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Tokuda</a:t>
            </a:r>
            <a:r>
              <a:rPr lang="en-US" sz="90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 et al. JAHA 2013; </a:t>
            </a:r>
            <a:r>
              <a:rPr lang="en-US" sz="900" dirty="0" err="1">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Bogun</a:t>
            </a:r>
            <a:r>
              <a:rPr lang="en-US" sz="90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 et al. JACC 2009;53:1138 </a:t>
            </a:r>
          </a:p>
        </p:txBody>
      </p:sp>
      <p:pic>
        <p:nvPicPr>
          <p:cNvPr id="6" name="Picture 5">
            <a:extLst>
              <a:ext uri="{FF2B5EF4-FFF2-40B4-BE49-F238E27FC236}">
                <a16:creationId xmlns:a16="http://schemas.microsoft.com/office/drawing/2014/main" id="{98529160-C2DC-AB4B-A0AA-C142F8C546A5}"/>
              </a:ext>
            </a:extLst>
          </p:cNvPr>
          <p:cNvPicPr>
            <a:picLocks noChangeAspect="1"/>
          </p:cNvPicPr>
          <p:nvPr/>
        </p:nvPicPr>
        <p:blipFill>
          <a:blip r:embed="rId6"/>
          <a:stretch>
            <a:fillRect/>
          </a:stretch>
        </p:blipFill>
        <p:spPr>
          <a:xfrm>
            <a:off x="1191963" y="1657352"/>
            <a:ext cx="1796604" cy="1430373"/>
          </a:xfrm>
          <a:prstGeom prst="rect">
            <a:avLst/>
          </a:prstGeom>
        </p:spPr>
      </p:pic>
      <p:sp>
        <p:nvSpPr>
          <p:cNvPr id="43" name="Rectangle 42">
            <a:extLst>
              <a:ext uri="{FF2B5EF4-FFF2-40B4-BE49-F238E27FC236}">
                <a16:creationId xmlns:a16="http://schemas.microsoft.com/office/drawing/2014/main" id="{51883C8E-93A7-9040-8D0D-4C62C5A94478}"/>
              </a:ext>
            </a:extLst>
          </p:cNvPr>
          <p:cNvSpPr/>
          <p:nvPr/>
        </p:nvSpPr>
        <p:spPr>
          <a:xfrm>
            <a:off x="1188427" y="3146129"/>
            <a:ext cx="1726224" cy="230832"/>
          </a:xfrm>
          <a:prstGeom prst="rect">
            <a:avLst/>
          </a:prstGeom>
        </p:spPr>
        <p:txBody>
          <a:bodyPr wrap="square">
            <a:spAutoFit/>
          </a:bodyPr>
          <a:lstStyle/>
          <a:p>
            <a:pPr algn="ctr" defTabSz="685783" fontAlgn="base">
              <a:spcBef>
                <a:spcPct val="0"/>
              </a:spcBef>
              <a:spcAft>
                <a:spcPct val="0"/>
              </a:spcAft>
            </a:pPr>
            <a:r>
              <a:rPr lang="en-US" sz="900" dirty="0" err="1">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Dinov</a:t>
            </a:r>
            <a:r>
              <a:rPr lang="en-US" sz="90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 et al. Circulation 2014</a:t>
            </a:r>
          </a:p>
        </p:txBody>
      </p:sp>
      <p:sp>
        <p:nvSpPr>
          <p:cNvPr id="44" name="Oval 43">
            <a:extLst>
              <a:ext uri="{FF2B5EF4-FFF2-40B4-BE49-F238E27FC236}">
                <a16:creationId xmlns:a16="http://schemas.microsoft.com/office/drawing/2014/main" id="{871F9E10-3470-BD41-9BB6-79104FB0051E}"/>
              </a:ext>
            </a:extLst>
          </p:cNvPr>
          <p:cNvSpPr/>
          <p:nvPr/>
        </p:nvSpPr>
        <p:spPr>
          <a:xfrm>
            <a:off x="1828803" y="2354789"/>
            <a:ext cx="567943" cy="3765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base">
              <a:spcBef>
                <a:spcPct val="0"/>
              </a:spcBef>
              <a:spcAft>
                <a:spcPct val="0"/>
              </a:spcAft>
            </a:pPr>
            <a:endParaRPr lang="en-US" sz="1351">
              <a:solidFill>
                <a:prstClr val="white"/>
              </a:solidFill>
              <a:latin typeface="Arial"/>
            </a:endParaRPr>
          </a:p>
        </p:txBody>
      </p:sp>
      <p:cxnSp>
        <p:nvCxnSpPr>
          <p:cNvPr id="46" name="Straight Connector 45">
            <a:extLst>
              <a:ext uri="{FF2B5EF4-FFF2-40B4-BE49-F238E27FC236}">
                <a16:creationId xmlns:a16="http://schemas.microsoft.com/office/drawing/2014/main" id="{2AF4B277-7178-AC42-B38A-B5ED8AD18442}"/>
              </a:ext>
            </a:extLst>
          </p:cNvPr>
          <p:cNvCxnSpPr>
            <a:cxnSpLocks/>
          </p:cNvCxnSpPr>
          <p:nvPr/>
        </p:nvCxnSpPr>
        <p:spPr bwMode="auto">
          <a:xfrm>
            <a:off x="1143000" y="1600200"/>
            <a:ext cx="6858000" cy="0"/>
          </a:xfrm>
          <a:prstGeom prst="line">
            <a:avLst/>
          </a:prstGeom>
          <a:gradFill rotWithShape="0">
            <a:gsLst>
              <a:gs pos="0">
                <a:srgbClr val="0000E0"/>
              </a:gs>
              <a:gs pos="100000">
                <a:srgbClr val="2A2A7E"/>
              </a:gs>
            </a:gsLst>
            <a:lin ang="5400000" scaled="1"/>
          </a:gradFill>
          <a:ln w="28575" cap="flat" cmpd="sng" algn="ctr">
            <a:solidFill>
              <a:schemeClr val="tx1"/>
            </a:solidFill>
            <a:prstDash val="solid"/>
            <a:round/>
            <a:headEnd type="none" w="med" len="med"/>
            <a:tailEnd type="none" w="med" len="med"/>
          </a:ln>
          <a:effectLst/>
          <a:scene3d>
            <a:camera prst="legacyObliqueTopLeft"/>
            <a:lightRig rig="legacyFlat3" dir="t"/>
          </a:scene3d>
          <a:sp3d prstMaterial="legacyMatte">
            <a:bevelT w="0" h="0" prst="angle"/>
            <a:bevelB w="0" h="0" prst="angle"/>
            <a:extrusionClr>
              <a:schemeClr val="tx1"/>
            </a:extrusionClr>
          </a:sp3d>
        </p:spPr>
      </p:cxnSp>
    </p:spTree>
    <p:extLst>
      <p:ext uri="{BB962C8B-B14F-4D97-AF65-F5344CB8AC3E}">
        <p14:creationId xmlns:p14="http://schemas.microsoft.com/office/powerpoint/2010/main" val="47028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500"/>
                            </p:stCondLst>
                            <p:childTnLst>
                              <p:par>
                                <p:cTn id="17" presetID="53" presetClass="entr" presetSubtype="16" fill="hold" grpId="1"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250" fill="hold"/>
                                        <p:tgtEl>
                                          <p:spTgt spid="16"/>
                                        </p:tgtEl>
                                        <p:attrNameLst>
                                          <p:attrName>ppt_w</p:attrName>
                                        </p:attrNameLst>
                                      </p:cBhvr>
                                      <p:tavLst>
                                        <p:tav tm="0">
                                          <p:val>
                                            <p:fltVal val="0"/>
                                          </p:val>
                                        </p:tav>
                                        <p:tav tm="100000">
                                          <p:val>
                                            <p:strVal val="#ppt_w"/>
                                          </p:val>
                                        </p:tav>
                                      </p:tavLst>
                                    </p:anim>
                                    <p:anim calcmode="lin" valueType="num">
                                      <p:cBhvr>
                                        <p:cTn id="20" dur="250" fill="hold"/>
                                        <p:tgtEl>
                                          <p:spTgt spid="16"/>
                                        </p:tgtEl>
                                        <p:attrNameLst>
                                          <p:attrName>ppt_h</p:attrName>
                                        </p:attrNameLst>
                                      </p:cBhvr>
                                      <p:tavLst>
                                        <p:tav tm="0">
                                          <p:val>
                                            <p:fltVal val="0"/>
                                          </p:val>
                                        </p:tav>
                                        <p:tav tm="100000">
                                          <p:val>
                                            <p:strVal val="#ppt_h"/>
                                          </p:val>
                                        </p:tav>
                                      </p:tavLst>
                                    </p:anim>
                                    <p:animEffect transition="in" filter="fade">
                                      <p:cBhvr>
                                        <p:cTn id="21" dur="250"/>
                                        <p:tgtEl>
                                          <p:spTgt spid="16"/>
                                        </p:tgtEl>
                                      </p:cBhvr>
                                    </p:animEffect>
                                  </p:childTnLst>
                                </p:cTn>
                              </p:par>
                              <p:par>
                                <p:cTn id="22" presetID="27" presetClass="emph" presetSubtype="0" fill="remove" grpId="0" nodeType="withEffect">
                                  <p:stCondLst>
                                    <p:cond delay="0"/>
                                  </p:stCondLst>
                                  <p:childTnLst>
                                    <p:animClr clrSpc="rgb" dir="cw">
                                      <p:cBhvr override="childStyle">
                                        <p:cTn id="23" dur="125" autoRev="1" fill="remove"/>
                                        <p:tgtEl>
                                          <p:spTgt spid="16"/>
                                        </p:tgtEl>
                                        <p:attrNameLst>
                                          <p:attrName>style.color</p:attrName>
                                        </p:attrNameLst>
                                      </p:cBhvr>
                                      <p:to>
                                        <a:schemeClr val="bg1"/>
                                      </p:to>
                                    </p:animClr>
                                    <p:animClr clrSpc="rgb" dir="cw">
                                      <p:cBhvr>
                                        <p:cTn id="24" dur="125" autoRev="1" fill="remove"/>
                                        <p:tgtEl>
                                          <p:spTgt spid="16"/>
                                        </p:tgtEl>
                                        <p:attrNameLst>
                                          <p:attrName>fillcolor</p:attrName>
                                        </p:attrNameLst>
                                      </p:cBhvr>
                                      <p:to>
                                        <a:schemeClr val="bg1"/>
                                      </p:to>
                                    </p:animClr>
                                    <p:set>
                                      <p:cBhvr>
                                        <p:cTn id="25" dur="125" autoRev="1" fill="remove"/>
                                        <p:tgtEl>
                                          <p:spTgt spid="16"/>
                                        </p:tgtEl>
                                        <p:attrNameLst>
                                          <p:attrName>fill.type</p:attrName>
                                        </p:attrNameLst>
                                      </p:cBhvr>
                                      <p:to>
                                        <p:strVal val="solid"/>
                                      </p:to>
                                    </p:set>
                                    <p:set>
                                      <p:cBhvr>
                                        <p:cTn id="26" dur="125" autoRev="1" fill="remove"/>
                                        <p:tgtEl>
                                          <p:spTgt spid="16"/>
                                        </p:tgtEl>
                                        <p:attrNameLst>
                                          <p:attrName>fill.on</p:attrName>
                                        </p:attrNameLst>
                                      </p:cBhvr>
                                      <p:to>
                                        <p:strVal val="true"/>
                                      </p:to>
                                    </p:set>
                                  </p:childTnLst>
                                </p:cTn>
                              </p:par>
                              <p:par>
                                <p:cTn id="27" presetID="53" presetClass="entr" presetSubtype="16" fill="hold" grpId="1"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27" presetClass="emph" presetSubtype="0" fill="remove" grpId="0" nodeType="withEffect">
                                  <p:stCondLst>
                                    <p:cond delay="0"/>
                                  </p:stCondLst>
                                  <p:childTnLst>
                                    <p:animClr clrSpc="rgb" dir="cw">
                                      <p:cBhvr override="childStyle">
                                        <p:cTn id="33" dur="250" autoRev="1" fill="remove"/>
                                        <p:tgtEl>
                                          <p:spTgt spid="17"/>
                                        </p:tgtEl>
                                        <p:attrNameLst>
                                          <p:attrName>style.color</p:attrName>
                                        </p:attrNameLst>
                                      </p:cBhvr>
                                      <p:to>
                                        <a:schemeClr val="bg1"/>
                                      </p:to>
                                    </p:animClr>
                                    <p:animClr clrSpc="rgb" dir="cw">
                                      <p:cBhvr>
                                        <p:cTn id="34" dur="250" autoRev="1" fill="remove"/>
                                        <p:tgtEl>
                                          <p:spTgt spid="17"/>
                                        </p:tgtEl>
                                        <p:attrNameLst>
                                          <p:attrName>fillcolor</p:attrName>
                                        </p:attrNameLst>
                                      </p:cBhvr>
                                      <p:to>
                                        <a:schemeClr val="bg1"/>
                                      </p:to>
                                    </p:animClr>
                                    <p:set>
                                      <p:cBhvr>
                                        <p:cTn id="35" dur="250" autoRev="1" fill="remove"/>
                                        <p:tgtEl>
                                          <p:spTgt spid="17"/>
                                        </p:tgtEl>
                                        <p:attrNameLst>
                                          <p:attrName>fill.type</p:attrName>
                                        </p:attrNameLst>
                                      </p:cBhvr>
                                      <p:to>
                                        <p:strVal val="solid"/>
                                      </p:to>
                                    </p:set>
                                    <p:set>
                                      <p:cBhvr>
                                        <p:cTn id="36" dur="250" autoRev="1" fill="remove"/>
                                        <p:tgtEl>
                                          <p:spTgt spid="17"/>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27" presetClass="emph" presetSubtype="0" fill="remove" grpId="0" nodeType="withEffect">
                                  <p:stCondLst>
                                    <p:cond delay="0"/>
                                  </p:stCondLst>
                                  <p:childTnLst>
                                    <p:animClr clrSpc="rgb" dir="cw">
                                      <p:cBhvr override="childStyle">
                                        <p:cTn id="43" dur="250" autoRev="1" fill="remove"/>
                                        <p:tgtEl>
                                          <p:spTgt spid="19"/>
                                        </p:tgtEl>
                                        <p:attrNameLst>
                                          <p:attrName>style.color</p:attrName>
                                        </p:attrNameLst>
                                      </p:cBhvr>
                                      <p:to>
                                        <a:schemeClr val="bg1"/>
                                      </p:to>
                                    </p:animClr>
                                    <p:animClr clrSpc="rgb" dir="cw">
                                      <p:cBhvr>
                                        <p:cTn id="44" dur="250" autoRev="1" fill="remove"/>
                                        <p:tgtEl>
                                          <p:spTgt spid="19"/>
                                        </p:tgtEl>
                                        <p:attrNameLst>
                                          <p:attrName>fillcolor</p:attrName>
                                        </p:attrNameLst>
                                      </p:cBhvr>
                                      <p:to>
                                        <a:schemeClr val="bg1"/>
                                      </p:to>
                                    </p:animClr>
                                    <p:set>
                                      <p:cBhvr>
                                        <p:cTn id="45" dur="250" autoRev="1" fill="remove"/>
                                        <p:tgtEl>
                                          <p:spTgt spid="19"/>
                                        </p:tgtEl>
                                        <p:attrNameLst>
                                          <p:attrName>fill.type</p:attrName>
                                        </p:attrNameLst>
                                      </p:cBhvr>
                                      <p:to>
                                        <p:strVal val="solid"/>
                                      </p:to>
                                    </p:set>
                                    <p:set>
                                      <p:cBhvr>
                                        <p:cTn id="46" dur="250" autoRev="1" fill="remove"/>
                                        <p:tgtEl>
                                          <p:spTgt spid="19"/>
                                        </p:tgtEl>
                                        <p:attrNameLst>
                                          <p:attrName>fill.on</p:attrName>
                                        </p:attrNameLst>
                                      </p:cBhvr>
                                      <p:to>
                                        <p:strVal val="true"/>
                                      </p:to>
                                    </p:set>
                                  </p:childTnLst>
                                </p:cTn>
                              </p:par>
                              <p:par>
                                <p:cTn id="47" presetID="53" presetClass="entr" presetSubtype="16"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27" presetClass="emph" presetSubtype="0" fill="remove" grpId="0" nodeType="withEffect">
                                  <p:stCondLst>
                                    <p:cond delay="0"/>
                                  </p:stCondLst>
                                  <p:childTnLst>
                                    <p:animClr clrSpc="rgb" dir="cw">
                                      <p:cBhvr override="childStyle">
                                        <p:cTn id="53" dur="250" autoRev="1" fill="remove"/>
                                        <p:tgtEl>
                                          <p:spTgt spid="20"/>
                                        </p:tgtEl>
                                        <p:attrNameLst>
                                          <p:attrName>style.color</p:attrName>
                                        </p:attrNameLst>
                                      </p:cBhvr>
                                      <p:to>
                                        <a:schemeClr val="bg1"/>
                                      </p:to>
                                    </p:animClr>
                                    <p:animClr clrSpc="rgb" dir="cw">
                                      <p:cBhvr>
                                        <p:cTn id="54" dur="250" autoRev="1" fill="remove"/>
                                        <p:tgtEl>
                                          <p:spTgt spid="20"/>
                                        </p:tgtEl>
                                        <p:attrNameLst>
                                          <p:attrName>fillcolor</p:attrName>
                                        </p:attrNameLst>
                                      </p:cBhvr>
                                      <p:to>
                                        <a:schemeClr val="bg1"/>
                                      </p:to>
                                    </p:animClr>
                                    <p:set>
                                      <p:cBhvr>
                                        <p:cTn id="55" dur="250" autoRev="1" fill="remove"/>
                                        <p:tgtEl>
                                          <p:spTgt spid="20"/>
                                        </p:tgtEl>
                                        <p:attrNameLst>
                                          <p:attrName>fill.type</p:attrName>
                                        </p:attrNameLst>
                                      </p:cBhvr>
                                      <p:to>
                                        <p:strVal val="solid"/>
                                      </p:to>
                                    </p:set>
                                    <p:set>
                                      <p:cBhvr>
                                        <p:cTn id="56" dur="250" autoRev="1" fill="remove"/>
                                        <p:tgtEl>
                                          <p:spTgt spid="20"/>
                                        </p:tgtEl>
                                        <p:attrNameLst>
                                          <p:attrName>fill.on</p:attrName>
                                        </p:attrNameLst>
                                      </p:cBhvr>
                                      <p:to>
                                        <p:strVal val="true"/>
                                      </p:to>
                                    </p:set>
                                  </p:childTnLst>
                                </p:cTn>
                              </p:par>
                              <p:par>
                                <p:cTn id="57" presetID="53" presetClass="entr" presetSubtype="16" fill="hold" grpId="1"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par>
                                <p:cTn id="62" presetID="27" presetClass="emph" presetSubtype="0" fill="remove" grpId="0" nodeType="withEffect">
                                  <p:stCondLst>
                                    <p:cond delay="0"/>
                                  </p:stCondLst>
                                  <p:childTnLst>
                                    <p:animClr clrSpc="rgb" dir="cw">
                                      <p:cBhvr override="childStyle">
                                        <p:cTn id="63" dur="250" autoRev="1" fill="remove"/>
                                        <p:tgtEl>
                                          <p:spTgt spid="21"/>
                                        </p:tgtEl>
                                        <p:attrNameLst>
                                          <p:attrName>style.color</p:attrName>
                                        </p:attrNameLst>
                                      </p:cBhvr>
                                      <p:to>
                                        <a:schemeClr val="bg1"/>
                                      </p:to>
                                    </p:animClr>
                                    <p:animClr clrSpc="rgb" dir="cw">
                                      <p:cBhvr>
                                        <p:cTn id="64" dur="250" autoRev="1" fill="remove"/>
                                        <p:tgtEl>
                                          <p:spTgt spid="21"/>
                                        </p:tgtEl>
                                        <p:attrNameLst>
                                          <p:attrName>fillcolor</p:attrName>
                                        </p:attrNameLst>
                                      </p:cBhvr>
                                      <p:to>
                                        <a:schemeClr val="bg1"/>
                                      </p:to>
                                    </p:animClr>
                                    <p:set>
                                      <p:cBhvr>
                                        <p:cTn id="65" dur="250" autoRev="1" fill="remove"/>
                                        <p:tgtEl>
                                          <p:spTgt spid="21"/>
                                        </p:tgtEl>
                                        <p:attrNameLst>
                                          <p:attrName>fill.type</p:attrName>
                                        </p:attrNameLst>
                                      </p:cBhvr>
                                      <p:to>
                                        <p:strVal val="solid"/>
                                      </p:to>
                                    </p:set>
                                    <p:set>
                                      <p:cBhvr>
                                        <p:cTn id="66" dur="250" autoRev="1" fill="remove"/>
                                        <p:tgtEl>
                                          <p:spTgt spid="21"/>
                                        </p:tgtEl>
                                        <p:attrNameLst>
                                          <p:attrName>fill.on</p:attrName>
                                        </p:attrNameLst>
                                      </p:cBhvr>
                                      <p:to>
                                        <p:strVal val="true"/>
                                      </p:to>
                                    </p:set>
                                  </p:childTnLst>
                                </p:cTn>
                              </p:par>
                              <p:par>
                                <p:cTn id="67" presetID="53" presetClass="entr" presetSubtype="16" fill="hold" grpId="1"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27" presetClass="emph" presetSubtype="0" fill="remove" grpId="0" nodeType="withEffect">
                                  <p:stCondLst>
                                    <p:cond delay="0"/>
                                  </p:stCondLst>
                                  <p:childTnLst>
                                    <p:animClr clrSpc="rgb" dir="cw">
                                      <p:cBhvr override="childStyle">
                                        <p:cTn id="73" dur="250" autoRev="1" fill="remove"/>
                                        <p:tgtEl>
                                          <p:spTgt spid="22"/>
                                        </p:tgtEl>
                                        <p:attrNameLst>
                                          <p:attrName>style.color</p:attrName>
                                        </p:attrNameLst>
                                      </p:cBhvr>
                                      <p:to>
                                        <a:schemeClr val="bg1"/>
                                      </p:to>
                                    </p:animClr>
                                    <p:animClr clrSpc="rgb" dir="cw">
                                      <p:cBhvr>
                                        <p:cTn id="74" dur="250" autoRev="1" fill="remove"/>
                                        <p:tgtEl>
                                          <p:spTgt spid="22"/>
                                        </p:tgtEl>
                                        <p:attrNameLst>
                                          <p:attrName>fillcolor</p:attrName>
                                        </p:attrNameLst>
                                      </p:cBhvr>
                                      <p:to>
                                        <a:schemeClr val="bg1"/>
                                      </p:to>
                                    </p:animClr>
                                    <p:set>
                                      <p:cBhvr>
                                        <p:cTn id="75" dur="250" autoRev="1" fill="remove"/>
                                        <p:tgtEl>
                                          <p:spTgt spid="22"/>
                                        </p:tgtEl>
                                        <p:attrNameLst>
                                          <p:attrName>fill.type</p:attrName>
                                        </p:attrNameLst>
                                      </p:cBhvr>
                                      <p:to>
                                        <p:strVal val="solid"/>
                                      </p:to>
                                    </p:set>
                                    <p:set>
                                      <p:cBhvr>
                                        <p:cTn id="76" dur="250" autoRev="1" fill="remove"/>
                                        <p:tgtEl>
                                          <p:spTgt spid="22"/>
                                        </p:tgtEl>
                                        <p:attrNameLst>
                                          <p:attrName>fill.on</p:attrName>
                                        </p:attrNameLst>
                                      </p:cBhvr>
                                      <p:to>
                                        <p:strVal val="true"/>
                                      </p:to>
                                    </p:set>
                                  </p:childTnLst>
                                </p:cTn>
                              </p:par>
                              <p:par>
                                <p:cTn id="77" presetID="53" presetClass="entr" presetSubtype="16" fill="hold" grpId="1"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Effect transition="in" filter="fade">
                                      <p:cBhvr>
                                        <p:cTn id="81" dur="500"/>
                                        <p:tgtEl>
                                          <p:spTgt spid="23"/>
                                        </p:tgtEl>
                                      </p:cBhvr>
                                    </p:animEffect>
                                  </p:childTnLst>
                                </p:cTn>
                              </p:par>
                              <p:par>
                                <p:cTn id="82" presetID="27" presetClass="emph" presetSubtype="0" fill="remove" grpId="0" nodeType="withEffect">
                                  <p:stCondLst>
                                    <p:cond delay="0"/>
                                  </p:stCondLst>
                                  <p:childTnLst>
                                    <p:animClr clrSpc="rgb" dir="cw">
                                      <p:cBhvr override="childStyle">
                                        <p:cTn id="83" dur="250" autoRev="1" fill="remove"/>
                                        <p:tgtEl>
                                          <p:spTgt spid="23"/>
                                        </p:tgtEl>
                                        <p:attrNameLst>
                                          <p:attrName>style.color</p:attrName>
                                        </p:attrNameLst>
                                      </p:cBhvr>
                                      <p:to>
                                        <a:schemeClr val="bg1"/>
                                      </p:to>
                                    </p:animClr>
                                    <p:animClr clrSpc="rgb" dir="cw">
                                      <p:cBhvr>
                                        <p:cTn id="84" dur="250" autoRev="1" fill="remove"/>
                                        <p:tgtEl>
                                          <p:spTgt spid="23"/>
                                        </p:tgtEl>
                                        <p:attrNameLst>
                                          <p:attrName>fillcolor</p:attrName>
                                        </p:attrNameLst>
                                      </p:cBhvr>
                                      <p:to>
                                        <a:schemeClr val="bg1"/>
                                      </p:to>
                                    </p:animClr>
                                    <p:set>
                                      <p:cBhvr>
                                        <p:cTn id="85" dur="250" autoRev="1" fill="remove"/>
                                        <p:tgtEl>
                                          <p:spTgt spid="23"/>
                                        </p:tgtEl>
                                        <p:attrNameLst>
                                          <p:attrName>fill.type</p:attrName>
                                        </p:attrNameLst>
                                      </p:cBhvr>
                                      <p:to>
                                        <p:strVal val="solid"/>
                                      </p:to>
                                    </p:set>
                                    <p:set>
                                      <p:cBhvr>
                                        <p:cTn id="86" dur="250" autoRev="1" fill="remove"/>
                                        <p:tgtEl>
                                          <p:spTgt spid="23"/>
                                        </p:tgtEl>
                                        <p:attrNameLst>
                                          <p:attrName>fill.on</p:attrName>
                                        </p:attrNameLst>
                                      </p:cBhvr>
                                      <p:to>
                                        <p:strVal val="true"/>
                                      </p:to>
                                    </p:set>
                                  </p:childTnLst>
                                </p:cTn>
                              </p:par>
                              <p:par>
                                <p:cTn id="87" presetID="53" presetClass="entr" presetSubtype="16" fill="hold" grpId="1"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fltVal val="0"/>
                                          </p:val>
                                        </p:tav>
                                        <p:tav tm="100000">
                                          <p:val>
                                            <p:strVal val="#ppt_w"/>
                                          </p:val>
                                        </p:tav>
                                      </p:tavLst>
                                    </p:anim>
                                    <p:anim calcmode="lin" valueType="num">
                                      <p:cBhvr>
                                        <p:cTn id="90" dur="500" fill="hold"/>
                                        <p:tgtEl>
                                          <p:spTgt spid="24"/>
                                        </p:tgtEl>
                                        <p:attrNameLst>
                                          <p:attrName>ppt_h</p:attrName>
                                        </p:attrNameLst>
                                      </p:cBhvr>
                                      <p:tavLst>
                                        <p:tav tm="0">
                                          <p:val>
                                            <p:fltVal val="0"/>
                                          </p:val>
                                        </p:tav>
                                        <p:tav tm="100000">
                                          <p:val>
                                            <p:strVal val="#ppt_h"/>
                                          </p:val>
                                        </p:tav>
                                      </p:tavLst>
                                    </p:anim>
                                    <p:animEffect transition="in" filter="fade">
                                      <p:cBhvr>
                                        <p:cTn id="91" dur="500"/>
                                        <p:tgtEl>
                                          <p:spTgt spid="24"/>
                                        </p:tgtEl>
                                      </p:cBhvr>
                                    </p:animEffect>
                                  </p:childTnLst>
                                </p:cTn>
                              </p:par>
                              <p:par>
                                <p:cTn id="92" presetID="27" presetClass="emph" presetSubtype="0" fill="remove" grpId="0" nodeType="withEffect">
                                  <p:stCondLst>
                                    <p:cond delay="0"/>
                                  </p:stCondLst>
                                  <p:childTnLst>
                                    <p:animClr clrSpc="rgb" dir="cw">
                                      <p:cBhvr override="childStyle">
                                        <p:cTn id="93" dur="250" autoRev="1" fill="remove"/>
                                        <p:tgtEl>
                                          <p:spTgt spid="24"/>
                                        </p:tgtEl>
                                        <p:attrNameLst>
                                          <p:attrName>style.color</p:attrName>
                                        </p:attrNameLst>
                                      </p:cBhvr>
                                      <p:to>
                                        <a:schemeClr val="bg1"/>
                                      </p:to>
                                    </p:animClr>
                                    <p:animClr clrSpc="rgb" dir="cw">
                                      <p:cBhvr>
                                        <p:cTn id="94" dur="250" autoRev="1" fill="remove"/>
                                        <p:tgtEl>
                                          <p:spTgt spid="24"/>
                                        </p:tgtEl>
                                        <p:attrNameLst>
                                          <p:attrName>fillcolor</p:attrName>
                                        </p:attrNameLst>
                                      </p:cBhvr>
                                      <p:to>
                                        <a:schemeClr val="bg1"/>
                                      </p:to>
                                    </p:animClr>
                                    <p:set>
                                      <p:cBhvr>
                                        <p:cTn id="95" dur="250" autoRev="1" fill="remove"/>
                                        <p:tgtEl>
                                          <p:spTgt spid="24"/>
                                        </p:tgtEl>
                                        <p:attrNameLst>
                                          <p:attrName>fill.type</p:attrName>
                                        </p:attrNameLst>
                                      </p:cBhvr>
                                      <p:to>
                                        <p:strVal val="solid"/>
                                      </p:to>
                                    </p:set>
                                    <p:set>
                                      <p:cBhvr>
                                        <p:cTn id="96" dur="250" autoRev="1" fill="remove"/>
                                        <p:tgtEl>
                                          <p:spTgt spid="24"/>
                                        </p:tgtEl>
                                        <p:attrNameLst>
                                          <p:attrName>fill.on</p:attrName>
                                        </p:attrNameLst>
                                      </p:cBhvr>
                                      <p:to>
                                        <p:strVal val="true"/>
                                      </p:to>
                                    </p:set>
                                  </p:childTnLst>
                                </p:cTn>
                              </p:par>
                              <p:par>
                                <p:cTn id="97" presetID="53" presetClass="entr" presetSubtype="16" fill="hold" grpId="1" nodeType="with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p:cTn id="99" dur="500" fill="hold"/>
                                        <p:tgtEl>
                                          <p:spTgt spid="25"/>
                                        </p:tgtEl>
                                        <p:attrNameLst>
                                          <p:attrName>ppt_w</p:attrName>
                                        </p:attrNameLst>
                                      </p:cBhvr>
                                      <p:tavLst>
                                        <p:tav tm="0">
                                          <p:val>
                                            <p:fltVal val="0"/>
                                          </p:val>
                                        </p:tav>
                                        <p:tav tm="100000">
                                          <p:val>
                                            <p:strVal val="#ppt_w"/>
                                          </p:val>
                                        </p:tav>
                                      </p:tavLst>
                                    </p:anim>
                                    <p:anim calcmode="lin" valueType="num">
                                      <p:cBhvr>
                                        <p:cTn id="100" dur="500" fill="hold"/>
                                        <p:tgtEl>
                                          <p:spTgt spid="25"/>
                                        </p:tgtEl>
                                        <p:attrNameLst>
                                          <p:attrName>ppt_h</p:attrName>
                                        </p:attrNameLst>
                                      </p:cBhvr>
                                      <p:tavLst>
                                        <p:tav tm="0">
                                          <p:val>
                                            <p:fltVal val="0"/>
                                          </p:val>
                                        </p:tav>
                                        <p:tav tm="100000">
                                          <p:val>
                                            <p:strVal val="#ppt_h"/>
                                          </p:val>
                                        </p:tav>
                                      </p:tavLst>
                                    </p:anim>
                                    <p:animEffect transition="in" filter="fade">
                                      <p:cBhvr>
                                        <p:cTn id="101" dur="500"/>
                                        <p:tgtEl>
                                          <p:spTgt spid="25"/>
                                        </p:tgtEl>
                                      </p:cBhvr>
                                    </p:animEffect>
                                  </p:childTnLst>
                                </p:cTn>
                              </p:par>
                              <p:par>
                                <p:cTn id="102" presetID="27" presetClass="emph" presetSubtype="0" fill="remove" grpId="0" nodeType="withEffect">
                                  <p:stCondLst>
                                    <p:cond delay="0"/>
                                  </p:stCondLst>
                                  <p:childTnLst>
                                    <p:animClr clrSpc="rgb" dir="cw">
                                      <p:cBhvr override="childStyle">
                                        <p:cTn id="103" dur="250" autoRev="1" fill="remove"/>
                                        <p:tgtEl>
                                          <p:spTgt spid="25"/>
                                        </p:tgtEl>
                                        <p:attrNameLst>
                                          <p:attrName>style.color</p:attrName>
                                        </p:attrNameLst>
                                      </p:cBhvr>
                                      <p:to>
                                        <a:schemeClr val="bg1"/>
                                      </p:to>
                                    </p:animClr>
                                    <p:animClr clrSpc="rgb" dir="cw">
                                      <p:cBhvr>
                                        <p:cTn id="104" dur="250" autoRev="1" fill="remove"/>
                                        <p:tgtEl>
                                          <p:spTgt spid="25"/>
                                        </p:tgtEl>
                                        <p:attrNameLst>
                                          <p:attrName>fillcolor</p:attrName>
                                        </p:attrNameLst>
                                      </p:cBhvr>
                                      <p:to>
                                        <a:schemeClr val="bg1"/>
                                      </p:to>
                                    </p:animClr>
                                    <p:set>
                                      <p:cBhvr>
                                        <p:cTn id="105" dur="250" autoRev="1" fill="remove"/>
                                        <p:tgtEl>
                                          <p:spTgt spid="25"/>
                                        </p:tgtEl>
                                        <p:attrNameLst>
                                          <p:attrName>fill.type</p:attrName>
                                        </p:attrNameLst>
                                      </p:cBhvr>
                                      <p:to>
                                        <p:strVal val="solid"/>
                                      </p:to>
                                    </p:set>
                                    <p:set>
                                      <p:cBhvr>
                                        <p:cTn id="106" dur="250" autoRev="1" fill="remove"/>
                                        <p:tgtEl>
                                          <p:spTgt spid="25"/>
                                        </p:tgtEl>
                                        <p:attrNameLst>
                                          <p:attrName>fill.on</p:attrName>
                                        </p:attrNameLst>
                                      </p:cBhvr>
                                      <p:to>
                                        <p:strVal val="true"/>
                                      </p:to>
                                    </p:set>
                                  </p:childTnLst>
                                </p:cTn>
                              </p:par>
                              <p:par>
                                <p:cTn id="107" presetID="53" presetClass="entr" presetSubtype="16" fill="hold" grpId="1"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500" fill="hold"/>
                                        <p:tgtEl>
                                          <p:spTgt spid="26"/>
                                        </p:tgtEl>
                                        <p:attrNameLst>
                                          <p:attrName>ppt_w</p:attrName>
                                        </p:attrNameLst>
                                      </p:cBhvr>
                                      <p:tavLst>
                                        <p:tav tm="0">
                                          <p:val>
                                            <p:fltVal val="0"/>
                                          </p:val>
                                        </p:tav>
                                        <p:tav tm="100000">
                                          <p:val>
                                            <p:strVal val="#ppt_w"/>
                                          </p:val>
                                        </p:tav>
                                      </p:tavLst>
                                    </p:anim>
                                    <p:anim calcmode="lin" valueType="num">
                                      <p:cBhvr>
                                        <p:cTn id="110" dur="500" fill="hold"/>
                                        <p:tgtEl>
                                          <p:spTgt spid="26"/>
                                        </p:tgtEl>
                                        <p:attrNameLst>
                                          <p:attrName>ppt_h</p:attrName>
                                        </p:attrNameLst>
                                      </p:cBhvr>
                                      <p:tavLst>
                                        <p:tav tm="0">
                                          <p:val>
                                            <p:fltVal val="0"/>
                                          </p:val>
                                        </p:tav>
                                        <p:tav tm="100000">
                                          <p:val>
                                            <p:strVal val="#ppt_h"/>
                                          </p:val>
                                        </p:tav>
                                      </p:tavLst>
                                    </p:anim>
                                    <p:animEffect transition="in" filter="fade">
                                      <p:cBhvr>
                                        <p:cTn id="111" dur="500"/>
                                        <p:tgtEl>
                                          <p:spTgt spid="26"/>
                                        </p:tgtEl>
                                      </p:cBhvr>
                                    </p:animEffect>
                                  </p:childTnLst>
                                </p:cTn>
                              </p:par>
                              <p:par>
                                <p:cTn id="112" presetID="27" presetClass="emph" presetSubtype="0" fill="remove" grpId="0" nodeType="withEffect">
                                  <p:stCondLst>
                                    <p:cond delay="0"/>
                                  </p:stCondLst>
                                  <p:childTnLst>
                                    <p:animClr clrSpc="rgb" dir="cw">
                                      <p:cBhvr override="childStyle">
                                        <p:cTn id="113" dur="250" autoRev="1" fill="remove"/>
                                        <p:tgtEl>
                                          <p:spTgt spid="26"/>
                                        </p:tgtEl>
                                        <p:attrNameLst>
                                          <p:attrName>style.color</p:attrName>
                                        </p:attrNameLst>
                                      </p:cBhvr>
                                      <p:to>
                                        <a:schemeClr val="bg1"/>
                                      </p:to>
                                    </p:animClr>
                                    <p:animClr clrSpc="rgb" dir="cw">
                                      <p:cBhvr>
                                        <p:cTn id="114" dur="250" autoRev="1" fill="remove"/>
                                        <p:tgtEl>
                                          <p:spTgt spid="26"/>
                                        </p:tgtEl>
                                        <p:attrNameLst>
                                          <p:attrName>fillcolor</p:attrName>
                                        </p:attrNameLst>
                                      </p:cBhvr>
                                      <p:to>
                                        <a:schemeClr val="bg1"/>
                                      </p:to>
                                    </p:animClr>
                                    <p:set>
                                      <p:cBhvr>
                                        <p:cTn id="115" dur="250" autoRev="1" fill="remove"/>
                                        <p:tgtEl>
                                          <p:spTgt spid="26"/>
                                        </p:tgtEl>
                                        <p:attrNameLst>
                                          <p:attrName>fill.type</p:attrName>
                                        </p:attrNameLst>
                                      </p:cBhvr>
                                      <p:to>
                                        <p:strVal val="solid"/>
                                      </p:to>
                                    </p:set>
                                    <p:set>
                                      <p:cBhvr>
                                        <p:cTn id="116" dur="250" autoRev="1" fill="remove"/>
                                        <p:tgtEl>
                                          <p:spTgt spid="26"/>
                                        </p:tgtEl>
                                        <p:attrNameLst>
                                          <p:attrName>fill.on</p:attrName>
                                        </p:attrNameLst>
                                      </p:cBhvr>
                                      <p:to>
                                        <p:strVal val="true"/>
                                      </p:to>
                                    </p:set>
                                  </p:childTnLst>
                                </p:cTn>
                              </p:par>
                              <p:par>
                                <p:cTn id="117" presetID="53" presetClass="entr" presetSubtype="16" fill="hold" grpId="1" nodeType="with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p:cTn id="119" dur="500" fill="hold"/>
                                        <p:tgtEl>
                                          <p:spTgt spid="27"/>
                                        </p:tgtEl>
                                        <p:attrNameLst>
                                          <p:attrName>ppt_w</p:attrName>
                                        </p:attrNameLst>
                                      </p:cBhvr>
                                      <p:tavLst>
                                        <p:tav tm="0">
                                          <p:val>
                                            <p:fltVal val="0"/>
                                          </p:val>
                                        </p:tav>
                                        <p:tav tm="100000">
                                          <p:val>
                                            <p:strVal val="#ppt_w"/>
                                          </p:val>
                                        </p:tav>
                                      </p:tavLst>
                                    </p:anim>
                                    <p:anim calcmode="lin" valueType="num">
                                      <p:cBhvr>
                                        <p:cTn id="120" dur="500" fill="hold"/>
                                        <p:tgtEl>
                                          <p:spTgt spid="27"/>
                                        </p:tgtEl>
                                        <p:attrNameLst>
                                          <p:attrName>ppt_h</p:attrName>
                                        </p:attrNameLst>
                                      </p:cBhvr>
                                      <p:tavLst>
                                        <p:tav tm="0">
                                          <p:val>
                                            <p:fltVal val="0"/>
                                          </p:val>
                                        </p:tav>
                                        <p:tav tm="100000">
                                          <p:val>
                                            <p:strVal val="#ppt_h"/>
                                          </p:val>
                                        </p:tav>
                                      </p:tavLst>
                                    </p:anim>
                                    <p:animEffect transition="in" filter="fade">
                                      <p:cBhvr>
                                        <p:cTn id="121" dur="500"/>
                                        <p:tgtEl>
                                          <p:spTgt spid="27"/>
                                        </p:tgtEl>
                                      </p:cBhvr>
                                    </p:animEffect>
                                  </p:childTnLst>
                                </p:cTn>
                              </p:par>
                              <p:par>
                                <p:cTn id="122" presetID="27" presetClass="emph" presetSubtype="0" fill="remove" grpId="0" nodeType="withEffect">
                                  <p:stCondLst>
                                    <p:cond delay="0"/>
                                  </p:stCondLst>
                                  <p:childTnLst>
                                    <p:animClr clrSpc="rgb" dir="cw">
                                      <p:cBhvr override="childStyle">
                                        <p:cTn id="123" dur="250" autoRev="1" fill="remove"/>
                                        <p:tgtEl>
                                          <p:spTgt spid="27"/>
                                        </p:tgtEl>
                                        <p:attrNameLst>
                                          <p:attrName>style.color</p:attrName>
                                        </p:attrNameLst>
                                      </p:cBhvr>
                                      <p:to>
                                        <a:schemeClr val="bg1"/>
                                      </p:to>
                                    </p:animClr>
                                    <p:animClr clrSpc="rgb" dir="cw">
                                      <p:cBhvr>
                                        <p:cTn id="124" dur="250" autoRev="1" fill="remove"/>
                                        <p:tgtEl>
                                          <p:spTgt spid="27"/>
                                        </p:tgtEl>
                                        <p:attrNameLst>
                                          <p:attrName>fillcolor</p:attrName>
                                        </p:attrNameLst>
                                      </p:cBhvr>
                                      <p:to>
                                        <a:schemeClr val="bg1"/>
                                      </p:to>
                                    </p:animClr>
                                    <p:set>
                                      <p:cBhvr>
                                        <p:cTn id="125" dur="250" autoRev="1" fill="remove"/>
                                        <p:tgtEl>
                                          <p:spTgt spid="27"/>
                                        </p:tgtEl>
                                        <p:attrNameLst>
                                          <p:attrName>fill.type</p:attrName>
                                        </p:attrNameLst>
                                      </p:cBhvr>
                                      <p:to>
                                        <p:strVal val="solid"/>
                                      </p:to>
                                    </p:set>
                                    <p:set>
                                      <p:cBhvr>
                                        <p:cTn id="126" dur="250" autoRev="1" fill="remove"/>
                                        <p:tgtEl>
                                          <p:spTgt spid="27"/>
                                        </p:tgtEl>
                                        <p:attrNameLst>
                                          <p:attrName>fill.on</p:attrName>
                                        </p:attrNameLst>
                                      </p:cBhvr>
                                      <p:to>
                                        <p:strVal val="true"/>
                                      </p:to>
                                    </p:set>
                                  </p:childTnLst>
                                </p:cTn>
                              </p:par>
                              <p:par>
                                <p:cTn id="127" presetID="53" presetClass="entr" presetSubtype="16" fill="hold" grpId="1" nodeType="withEffect">
                                  <p:stCondLst>
                                    <p:cond delay="0"/>
                                  </p:stCondLst>
                                  <p:childTnLst>
                                    <p:set>
                                      <p:cBhvr>
                                        <p:cTn id="128" dur="1" fill="hold">
                                          <p:stCondLst>
                                            <p:cond delay="0"/>
                                          </p:stCondLst>
                                        </p:cTn>
                                        <p:tgtEl>
                                          <p:spTgt spid="28"/>
                                        </p:tgtEl>
                                        <p:attrNameLst>
                                          <p:attrName>style.visibility</p:attrName>
                                        </p:attrNameLst>
                                      </p:cBhvr>
                                      <p:to>
                                        <p:strVal val="visible"/>
                                      </p:to>
                                    </p:set>
                                    <p:anim calcmode="lin" valueType="num">
                                      <p:cBhvr>
                                        <p:cTn id="129" dur="500" fill="hold"/>
                                        <p:tgtEl>
                                          <p:spTgt spid="28"/>
                                        </p:tgtEl>
                                        <p:attrNameLst>
                                          <p:attrName>ppt_w</p:attrName>
                                        </p:attrNameLst>
                                      </p:cBhvr>
                                      <p:tavLst>
                                        <p:tav tm="0">
                                          <p:val>
                                            <p:fltVal val="0"/>
                                          </p:val>
                                        </p:tav>
                                        <p:tav tm="100000">
                                          <p:val>
                                            <p:strVal val="#ppt_w"/>
                                          </p:val>
                                        </p:tav>
                                      </p:tavLst>
                                    </p:anim>
                                    <p:anim calcmode="lin" valueType="num">
                                      <p:cBhvr>
                                        <p:cTn id="130" dur="500" fill="hold"/>
                                        <p:tgtEl>
                                          <p:spTgt spid="28"/>
                                        </p:tgtEl>
                                        <p:attrNameLst>
                                          <p:attrName>ppt_h</p:attrName>
                                        </p:attrNameLst>
                                      </p:cBhvr>
                                      <p:tavLst>
                                        <p:tav tm="0">
                                          <p:val>
                                            <p:fltVal val="0"/>
                                          </p:val>
                                        </p:tav>
                                        <p:tav tm="100000">
                                          <p:val>
                                            <p:strVal val="#ppt_h"/>
                                          </p:val>
                                        </p:tav>
                                      </p:tavLst>
                                    </p:anim>
                                    <p:animEffect transition="in" filter="fade">
                                      <p:cBhvr>
                                        <p:cTn id="131" dur="500"/>
                                        <p:tgtEl>
                                          <p:spTgt spid="28"/>
                                        </p:tgtEl>
                                      </p:cBhvr>
                                    </p:animEffect>
                                  </p:childTnLst>
                                </p:cTn>
                              </p:par>
                              <p:par>
                                <p:cTn id="132" presetID="27" presetClass="emph" presetSubtype="0" fill="remove" grpId="0" nodeType="withEffect">
                                  <p:stCondLst>
                                    <p:cond delay="0"/>
                                  </p:stCondLst>
                                  <p:childTnLst>
                                    <p:animClr clrSpc="rgb" dir="cw">
                                      <p:cBhvr override="childStyle">
                                        <p:cTn id="133" dur="250" autoRev="1" fill="remove"/>
                                        <p:tgtEl>
                                          <p:spTgt spid="28"/>
                                        </p:tgtEl>
                                        <p:attrNameLst>
                                          <p:attrName>style.color</p:attrName>
                                        </p:attrNameLst>
                                      </p:cBhvr>
                                      <p:to>
                                        <a:schemeClr val="bg1"/>
                                      </p:to>
                                    </p:animClr>
                                    <p:animClr clrSpc="rgb" dir="cw">
                                      <p:cBhvr>
                                        <p:cTn id="134" dur="250" autoRev="1" fill="remove"/>
                                        <p:tgtEl>
                                          <p:spTgt spid="28"/>
                                        </p:tgtEl>
                                        <p:attrNameLst>
                                          <p:attrName>fillcolor</p:attrName>
                                        </p:attrNameLst>
                                      </p:cBhvr>
                                      <p:to>
                                        <a:schemeClr val="bg1"/>
                                      </p:to>
                                    </p:animClr>
                                    <p:set>
                                      <p:cBhvr>
                                        <p:cTn id="135" dur="250" autoRev="1" fill="remove"/>
                                        <p:tgtEl>
                                          <p:spTgt spid="28"/>
                                        </p:tgtEl>
                                        <p:attrNameLst>
                                          <p:attrName>fill.type</p:attrName>
                                        </p:attrNameLst>
                                      </p:cBhvr>
                                      <p:to>
                                        <p:strVal val="solid"/>
                                      </p:to>
                                    </p:set>
                                    <p:set>
                                      <p:cBhvr>
                                        <p:cTn id="136" dur="250" autoRev="1" fill="remove"/>
                                        <p:tgtEl>
                                          <p:spTgt spid="28"/>
                                        </p:tgtEl>
                                        <p:attrNameLst>
                                          <p:attrName>fill.on</p:attrName>
                                        </p:attrNameLst>
                                      </p:cBhvr>
                                      <p:to>
                                        <p:strVal val="true"/>
                                      </p:to>
                                    </p:set>
                                  </p:childTnLst>
                                </p:cTn>
                              </p:par>
                              <p:par>
                                <p:cTn id="137" presetID="53" presetClass="entr" presetSubtype="16" fill="hold" grpId="1" nodeType="withEffect">
                                  <p:stCondLst>
                                    <p:cond delay="0"/>
                                  </p:stCondLst>
                                  <p:childTnLst>
                                    <p:set>
                                      <p:cBhvr>
                                        <p:cTn id="138" dur="1" fill="hold">
                                          <p:stCondLst>
                                            <p:cond delay="0"/>
                                          </p:stCondLst>
                                        </p:cTn>
                                        <p:tgtEl>
                                          <p:spTgt spid="29"/>
                                        </p:tgtEl>
                                        <p:attrNameLst>
                                          <p:attrName>style.visibility</p:attrName>
                                        </p:attrNameLst>
                                      </p:cBhvr>
                                      <p:to>
                                        <p:strVal val="visible"/>
                                      </p:to>
                                    </p:set>
                                    <p:anim calcmode="lin" valueType="num">
                                      <p:cBhvr>
                                        <p:cTn id="139" dur="500" fill="hold"/>
                                        <p:tgtEl>
                                          <p:spTgt spid="29"/>
                                        </p:tgtEl>
                                        <p:attrNameLst>
                                          <p:attrName>ppt_w</p:attrName>
                                        </p:attrNameLst>
                                      </p:cBhvr>
                                      <p:tavLst>
                                        <p:tav tm="0">
                                          <p:val>
                                            <p:fltVal val="0"/>
                                          </p:val>
                                        </p:tav>
                                        <p:tav tm="100000">
                                          <p:val>
                                            <p:strVal val="#ppt_w"/>
                                          </p:val>
                                        </p:tav>
                                      </p:tavLst>
                                    </p:anim>
                                    <p:anim calcmode="lin" valueType="num">
                                      <p:cBhvr>
                                        <p:cTn id="140" dur="500" fill="hold"/>
                                        <p:tgtEl>
                                          <p:spTgt spid="29"/>
                                        </p:tgtEl>
                                        <p:attrNameLst>
                                          <p:attrName>ppt_h</p:attrName>
                                        </p:attrNameLst>
                                      </p:cBhvr>
                                      <p:tavLst>
                                        <p:tav tm="0">
                                          <p:val>
                                            <p:fltVal val="0"/>
                                          </p:val>
                                        </p:tav>
                                        <p:tav tm="100000">
                                          <p:val>
                                            <p:strVal val="#ppt_h"/>
                                          </p:val>
                                        </p:tav>
                                      </p:tavLst>
                                    </p:anim>
                                    <p:animEffect transition="in" filter="fade">
                                      <p:cBhvr>
                                        <p:cTn id="141" dur="500"/>
                                        <p:tgtEl>
                                          <p:spTgt spid="29"/>
                                        </p:tgtEl>
                                      </p:cBhvr>
                                    </p:animEffect>
                                  </p:childTnLst>
                                </p:cTn>
                              </p:par>
                              <p:par>
                                <p:cTn id="142" presetID="27" presetClass="emph" presetSubtype="0" fill="remove" grpId="0" nodeType="withEffect">
                                  <p:stCondLst>
                                    <p:cond delay="0"/>
                                  </p:stCondLst>
                                  <p:childTnLst>
                                    <p:animClr clrSpc="rgb" dir="cw">
                                      <p:cBhvr override="childStyle">
                                        <p:cTn id="143" dur="250" autoRev="1" fill="remove"/>
                                        <p:tgtEl>
                                          <p:spTgt spid="29"/>
                                        </p:tgtEl>
                                        <p:attrNameLst>
                                          <p:attrName>style.color</p:attrName>
                                        </p:attrNameLst>
                                      </p:cBhvr>
                                      <p:to>
                                        <a:schemeClr val="bg1"/>
                                      </p:to>
                                    </p:animClr>
                                    <p:animClr clrSpc="rgb" dir="cw">
                                      <p:cBhvr>
                                        <p:cTn id="144" dur="250" autoRev="1" fill="remove"/>
                                        <p:tgtEl>
                                          <p:spTgt spid="29"/>
                                        </p:tgtEl>
                                        <p:attrNameLst>
                                          <p:attrName>fillcolor</p:attrName>
                                        </p:attrNameLst>
                                      </p:cBhvr>
                                      <p:to>
                                        <a:schemeClr val="bg1"/>
                                      </p:to>
                                    </p:animClr>
                                    <p:set>
                                      <p:cBhvr>
                                        <p:cTn id="145" dur="250" autoRev="1" fill="remove"/>
                                        <p:tgtEl>
                                          <p:spTgt spid="29"/>
                                        </p:tgtEl>
                                        <p:attrNameLst>
                                          <p:attrName>fill.type</p:attrName>
                                        </p:attrNameLst>
                                      </p:cBhvr>
                                      <p:to>
                                        <p:strVal val="solid"/>
                                      </p:to>
                                    </p:set>
                                    <p:set>
                                      <p:cBhvr>
                                        <p:cTn id="146" dur="250" autoRev="1" fill="remove"/>
                                        <p:tgtEl>
                                          <p:spTgt spid="29"/>
                                        </p:tgtEl>
                                        <p:attrNameLst>
                                          <p:attrName>fill.on</p:attrName>
                                        </p:attrNameLst>
                                      </p:cBhvr>
                                      <p:to>
                                        <p:strVal val="true"/>
                                      </p:to>
                                    </p:set>
                                  </p:childTnLst>
                                </p:cTn>
                              </p:par>
                              <p:par>
                                <p:cTn id="147" presetID="53" presetClass="entr" presetSubtype="16" fill="hold" grpId="1" nodeType="with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p:cTn id="149" dur="500" fill="hold"/>
                                        <p:tgtEl>
                                          <p:spTgt spid="30"/>
                                        </p:tgtEl>
                                        <p:attrNameLst>
                                          <p:attrName>ppt_w</p:attrName>
                                        </p:attrNameLst>
                                      </p:cBhvr>
                                      <p:tavLst>
                                        <p:tav tm="0">
                                          <p:val>
                                            <p:fltVal val="0"/>
                                          </p:val>
                                        </p:tav>
                                        <p:tav tm="100000">
                                          <p:val>
                                            <p:strVal val="#ppt_w"/>
                                          </p:val>
                                        </p:tav>
                                      </p:tavLst>
                                    </p:anim>
                                    <p:anim calcmode="lin" valueType="num">
                                      <p:cBhvr>
                                        <p:cTn id="150" dur="500" fill="hold"/>
                                        <p:tgtEl>
                                          <p:spTgt spid="30"/>
                                        </p:tgtEl>
                                        <p:attrNameLst>
                                          <p:attrName>ppt_h</p:attrName>
                                        </p:attrNameLst>
                                      </p:cBhvr>
                                      <p:tavLst>
                                        <p:tav tm="0">
                                          <p:val>
                                            <p:fltVal val="0"/>
                                          </p:val>
                                        </p:tav>
                                        <p:tav tm="100000">
                                          <p:val>
                                            <p:strVal val="#ppt_h"/>
                                          </p:val>
                                        </p:tav>
                                      </p:tavLst>
                                    </p:anim>
                                    <p:animEffect transition="in" filter="fade">
                                      <p:cBhvr>
                                        <p:cTn id="151" dur="500"/>
                                        <p:tgtEl>
                                          <p:spTgt spid="30"/>
                                        </p:tgtEl>
                                      </p:cBhvr>
                                    </p:animEffect>
                                  </p:childTnLst>
                                </p:cTn>
                              </p:par>
                              <p:par>
                                <p:cTn id="152" presetID="27" presetClass="emph" presetSubtype="0" fill="remove" grpId="0" nodeType="withEffect">
                                  <p:stCondLst>
                                    <p:cond delay="0"/>
                                  </p:stCondLst>
                                  <p:childTnLst>
                                    <p:animClr clrSpc="rgb" dir="cw">
                                      <p:cBhvr override="childStyle">
                                        <p:cTn id="153" dur="250" autoRev="1" fill="remove"/>
                                        <p:tgtEl>
                                          <p:spTgt spid="30"/>
                                        </p:tgtEl>
                                        <p:attrNameLst>
                                          <p:attrName>style.color</p:attrName>
                                        </p:attrNameLst>
                                      </p:cBhvr>
                                      <p:to>
                                        <a:schemeClr val="bg1"/>
                                      </p:to>
                                    </p:animClr>
                                    <p:animClr clrSpc="rgb" dir="cw">
                                      <p:cBhvr>
                                        <p:cTn id="154" dur="250" autoRev="1" fill="remove"/>
                                        <p:tgtEl>
                                          <p:spTgt spid="30"/>
                                        </p:tgtEl>
                                        <p:attrNameLst>
                                          <p:attrName>fillcolor</p:attrName>
                                        </p:attrNameLst>
                                      </p:cBhvr>
                                      <p:to>
                                        <a:schemeClr val="bg1"/>
                                      </p:to>
                                    </p:animClr>
                                    <p:set>
                                      <p:cBhvr>
                                        <p:cTn id="155" dur="250" autoRev="1" fill="remove"/>
                                        <p:tgtEl>
                                          <p:spTgt spid="30"/>
                                        </p:tgtEl>
                                        <p:attrNameLst>
                                          <p:attrName>fill.type</p:attrName>
                                        </p:attrNameLst>
                                      </p:cBhvr>
                                      <p:to>
                                        <p:strVal val="solid"/>
                                      </p:to>
                                    </p:set>
                                    <p:set>
                                      <p:cBhvr>
                                        <p:cTn id="156" dur="250" autoRev="1" fill="remove"/>
                                        <p:tgtEl>
                                          <p:spTgt spid="30"/>
                                        </p:tgtEl>
                                        <p:attrNameLst>
                                          <p:attrName>fill.on</p:attrName>
                                        </p:attrNameLst>
                                      </p:cBhvr>
                                      <p:to>
                                        <p:strVal val="true"/>
                                      </p:to>
                                    </p:set>
                                  </p:childTnLst>
                                </p:cTn>
                              </p:par>
                              <p:par>
                                <p:cTn id="157" presetID="53" presetClass="entr" presetSubtype="16" fill="hold" grpId="1" nodeType="withEffect">
                                  <p:stCondLst>
                                    <p:cond delay="0"/>
                                  </p:stCondLst>
                                  <p:childTnLst>
                                    <p:set>
                                      <p:cBhvr>
                                        <p:cTn id="158" dur="1" fill="hold">
                                          <p:stCondLst>
                                            <p:cond delay="0"/>
                                          </p:stCondLst>
                                        </p:cTn>
                                        <p:tgtEl>
                                          <p:spTgt spid="31"/>
                                        </p:tgtEl>
                                        <p:attrNameLst>
                                          <p:attrName>style.visibility</p:attrName>
                                        </p:attrNameLst>
                                      </p:cBhvr>
                                      <p:to>
                                        <p:strVal val="visible"/>
                                      </p:to>
                                    </p:set>
                                    <p:anim calcmode="lin" valueType="num">
                                      <p:cBhvr>
                                        <p:cTn id="159" dur="500" fill="hold"/>
                                        <p:tgtEl>
                                          <p:spTgt spid="31"/>
                                        </p:tgtEl>
                                        <p:attrNameLst>
                                          <p:attrName>ppt_w</p:attrName>
                                        </p:attrNameLst>
                                      </p:cBhvr>
                                      <p:tavLst>
                                        <p:tav tm="0">
                                          <p:val>
                                            <p:fltVal val="0"/>
                                          </p:val>
                                        </p:tav>
                                        <p:tav tm="100000">
                                          <p:val>
                                            <p:strVal val="#ppt_w"/>
                                          </p:val>
                                        </p:tav>
                                      </p:tavLst>
                                    </p:anim>
                                    <p:anim calcmode="lin" valueType="num">
                                      <p:cBhvr>
                                        <p:cTn id="160" dur="500" fill="hold"/>
                                        <p:tgtEl>
                                          <p:spTgt spid="31"/>
                                        </p:tgtEl>
                                        <p:attrNameLst>
                                          <p:attrName>ppt_h</p:attrName>
                                        </p:attrNameLst>
                                      </p:cBhvr>
                                      <p:tavLst>
                                        <p:tav tm="0">
                                          <p:val>
                                            <p:fltVal val="0"/>
                                          </p:val>
                                        </p:tav>
                                        <p:tav tm="100000">
                                          <p:val>
                                            <p:strVal val="#ppt_h"/>
                                          </p:val>
                                        </p:tav>
                                      </p:tavLst>
                                    </p:anim>
                                    <p:animEffect transition="in" filter="fade">
                                      <p:cBhvr>
                                        <p:cTn id="161" dur="500"/>
                                        <p:tgtEl>
                                          <p:spTgt spid="31"/>
                                        </p:tgtEl>
                                      </p:cBhvr>
                                    </p:animEffect>
                                  </p:childTnLst>
                                </p:cTn>
                              </p:par>
                              <p:par>
                                <p:cTn id="162" presetID="27" presetClass="emph" presetSubtype="0" fill="remove" grpId="0" nodeType="withEffect">
                                  <p:stCondLst>
                                    <p:cond delay="0"/>
                                  </p:stCondLst>
                                  <p:childTnLst>
                                    <p:animClr clrSpc="rgb" dir="cw">
                                      <p:cBhvr override="childStyle">
                                        <p:cTn id="163" dur="250" autoRev="1" fill="remove"/>
                                        <p:tgtEl>
                                          <p:spTgt spid="31"/>
                                        </p:tgtEl>
                                        <p:attrNameLst>
                                          <p:attrName>style.color</p:attrName>
                                        </p:attrNameLst>
                                      </p:cBhvr>
                                      <p:to>
                                        <a:schemeClr val="bg1"/>
                                      </p:to>
                                    </p:animClr>
                                    <p:animClr clrSpc="rgb" dir="cw">
                                      <p:cBhvr>
                                        <p:cTn id="164" dur="250" autoRev="1" fill="remove"/>
                                        <p:tgtEl>
                                          <p:spTgt spid="31"/>
                                        </p:tgtEl>
                                        <p:attrNameLst>
                                          <p:attrName>fillcolor</p:attrName>
                                        </p:attrNameLst>
                                      </p:cBhvr>
                                      <p:to>
                                        <a:schemeClr val="bg1"/>
                                      </p:to>
                                    </p:animClr>
                                    <p:set>
                                      <p:cBhvr>
                                        <p:cTn id="165" dur="250" autoRev="1" fill="remove"/>
                                        <p:tgtEl>
                                          <p:spTgt spid="31"/>
                                        </p:tgtEl>
                                        <p:attrNameLst>
                                          <p:attrName>fill.type</p:attrName>
                                        </p:attrNameLst>
                                      </p:cBhvr>
                                      <p:to>
                                        <p:strVal val="solid"/>
                                      </p:to>
                                    </p:set>
                                    <p:set>
                                      <p:cBhvr>
                                        <p:cTn id="166" dur="250" autoRev="1" fill="remove"/>
                                        <p:tgtEl>
                                          <p:spTgt spid="31"/>
                                        </p:tgtEl>
                                        <p:attrNameLst>
                                          <p:attrName>fill.on</p:attrName>
                                        </p:attrNameLst>
                                      </p:cBhvr>
                                      <p:to>
                                        <p:strVal val="true"/>
                                      </p:to>
                                    </p:set>
                                  </p:childTnLst>
                                </p:cTn>
                              </p:par>
                              <p:par>
                                <p:cTn id="167" presetID="53" presetClass="entr" presetSubtype="16" fill="hold" grpId="1" nodeType="withEffect">
                                  <p:stCondLst>
                                    <p:cond delay="0"/>
                                  </p:stCondLst>
                                  <p:childTnLst>
                                    <p:set>
                                      <p:cBhvr>
                                        <p:cTn id="168" dur="1" fill="hold">
                                          <p:stCondLst>
                                            <p:cond delay="0"/>
                                          </p:stCondLst>
                                        </p:cTn>
                                        <p:tgtEl>
                                          <p:spTgt spid="32"/>
                                        </p:tgtEl>
                                        <p:attrNameLst>
                                          <p:attrName>style.visibility</p:attrName>
                                        </p:attrNameLst>
                                      </p:cBhvr>
                                      <p:to>
                                        <p:strVal val="visible"/>
                                      </p:to>
                                    </p:set>
                                    <p:anim calcmode="lin" valueType="num">
                                      <p:cBhvr>
                                        <p:cTn id="169" dur="500" fill="hold"/>
                                        <p:tgtEl>
                                          <p:spTgt spid="32"/>
                                        </p:tgtEl>
                                        <p:attrNameLst>
                                          <p:attrName>ppt_w</p:attrName>
                                        </p:attrNameLst>
                                      </p:cBhvr>
                                      <p:tavLst>
                                        <p:tav tm="0">
                                          <p:val>
                                            <p:fltVal val="0"/>
                                          </p:val>
                                        </p:tav>
                                        <p:tav tm="100000">
                                          <p:val>
                                            <p:strVal val="#ppt_w"/>
                                          </p:val>
                                        </p:tav>
                                      </p:tavLst>
                                    </p:anim>
                                    <p:anim calcmode="lin" valueType="num">
                                      <p:cBhvr>
                                        <p:cTn id="170" dur="500" fill="hold"/>
                                        <p:tgtEl>
                                          <p:spTgt spid="32"/>
                                        </p:tgtEl>
                                        <p:attrNameLst>
                                          <p:attrName>ppt_h</p:attrName>
                                        </p:attrNameLst>
                                      </p:cBhvr>
                                      <p:tavLst>
                                        <p:tav tm="0">
                                          <p:val>
                                            <p:fltVal val="0"/>
                                          </p:val>
                                        </p:tav>
                                        <p:tav tm="100000">
                                          <p:val>
                                            <p:strVal val="#ppt_h"/>
                                          </p:val>
                                        </p:tav>
                                      </p:tavLst>
                                    </p:anim>
                                    <p:animEffect transition="in" filter="fade">
                                      <p:cBhvr>
                                        <p:cTn id="171" dur="500"/>
                                        <p:tgtEl>
                                          <p:spTgt spid="32"/>
                                        </p:tgtEl>
                                      </p:cBhvr>
                                    </p:animEffect>
                                  </p:childTnLst>
                                </p:cTn>
                              </p:par>
                              <p:par>
                                <p:cTn id="172" presetID="27" presetClass="emph" presetSubtype="0" fill="remove" grpId="0" nodeType="withEffect">
                                  <p:stCondLst>
                                    <p:cond delay="0"/>
                                  </p:stCondLst>
                                  <p:childTnLst>
                                    <p:animClr clrSpc="rgb" dir="cw">
                                      <p:cBhvr override="childStyle">
                                        <p:cTn id="173" dur="250" autoRev="1" fill="remove"/>
                                        <p:tgtEl>
                                          <p:spTgt spid="32"/>
                                        </p:tgtEl>
                                        <p:attrNameLst>
                                          <p:attrName>style.color</p:attrName>
                                        </p:attrNameLst>
                                      </p:cBhvr>
                                      <p:to>
                                        <a:schemeClr val="bg1"/>
                                      </p:to>
                                    </p:animClr>
                                    <p:animClr clrSpc="rgb" dir="cw">
                                      <p:cBhvr>
                                        <p:cTn id="174" dur="250" autoRev="1" fill="remove"/>
                                        <p:tgtEl>
                                          <p:spTgt spid="32"/>
                                        </p:tgtEl>
                                        <p:attrNameLst>
                                          <p:attrName>fillcolor</p:attrName>
                                        </p:attrNameLst>
                                      </p:cBhvr>
                                      <p:to>
                                        <a:schemeClr val="bg1"/>
                                      </p:to>
                                    </p:animClr>
                                    <p:set>
                                      <p:cBhvr>
                                        <p:cTn id="175" dur="250" autoRev="1" fill="remove"/>
                                        <p:tgtEl>
                                          <p:spTgt spid="32"/>
                                        </p:tgtEl>
                                        <p:attrNameLst>
                                          <p:attrName>fill.type</p:attrName>
                                        </p:attrNameLst>
                                      </p:cBhvr>
                                      <p:to>
                                        <p:strVal val="solid"/>
                                      </p:to>
                                    </p:set>
                                    <p:set>
                                      <p:cBhvr>
                                        <p:cTn id="176" dur="250" autoRev="1" fill="remove"/>
                                        <p:tgtEl>
                                          <p:spTgt spid="32"/>
                                        </p:tgtEl>
                                        <p:attrNameLst>
                                          <p:attrName>fill.on</p:attrName>
                                        </p:attrNameLst>
                                      </p:cBhvr>
                                      <p:to>
                                        <p:strVal val="true"/>
                                      </p:to>
                                    </p:set>
                                  </p:childTnLst>
                                </p:cTn>
                              </p:par>
                              <p:par>
                                <p:cTn id="177" presetID="53" presetClass="entr" presetSubtype="16" fill="hold" grpId="1" nodeType="withEffect">
                                  <p:stCondLst>
                                    <p:cond delay="0"/>
                                  </p:stCondLst>
                                  <p:childTnLst>
                                    <p:set>
                                      <p:cBhvr>
                                        <p:cTn id="178" dur="1" fill="hold">
                                          <p:stCondLst>
                                            <p:cond delay="0"/>
                                          </p:stCondLst>
                                        </p:cTn>
                                        <p:tgtEl>
                                          <p:spTgt spid="33"/>
                                        </p:tgtEl>
                                        <p:attrNameLst>
                                          <p:attrName>style.visibility</p:attrName>
                                        </p:attrNameLst>
                                      </p:cBhvr>
                                      <p:to>
                                        <p:strVal val="visible"/>
                                      </p:to>
                                    </p:set>
                                    <p:anim calcmode="lin" valueType="num">
                                      <p:cBhvr>
                                        <p:cTn id="179" dur="500" fill="hold"/>
                                        <p:tgtEl>
                                          <p:spTgt spid="33"/>
                                        </p:tgtEl>
                                        <p:attrNameLst>
                                          <p:attrName>ppt_w</p:attrName>
                                        </p:attrNameLst>
                                      </p:cBhvr>
                                      <p:tavLst>
                                        <p:tav tm="0">
                                          <p:val>
                                            <p:fltVal val="0"/>
                                          </p:val>
                                        </p:tav>
                                        <p:tav tm="100000">
                                          <p:val>
                                            <p:strVal val="#ppt_w"/>
                                          </p:val>
                                        </p:tav>
                                      </p:tavLst>
                                    </p:anim>
                                    <p:anim calcmode="lin" valueType="num">
                                      <p:cBhvr>
                                        <p:cTn id="180" dur="500" fill="hold"/>
                                        <p:tgtEl>
                                          <p:spTgt spid="33"/>
                                        </p:tgtEl>
                                        <p:attrNameLst>
                                          <p:attrName>ppt_h</p:attrName>
                                        </p:attrNameLst>
                                      </p:cBhvr>
                                      <p:tavLst>
                                        <p:tav tm="0">
                                          <p:val>
                                            <p:fltVal val="0"/>
                                          </p:val>
                                        </p:tav>
                                        <p:tav tm="100000">
                                          <p:val>
                                            <p:strVal val="#ppt_h"/>
                                          </p:val>
                                        </p:tav>
                                      </p:tavLst>
                                    </p:anim>
                                    <p:animEffect transition="in" filter="fade">
                                      <p:cBhvr>
                                        <p:cTn id="181" dur="500"/>
                                        <p:tgtEl>
                                          <p:spTgt spid="33"/>
                                        </p:tgtEl>
                                      </p:cBhvr>
                                    </p:animEffect>
                                  </p:childTnLst>
                                </p:cTn>
                              </p:par>
                              <p:par>
                                <p:cTn id="182" presetID="27" presetClass="emph" presetSubtype="0" fill="remove" grpId="0" nodeType="withEffect">
                                  <p:stCondLst>
                                    <p:cond delay="0"/>
                                  </p:stCondLst>
                                  <p:childTnLst>
                                    <p:animClr clrSpc="rgb" dir="cw">
                                      <p:cBhvr override="childStyle">
                                        <p:cTn id="183" dur="250" autoRev="1" fill="remove"/>
                                        <p:tgtEl>
                                          <p:spTgt spid="33"/>
                                        </p:tgtEl>
                                        <p:attrNameLst>
                                          <p:attrName>style.color</p:attrName>
                                        </p:attrNameLst>
                                      </p:cBhvr>
                                      <p:to>
                                        <a:schemeClr val="bg1"/>
                                      </p:to>
                                    </p:animClr>
                                    <p:animClr clrSpc="rgb" dir="cw">
                                      <p:cBhvr>
                                        <p:cTn id="184" dur="250" autoRev="1" fill="remove"/>
                                        <p:tgtEl>
                                          <p:spTgt spid="33"/>
                                        </p:tgtEl>
                                        <p:attrNameLst>
                                          <p:attrName>fillcolor</p:attrName>
                                        </p:attrNameLst>
                                      </p:cBhvr>
                                      <p:to>
                                        <a:schemeClr val="bg1"/>
                                      </p:to>
                                    </p:animClr>
                                    <p:set>
                                      <p:cBhvr>
                                        <p:cTn id="185" dur="250" autoRev="1" fill="remove"/>
                                        <p:tgtEl>
                                          <p:spTgt spid="33"/>
                                        </p:tgtEl>
                                        <p:attrNameLst>
                                          <p:attrName>fill.type</p:attrName>
                                        </p:attrNameLst>
                                      </p:cBhvr>
                                      <p:to>
                                        <p:strVal val="solid"/>
                                      </p:to>
                                    </p:set>
                                    <p:set>
                                      <p:cBhvr>
                                        <p:cTn id="186" dur="250" autoRev="1" fill="remove"/>
                                        <p:tgtEl>
                                          <p:spTgt spid="33"/>
                                        </p:tgtEl>
                                        <p:attrNameLst>
                                          <p:attrName>fill.on</p:attrName>
                                        </p:attrNameLst>
                                      </p:cBhvr>
                                      <p:to>
                                        <p:strVal val="true"/>
                                      </p:to>
                                    </p:set>
                                  </p:childTnLst>
                                </p:cTn>
                              </p:par>
                              <p:par>
                                <p:cTn id="187" presetID="53" presetClass="entr" presetSubtype="16" fill="hold" grpId="1" nodeType="withEffect">
                                  <p:stCondLst>
                                    <p:cond delay="0"/>
                                  </p:stCondLst>
                                  <p:childTnLst>
                                    <p:set>
                                      <p:cBhvr>
                                        <p:cTn id="188" dur="1" fill="hold">
                                          <p:stCondLst>
                                            <p:cond delay="0"/>
                                          </p:stCondLst>
                                        </p:cTn>
                                        <p:tgtEl>
                                          <p:spTgt spid="34"/>
                                        </p:tgtEl>
                                        <p:attrNameLst>
                                          <p:attrName>style.visibility</p:attrName>
                                        </p:attrNameLst>
                                      </p:cBhvr>
                                      <p:to>
                                        <p:strVal val="visible"/>
                                      </p:to>
                                    </p:set>
                                    <p:anim calcmode="lin" valueType="num">
                                      <p:cBhvr>
                                        <p:cTn id="189" dur="500" fill="hold"/>
                                        <p:tgtEl>
                                          <p:spTgt spid="34"/>
                                        </p:tgtEl>
                                        <p:attrNameLst>
                                          <p:attrName>ppt_w</p:attrName>
                                        </p:attrNameLst>
                                      </p:cBhvr>
                                      <p:tavLst>
                                        <p:tav tm="0">
                                          <p:val>
                                            <p:fltVal val="0"/>
                                          </p:val>
                                        </p:tav>
                                        <p:tav tm="100000">
                                          <p:val>
                                            <p:strVal val="#ppt_w"/>
                                          </p:val>
                                        </p:tav>
                                      </p:tavLst>
                                    </p:anim>
                                    <p:anim calcmode="lin" valueType="num">
                                      <p:cBhvr>
                                        <p:cTn id="190" dur="500" fill="hold"/>
                                        <p:tgtEl>
                                          <p:spTgt spid="34"/>
                                        </p:tgtEl>
                                        <p:attrNameLst>
                                          <p:attrName>ppt_h</p:attrName>
                                        </p:attrNameLst>
                                      </p:cBhvr>
                                      <p:tavLst>
                                        <p:tav tm="0">
                                          <p:val>
                                            <p:fltVal val="0"/>
                                          </p:val>
                                        </p:tav>
                                        <p:tav tm="100000">
                                          <p:val>
                                            <p:strVal val="#ppt_h"/>
                                          </p:val>
                                        </p:tav>
                                      </p:tavLst>
                                    </p:anim>
                                    <p:animEffect transition="in" filter="fade">
                                      <p:cBhvr>
                                        <p:cTn id="191" dur="500"/>
                                        <p:tgtEl>
                                          <p:spTgt spid="34"/>
                                        </p:tgtEl>
                                      </p:cBhvr>
                                    </p:animEffect>
                                  </p:childTnLst>
                                </p:cTn>
                              </p:par>
                              <p:par>
                                <p:cTn id="192" presetID="27" presetClass="emph" presetSubtype="0" fill="remove" grpId="0" nodeType="withEffect">
                                  <p:stCondLst>
                                    <p:cond delay="0"/>
                                  </p:stCondLst>
                                  <p:childTnLst>
                                    <p:animClr clrSpc="rgb" dir="cw">
                                      <p:cBhvr override="childStyle">
                                        <p:cTn id="193" dur="250" autoRev="1" fill="remove"/>
                                        <p:tgtEl>
                                          <p:spTgt spid="34"/>
                                        </p:tgtEl>
                                        <p:attrNameLst>
                                          <p:attrName>style.color</p:attrName>
                                        </p:attrNameLst>
                                      </p:cBhvr>
                                      <p:to>
                                        <a:schemeClr val="bg1"/>
                                      </p:to>
                                    </p:animClr>
                                    <p:animClr clrSpc="rgb" dir="cw">
                                      <p:cBhvr>
                                        <p:cTn id="194" dur="250" autoRev="1" fill="remove"/>
                                        <p:tgtEl>
                                          <p:spTgt spid="34"/>
                                        </p:tgtEl>
                                        <p:attrNameLst>
                                          <p:attrName>fillcolor</p:attrName>
                                        </p:attrNameLst>
                                      </p:cBhvr>
                                      <p:to>
                                        <a:schemeClr val="bg1"/>
                                      </p:to>
                                    </p:animClr>
                                    <p:set>
                                      <p:cBhvr>
                                        <p:cTn id="195" dur="250" autoRev="1" fill="remove"/>
                                        <p:tgtEl>
                                          <p:spTgt spid="34"/>
                                        </p:tgtEl>
                                        <p:attrNameLst>
                                          <p:attrName>fill.type</p:attrName>
                                        </p:attrNameLst>
                                      </p:cBhvr>
                                      <p:to>
                                        <p:strVal val="solid"/>
                                      </p:to>
                                    </p:set>
                                    <p:set>
                                      <p:cBhvr>
                                        <p:cTn id="196" dur="250" autoRev="1" fill="remove"/>
                                        <p:tgtEl>
                                          <p:spTgt spid="34"/>
                                        </p:tgtEl>
                                        <p:attrNameLst>
                                          <p:attrName>fill.on</p:attrName>
                                        </p:attrNameLst>
                                      </p:cBhvr>
                                      <p:to>
                                        <p:strVal val="true"/>
                                      </p:to>
                                    </p:set>
                                  </p:childTnLst>
                                </p:cTn>
                              </p:par>
                              <p:par>
                                <p:cTn id="197" presetID="53" presetClass="entr" presetSubtype="16" fill="hold" grpId="1" nodeType="withEffect">
                                  <p:stCondLst>
                                    <p:cond delay="0"/>
                                  </p:stCondLst>
                                  <p:childTnLst>
                                    <p:set>
                                      <p:cBhvr>
                                        <p:cTn id="198" dur="1" fill="hold">
                                          <p:stCondLst>
                                            <p:cond delay="0"/>
                                          </p:stCondLst>
                                        </p:cTn>
                                        <p:tgtEl>
                                          <p:spTgt spid="35"/>
                                        </p:tgtEl>
                                        <p:attrNameLst>
                                          <p:attrName>style.visibility</p:attrName>
                                        </p:attrNameLst>
                                      </p:cBhvr>
                                      <p:to>
                                        <p:strVal val="visible"/>
                                      </p:to>
                                    </p:set>
                                    <p:anim calcmode="lin" valueType="num">
                                      <p:cBhvr>
                                        <p:cTn id="199" dur="500" fill="hold"/>
                                        <p:tgtEl>
                                          <p:spTgt spid="35"/>
                                        </p:tgtEl>
                                        <p:attrNameLst>
                                          <p:attrName>ppt_w</p:attrName>
                                        </p:attrNameLst>
                                      </p:cBhvr>
                                      <p:tavLst>
                                        <p:tav tm="0">
                                          <p:val>
                                            <p:fltVal val="0"/>
                                          </p:val>
                                        </p:tav>
                                        <p:tav tm="100000">
                                          <p:val>
                                            <p:strVal val="#ppt_w"/>
                                          </p:val>
                                        </p:tav>
                                      </p:tavLst>
                                    </p:anim>
                                    <p:anim calcmode="lin" valueType="num">
                                      <p:cBhvr>
                                        <p:cTn id="200" dur="500" fill="hold"/>
                                        <p:tgtEl>
                                          <p:spTgt spid="35"/>
                                        </p:tgtEl>
                                        <p:attrNameLst>
                                          <p:attrName>ppt_h</p:attrName>
                                        </p:attrNameLst>
                                      </p:cBhvr>
                                      <p:tavLst>
                                        <p:tav tm="0">
                                          <p:val>
                                            <p:fltVal val="0"/>
                                          </p:val>
                                        </p:tav>
                                        <p:tav tm="100000">
                                          <p:val>
                                            <p:strVal val="#ppt_h"/>
                                          </p:val>
                                        </p:tav>
                                      </p:tavLst>
                                    </p:anim>
                                    <p:animEffect transition="in" filter="fade">
                                      <p:cBhvr>
                                        <p:cTn id="201" dur="500"/>
                                        <p:tgtEl>
                                          <p:spTgt spid="35"/>
                                        </p:tgtEl>
                                      </p:cBhvr>
                                    </p:animEffect>
                                  </p:childTnLst>
                                </p:cTn>
                              </p:par>
                              <p:par>
                                <p:cTn id="202" presetID="27" presetClass="emph" presetSubtype="0" fill="remove" grpId="0" nodeType="withEffect">
                                  <p:stCondLst>
                                    <p:cond delay="0"/>
                                  </p:stCondLst>
                                  <p:childTnLst>
                                    <p:animClr clrSpc="rgb" dir="cw">
                                      <p:cBhvr override="childStyle">
                                        <p:cTn id="203" dur="250" autoRev="1" fill="remove"/>
                                        <p:tgtEl>
                                          <p:spTgt spid="35"/>
                                        </p:tgtEl>
                                        <p:attrNameLst>
                                          <p:attrName>style.color</p:attrName>
                                        </p:attrNameLst>
                                      </p:cBhvr>
                                      <p:to>
                                        <a:schemeClr val="bg1"/>
                                      </p:to>
                                    </p:animClr>
                                    <p:animClr clrSpc="rgb" dir="cw">
                                      <p:cBhvr>
                                        <p:cTn id="204" dur="250" autoRev="1" fill="remove"/>
                                        <p:tgtEl>
                                          <p:spTgt spid="35"/>
                                        </p:tgtEl>
                                        <p:attrNameLst>
                                          <p:attrName>fillcolor</p:attrName>
                                        </p:attrNameLst>
                                      </p:cBhvr>
                                      <p:to>
                                        <a:schemeClr val="bg1"/>
                                      </p:to>
                                    </p:animClr>
                                    <p:set>
                                      <p:cBhvr>
                                        <p:cTn id="205" dur="250" autoRev="1" fill="remove"/>
                                        <p:tgtEl>
                                          <p:spTgt spid="35"/>
                                        </p:tgtEl>
                                        <p:attrNameLst>
                                          <p:attrName>fill.type</p:attrName>
                                        </p:attrNameLst>
                                      </p:cBhvr>
                                      <p:to>
                                        <p:strVal val="solid"/>
                                      </p:to>
                                    </p:set>
                                    <p:set>
                                      <p:cBhvr>
                                        <p:cTn id="206" dur="250" autoRev="1" fill="remove"/>
                                        <p:tgtEl>
                                          <p:spTgt spid="35"/>
                                        </p:tgtEl>
                                        <p:attrNameLst>
                                          <p:attrName>fill.on</p:attrName>
                                        </p:attrNameLst>
                                      </p:cBhvr>
                                      <p:to>
                                        <p:strVal val="true"/>
                                      </p:to>
                                    </p:set>
                                  </p:childTnLst>
                                </p:cTn>
                              </p:par>
                              <p:par>
                                <p:cTn id="207" presetID="53" presetClass="entr" presetSubtype="16" fill="hold" grpId="1" nodeType="withEffect">
                                  <p:stCondLst>
                                    <p:cond delay="0"/>
                                  </p:stCondLst>
                                  <p:childTnLst>
                                    <p:set>
                                      <p:cBhvr>
                                        <p:cTn id="208" dur="1" fill="hold">
                                          <p:stCondLst>
                                            <p:cond delay="0"/>
                                          </p:stCondLst>
                                        </p:cTn>
                                        <p:tgtEl>
                                          <p:spTgt spid="36"/>
                                        </p:tgtEl>
                                        <p:attrNameLst>
                                          <p:attrName>style.visibility</p:attrName>
                                        </p:attrNameLst>
                                      </p:cBhvr>
                                      <p:to>
                                        <p:strVal val="visible"/>
                                      </p:to>
                                    </p:set>
                                    <p:anim calcmode="lin" valueType="num">
                                      <p:cBhvr>
                                        <p:cTn id="209" dur="500" fill="hold"/>
                                        <p:tgtEl>
                                          <p:spTgt spid="36"/>
                                        </p:tgtEl>
                                        <p:attrNameLst>
                                          <p:attrName>ppt_w</p:attrName>
                                        </p:attrNameLst>
                                      </p:cBhvr>
                                      <p:tavLst>
                                        <p:tav tm="0">
                                          <p:val>
                                            <p:fltVal val="0"/>
                                          </p:val>
                                        </p:tav>
                                        <p:tav tm="100000">
                                          <p:val>
                                            <p:strVal val="#ppt_w"/>
                                          </p:val>
                                        </p:tav>
                                      </p:tavLst>
                                    </p:anim>
                                    <p:anim calcmode="lin" valueType="num">
                                      <p:cBhvr>
                                        <p:cTn id="210" dur="500" fill="hold"/>
                                        <p:tgtEl>
                                          <p:spTgt spid="36"/>
                                        </p:tgtEl>
                                        <p:attrNameLst>
                                          <p:attrName>ppt_h</p:attrName>
                                        </p:attrNameLst>
                                      </p:cBhvr>
                                      <p:tavLst>
                                        <p:tav tm="0">
                                          <p:val>
                                            <p:fltVal val="0"/>
                                          </p:val>
                                        </p:tav>
                                        <p:tav tm="100000">
                                          <p:val>
                                            <p:strVal val="#ppt_h"/>
                                          </p:val>
                                        </p:tav>
                                      </p:tavLst>
                                    </p:anim>
                                    <p:animEffect transition="in" filter="fade">
                                      <p:cBhvr>
                                        <p:cTn id="211" dur="500"/>
                                        <p:tgtEl>
                                          <p:spTgt spid="36"/>
                                        </p:tgtEl>
                                      </p:cBhvr>
                                    </p:animEffect>
                                  </p:childTnLst>
                                </p:cTn>
                              </p:par>
                              <p:par>
                                <p:cTn id="212" presetID="27" presetClass="emph" presetSubtype="0" fill="remove" grpId="0" nodeType="withEffect">
                                  <p:stCondLst>
                                    <p:cond delay="0"/>
                                  </p:stCondLst>
                                  <p:childTnLst>
                                    <p:animClr clrSpc="rgb" dir="cw">
                                      <p:cBhvr override="childStyle">
                                        <p:cTn id="213" dur="250" autoRev="1" fill="remove"/>
                                        <p:tgtEl>
                                          <p:spTgt spid="36"/>
                                        </p:tgtEl>
                                        <p:attrNameLst>
                                          <p:attrName>style.color</p:attrName>
                                        </p:attrNameLst>
                                      </p:cBhvr>
                                      <p:to>
                                        <a:schemeClr val="bg1"/>
                                      </p:to>
                                    </p:animClr>
                                    <p:animClr clrSpc="rgb" dir="cw">
                                      <p:cBhvr>
                                        <p:cTn id="214" dur="250" autoRev="1" fill="remove"/>
                                        <p:tgtEl>
                                          <p:spTgt spid="36"/>
                                        </p:tgtEl>
                                        <p:attrNameLst>
                                          <p:attrName>fillcolor</p:attrName>
                                        </p:attrNameLst>
                                      </p:cBhvr>
                                      <p:to>
                                        <a:schemeClr val="bg1"/>
                                      </p:to>
                                    </p:animClr>
                                    <p:set>
                                      <p:cBhvr>
                                        <p:cTn id="215" dur="250" autoRev="1" fill="remove"/>
                                        <p:tgtEl>
                                          <p:spTgt spid="36"/>
                                        </p:tgtEl>
                                        <p:attrNameLst>
                                          <p:attrName>fill.type</p:attrName>
                                        </p:attrNameLst>
                                      </p:cBhvr>
                                      <p:to>
                                        <p:strVal val="solid"/>
                                      </p:to>
                                    </p:set>
                                    <p:set>
                                      <p:cBhvr>
                                        <p:cTn id="216" dur="250" autoRev="1" fill="remove"/>
                                        <p:tgtEl>
                                          <p:spTgt spid="36"/>
                                        </p:tgtEl>
                                        <p:attrNameLst>
                                          <p:attrName>fill.on</p:attrName>
                                        </p:attrNameLst>
                                      </p:cBhvr>
                                      <p:to>
                                        <p:strVal val="true"/>
                                      </p:to>
                                    </p:set>
                                  </p:childTnLst>
                                </p:cTn>
                              </p:par>
                              <p:par>
                                <p:cTn id="217" presetID="53" presetClass="entr" presetSubtype="16" fill="hold" grpId="1" nodeType="withEffect">
                                  <p:stCondLst>
                                    <p:cond delay="0"/>
                                  </p:stCondLst>
                                  <p:childTnLst>
                                    <p:set>
                                      <p:cBhvr>
                                        <p:cTn id="218" dur="1" fill="hold">
                                          <p:stCondLst>
                                            <p:cond delay="0"/>
                                          </p:stCondLst>
                                        </p:cTn>
                                        <p:tgtEl>
                                          <p:spTgt spid="37"/>
                                        </p:tgtEl>
                                        <p:attrNameLst>
                                          <p:attrName>style.visibility</p:attrName>
                                        </p:attrNameLst>
                                      </p:cBhvr>
                                      <p:to>
                                        <p:strVal val="visible"/>
                                      </p:to>
                                    </p:set>
                                    <p:anim calcmode="lin" valueType="num">
                                      <p:cBhvr>
                                        <p:cTn id="219" dur="500" fill="hold"/>
                                        <p:tgtEl>
                                          <p:spTgt spid="37"/>
                                        </p:tgtEl>
                                        <p:attrNameLst>
                                          <p:attrName>ppt_w</p:attrName>
                                        </p:attrNameLst>
                                      </p:cBhvr>
                                      <p:tavLst>
                                        <p:tav tm="0">
                                          <p:val>
                                            <p:fltVal val="0"/>
                                          </p:val>
                                        </p:tav>
                                        <p:tav tm="100000">
                                          <p:val>
                                            <p:strVal val="#ppt_w"/>
                                          </p:val>
                                        </p:tav>
                                      </p:tavLst>
                                    </p:anim>
                                    <p:anim calcmode="lin" valueType="num">
                                      <p:cBhvr>
                                        <p:cTn id="220" dur="500" fill="hold"/>
                                        <p:tgtEl>
                                          <p:spTgt spid="37"/>
                                        </p:tgtEl>
                                        <p:attrNameLst>
                                          <p:attrName>ppt_h</p:attrName>
                                        </p:attrNameLst>
                                      </p:cBhvr>
                                      <p:tavLst>
                                        <p:tav tm="0">
                                          <p:val>
                                            <p:fltVal val="0"/>
                                          </p:val>
                                        </p:tav>
                                        <p:tav tm="100000">
                                          <p:val>
                                            <p:strVal val="#ppt_h"/>
                                          </p:val>
                                        </p:tav>
                                      </p:tavLst>
                                    </p:anim>
                                    <p:animEffect transition="in" filter="fade">
                                      <p:cBhvr>
                                        <p:cTn id="221" dur="500"/>
                                        <p:tgtEl>
                                          <p:spTgt spid="37"/>
                                        </p:tgtEl>
                                      </p:cBhvr>
                                    </p:animEffect>
                                  </p:childTnLst>
                                </p:cTn>
                              </p:par>
                              <p:par>
                                <p:cTn id="222" presetID="27" presetClass="emph" presetSubtype="0" fill="remove" grpId="0" nodeType="withEffect">
                                  <p:stCondLst>
                                    <p:cond delay="0"/>
                                  </p:stCondLst>
                                  <p:childTnLst>
                                    <p:animClr clrSpc="rgb" dir="cw">
                                      <p:cBhvr override="childStyle">
                                        <p:cTn id="223" dur="250" autoRev="1" fill="remove"/>
                                        <p:tgtEl>
                                          <p:spTgt spid="37"/>
                                        </p:tgtEl>
                                        <p:attrNameLst>
                                          <p:attrName>style.color</p:attrName>
                                        </p:attrNameLst>
                                      </p:cBhvr>
                                      <p:to>
                                        <a:schemeClr val="bg1"/>
                                      </p:to>
                                    </p:animClr>
                                    <p:animClr clrSpc="rgb" dir="cw">
                                      <p:cBhvr>
                                        <p:cTn id="224" dur="250" autoRev="1" fill="remove"/>
                                        <p:tgtEl>
                                          <p:spTgt spid="37"/>
                                        </p:tgtEl>
                                        <p:attrNameLst>
                                          <p:attrName>fillcolor</p:attrName>
                                        </p:attrNameLst>
                                      </p:cBhvr>
                                      <p:to>
                                        <a:schemeClr val="bg1"/>
                                      </p:to>
                                    </p:animClr>
                                    <p:set>
                                      <p:cBhvr>
                                        <p:cTn id="225" dur="250" autoRev="1" fill="remove"/>
                                        <p:tgtEl>
                                          <p:spTgt spid="37"/>
                                        </p:tgtEl>
                                        <p:attrNameLst>
                                          <p:attrName>fill.type</p:attrName>
                                        </p:attrNameLst>
                                      </p:cBhvr>
                                      <p:to>
                                        <p:strVal val="solid"/>
                                      </p:to>
                                    </p:set>
                                    <p:set>
                                      <p:cBhvr>
                                        <p:cTn id="226" dur="250" autoRev="1" fill="remove"/>
                                        <p:tgtEl>
                                          <p:spTgt spid="37"/>
                                        </p:tgtEl>
                                        <p:attrNameLst>
                                          <p:attrName>fill.on</p:attrName>
                                        </p:attrNameLst>
                                      </p:cBhvr>
                                      <p:to>
                                        <p:strVal val="true"/>
                                      </p:to>
                                    </p:set>
                                  </p:childTnLst>
                                </p:cTn>
                              </p:par>
                            </p:childTnLst>
                          </p:cTn>
                        </p:par>
                        <p:par>
                          <p:cTn id="227" fill="hold">
                            <p:stCondLst>
                              <p:cond delay="1000"/>
                            </p:stCondLst>
                            <p:childTnLst>
                              <p:par>
                                <p:cTn id="228" presetID="53" presetClass="entr" presetSubtype="16" fill="hold" grpId="0" nodeType="afterEffect">
                                  <p:stCondLst>
                                    <p:cond delay="0"/>
                                  </p:stCondLst>
                                  <p:childTnLst>
                                    <p:set>
                                      <p:cBhvr>
                                        <p:cTn id="229" dur="1" fill="hold">
                                          <p:stCondLst>
                                            <p:cond delay="0"/>
                                          </p:stCondLst>
                                        </p:cTn>
                                        <p:tgtEl>
                                          <p:spTgt spid="39"/>
                                        </p:tgtEl>
                                        <p:attrNameLst>
                                          <p:attrName>style.visibility</p:attrName>
                                        </p:attrNameLst>
                                      </p:cBhvr>
                                      <p:to>
                                        <p:strVal val="visible"/>
                                      </p:to>
                                    </p:set>
                                    <p:anim calcmode="lin" valueType="num">
                                      <p:cBhvr>
                                        <p:cTn id="230" dur="250" fill="hold"/>
                                        <p:tgtEl>
                                          <p:spTgt spid="39"/>
                                        </p:tgtEl>
                                        <p:attrNameLst>
                                          <p:attrName>ppt_w</p:attrName>
                                        </p:attrNameLst>
                                      </p:cBhvr>
                                      <p:tavLst>
                                        <p:tav tm="0">
                                          <p:val>
                                            <p:fltVal val="0"/>
                                          </p:val>
                                        </p:tav>
                                        <p:tav tm="100000">
                                          <p:val>
                                            <p:strVal val="#ppt_w"/>
                                          </p:val>
                                        </p:tav>
                                      </p:tavLst>
                                    </p:anim>
                                    <p:anim calcmode="lin" valueType="num">
                                      <p:cBhvr>
                                        <p:cTn id="231" dur="250" fill="hold"/>
                                        <p:tgtEl>
                                          <p:spTgt spid="39"/>
                                        </p:tgtEl>
                                        <p:attrNameLst>
                                          <p:attrName>ppt_h</p:attrName>
                                        </p:attrNameLst>
                                      </p:cBhvr>
                                      <p:tavLst>
                                        <p:tav tm="0">
                                          <p:val>
                                            <p:fltVal val="0"/>
                                          </p:val>
                                        </p:tav>
                                        <p:tav tm="100000">
                                          <p:val>
                                            <p:strVal val="#ppt_h"/>
                                          </p:val>
                                        </p:tav>
                                      </p:tavLst>
                                    </p:anim>
                                    <p:animEffect transition="in" filter="fade">
                                      <p:cBhvr>
                                        <p:cTn id="232" dur="250"/>
                                        <p:tgtEl>
                                          <p:spTgt spid="39"/>
                                        </p:tgtEl>
                                      </p:cBhvr>
                                    </p:animEffect>
                                  </p:childTnLst>
                                </p:cTn>
                              </p:par>
                            </p:childTnLst>
                          </p:cTn>
                        </p:par>
                        <p:par>
                          <p:cTn id="233" fill="hold">
                            <p:stCondLst>
                              <p:cond delay="1250"/>
                            </p:stCondLst>
                            <p:childTnLst>
                              <p:par>
                                <p:cTn id="234" presetID="1" presetClass="emph" presetSubtype="2" fill="hold" nodeType="afterEffect">
                                  <p:stCondLst>
                                    <p:cond delay="2000"/>
                                  </p:stCondLst>
                                  <p:childTnLst>
                                    <p:animClr clrSpc="rgb" dir="cw">
                                      <p:cBhvr>
                                        <p:cTn id="235" dur="2000" fill="hold"/>
                                        <p:tgtEl>
                                          <p:spTgt spid="39"/>
                                        </p:tgtEl>
                                        <p:attrNameLst>
                                          <p:attrName>fillcolor</p:attrName>
                                        </p:attrNameLst>
                                      </p:cBhvr>
                                      <p:to>
                                        <a:schemeClr val="accent2"/>
                                      </p:to>
                                    </p:animClr>
                                    <p:set>
                                      <p:cBhvr>
                                        <p:cTn id="236" dur="2000" fill="hold"/>
                                        <p:tgtEl>
                                          <p:spTgt spid="39"/>
                                        </p:tgtEl>
                                        <p:attrNameLst>
                                          <p:attrName>fill.type</p:attrName>
                                        </p:attrNameLst>
                                      </p:cBhvr>
                                      <p:to>
                                        <p:strVal val="solid"/>
                                      </p:to>
                                    </p:set>
                                    <p:set>
                                      <p:cBhvr>
                                        <p:cTn id="237" dur="2000" fill="hold"/>
                                        <p:tgtEl>
                                          <p:spTgt spid="39"/>
                                        </p:tgtEl>
                                        <p:attrNameLst>
                                          <p:attrName>fill.on</p:attrName>
                                        </p:attrNameLst>
                                      </p:cBhvr>
                                      <p:to>
                                        <p:strVal val="true"/>
                                      </p:to>
                                    </p:set>
                                  </p:childTnLst>
                                </p:cTn>
                              </p:par>
                              <p:par>
                                <p:cTn id="238" presetID="1" presetClass="emph" presetSubtype="2" fill="hold" nodeType="withEffect">
                                  <p:stCondLst>
                                    <p:cond delay="2000"/>
                                  </p:stCondLst>
                                  <p:childTnLst>
                                    <p:animClr clrSpc="rgb" dir="cw">
                                      <p:cBhvr>
                                        <p:cTn id="239" dur="250" fill="hold"/>
                                        <p:tgtEl>
                                          <p:spTgt spid="39"/>
                                        </p:tgtEl>
                                        <p:attrNameLst>
                                          <p:attrName>fillcolor</p:attrName>
                                        </p:attrNameLst>
                                      </p:cBhvr>
                                      <p:to>
                                        <a:schemeClr val="accent2"/>
                                      </p:to>
                                    </p:animClr>
                                    <p:set>
                                      <p:cBhvr>
                                        <p:cTn id="240" dur="250" fill="hold"/>
                                        <p:tgtEl>
                                          <p:spTgt spid="39"/>
                                        </p:tgtEl>
                                        <p:attrNameLst>
                                          <p:attrName>fill.type</p:attrName>
                                        </p:attrNameLst>
                                      </p:cBhvr>
                                      <p:to>
                                        <p:strVal val="solid"/>
                                      </p:to>
                                    </p:set>
                                    <p:set>
                                      <p:cBhvr>
                                        <p:cTn id="241" dur="250" fill="hold"/>
                                        <p:tgtEl>
                                          <p:spTgt spid="39"/>
                                        </p:tgtEl>
                                        <p:attrNameLst>
                                          <p:attrName>fill.on</p:attrName>
                                        </p:attrNameLst>
                                      </p:cBhvr>
                                      <p:to>
                                        <p:strVal val="true"/>
                                      </p:to>
                                    </p:set>
                                  </p:childTnLst>
                                </p:cTn>
                              </p:par>
                              <p:par>
                                <p:cTn id="242" presetID="1" presetClass="emph" presetSubtype="2" fill="hold" nodeType="withEffect">
                                  <p:stCondLst>
                                    <p:cond delay="2000"/>
                                  </p:stCondLst>
                                  <p:childTnLst>
                                    <p:animClr clrSpc="rgb" dir="cw">
                                      <p:cBhvr>
                                        <p:cTn id="243" dur="2000" fill="hold"/>
                                        <p:tgtEl>
                                          <p:spTgt spid="39"/>
                                        </p:tgtEl>
                                        <p:attrNameLst>
                                          <p:attrName>fillcolor</p:attrName>
                                        </p:attrNameLst>
                                      </p:cBhvr>
                                      <p:to>
                                        <a:schemeClr val="accent2"/>
                                      </p:to>
                                    </p:animClr>
                                    <p:set>
                                      <p:cBhvr>
                                        <p:cTn id="244" dur="2000" fill="hold"/>
                                        <p:tgtEl>
                                          <p:spTgt spid="39"/>
                                        </p:tgtEl>
                                        <p:attrNameLst>
                                          <p:attrName>fill.type</p:attrName>
                                        </p:attrNameLst>
                                      </p:cBhvr>
                                      <p:to>
                                        <p:strVal val="solid"/>
                                      </p:to>
                                    </p:set>
                                    <p:set>
                                      <p:cBhvr>
                                        <p:cTn id="245" dur="2000"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40" grpId="0" animBg="1"/>
      <p:bldP spid="41"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3">
            <a:extLst>
              <a:ext uri="{FF2B5EF4-FFF2-40B4-BE49-F238E27FC236}">
                <a16:creationId xmlns:a16="http://schemas.microsoft.com/office/drawing/2014/main" id="{B134E88E-E620-5348-81BC-86561DFC9BA8}"/>
              </a:ext>
            </a:extLst>
          </p:cNvPr>
          <p:cNvSpPr>
            <a:spLocks noGrp="1"/>
          </p:cNvSpPr>
          <p:nvPr>
            <p:ph type="body" sz="quarter" idx="11"/>
          </p:nvPr>
        </p:nvSpPr>
        <p:spPr/>
        <p:txBody>
          <a:bodyPr>
            <a:normAutofit fontScale="55000" lnSpcReduction="20000"/>
          </a:bodyPr>
          <a:lstStyle/>
          <a:p>
            <a:r>
              <a:rPr lang="en-US" dirty="0"/>
              <a:t>NICM and VT Ablation — More Effective Transmural Lesion When Longer ENDO/EPI, RV/LV Unipolar Lesions Ineffective?</a:t>
            </a:r>
          </a:p>
          <a:p>
            <a:endParaRPr lang="en-US" dirty="0"/>
          </a:p>
        </p:txBody>
      </p:sp>
      <p:sp>
        <p:nvSpPr>
          <p:cNvPr id="3" name="Text Placeholder 2">
            <a:extLst>
              <a:ext uri="{FF2B5EF4-FFF2-40B4-BE49-F238E27FC236}">
                <a16:creationId xmlns:a16="http://schemas.microsoft.com/office/drawing/2014/main" id="{B85E520D-7769-4F86-88FA-D41C531CA8E4}"/>
              </a:ext>
            </a:extLst>
          </p:cNvPr>
          <p:cNvSpPr>
            <a:spLocks noGrp="1"/>
          </p:cNvSpPr>
          <p:nvPr>
            <p:ph type="body" sz="quarter" idx="12"/>
          </p:nvPr>
        </p:nvSpPr>
        <p:spPr>
          <a:xfrm>
            <a:off x="370445" y="1796655"/>
            <a:ext cx="8403110" cy="3970318"/>
          </a:xfrm>
        </p:spPr>
        <p:txBody>
          <a:bodyPr/>
          <a:lstStyle/>
          <a:p>
            <a:pPr marL="285750" indent="-285750">
              <a:buFont typeface="Arial" panose="020B0604020202020204" pitchFamily="34" charset="0"/>
              <a:buChar char="•"/>
            </a:pPr>
            <a:r>
              <a:rPr lang="en-US" dirty="0" err="1">
                <a:solidFill>
                  <a:schemeClr val="tx1">
                    <a:lumMod val="75000"/>
                    <a:lumOff val="25000"/>
                  </a:schemeClr>
                </a:solidFill>
              </a:rPr>
              <a:t>Transcoronary</a:t>
            </a:r>
            <a:r>
              <a:rPr lang="en-US" dirty="0">
                <a:solidFill>
                  <a:schemeClr val="tx1">
                    <a:lumMod val="75000"/>
                    <a:lumOff val="25000"/>
                  </a:schemeClr>
                </a:solidFill>
              </a:rPr>
              <a:t> arterial/venous </a:t>
            </a:r>
          </a:p>
          <a:p>
            <a:r>
              <a:rPr lang="en-US" dirty="0">
                <a:solidFill>
                  <a:schemeClr val="tx1">
                    <a:lumMod val="75000"/>
                    <a:lumOff val="25000"/>
                  </a:schemeClr>
                </a:solidFill>
              </a:rPr>
              <a:t>    ethanol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tx1">
                    <a:lumMod val="75000"/>
                    <a:lumOff val="25000"/>
                  </a:schemeClr>
                </a:solidFill>
              </a:rPr>
              <a:t>Bipolar ablation (investigational)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tx1">
                    <a:lumMod val="75000"/>
                    <a:lumOff val="25000"/>
                  </a:schemeClr>
                </a:solidFill>
              </a:rPr>
              <a:t>Simultaneous two-site unipolar ablation </a:t>
            </a:r>
          </a:p>
          <a:p>
            <a:pPr marL="285750" indent="-285750">
              <a:buFont typeface="Arial" panose="020B0604020202020204" pitchFamily="34" charset="0"/>
              <a:buChar char="•"/>
            </a:pPr>
            <a:endParaRPr lang="en-US" dirty="0">
              <a:solidFill>
                <a:schemeClr val="tx1">
                  <a:lumMod val="75000"/>
                  <a:lumOff val="25000"/>
                </a:schemeClr>
              </a:solidFill>
            </a:endParaRPr>
          </a:p>
          <a:p>
            <a:pPr marL="285750" indent="-285750">
              <a:buFont typeface="Arial" panose="020B0604020202020204" pitchFamily="34" charset="0"/>
              <a:buChar char="•"/>
            </a:pPr>
            <a:r>
              <a:rPr lang="en-US" dirty="0">
                <a:solidFill>
                  <a:schemeClr val="tx1">
                    <a:lumMod val="75000"/>
                    <a:lumOff val="25000"/>
                  </a:schemeClr>
                </a:solidFill>
              </a:rPr>
              <a:t>Half normal saline </a:t>
            </a:r>
            <a:r>
              <a:rPr lang="en-US" dirty="0" err="1">
                <a:solidFill>
                  <a:schemeClr val="tx1">
                    <a:lumMod val="75000"/>
                    <a:lumOff val="25000"/>
                  </a:schemeClr>
                </a:solidFill>
              </a:rPr>
              <a:t>irrigant</a:t>
            </a:r>
            <a:endParaRPr lang="en-US" dirty="0">
              <a:solidFill>
                <a:schemeClr val="tx1">
                  <a:lumMod val="75000"/>
                  <a:lumOff val="25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tx1">
                    <a:lumMod val="75000"/>
                    <a:lumOff val="25000"/>
                  </a:schemeClr>
                </a:solidFill>
              </a:rPr>
              <a:t>Needle catheter ablation </a:t>
            </a:r>
          </a:p>
          <a:p>
            <a:r>
              <a:rPr lang="en-US" dirty="0">
                <a:solidFill>
                  <a:schemeClr val="tx1">
                    <a:lumMod val="75000"/>
                    <a:lumOff val="25000"/>
                  </a:schemeClr>
                </a:solidFill>
              </a:rPr>
              <a:t>    (investigational)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7" name="Content Placeholder 7">
            <a:extLst>
              <a:ext uri="{FF2B5EF4-FFF2-40B4-BE49-F238E27FC236}">
                <a16:creationId xmlns:a16="http://schemas.microsoft.com/office/drawing/2014/main" id="{F74D5056-BAB1-0842-86CC-2D82067000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227" l="2660" r="98404">
                        <a14:foregroundMark x1="32624" y1="14184" x2="32624" y2="14184"/>
                        <a14:foregroundMark x1="29433" y1="10638" x2="30142" y2="22340"/>
                        <a14:foregroundMark x1="36879" y1="8511" x2="37234" y2="13830"/>
                        <a14:foregroundMark x1="26596" y1="20567" x2="18794" y2="27660"/>
                      </a14:backgroundRemoval>
                    </a14:imgEffect>
                  </a14:imgLayer>
                </a14:imgProps>
              </a:ext>
            </a:extLst>
          </a:blip>
          <a:srcRect t="-999" b="304"/>
          <a:stretch/>
        </p:blipFill>
        <p:spPr bwMode="auto">
          <a:xfrm rot="346857">
            <a:off x="5815674" y="1463897"/>
            <a:ext cx="969079" cy="97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TextBox 4">
            <a:extLst>
              <a:ext uri="{FF2B5EF4-FFF2-40B4-BE49-F238E27FC236}">
                <a16:creationId xmlns:a16="http://schemas.microsoft.com/office/drawing/2014/main" id="{78CF47A4-60E8-E249-A76D-BDAA7CC79CB0}"/>
              </a:ext>
            </a:extLst>
          </p:cNvPr>
          <p:cNvSpPr txBox="1"/>
          <p:nvPr/>
        </p:nvSpPr>
        <p:spPr>
          <a:xfrm>
            <a:off x="6800850" y="1605552"/>
            <a:ext cx="1035623" cy="715965"/>
          </a:xfrm>
          <a:prstGeom prst="rect">
            <a:avLst/>
          </a:prstGeom>
          <a:noFill/>
        </p:spPr>
        <p:txBody>
          <a:bodyPr wrap="square" rtlCol="0">
            <a:spAutoFit/>
          </a:bodyPr>
          <a:lstStyle/>
          <a:p>
            <a:pPr defTabSz="685783" fontAlgn="base">
              <a:spcBef>
                <a:spcPct val="0"/>
              </a:spcBef>
              <a:spcAft>
                <a:spcPct val="0"/>
              </a:spcAft>
            </a:pPr>
            <a:r>
              <a:rPr lang="en-US" sz="1351"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Dictated by vessel location!</a:t>
            </a:r>
          </a:p>
        </p:txBody>
      </p:sp>
      <p:pic>
        <p:nvPicPr>
          <p:cNvPr id="6" name="Picture 5">
            <a:extLst>
              <a:ext uri="{FF2B5EF4-FFF2-40B4-BE49-F238E27FC236}">
                <a16:creationId xmlns:a16="http://schemas.microsoft.com/office/drawing/2014/main" id="{A24C3594-0B67-EC45-BD4D-AEA53FE00611}"/>
              </a:ext>
            </a:extLst>
          </p:cNvPr>
          <p:cNvPicPr>
            <a:picLocks noChangeAspect="1"/>
          </p:cNvPicPr>
          <p:nvPr/>
        </p:nvPicPr>
        <p:blipFill>
          <a:blip r:embed="rId5"/>
          <a:stretch>
            <a:fillRect/>
          </a:stretch>
        </p:blipFill>
        <p:spPr>
          <a:xfrm>
            <a:off x="6515103" y="4307685"/>
            <a:ext cx="1244591" cy="778667"/>
          </a:xfrm>
          <a:prstGeom prst="rect">
            <a:avLst/>
          </a:prstGeom>
        </p:spPr>
      </p:pic>
      <p:cxnSp>
        <p:nvCxnSpPr>
          <p:cNvPr id="10" name="Straight Arrow Connector 9">
            <a:extLst>
              <a:ext uri="{FF2B5EF4-FFF2-40B4-BE49-F238E27FC236}">
                <a16:creationId xmlns:a16="http://schemas.microsoft.com/office/drawing/2014/main" id="{01AC4BA2-DE4C-8741-9017-D90D5C6C86B2}"/>
              </a:ext>
            </a:extLst>
          </p:cNvPr>
          <p:cNvCxnSpPr>
            <a:cxnSpLocks/>
          </p:cNvCxnSpPr>
          <p:nvPr/>
        </p:nvCxnSpPr>
        <p:spPr>
          <a:xfrm>
            <a:off x="4114800" y="2000251"/>
            <a:ext cx="1749444"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A146051-B94F-7842-A265-C4FFF7C687CE}"/>
              </a:ext>
            </a:extLst>
          </p:cNvPr>
          <p:cNvCxnSpPr>
            <a:cxnSpLocks/>
          </p:cNvCxnSpPr>
          <p:nvPr/>
        </p:nvCxnSpPr>
        <p:spPr>
          <a:xfrm>
            <a:off x="2514600" y="4800600"/>
            <a:ext cx="3943351"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3E71C8-BA7B-8B45-885A-6A047D8F9862}"/>
              </a:ext>
            </a:extLst>
          </p:cNvPr>
          <p:cNvCxnSpPr>
            <a:cxnSpLocks/>
          </p:cNvCxnSpPr>
          <p:nvPr/>
        </p:nvCxnSpPr>
        <p:spPr>
          <a:xfrm>
            <a:off x="4343400" y="2857500"/>
            <a:ext cx="1757363"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B884461-096F-B045-AD3E-3AEEE6F1E15D}"/>
              </a:ext>
            </a:extLst>
          </p:cNvPr>
          <p:cNvPicPr>
            <a:picLocks noChangeAspect="1"/>
          </p:cNvPicPr>
          <p:nvPr/>
        </p:nvPicPr>
        <p:blipFill>
          <a:blip r:embed="rId6"/>
          <a:stretch>
            <a:fillRect/>
          </a:stretch>
        </p:blipFill>
        <p:spPr>
          <a:xfrm>
            <a:off x="6233113" y="2486027"/>
            <a:ext cx="1139241" cy="1056388"/>
          </a:xfrm>
          <a:prstGeom prst="rect">
            <a:avLst/>
          </a:prstGeom>
        </p:spPr>
      </p:pic>
      <p:sp>
        <p:nvSpPr>
          <p:cNvPr id="21" name="TextBox 1">
            <a:extLst>
              <a:ext uri="{FF2B5EF4-FFF2-40B4-BE49-F238E27FC236}">
                <a16:creationId xmlns:a16="http://schemas.microsoft.com/office/drawing/2014/main" id="{4CE516D4-03DE-2A46-A792-47A0713EAAD3}"/>
              </a:ext>
            </a:extLst>
          </p:cNvPr>
          <p:cNvSpPr txBox="1">
            <a:spLocks noChangeArrowheads="1"/>
          </p:cNvSpPr>
          <p:nvPr/>
        </p:nvSpPr>
        <p:spPr bwMode="auto">
          <a:xfrm>
            <a:off x="2550459" y="5240302"/>
            <a:ext cx="5907741"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rbel" charset="0"/>
                <a:ea typeface="ＭＳ Ｐゴシック" charset="0"/>
                <a:cs typeface="ＭＳ Ｐゴシック" charset="0"/>
              </a:defRPr>
            </a:lvl1pPr>
            <a:lvl2pPr marL="742950" indent="-285750" eaLnBrk="0" hangingPunct="0">
              <a:defRPr>
                <a:solidFill>
                  <a:schemeClr val="tx1"/>
                </a:solidFill>
                <a:latin typeface="Corbel" charset="0"/>
                <a:ea typeface="ＭＳ Ｐゴシック" charset="0"/>
              </a:defRPr>
            </a:lvl2pPr>
            <a:lvl3pPr marL="1143000" indent="-228600" eaLnBrk="0" hangingPunct="0">
              <a:defRPr>
                <a:solidFill>
                  <a:schemeClr val="tx1"/>
                </a:solidFill>
                <a:latin typeface="Corbel" charset="0"/>
                <a:ea typeface="ＭＳ Ｐゴシック" charset="0"/>
              </a:defRPr>
            </a:lvl3pPr>
            <a:lvl4pPr marL="1600200" indent="-228600" eaLnBrk="0" hangingPunct="0">
              <a:defRPr>
                <a:solidFill>
                  <a:schemeClr val="tx1"/>
                </a:solidFill>
                <a:latin typeface="Corbel" charset="0"/>
                <a:ea typeface="ＭＳ Ｐゴシック" charset="0"/>
              </a:defRPr>
            </a:lvl4pPr>
            <a:lvl5pPr marL="2057400" indent="-228600" eaLnBrk="0" hangingPunct="0">
              <a:defRPr>
                <a:solidFill>
                  <a:schemeClr val="tx1"/>
                </a:solidFill>
                <a:latin typeface="Corbel" charset="0"/>
                <a:ea typeface="ＭＳ Ｐゴシック" charset="0"/>
              </a:defRPr>
            </a:lvl5pPr>
            <a:lvl6pPr marL="2514600" indent="-228600" eaLnBrk="0" fontAlgn="base" hangingPunct="0">
              <a:spcBef>
                <a:spcPct val="0"/>
              </a:spcBef>
              <a:spcAft>
                <a:spcPct val="0"/>
              </a:spcAft>
              <a:defRPr>
                <a:solidFill>
                  <a:schemeClr val="tx1"/>
                </a:solidFill>
                <a:latin typeface="Corbel" charset="0"/>
                <a:ea typeface="ＭＳ Ｐゴシック" charset="0"/>
              </a:defRPr>
            </a:lvl6pPr>
            <a:lvl7pPr marL="2971800" indent="-228600" eaLnBrk="0" fontAlgn="base" hangingPunct="0">
              <a:spcBef>
                <a:spcPct val="0"/>
              </a:spcBef>
              <a:spcAft>
                <a:spcPct val="0"/>
              </a:spcAft>
              <a:defRPr>
                <a:solidFill>
                  <a:schemeClr val="tx1"/>
                </a:solidFill>
                <a:latin typeface="Corbel" charset="0"/>
                <a:ea typeface="ＭＳ Ｐゴシック" charset="0"/>
              </a:defRPr>
            </a:lvl7pPr>
            <a:lvl8pPr marL="3429000" indent="-228600" eaLnBrk="0" fontAlgn="base" hangingPunct="0">
              <a:spcBef>
                <a:spcPct val="0"/>
              </a:spcBef>
              <a:spcAft>
                <a:spcPct val="0"/>
              </a:spcAft>
              <a:defRPr>
                <a:solidFill>
                  <a:schemeClr val="tx1"/>
                </a:solidFill>
                <a:latin typeface="Corbel" charset="0"/>
                <a:ea typeface="ＭＳ Ｐゴシック" charset="0"/>
              </a:defRPr>
            </a:lvl8pPr>
            <a:lvl9pPr marL="3886200" indent="-228600" eaLnBrk="0" fontAlgn="base" hangingPunct="0">
              <a:spcBef>
                <a:spcPct val="0"/>
              </a:spcBef>
              <a:spcAft>
                <a:spcPct val="0"/>
              </a:spcAft>
              <a:defRPr>
                <a:solidFill>
                  <a:schemeClr val="tx1"/>
                </a:solidFill>
                <a:latin typeface="Corbel" charset="0"/>
                <a:ea typeface="ＭＳ Ｐゴシック" charset="0"/>
              </a:defRPr>
            </a:lvl9pPr>
          </a:lstStyle>
          <a:p>
            <a:pPr defTabSz="685783" eaLnBrk="1" fontAlgn="base" hangingPunct="1">
              <a:spcBef>
                <a:spcPct val="0"/>
              </a:spcBef>
              <a:spcAft>
                <a:spcPct val="0"/>
              </a:spcAft>
            </a:pPr>
            <a:r>
              <a:rPr lang="en-US" sz="900" dirty="0">
                <a:solidFill>
                  <a:schemeClr val="tx1">
                    <a:lumMod val="75000"/>
                    <a:lumOff val="25000"/>
                  </a:schemeClr>
                </a:solidFill>
                <a:latin typeface="Helvetica" panose="020B0604020202020204" pitchFamily="34" charset="0"/>
                <a:cs typeface="Helvetica" panose="020B0604020202020204" pitchFamily="34" charset="0"/>
              </a:rPr>
              <a:t>Intracoronary Alcohol </a:t>
            </a:r>
            <a:r>
              <a:rPr lang="en-US" sz="900" dirty="0" err="1">
                <a:solidFill>
                  <a:schemeClr val="tx1">
                    <a:lumMod val="75000"/>
                    <a:lumOff val="25000"/>
                  </a:schemeClr>
                </a:solidFill>
                <a:latin typeface="Helvetica" panose="020B0604020202020204" pitchFamily="34" charset="0"/>
                <a:cs typeface="Helvetica" panose="020B0604020202020204" pitchFamily="34" charset="0"/>
              </a:rPr>
              <a:t>Tokuda</a:t>
            </a:r>
            <a:r>
              <a:rPr lang="en-US" sz="900" dirty="0">
                <a:solidFill>
                  <a:schemeClr val="tx1">
                    <a:lumMod val="75000"/>
                    <a:lumOff val="25000"/>
                  </a:schemeClr>
                </a:solidFill>
                <a:latin typeface="Helvetica" panose="020B0604020202020204" pitchFamily="34" charset="0"/>
                <a:cs typeface="Helvetica" panose="020B0604020202020204" pitchFamily="34" charset="0"/>
              </a:rPr>
              <a:t> et al. Circ A&amp;E 2011; Venous Alcohol Ablation </a:t>
            </a:r>
            <a:r>
              <a:rPr lang="en-US" sz="900" dirty="0" err="1">
                <a:solidFill>
                  <a:schemeClr val="tx1">
                    <a:lumMod val="75000"/>
                    <a:lumOff val="25000"/>
                  </a:schemeClr>
                </a:solidFill>
                <a:latin typeface="Helvetica" panose="020B0604020202020204" pitchFamily="34" charset="0"/>
                <a:cs typeface="Helvetica" panose="020B0604020202020204" pitchFamily="34" charset="0"/>
              </a:rPr>
              <a:t>Kreidieh</a:t>
            </a:r>
            <a:r>
              <a:rPr lang="en-US" sz="900" dirty="0">
                <a:solidFill>
                  <a:schemeClr val="tx1">
                    <a:lumMod val="75000"/>
                    <a:lumOff val="25000"/>
                  </a:schemeClr>
                </a:solidFill>
                <a:latin typeface="Helvetica" panose="020B0604020202020204" pitchFamily="34" charset="0"/>
                <a:cs typeface="Helvetica" panose="020B0604020202020204" pitchFamily="34" charset="0"/>
              </a:rPr>
              <a:t> et al. Circ A&amp;E 2016; Bipolar Ablation </a:t>
            </a:r>
            <a:r>
              <a:rPr lang="en-US" sz="900" dirty="0" err="1">
                <a:solidFill>
                  <a:schemeClr val="tx1">
                    <a:lumMod val="75000"/>
                    <a:lumOff val="25000"/>
                  </a:schemeClr>
                </a:solidFill>
                <a:latin typeface="Helvetica" panose="020B0604020202020204" pitchFamily="34" charset="0"/>
                <a:cs typeface="Helvetica" panose="020B0604020202020204" pitchFamily="34" charset="0"/>
              </a:rPr>
              <a:t>Koruth</a:t>
            </a:r>
            <a:r>
              <a:rPr lang="en-US" sz="900" dirty="0">
                <a:solidFill>
                  <a:schemeClr val="tx1">
                    <a:lumMod val="75000"/>
                    <a:lumOff val="25000"/>
                  </a:schemeClr>
                </a:solidFill>
                <a:latin typeface="Helvetica" panose="020B0604020202020204" pitchFamily="34" charset="0"/>
                <a:cs typeface="Helvetica" panose="020B0604020202020204" pitchFamily="34" charset="0"/>
              </a:rPr>
              <a:t> et al. Heart Rhythm 2012;9:1932-1941;Half Normal Saline Nguyen et al. JACC EP 2017; Needle Electrode Sapp et al. Circulation 2013, JCE 2006 </a:t>
            </a:r>
          </a:p>
        </p:txBody>
      </p:sp>
      <p:pic>
        <p:nvPicPr>
          <p:cNvPr id="27" name="Picture 26">
            <a:extLst>
              <a:ext uri="{FF2B5EF4-FFF2-40B4-BE49-F238E27FC236}">
                <a16:creationId xmlns:a16="http://schemas.microsoft.com/office/drawing/2014/main" id="{C417BE95-A0C6-B14E-B1AE-DB7C126B77C8}"/>
              </a:ext>
            </a:extLst>
          </p:cNvPr>
          <p:cNvPicPr>
            <a:picLocks noChangeAspect="1"/>
          </p:cNvPicPr>
          <p:nvPr/>
        </p:nvPicPr>
        <p:blipFill>
          <a:blip r:embed="rId7"/>
          <a:stretch>
            <a:fillRect/>
          </a:stretch>
        </p:blipFill>
        <p:spPr>
          <a:xfrm>
            <a:off x="4686304" y="3478437"/>
            <a:ext cx="1357313" cy="1140929"/>
          </a:xfrm>
          <a:prstGeom prst="rect">
            <a:avLst/>
          </a:prstGeom>
        </p:spPr>
      </p:pic>
      <p:cxnSp>
        <p:nvCxnSpPr>
          <p:cNvPr id="106" name="Straight Arrow Connector 105">
            <a:extLst>
              <a:ext uri="{FF2B5EF4-FFF2-40B4-BE49-F238E27FC236}">
                <a16:creationId xmlns:a16="http://schemas.microsoft.com/office/drawing/2014/main" id="{BFAD9D64-664B-8944-B4DE-7AC895B51885}"/>
              </a:ext>
            </a:extLst>
          </p:cNvPr>
          <p:cNvCxnSpPr>
            <a:cxnSpLocks/>
          </p:cNvCxnSpPr>
          <p:nvPr/>
        </p:nvCxnSpPr>
        <p:spPr>
          <a:xfrm>
            <a:off x="3657600" y="3886200"/>
            <a:ext cx="1203337"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132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E9AC118-6125-40CD-A19E-204C6B96C263}"/>
              </a:ext>
            </a:extLst>
          </p:cNvPr>
          <p:cNvSpPr>
            <a:spLocks noGrp="1"/>
          </p:cNvSpPr>
          <p:nvPr>
            <p:ph type="body" sz="quarter" idx="11"/>
          </p:nvPr>
        </p:nvSpPr>
        <p:spPr>
          <a:xfrm>
            <a:off x="457200" y="533400"/>
            <a:ext cx="8403110" cy="646331"/>
          </a:xfrm>
        </p:spPr>
        <p:txBody>
          <a:bodyPr/>
          <a:lstStyle/>
          <a:p>
            <a:pPr algn="ctr"/>
            <a:r>
              <a:rPr lang="en-US" sz="3600" u="sng" dirty="0"/>
              <a:t>E</a:t>
            </a:r>
            <a:r>
              <a:rPr lang="en-US" sz="3600" dirty="0"/>
              <a:t>P-guided </a:t>
            </a:r>
            <a:r>
              <a:rPr lang="en-US" sz="3600" u="sng" dirty="0"/>
              <a:t>C</a:t>
            </a:r>
            <a:r>
              <a:rPr lang="en-US" sz="3600" dirty="0"/>
              <a:t>ardiac </a:t>
            </a:r>
            <a:r>
              <a:rPr lang="en-US" sz="3600" u="sng" dirty="0" err="1"/>
              <a:t>R</a:t>
            </a:r>
            <a:r>
              <a:rPr lang="en-US" sz="3600" dirty="0" err="1"/>
              <a:t>adioablation</a:t>
            </a:r>
            <a:endParaRPr lang="en-US" sz="3600" dirty="0"/>
          </a:p>
        </p:txBody>
      </p:sp>
      <p:pic>
        <p:nvPicPr>
          <p:cNvPr id="5" name="Content Placeholder 4" descr="ENCORE-11_2016.jp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642" t="7485" r="-856"/>
          <a:stretch/>
        </p:blipFill>
        <p:spPr>
          <a:xfrm>
            <a:off x="1289048" y="2203470"/>
            <a:ext cx="6565900" cy="3367087"/>
          </a:xfrm>
        </p:spPr>
      </p:pic>
      <p:sp>
        <p:nvSpPr>
          <p:cNvPr id="6" name="object 2">
            <a:extLst>
              <a:ext uri="{FF2B5EF4-FFF2-40B4-BE49-F238E27FC236}">
                <a16:creationId xmlns:a16="http://schemas.microsoft.com/office/drawing/2014/main" id="{62EB811A-ED38-E94C-9819-980060C3008C}"/>
              </a:ext>
            </a:extLst>
          </p:cNvPr>
          <p:cNvSpPr txBox="1"/>
          <p:nvPr/>
        </p:nvSpPr>
        <p:spPr>
          <a:xfrm>
            <a:off x="1212947" y="2058529"/>
            <a:ext cx="2988128" cy="144941"/>
          </a:xfrm>
          <a:prstGeom prst="rect">
            <a:avLst/>
          </a:prstGeom>
        </p:spPr>
        <p:txBody>
          <a:bodyPr vert="horz" wrap="square" lIns="0" tIns="6379" rIns="0" bIns="0" rtlCol="0">
            <a:spAutoFit/>
          </a:bodyPr>
          <a:lstStyle/>
          <a:p>
            <a:pPr marL="5103" defTabSz="342891">
              <a:spcBef>
                <a:spcPts val="51"/>
              </a:spcBef>
            </a:pPr>
            <a:r>
              <a:rPr lang="en-US" sz="900" spc="36"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N</a:t>
            </a:r>
            <a:r>
              <a:rPr sz="900" spc="36"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 </a:t>
            </a:r>
            <a:r>
              <a:rPr lang="en-US" sz="900" spc="24" dirty="0" err="1">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E</a:t>
            </a:r>
            <a:r>
              <a:rPr sz="900" spc="24" dirty="0" err="1">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ngl</a:t>
            </a:r>
            <a:r>
              <a:rPr sz="900" spc="24"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 </a:t>
            </a:r>
            <a:r>
              <a:rPr lang="en-US" sz="900" spc="2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J</a:t>
            </a:r>
            <a:r>
              <a:rPr sz="900" spc="2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 </a:t>
            </a:r>
            <a:r>
              <a:rPr lang="en-US" sz="900" spc="-4"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M</a:t>
            </a:r>
            <a:r>
              <a:rPr sz="900" spc="-4"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ed </a:t>
            </a:r>
            <a:r>
              <a:rPr sz="900" spc="-12"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2017</a:t>
            </a:r>
            <a:endParaRPr sz="900"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endParaRPr>
          </a:p>
        </p:txBody>
      </p:sp>
      <p:sp>
        <p:nvSpPr>
          <p:cNvPr id="2" name="TextBox 1">
            <a:extLst>
              <a:ext uri="{FF2B5EF4-FFF2-40B4-BE49-F238E27FC236}">
                <a16:creationId xmlns:a16="http://schemas.microsoft.com/office/drawing/2014/main" id="{713FC8D2-FF98-8443-97DC-2682301ED95F}"/>
              </a:ext>
            </a:extLst>
          </p:cNvPr>
          <p:cNvSpPr txBox="1"/>
          <p:nvPr/>
        </p:nvSpPr>
        <p:spPr>
          <a:xfrm>
            <a:off x="321578" y="5662625"/>
            <a:ext cx="8500839" cy="369332"/>
          </a:xfrm>
          <a:prstGeom prst="rect">
            <a:avLst/>
          </a:prstGeom>
          <a:noFill/>
        </p:spPr>
        <p:txBody>
          <a:bodyPr wrap="square" rtlCol="0">
            <a:spAutoFit/>
          </a:bodyPr>
          <a:lstStyle/>
          <a:p>
            <a:pPr defTabSz="685783" fontAlgn="base">
              <a:spcBef>
                <a:spcPct val="0"/>
              </a:spcBef>
              <a:spcAft>
                <a:spcPct val="0"/>
              </a:spcAft>
            </a:pP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VT Substrate Ablation – Alternative to Catheter Ablation?</a:t>
            </a:r>
          </a:p>
        </p:txBody>
      </p:sp>
      <p:sp>
        <p:nvSpPr>
          <p:cNvPr id="7" name="TextBox 6">
            <a:extLst>
              <a:ext uri="{FF2B5EF4-FFF2-40B4-BE49-F238E27FC236}">
                <a16:creationId xmlns:a16="http://schemas.microsoft.com/office/drawing/2014/main" id="{F38471E2-E078-0242-BFC7-EC36C67023D4}"/>
              </a:ext>
            </a:extLst>
          </p:cNvPr>
          <p:cNvSpPr txBox="1"/>
          <p:nvPr/>
        </p:nvSpPr>
        <p:spPr>
          <a:xfrm>
            <a:off x="3257551" y="5107201"/>
            <a:ext cx="1143000" cy="230832"/>
          </a:xfrm>
          <a:prstGeom prst="rect">
            <a:avLst/>
          </a:prstGeom>
          <a:noFill/>
        </p:spPr>
        <p:txBody>
          <a:bodyPr wrap="square" rtlCol="0">
            <a:spAutoFit/>
          </a:bodyPr>
          <a:lstStyle/>
          <a:p>
            <a:pPr defTabSz="685783" fontAlgn="base">
              <a:spcBef>
                <a:spcPct val="0"/>
              </a:spcBef>
              <a:spcAft>
                <a:spcPct val="0"/>
              </a:spcAft>
            </a:pPr>
            <a:r>
              <a:rPr lang="en-US" sz="900" dirty="0">
                <a:solidFill>
                  <a:prstClr val="black"/>
                </a:solidFill>
                <a:latin typeface="Arial" charset="0"/>
                <a:ea typeface="ＭＳ Ｐゴシック" charset="0"/>
              </a:rPr>
              <a:t>Immobilization</a:t>
            </a:r>
          </a:p>
        </p:txBody>
      </p:sp>
      <p:sp>
        <p:nvSpPr>
          <p:cNvPr id="8" name="TextBox 7">
            <a:extLst>
              <a:ext uri="{FF2B5EF4-FFF2-40B4-BE49-F238E27FC236}">
                <a16:creationId xmlns:a16="http://schemas.microsoft.com/office/drawing/2014/main" id="{7B753C2F-B046-2B47-868D-680730D1BA44}"/>
              </a:ext>
            </a:extLst>
          </p:cNvPr>
          <p:cNvSpPr txBox="1"/>
          <p:nvPr/>
        </p:nvSpPr>
        <p:spPr>
          <a:xfrm>
            <a:off x="6743700" y="4572000"/>
            <a:ext cx="628651" cy="300210"/>
          </a:xfrm>
          <a:prstGeom prst="rect">
            <a:avLst/>
          </a:prstGeom>
          <a:noFill/>
        </p:spPr>
        <p:txBody>
          <a:bodyPr wrap="square" rtlCol="0">
            <a:spAutoFit/>
          </a:bodyPr>
          <a:lstStyle/>
          <a:p>
            <a:pPr defTabSz="685783" fontAlgn="base">
              <a:spcBef>
                <a:spcPct val="0"/>
              </a:spcBef>
              <a:spcAft>
                <a:spcPct val="0"/>
              </a:spcAft>
            </a:pPr>
            <a:r>
              <a:rPr lang="en-US" sz="1351" dirty="0">
                <a:solidFill>
                  <a:prstClr val="black"/>
                </a:solidFill>
                <a:latin typeface="Arial" charset="0"/>
                <a:ea typeface="ＭＳ Ｐゴシック" charset="0"/>
              </a:rPr>
              <a:t>25Gy</a:t>
            </a:r>
          </a:p>
        </p:txBody>
      </p:sp>
      <p:cxnSp>
        <p:nvCxnSpPr>
          <p:cNvPr id="9" name="Straight Connector 8">
            <a:extLst>
              <a:ext uri="{FF2B5EF4-FFF2-40B4-BE49-F238E27FC236}">
                <a16:creationId xmlns:a16="http://schemas.microsoft.com/office/drawing/2014/main" id="{304BCF53-AF15-C94E-B5AC-5F7347DA7FD4}"/>
              </a:ext>
            </a:extLst>
          </p:cNvPr>
          <p:cNvCxnSpPr>
            <a:cxnSpLocks/>
          </p:cNvCxnSpPr>
          <p:nvPr/>
        </p:nvCxnSpPr>
        <p:spPr bwMode="auto">
          <a:xfrm>
            <a:off x="1229755" y="1981200"/>
            <a:ext cx="6858000" cy="0"/>
          </a:xfrm>
          <a:prstGeom prst="line">
            <a:avLst/>
          </a:prstGeom>
          <a:gradFill rotWithShape="0">
            <a:gsLst>
              <a:gs pos="0">
                <a:srgbClr val="0000E0"/>
              </a:gs>
              <a:gs pos="100000">
                <a:srgbClr val="2A2A7E"/>
              </a:gs>
            </a:gsLst>
            <a:lin ang="5400000" scaled="1"/>
          </a:gradFill>
          <a:ln w="28575" cap="flat" cmpd="sng" algn="ctr">
            <a:solidFill>
              <a:schemeClr val="tx1"/>
            </a:solidFill>
            <a:prstDash val="solid"/>
            <a:round/>
            <a:headEnd type="none" w="med" len="med"/>
            <a:tailEnd type="none" w="med" len="med"/>
          </a:ln>
          <a:effectLst/>
          <a:scene3d>
            <a:camera prst="legacyObliqueTopLeft"/>
            <a:lightRig rig="legacyFlat3" dir="t"/>
          </a:scene3d>
          <a:sp3d prstMaterial="legacyMatte">
            <a:bevelT w="0" h="0" prst="angle"/>
            <a:bevelB w="0" h="0" prst="angle"/>
            <a:extrusionClr>
              <a:schemeClr val="tx1"/>
            </a:extrusionClr>
          </a:sp3d>
        </p:spPr>
      </p:cxnSp>
    </p:spTree>
    <p:extLst>
      <p:ext uri="{BB962C8B-B14F-4D97-AF65-F5344CB8AC3E}">
        <p14:creationId xmlns:p14="http://schemas.microsoft.com/office/powerpoint/2010/main" val="3123488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57200" y="391466"/>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315355" y="1825339"/>
            <a:ext cx="4343400" cy="338554"/>
          </a:xfrm>
        </p:spPr>
        <p:txBody>
          <a:bodyPr/>
          <a:lstStyle/>
          <a:p>
            <a:pPr algn="ctr"/>
            <a:r>
              <a:rPr lang="en-US" sz="1600" dirty="0"/>
              <a:t>Ablation Power Sources and Techniques</a:t>
            </a:r>
          </a:p>
        </p:txBody>
      </p:sp>
      <p:sp>
        <p:nvSpPr>
          <p:cNvPr id="4" name="TextBox 3">
            <a:extLst>
              <a:ext uri="{FF2B5EF4-FFF2-40B4-BE49-F238E27FC236}">
                <a16:creationId xmlns:a16="http://schemas.microsoft.com/office/drawing/2014/main" id="{AB271927-8C26-49AE-89D3-EFFA0EA034CF}"/>
              </a:ext>
            </a:extLst>
          </p:cNvPr>
          <p:cNvSpPr txBox="1"/>
          <p:nvPr/>
        </p:nvSpPr>
        <p:spPr>
          <a:xfrm>
            <a:off x="268002" y="2163893"/>
            <a:ext cx="4343400" cy="3883114"/>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An impedance drop ≥10 ohms or a contact force ≥10 g is commonly used as a target for RF energy delivery.</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use of half normal saline generates larger ablation lesions but can result in steam pops.</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Simultaneous bipolar or unipolar ablation can result in larger ablation lesions.</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Cryoablation can be beneficial for achieving more stable contact on the papillary muscles.</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Ethanol ablation can generate lesions in areas where the arrhythmogenic substrate cannot be otherwise reached, provided that suitable target vessels are present.</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Stereotactic radiotherapy is an emerging alternative to ablation, requiring identification of a region of interest that can be targeted prior to the radiation treatment.</a:t>
            </a:r>
          </a:p>
        </p:txBody>
      </p:sp>
      <p:sp>
        <p:nvSpPr>
          <p:cNvPr id="5" name="TextBox 4">
            <a:extLst>
              <a:ext uri="{FF2B5EF4-FFF2-40B4-BE49-F238E27FC236}">
                <a16:creationId xmlns:a16="http://schemas.microsoft.com/office/drawing/2014/main" id="{57F06F31-712B-4F68-A310-EF2DF006D497}"/>
              </a:ext>
            </a:extLst>
          </p:cNvPr>
          <p:cNvSpPr txBox="1"/>
          <p:nvPr/>
        </p:nvSpPr>
        <p:spPr>
          <a:xfrm>
            <a:off x="5486400" y="1825339"/>
            <a:ext cx="3048000" cy="338554"/>
          </a:xfrm>
          <a:prstGeom prst="rect">
            <a:avLst/>
          </a:prstGeom>
          <a:noFill/>
        </p:spPr>
        <p:txBody>
          <a:bodyPr wrap="square" rtlCol="0">
            <a:spAutoFit/>
          </a:bodyPr>
          <a:lstStyle/>
          <a:p>
            <a:r>
              <a:rPr lang="en-US" sz="1600" b="1" dirty="0">
                <a:solidFill>
                  <a:srgbClr val="004C77"/>
                </a:solidFill>
                <a:latin typeface="Helvetica" panose="020B0604020202020204" pitchFamily="34" charset="0"/>
                <a:cs typeface="Helvetica" panose="020B0604020202020204" pitchFamily="34" charset="0"/>
              </a:rPr>
              <a:t>Idiopathic Outflow Tract VA</a:t>
            </a:r>
          </a:p>
        </p:txBody>
      </p:sp>
      <p:sp>
        <p:nvSpPr>
          <p:cNvPr id="6" name="TextBox 5">
            <a:extLst>
              <a:ext uri="{FF2B5EF4-FFF2-40B4-BE49-F238E27FC236}">
                <a16:creationId xmlns:a16="http://schemas.microsoft.com/office/drawing/2014/main" id="{069F8745-950E-4BC9-8930-19F6E42E73D9}"/>
              </a:ext>
            </a:extLst>
          </p:cNvPr>
          <p:cNvSpPr txBox="1"/>
          <p:nvPr/>
        </p:nvSpPr>
        <p:spPr>
          <a:xfrm>
            <a:off x="4800600" y="2177027"/>
            <a:ext cx="4059710" cy="3770263"/>
          </a:xfrm>
          <a:prstGeom prst="rect">
            <a:avLst/>
          </a:prstGeom>
          <a:solidFill>
            <a:schemeClr val="bg1">
              <a:lumMod val="95000"/>
            </a:schemeClr>
          </a:solidFill>
          <a:ln>
            <a:noFill/>
          </a:ln>
        </p:spPr>
        <p:txBody>
          <a:bodyPr wrap="square" rtlCol="0">
            <a:spAutoFit/>
          </a:bodyPr>
          <a:lstStyle/>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RVOT, pulmonary arteries, SVs, LV epicardium and endocardium contain most of the OT arrhythmias.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Activation mapping and pace mapping can be used to guide ablation in the RVOT.</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Imaging of coronary artery ostia is essential before ablation in the aortic SVs.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LV summit is a challenging SOO, often requiring mapping and/or ablation from the RVOT, LVOT, SVs, coronary venous system, and sometimes the epicardial space.</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Deep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intraseptal</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VA origins can be challenging to reach.</a:t>
            </a:r>
          </a:p>
          <a:p>
            <a:pPr marL="285750" indent="-285750" algn="just">
              <a:spcAft>
                <a:spcPts val="300"/>
              </a:spcAft>
              <a:buFont typeface="Arial" panose="020B0604020202020204" pitchFamily="34" charset="0"/>
              <a:buChar char="•"/>
            </a:pPr>
            <a:endParaRPr lang="en-US" sz="1400" b="1" dirty="0">
              <a:solidFill>
                <a:schemeClr val="tx1">
                  <a:lumMod val="75000"/>
                  <a:lumOff val="25000"/>
                </a:schemeClr>
              </a:solidFill>
              <a:latin typeface="Helvetica" panose="020B0604020202020204" pitchFamily="34" charset="0"/>
              <a:cs typeface="Helvetica" panose="020B0604020202020204" pitchFamily="34" charset="0"/>
            </a:endParaRPr>
          </a:p>
          <a:p>
            <a:pPr marL="285750" indent="-285750" algn="just">
              <a:spcAft>
                <a:spcPts val="300"/>
              </a:spcAft>
              <a:buFont typeface="Arial" panose="020B0604020202020204" pitchFamily="34" charset="0"/>
              <a:buChar char="•"/>
            </a:pPr>
            <a:endParaRPr lang="en-US" sz="1400" b="1" dirty="0">
              <a:solidFill>
                <a:schemeClr val="tx1">
                  <a:lumMod val="75000"/>
                  <a:lumOff val="2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79026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04571" y="266521"/>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184499" y="1391735"/>
            <a:ext cx="4082701" cy="323165"/>
          </a:xfrm>
        </p:spPr>
        <p:txBody>
          <a:bodyPr/>
          <a:lstStyle/>
          <a:p>
            <a:pPr algn="ctr"/>
            <a:r>
              <a:rPr lang="en-US" sz="1600" dirty="0"/>
              <a:t>Idiopathic </a:t>
            </a:r>
            <a:r>
              <a:rPr lang="en-US" sz="1600" dirty="0" err="1"/>
              <a:t>Nonoutflow</a:t>
            </a:r>
            <a:r>
              <a:rPr lang="en-US" sz="1600" dirty="0"/>
              <a:t> Tract VA</a:t>
            </a:r>
          </a:p>
        </p:txBody>
      </p:sp>
      <p:sp>
        <p:nvSpPr>
          <p:cNvPr id="4" name="TextBox 3">
            <a:extLst>
              <a:ext uri="{FF2B5EF4-FFF2-40B4-BE49-F238E27FC236}">
                <a16:creationId xmlns:a16="http://schemas.microsoft.com/office/drawing/2014/main" id="{AB271927-8C26-49AE-89D3-EFFA0EA034CF}"/>
              </a:ext>
            </a:extLst>
          </p:cNvPr>
          <p:cNvSpPr txBox="1"/>
          <p:nvPr/>
        </p:nvSpPr>
        <p:spPr>
          <a:xfrm>
            <a:off x="109671" y="1824242"/>
            <a:ext cx="4343400" cy="3642023"/>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VAs originating from the papillary muscles can be challenging due to multiple morphologies of the VA and the difficulty in achieving and maintaining sufficient contact during ablation.</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VAs originate in LV papillary muscles more often than in RV papillary muscles; they more often originate from the posteromedial than the anterolateral papillary muscle and occur more often at the tip than at the base.</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Pace mapping is less accurate than in other focal VAs.</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ICE is particularly useful for assessing contact and stability.</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Cryoablation can also aid in catheter stability during lesion delivery.</a:t>
            </a:r>
          </a:p>
        </p:txBody>
      </p:sp>
      <p:sp>
        <p:nvSpPr>
          <p:cNvPr id="5" name="TextBox 4">
            <a:extLst>
              <a:ext uri="{FF2B5EF4-FFF2-40B4-BE49-F238E27FC236}">
                <a16:creationId xmlns:a16="http://schemas.microsoft.com/office/drawing/2014/main" id="{57F06F31-712B-4F68-A310-EF2DF006D497}"/>
              </a:ext>
            </a:extLst>
          </p:cNvPr>
          <p:cNvSpPr txBox="1"/>
          <p:nvPr/>
        </p:nvSpPr>
        <p:spPr>
          <a:xfrm>
            <a:off x="4592171" y="1429435"/>
            <a:ext cx="4461676" cy="323165"/>
          </a:xfrm>
          <a:prstGeom prst="rect">
            <a:avLst/>
          </a:prstGeom>
          <a:noFill/>
        </p:spPr>
        <p:txBody>
          <a:bodyPr wrap="square" rtlCol="0">
            <a:spAutoFit/>
          </a:bodyPr>
          <a:lstStyle/>
          <a:p>
            <a:r>
              <a:rPr lang="en-US" sz="1500" b="1" dirty="0">
                <a:solidFill>
                  <a:srgbClr val="004C77"/>
                </a:solidFill>
                <a:latin typeface="Helvetica" panose="020B0604020202020204" pitchFamily="34" charset="0"/>
                <a:cs typeface="Helvetica" panose="020B0604020202020204" pitchFamily="34" charset="0"/>
              </a:rPr>
              <a:t>Bundle Branch Reentrant VT and Fascicular VT</a:t>
            </a:r>
          </a:p>
        </p:txBody>
      </p:sp>
      <p:sp>
        <p:nvSpPr>
          <p:cNvPr id="6" name="TextBox 5">
            <a:extLst>
              <a:ext uri="{FF2B5EF4-FFF2-40B4-BE49-F238E27FC236}">
                <a16:creationId xmlns:a16="http://schemas.microsoft.com/office/drawing/2014/main" id="{069F8745-950E-4BC9-8930-19F6E42E73D9}"/>
              </a:ext>
            </a:extLst>
          </p:cNvPr>
          <p:cNvSpPr txBox="1"/>
          <p:nvPr/>
        </p:nvSpPr>
        <p:spPr>
          <a:xfrm>
            <a:off x="4572654" y="1831040"/>
            <a:ext cx="4461675" cy="4544834"/>
          </a:xfrm>
          <a:prstGeom prst="rect">
            <a:avLst/>
          </a:prstGeom>
          <a:solidFill>
            <a:schemeClr val="bg1">
              <a:lumMod val="95000"/>
            </a:schemeClr>
          </a:solidFill>
          <a:ln>
            <a:noFill/>
          </a:ln>
        </p:spPr>
        <p:txBody>
          <a:bodyPr wrap="square" rtlCol="0">
            <a:spAutoFit/>
          </a:bodyPr>
          <a:lstStyle/>
          <a:p>
            <a:pPr marL="285750" indent="-285750" algn="just">
              <a:spcAft>
                <a:spcPts val="200"/>
              </a:spcAft>
              <a:buFont typeface="Arial" panose="020B0604020202020204" pitchFamily="34" charset="0"/>
              <a:buChar char="•"/>
            </a:pPr>
            <a:r>
              <a:rPr lang="en-US" sz="1200" b="1" spc="-30" dirty="0">
                <a:solidFill>
                  <a:schemeClr val="tx1">
                    <a:lumMod val="75000"/>
                    <a:lumOff val="25000"/>
                  </a:schemeClr>
                </a:solidFill>
                <a:latin typeface="Helvetica" panose="020B0604020202020204" pitchFamily="34" charset="0"/>
                <a:cs typeface="Helvetica" panose="020B0604020202020204" pitchFamily="34" charset="0"/>
              </a:rPr>
              <a:t>BBR can occur in a variety of patients in whom the conduction system can be affected, including patients with DCM, valvular heart disease, MI, myotonic dystrophy, </a:t>
            </a:r>
            <a:r>
              <a:rPr lang="en-US" sz="1200" b="1" spc="-30" dirty="0" err="1">
                <a:solidFill>
                  <a:schemeClr val="tx1">
                    <a:lumMod val="75000"/>
                    <a:lumOff val="25000"/>
                  </a:schemeClr>
                </a:solidFill>
                <a:latin typeface="Helvetica" panose="020B0604020202020204" pitchFamily="34" charset="0"/>
                <a:cs typeface="Helvetica" panose="020B0604020202020204" pitchFamily="34" charset="0"/>
              </a:rPr>
              <a:t>Brugada</a:t>
            </a:r>
            <a:r>
              <a:rPr lang="en-US" sz="1200" b="1" spc="-30" dirty="0">
                <a:solidFill>
                  <a:schemeClr val="tx1">
                    <a:lumMod val="75000"/>
                    <a:lumOff val="25000"/>
                  </a:schemeClr>
                </a:solidFill>
                <a:latin typeface="Helvetica" panose="020B0604020202020204" pitchFamily="34" charset="0"/>
                <a:cs typeface="Helvetica" panose="020B0604020202020204" pitchFamily="34" charset="0"/>
              </a:rPr>
              <a:t> syndrome, and ARVC, among others.</a:t>
            </a:r>
          </a:p>
          <a:p>
            <a:pPr marL="285750" indent="-285750" algn="just">
              <a:spcAft>
                <a:spcPts val="200"/>
              </a:spcAft>
              <a:buFont typeface="Arial" panose="020B0604020202020204" pitchFamily="34" charset="0"/>
              <a:buChar char="•"/>
            </a:pPr>
            <a:r>
              <a:rPr lang="en-US" sz="1200" b="1" spc="-20" dirty="0">
                <a:solidFill>
                  <a:schemeClr val="tx1">
                    <a:lumMod val="75000"/>
                    <a:lumOff val="25000"/>
                  </a:schemeClr>
                </a:solidFill>
                <a:latin typeface="Helvetica" panose="020B0604020202020204" pitchFamily="34" charset="0"/>
                <a:cs typeface="Helvetica" panose="020B0604020202020204" pitchFamily="34" charset="0"/>
              </a:rPr>
              <a:t>Ablation of either the RBB or LBB eliminates BBRVT but does not eliminate other arrhythmic substrates.</a:t>
            </a:r>
          </a:p>
          <a:p>
            <a:pPr marL="285750" indent="-285750" algn="just">
              <a:spcAft>
                <a:spcPts val="200"/>
              </a:spcAft>
              <a:buFont typeface="Arial" panose="020B0604020202020204" pitchFamily="34" charset="0"/>
              <a:buChar char="•"/>
            </a:pPr>
            <a:r>
              <a:rPr lang="en-US" sz="1200" b="1" spc="-30" dirty="0">
                <a:solidFill>
                  <a:schemeClr val="tx1">
                    <a:lumMod val="75000"/>
                    <a:lumOff val="25000"/>
                  </a:schemeClr>
                </a:solidFill>
                <a:latin typeface="Helvetica" panose="020B0604020202020204" pitchFamily="34" charset="0"/>
                <a:cs typeface="Helvetica" panose="020B0604020202020204" pitchFamily="34" charset="0"/>
              </a:rPr>
              <a:t>A correct diagnosis of BBRVT is crucial and should employ established criteria prior to ablation of either of the bundle branches.</a:t>
            </a:r>
          </a:p>
          <a:p>
            <a:pPr marL="285750" indent="-285750" algn="just">
              <a:spcAft>
                <a:spcPts val="200"/>
              </a:spcAft>
              <a:buFont typeface="Arial" panose="020B0604020202020204" pitchFamily="34" charset="0"/>
              <a:buChar char="•"/>
            </a:pPr>
            <a:r>
              <a:rPr lang="en-US" sz="1200" b="1" dirty="0">
                <a:solidFill>
                  <a:schemeClr val="tx1">
                    <a:lumMod val="75000"/>
                    <a:lumOff val="25000"/>
                  </a:schemeClr>
                </a:solidFill>
                <a:latin typeface="Helvetica" panose="020B0604020202020204" pitchFamily="34" charset="0"/>
                <a:cs typeface="Helvetica" panose="020B0604020202020204" pitchFamily="34" charset="0"/>
              </a:rPr>
              <a:t>Ablation of the AV node does not cure BBRVT.</a:t>
            </a:r>
          </a:p>
          <a:p>
            <a:pPr marL="285750" indent="-285750" algn="just">
              <a:spcAft>
                <a:spcPts val="200"/>
              </a:spcAft>
              <a:buFont typeface="Arial" panose="020B0604020202020204" pitchFamily="34" charset="0"/>
              <a:buChar char="•"/>
            </a:pPr>
            <a:r>
              <a:rPr lang="en-US" sz="1200" b="1" spc="-20" dirty="0">
                <a:solidFill>
                  <a:schemeClr val="tx1">
                    <a:lumMod val="75000"/>
                    <a:lumOff val="25000"/>
                  </a:schemeClr>
                </a:solidFill>
                <a:latin typeface="Helvetica" panose="020B0604020202020204" pitchFamily="34" charset="0"/>
                <a:cs typeface="Helvetica" panose="020B0604020202020204" pitchFamily="34" charset="0"/>
              </a:rPr>
              <a:t>Ablation of either bundle branch does not cure interfascicular VT.</a:t>
            </a:r>
          </a:p>
          <a:p>
            <a:pPr marL="285750" indent="-285750" algn="just">
              <a:spcAft>
                <a:spcPts val="200"/>
              </a:spcAft>
              <a:buFont typeface="Arial" panose="020B0604020202020204" pitchFamily="34" charset="0"/>
              <a:buChar char="•"/>
            </a:pPr>
            <a:r>
              <a:rPr lang="en-US" sz="1200" b="1" spc="-20" dirty="0">
                <a:solidFill>
                  <a:schemeClr val="tx1">
                    <a:lumMod val="75000"/>
                    <a:lumOff val="25000"/>
                  </a:schemeClr>
                </a:solidFill>
                <a:latin typeface="Helvetica" panose="020B0604020202020204" pitchFamily="34" charset="0"/>
                <a:cs typeface="Helvetica" panose="020B0604020202020204" pitchFamily="34" charset="0"/>
              </a:rPr>
              <a:t>For posterior fascicular VTs, the P1 potential is targeted during VT; if P1 cannot be identified or VT is not tolerated, an anatomical approach can be used.</a:t>
            </a:r>
          </a:p>
          <a:p>
            <a:pPr marL="285750" indent="-285750" algn="just">
              <a:spcAft>
                <a:spcPts val="200"/>
              </a:spcAft>
              <a:buFont typeface="Arial" panose="020B0604020202020204" pitchFamily="34" charset="0"/>
              <a:buChar char="•"/>
            </a:pPr>
            <a:r>
              <a:rPr lang="en-US" sz="1200" b="1" spc="-40" dirty="0">
                <a:solidFill>
                  <a:schemeClr val="tx1">
                    <a:lumMod val="75000"/>
                    <a:lumOff val="25000"/>
                  </a:schemeClr>
                </a:solidFill>
                <a:latin typeface="Helvetica" panose="020B0604020202020204" pitchFamily="34" charset="0"/>
                <a:cs typeface="Helvetica" panose="020B0604020202020204" pitchFamily="34" charset="0"/>
              </a:rPr>
              <a:t>Purkinje fibers can extend to the papillary muscles, and these can be part of the VT circuit.</a:t>
            </a:r>
          </a:p>
          <a:p>
            <a:pPr marL="285750" indent="-285750" algn="just">
              <a:spcAft>
                <a:spcPts val="200"/>
              </a:spcAft>
              <a:buFont typeface="Arial" panose="020B0604020202020204" pitchFamily="34" charset="0"/>
              <a:buChar char="•"/>
            </a:pPr>
            <a:r>
              <a:rPr lang="en-US" sz="1200" b="1" spc="-20" dirty="0">
                <a:solidFill>
                  <a:schemeClr val="tx1">
                    <a:lumMod val="75000"/>
                    <a:lumOff val="25000"/>
                  </a:schemeClr>
                </a:solidFill>
                <a:latin typeface="Helvetica" panose="020B0604020202020204" pitchFamily="34" charset="0"/>
                <a:cs typeface="Helvetica" panose="020B0604020202020204" pitchFamily="34" charset="0"/>
              </a:rPr>
              <a:t>For anterior fascicular VTs, the P1 potential is targeted with ablation.</a:t>
            </a:r>
          </a:p>
          <a:p>
            <a:pPr marL="285750" indent="-285750" algn="just">
              <a:spcAft>
                <a:spcPts val="200"/>
              </a:spcAft>
              <a:buFont typeface="Arial" panose="020B0604020202020204" pitchFamily="34" charset="0"/>
              <a:buChar char="•"/>
            </a:pPr>
            <a:r>
              <a:rPr lang="en-US" sz="1200" b="1" spc="-20" dirty="0">
                <a:solidFill>
                  <a:schemeClr val="tx1">
                    <a:lumMod val="75000"/>
                    <a:lumOff val="25000"/>
                  </a:schemeClr>
                </a:solidFill>
                <a:latin typeface="Helvetica" panose="020B0604020202020204" pitchFamily="34" charset="0"/>
                <a:cs typeface="Helvetica" panose="020B0604020202020204" pitchFamily="34" charset="0"/>
              </a:rPr>
              <a:t>Focal </a:t>
            </a:r>
            <a:r>
              <a:rPr lang="en-US" sz="1200" b="1" spc="-20" dirty="0" err="1">
                <a:solidFill>
                  <a:schemeClr val="tx1">
                    <a:lumMod val="75000"/>
                    <a:lumOff val="25000"/>
                  </a:schemeClr>
                </a:solidFill>
                <a:latin typeface="Helvetica" panose="020B0604020202020204" pitchFamily="34" charset="0"/>
                <a:cs typeface="Helvetica" panose="020B0604020202020204" pitchFamily="34" charset="0"/>
              </a:rPr>
              <a:t>nonreentrant</a:t>
            </a:r>
            <a:r>
              <a:rPr lang="en-US" sz="1200" b="1" spc="-20" dirty="0">
                <a:solidFill>
                  <a:schemeClr val="tx1">
                    <a:lumMod val="75000"/>
                    <a:lumOff val="25000"/>
                  </a:schemeClr>
                </a:solidFill>
                <a:latin typeface="Helvetica" panose="020B0604020202020204" pitchFamily="34" charset="0"/>
                <a:cs typeface="Helvetica" panose="020B0604020202020204" pitchFamily="34" charset="0"/>
              </a:rPr>
              <a:t> fascicular VT is infrequent and can occur in patients with IHD; however, it cannot be induced with programmed stimulation, and the target is the earliest Purkinje potential during VT.</a:t>
            </a:r>
            <a:endParaRPr lang="en-US" sz="1400" b="1" dirty="0">
              <a:solidFill>
                <a:schemeClr val="tx1">
                  <a:lumMod val="75000"/>
                  <a:lumOff val="2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40739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430494E-6345-4397-AF85-805ED7C53769}"/>
              </a:ext>
            </a:extLst>
          </p:cNvPr>
          <p:cNvGraphicFramePr>
            <a:graphicFrameLocks noGrp="1"/>
          </p:cNvGraphicFramePr>
          <p:nvPr>
            <p:extLst>
              <p:ext uri="{D42A27DB-BD31-4B8C-83A1-F6EECF244321}">
                <p14:modId xmlns:p14="http://schemas.microsoft.com/office/powerpoint/2010/main" val="609276255"/>
              </p:ext>
            </p:extLst>
          </p:nvPr>
        </p:nvGraphicFramePr>
        <p:xfrm>
          <a:off x="307043" y="1595301"/>
          <a:ext cx="8420100" cy="2000382"/>
        </p:xfrm>
        <a:graphic>
          <a:graphicData uri="http://schemas.openxmlformats.org/drawingml/2006/table">
            <a:tbl>
              <a:tblPr firstRow="1" firstCol="1" bandRow="1"/>
              <a:tblGrid>
                <a:gridCol w="7030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150088">
                <a:tc gridSpan="3">
                  <a:txBody>
                    <a:bodyPr/>
                    <a:lstStyle/>
                    <a:p>
                      <a:pPr marL="0" marR="0" algn="ctr">
                        <a:lnSpc>
                          <a:spcPct val="100000"/>
                        </a:lnSpc>
                        <a:spcBef>
                          <a:spcPts val="0"/>
                        </a:spcBef>
                        <a:spcAft>
                          <a:spcPts val="2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cardiac magnetic resonance imaging (CMR) in patients with frequent premature ventricular complexes (PVCs) and for programmed electrical stimulation (PES) in patients with SHD and frequent PVCs</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48708">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2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0742">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60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CMR can be useful for risk stratification for sudden cardiac death in patients with frequent PVCs.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464782">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60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PES can be useful for risk stratification for sudden cardiac death in patients with SHD undergoing ablation of frequent PVCs.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bl>
          </a:graphicData>
        </a:graphic>
      </p:graphicFrame>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1136382873"/>
              </p:ext>
            </p:extLst>
          </p:nvPr>
        </p:nvGraphicFramePr>
        <p:xfrm>
          <a:off x="304802" y="4343400"/>
          <a:ext cx="8469407" cy="1082368"/>
        </p:xfrm>
        <a:graphic>
          <a:graphicData uri="http://schemas.openxmlformats.org/drawingml/2006/table">
            <a:tbl>
              <a:tblPr firstRow="1" firstCol="1" bandRow="1"/>
              <a:tblGrid>
                <a:gridCol w="878900">
                  <a:extLst>
                    <a:ext uri="{9D8B030D-6E8A-4147-A177-3AD203B41FA5}">
                      <a16:colId xmlns:a16="http://schemas.microsoft.com/office/drawing/2014/main" val="1223233257"/>
                    </a:ext>
                  </a:extLst>
                </a:gridCol>
                <a:gridCol w="944657">
                  <a:extLst>
                    <a:ext uri="{9D8B030D-6E8A-4147-A177-3AD203B41FA5}">
                      <a16:colId xmlns:a16="http://schemas.microsoft.com/office/drawing/2014/main" val="2855402979"/>
                    </a:ext>
                  </a:extLst>
                </a:gridCol>
                <a:gridCol w="6645850">
                  <a:extLst>
                    <a:ext uri="{9D8B030D-6E8A-4147-A177-3AD203B41FA5}">
                      <a16:colId xmlns:a16="http://schemas.microsoft.com/office/drawing/2014/main" val="2295122683"/>
                    </a:ext>
                  </a:extLst>
                </a:gridCol>
              </a:tblGrid>
              <a:tr h="137482">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longitudinal follow-up of patients with frequent PVCs</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18994">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455595">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228600" marR="0" lvl="0" indent="-2286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Periodic monitoring of PVC burden and LV function and dimensions can be useful in patients with frequent, asymptomatic PVCs and normal LV function and dimensions.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1061195" y="201731"/>
            <a:ext cx="7010400" cy="646331"/>
          </a:xfrm>
        </p:spPr>
        <p:txBody>
          <a:bodyPr/>
          <a:lstStyle/>
          <a:p>
            <a:pPr algn="ctr"/>
            <a:r>
              <a:rPr lang="en-US" sz="3600" dirty="0"/>
              <a:t>Clinical Evaluation</a:t>
            </a:r>
            <a:endParaRPr lang="en-US" dirty="0"/>
          </a:p>
        </p:txBody>
      </p:sp>
      <p:sp>
        <p:nvSpPr>
          <p:cNvPr id="2" name="TextBox 1">
            <a:extLst>
              <a:ext uri="{FF2B5EF4-FFF2-40B4-BE49-F238E27FC236}">
                <a16:creationId xmlns:a16="http://schemas.microsoft.com/office/drawing/2014/main" id="{25D683D4-B210-4A44-A624-C956940F4DBF}"/>
              </a:ext>
            </a:extLst>
          </p:cNvPr>
          <p:cNvSpPr txBox="1"/>
          <p:nvPr/>
        </p:nvSpPr>
        <p:spPr>
          <a:xfrm>
            <a:off x="295834" y="1112866"/>
            <a:ext cx="8208309" cy="338554"/>
          </a:xfrm>
          <a:prstGeom prst="rect">
            <a:avLst/>
          </a:prstGeom>
          <a:noFill/>
        </p:spPr>
        <p:txBody>
          <a:bodyPr wrap="square" rtlCol="0">
            <a:spAutoFit/>
          </a:bodyPr>
          <a:lstStyle/>
          <a:p>
            <a:pPr lvl="0" defTabSz="463003">
              <a:spcBef>
                <a:spcPct val="0"/>
              </a:spcBef>
            </a:pPr>
            <a:r>
              <a:rPr lang="en-US" sz="1600" b="1" dirty="0">
                <a:solidFill>
                  <a:srgbClr val="004C77"/>
                </a:solidFill>
                <a:latin typeface="Helvetica" pitchFamily="2" charset="0"/>
              </a:rPr>
              <a:t>Risk Stratification in the Setting of Frequent Premature Ventricular Complexes</a:t>
            </a:r>
            <a:endParaRPr lang="en-US" dirty="0"/>
          </a:p>
        </p:txBody>
      </p:sp>
      <p:sp>
        <p:nvSpPr>
          <p:cNvPr id="4" name="Rectangle 3">
            <a:extLst>
              <a:ext uri="{FF2B5EF4-FFF2-40B4-BE49-F238E27FC236}">
                <a16:creationId xmlns:a16="http://schemas.microsoft.com/office/drawing/2014/main" id="{D4827E79-AF76-4562-B364-41872D4825BE}"/>
              </a:ext>
            </a:extLst>
          </p:cNvPr>
          <p:cNvSpPr/>
          <p:nvPr/>
        </p:nvSpPr>
        <p:spPr>
          <a:xfrm>
            <a:off x="246531" y="3852051"/>
            <a:ext cx="8541123"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Longitudinal Follow-up in the Setting of Frequent Premature Ventricular Complexes</a:t>
            </a:r>
          </a:p>
        </p:txBody>
      </p:sp>
    </p:spTree>
    <p:extLst>
      <p:ext uri="{BB962C8B-B14F-4D97-AF65-F5344CB8AC3E}">
        <p14:creationId xmlns:p14="http://schemas.microsoft.com/office/powerpoint/2010/main" val="643528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57200" y="391466"/>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132230" y="1677789"/>
            <a:ext cx="4343400" cy="338554"/>
          </a:xfrm>
        </p:spPr>
        <p:txBody>
          <a:bodyPr/>
          <a:lstStyle/>
          <a:p>
            <a:pPr algn="ctr"/>
            <a:r>
              <a:rPr lang="en-US" sz="1600" dirty="0"/>
              <a:t>Postinfarction VT</a:t>
            </a:r>
          </a:p>
        </p:txBody>
      </p:sp>
      <p:sp>
        <p:nvSpPr>
          <p:cNvPr id="4" name="TextBox 3">
            <a:extLst>
              <a:ext uri="{FF2B5EF4-FFF2-40B4-BE49-F238E27FC236}">
                <a16:creationId xmlns:a16="http://schemas.microsoft.com/office/drawing/2014/main" id="{AB271927-8C26-49AE-89D3-EFFA0EA034CF}"/>
              </a:ext>
            </a:extLst>
          </p:cNvPr>
          <p:cNvSpPr txBox="1"/>
          <p:nvPr/>
        </p:nvSpPr>
        <p:spPr>
          <a:xfrm>
            <a:off x="208429" y="2016343"/>
            <a:ext cx="4343400" cy="4098558"/>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In cases of multiple inducible VTs, the clinical VT should be preferentially targeted.</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Elimination of all inducible VTs reduces VT recurrence and is associated with prolonged arrhythmia-free survival.</a:t>
            </a:r>
          </a:p>
          <a:p>
            <a:pPr marL="285750" indent="-285750" algn="just">
              <a:spcAft>
                <a:spcPts val="200"/>
              </a:spcAft>
              <a:buFont typeface="Arial" panose="020B0604020202020204" pitchFamily="34" charset="0"/>
              <a:buChar char="•"/>
            </a:pPr>
            <a:r>
              <a:rPr lang="en-US" sz="1400" b="1" spc="-20" dirty="0">
                <a:solidFill>
                  <a:schemeClr val="tx1">
                    <a:lumMod val="75000"/>
                    <a:lumOff val="25000"/>
                  </a:schemeClr>
                </a:solidFill>
                <a:latin typeface="Helvetica" panose="020B0604020202020204" pitchFamily="34" charset="0"/>
                <a:cs typeface="Helvetica" panose="020B0604020202020204" pitchFamily="34" charset="0"/>
              </a:rPr>
              <a:t>For tolerated VTs, entrainment mapping allows </a:t>
            </a:r>
            <a:r>
              <a:rPr lang="en-US" sz="1400" b="1" dirty="0">
                <a:solidFill>
                  <a:schemeClr val="tx1">
                    <a:lumMod val="75000"/>
                    <a:lumOff val="25000"/>
                  </a:schemeClr>
                </a:solidFill>
                <a:latin typeface="Helvetica" panose="020B0604020202020204" pitchFamily="34" charset="0"/>
                <a:cs typeface="Helvetica" panose="020B0604020202020204" pitchFamily="34" charset="0"/>
              </a:rPr>
              <a:t>for focal ablation of the critical isthmus.</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For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nontolerated</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VTs, various ablation strategies have been described, including targeting abnormal potentials, matching pace mapping sites, areas of slow conduction, linear lesions, and scar homogenization.</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Imaging can be beneficial in identifying the arrhythmogenic substrate.</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Epicardial ablation is infrequently required, but epicardial substrate is an important reason for VT recurrence after VT ablation in patients with prior infarcts.</a:t>
            </a:r>
          </a:p>
        </p:txBody>
      </p:sp>
      <p:sp>
        <p:nvSpPr>
          <p:cNvPr id="5" name="TextBox 4">
            <a:extLst>
              <a:ext uri="{FF2B5EF4-FFF2-40B4-BE49-F238E27FC236}">
                <a16:creationId xmlns:a16="http://schemas.microsoft.com/office/drawing/2014/main" id="{57F06F31-712B-4F68-A310-EF2DF006D497}"/>
              </a:ext>
            </a:extLst>
          </p:cNvPr>
          <p:cNvSpPr txBox="1"/>
          <p:nvPr/>
        </p:nvSpPr>
        <p:spPr>
          <a:xfrm>
            <a:off x="5562600" y="1677789"/>
            <a:ext cx="3048000" cy="338554"/>
          </a:xfrm>
          <a:prstGeom prst="rect">
            <a:avLst/>
          </a:prstGeom>
          <a:noFill/>
        </p:spPr>
        <p:txBody>
          <a:bodyPr wrap="square" rtlCol="0">
            <a:spAutoFit/>
          </a:bodyPr>
          <a:lstStyle/>
          <a:p>
            <a:r>
              <a:rPr lang="en-US" sz="1600" b="1" dirty="0">
                <a:solidFill>
                  <a:srgbClr val="004C77"/>
                </a:solidFill>
                <a:latin typeface="Helvetica" panose="020B0604020202020204" pitchFamily="34" charset="0"/>
                <a:cs typeface="Helvetica" panose="020B0604020202020204" pitchFamily="34" charset="0"/>
              </a:rPr>
              <a:t>Dilated Cardiomyopathy</a:t>
            </a:r>
          </a:p>
        </p:txBody>
      </p:sp>
      <p:sp>
        <p:nvSpPr>
          <p:cNvPr id="6" name="TextBox 5">
            <a:extLst>
              <a:ext uri="{FF2B5EF4-FFF2-40B4-BE49-F238E27FC236}">
                <a16:creationId xmlns:a16="http://schemas.microsoft.com/office/drawing/2014/main" id="{069F8745-950E-4BC9-8930-19F6E42E73D9}"/>
              </a:ext>
            </a:extLst>
          </p:cNvPr>
          <p:cNvSpPr txBox="1"/>
          <p:nvPr/>
        </p:nvSpPr>
        <p:spPr>
          <a:xfrm>
            <a:off x="4668371" y="2016343"/>
            <a:ext cx="4267200" cy="4162678"/>
          </a:xfrm>
          <a:prstGeom prst="rect">
            <a:avLst/>
          </a:prstGeom>
          <a:solidFill>
            <a:schemeClr val="bg1">
              <a:lumMod val="95000"/>
            </a:schemeClr>
          </a:solidFill>
          <a:ln>
            <a:noFill/>
          </a:ln>
        </p:spPr>
        <p:txBody>
          <a:bodyPr wrap="square" rtlCol="0">
            <a:spAutoFit/>
          </a:bodyPr>
          <a:lstStyle/>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Identifying the location and extent of scarring on CMR is beneficial in procedural planning and has improved the outcomes of ablation in patients with DCM.</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ablation strategy is similar to postinfarction VT.</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An intramural substrate is more frequently encountered in DCM than in postinfarction patients and requires a different ablation strategy than for patients with either epicardial or endocardial scarring.</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Epicardial ablation is beneficial if the scar is located in the epicardium of the LV free wall.</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For intramural circuits involving the septum, epicardial ablation is not beneficial.</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In the absence of CMR, unipolar voltage mapping has been described as a method to indicate a deeper-seated scar.</a:t>
            </a:r>
          </a:p>
        </p:txBody>
      </p:sp>
    </p:spTree>
    <p:extLst>
      <p:ext uri="{BB962C8B-B14F-4D97-AF65-F5344CB8AC3E}">
        <p14:creationId xmlns:p14="http://schemas.microsoft.com/office/powerpoint/2010/main" val="1413594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57200" y="391466"/>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1" y="1677789"/>
            <a:ext cx="4668371" cy="584775"/>
          </a:xfrm>
        </p:spPr>
        <p:txBody>
          <a:bodyPr/>
          <a:lstStyle/>
          <a:p>
            <a:pPr algn="ctr"/>
            <a:r>
              <a:rPr lang="en-US" sz="1600" dirty="0"/>
              <a:t>VT Ablation in Hypertrophic Cardiomyopathy</a:t>
            </a:r>
          </a:p>
        </p:txBody>
      </p:sp>
      <p:sp>
        <p:nvSpPr>
          <p:cNvPr id="4" name="TextBox 3">
            <a:extLst>
              <a:ext uri="{FF2B5EF4-FFF2-40B4-BE49-F238E27FC236}">
                <a16:creationId xmlns:a16="http://schemas.microsoft.com/office/drawing/2014/main" id="{AB271927-8C26-49AE-89D3-EFFA0EA034CF}"/>
              </a:ext>
            </a:extLst>
          </p:cNvPr>
          <p:cNvSpPr txBox="1"/>
          <p:nvPr/>
        </p:nvSpPr>
        <p:spPr>
          <a:xfrm>
            <a:off x="190500" y="2057400"/>
            <a:ext cx="4267200" cy="2654573"/>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5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Polymorphic VT and VF are the most common VAs in HCM; monomorphic VT is less common.</a:t>
            </a:r>
          </a:p>
          <a:p>
            <a:pPr marL="285750" indent="-285750" algn="just">
              <a:spcAft>
                <a:spcPts val="5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arrhythmogenic substrate in HCM often involves the septum but can extend to the epicardium, often necessitating combined endocardial and epicardial ablation procedures to eliminate the VT.</a:t>
            </a:r>
          </a:p>
          <a:p>
            <a:pPr marL="285750" indent="-285750" algn="just">
              <a:spcAft>
                <a:spcPts val="5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VT associated with apical aneurysms is often ablated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endocardially</a:t>
            </a:r>
            <a:r>
              <a:rPr lang="en-US" sz="1400" b="1" dirty="0">
                <a:solidFill>
                  <a:schemeClr val="tx1">
                    <a:lumMod val="75000"/>
                    <a:lumOff val="25000"/>
                  </a:schemeClr>
                </a:solidFill>
                <a:latin typeface="Helvetica" panose="020B0604020202020204" pitchFamily="34" charset="0"/>
                <a:cs typeface="Helvetica" panose="020B0604020202020204" pitchFamily="34" charset="0"/>
              </a:rPr>
              <a:t>.</a:t>
            </a:r>
          </a:p>
          <a:p>
            <a:pPr marL="285750" indent="-285750" algn="just">
              <a:spcAft>
                <a:spcPts val="200"/>
              </a:spcAft>
              <a:buFont typeface="Arial" panose="020B0604020202020204" pitchFamily="34" charset="0"/>
              <a:buChar char="•"/>
            </a:pPr>
            <a:endParaRPr lang="en-US" sz="1400" b="1"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57F06F31-712B-4F68-A310-EF2DF006D497}"/>
              </a:ext>
            </a:extLst>
          </p:cNvPr>
          <p:cNvSpPr txBox="1"/>
          <p:nvPr/>
        </p:nvSpPr>
        <p:spPr>
          <a:xfrm>
            <a:off x="5638800" y="1631622"/>
            <a:ext cx="3048000" cy="338554"/>
          </a:xfrm>
          <a:prstGeom prst="rect">
            <a:avLst/>
          </a:prstGeom>
          <a:noFill/>
        </p:spPr>
        <p:txBody>
          <a:bodyPr wrap="square" rtlCol="0">
            <a:spAutoFit/>
          </a:bodyPr>
          <a:lstStyle/>
          <a:p>
            <a:r>
              <a:rPr lang="en-US" sz="1600" b="1" dirty="0" err="1">
                <a:solidFill>
                  <a:srgbClr val="004C77"/>
                </a:solidFill>
                <a:latin typeface="Helvetica" panose="020B0604020202020204" pitchFamily="34" charset="0"/>
                <a:cs typeface="Helvetica" panose="020B0604020202020204" pitchFamily="34" charset="0"/>
              </a:rPr>
              <a:t>Brugada</a:t>
            </a:r>
            <a:r>
              <a:rPr lang="en-US" sz="1600" b="1" dirty="0">
                <a:solidFill>
                  <a:srgbClr val="004C77"/>
                </a:solidFill>
                <a:latin typeface="Helvetica" panose="020B0604020202020204" pitchFamily="34" charset="0"/>
                <a:cs typeface="Helvetica" panose="020B0604020202020204" pitchFamily="34" charset="0"/>
              </a:rPr>
              <a:t> Syndrome</a:t>
            </a:r>
          </a:p>
        </p:txBody>
      </p:sp>
      <p:sp>
        <p:nvSpPr>
          <p:cNvPr id="6" name="TextBox 5">
            <a:extLst>
              <a:ext uri="{FF2B5EF4-FFF2-40B4-BE49-F238E27FC236}">
                <a16:creationId xmlns:a16="http://schemas.microsoft.com/office/drawing/2014/main" id="{069F8745-950E-4BC9-8930-19F6E42E73D9}"/>
              </a:ext>
            </a:extLst>
          </p:cNvPr>
          <p:cNvSpPr txBox="1"/>
          <p:nvPr/>
        </p:nvSpPr>
        <p:spPr>
          <a:xfrm>
            <a:off x="4668371" y="2016343"/>
            <a:ext cx="4267200" cy="2831544"/>
          </a:xfrm>
          <a:prstGeom prst="rect">
            <a:avLst/>
          </a:prstGeom>
          <a:solidFill>
            <a:schemeClr val="bg1">
              <a:lumMod val="95000"/>
            </a:schemeClr>
          </a:solidFill>
          <a:ln>
            <a:noFill/>
          </a:ln>
        </p:spPr>
        <p:txBody>
          <a:bodyPr wrap="square" rtlCol="0">
            <a:spAutoFit/>
          </a:bodyPr>
          <a:lstStyle/>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PVC-triggered VF or polymorphic VT are the most prevalent VAs that motivate device therapy in patients with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Brugada</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syndrome.</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Monomorphic VT is less frequent but can be caused by BBRVT in patients with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Brugada</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syndrome.</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arrhythmogenic substrate is located in the RV epicardium and can be demonstrated by sodium channel blockers.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Ablation targets include fractionated prolonged electrograms on the epicardial aspect of the RV.</a:t>
            </a:r>
          </a:p>
        </p:txBody>
      </p:sp>
    </p:spTree>
    <p:extLst>
      <p:ext uri="{BB962C8B-B14F-4D97-AF65-F5344CB8AC3E}">
        <p14:creationId xmlns:p14="http://schemas.microsoft.com/office/powerpoint/2010/main" val="314181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57200" y="391466"/>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132230" y="1677789"/>
            <a:ext cx="4343400" cy="338554"/>
          </a:xfrm>
        </p:spPr>
        <p:txBody>
          <a:bodyPr/>
          <a:lstStyle/>
          <a:p>
            <a:pPr algn="ctr"/>
            <a:r>
              <a:rPr lang="en-US" sz="1600" dirty="0"/>
              <a:t>Polymorphic VT/VF Triggers</a:t>
            </a:r>
          </a:p>
        </p:txBody>
      </p:sp>
      <p:sp>
        <p:nvSpPr>
          <p:cNvPr id="4" name="TextBox 3">
            <a:extLst>
              <a:ext uri="{FF2B5EF4-FFF2-40B4-BE49-F238E27FC236}">
                <a16:creationId xmlns:a16="http://schemas.microsoft.com/office/drawing/2014/main" id="{AB271927-8C26-49AE-89D3-EFFA0EA034CF}"/>
              </a:ext>
            </a:extLst>
          </p:cNvPr>
          <p:cNvSpPr txBox="1"/>
          <p:nvPr/>
        </p:nvSpPr>
        <p:spPr>
          <a:xfrm>
            <a:off x="208429" y="2016343"/>
            <a:ext cx="4343400" cy="2793072"/>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Recurrent PVC-induced VF is most often triggered by PVCs originating from Purkinje fibers, located in the RVOT, the moderator band, or the LV.</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Patients with a single triggering PVC are better ablation candidates; however, there are often multiple triggers.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Patients with healed MI often require extensive ablation of the Purkinje fiber system within or at the scar border.</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Ischemia should be ruled out as a trigger for VF prior to ablation.</a:t>
            </a:r>
          </a:p>
        </p:txBody>
      </p:sp>
      <p:sp>
        <p:nvSpPr>
          <p:cNvPr id="5" name="TextBox 4">
            <a:extLst>
              <a:ext uri="{FF2B5EF4-FFF2-40B4-BE49-F238E27FC236}">
                <a16:creationId xmlns:a16="http://schemas.microsoft.com/office/drawing/2014/main" id="{57F06F31-712B-4F68-A310-EF2DF006D497}"/>
              </a:ext>
            </a:extLst>
          </p:cNvPr>
          <p:cNvSpPr txBox="1"/>
          <p:nvPr/>
        </p:nvSpPr>
        <p:spPr>
          <a:xfrm>
            <a:off x="4800600" y="1677789"/>
            <a:ext cx="4211170" cy="338554"/>
          </a:xfrm>
          <a:prstGeom prst="rect">
            <a:avLst/>
          </a:prstGeom>
          <a:noFill/>
        </p:spPr>
        <p:txBody>
          <a:bodyPr wrap="square" rtlCol="0">
            <a:spAutoFit/>
          </a:bodyPr>
          <a:lstStyle/>
          <a:p>
            <a:pPr algn="ctr"/>
            <a:r>
              <a:rPr lang="en-US" sz="1600" b="1" dirty="0">
                <a:solidFill>
                  <a:srgbClr val="004C77"/>
                </a:solidFill>
                <a:latin typeface="Helvetica" panose="020B0604020202020204" pitchFamily="34" charset="0"/>
                <a:cs typeface="Helvetica" panose="020B0604020202020204" pitchFamily="34" charset="0"/>
              </a:rPr>
              <a:t>ARVC</a:t>
            </a:r>
          </a:p>
        </p:txBody>
      </p:sp>
      <p:sp>
        <p:nvSpPr>
          <p:cNvPr id="6" name="TextBox 5">
            <a:extLst>
              <a:ext uri="{FF2B5EF4-FFF2-40B4-BE49-F238E27FC236}">
                <a16:creationId xmlns:a16="http://schemas.microsoft.com/office/drawing/2014/main" id="{069F8745-950E-4BC9-8930-19F6E42E73D9}"/>
              </a:ext>
            </a:extLst>
          </p:cNvPr>
          <p:cNvSpPr txBox="1"/>
          <p:nvPr/>
        </p:nvSpPr>
        <p:spPr>
          <a:xfrm>
            <a:off x="4668371" y="2016343"/>
            <a:ext cx="4267200" cy="3300904"/>
          </a:xfrm>
          <a:prstGeom prst="rect">
            <a:avLst/>
          </a:prstGeom>
          <a:solidFill>
            <a:schemeClr val="bg1">
              <a:lumMod val="95000"/>
            </a:schemeClr>
          </a:solidFill>
          <a:ln>
            <a:noFill/>
          </a:ln>
        </p:spPr>
        <p:txBody>
          <a:bodyPr wrap="square" rtlCol="0">
            <a:spAutoFit/>
          </a:bodyPr>
          <a:lstStyle/>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arrhythmogenic substrate in ARVC is located in the epicardium and can involve the endocardium in advanced stages.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most commonly affected areas are the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subtricuspid</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and RV outflow regions.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LV involvement is not uncommon.</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Endocardial-epicardial ablation is often required and results in higher acute success and lower recurrence rates compared with endocardial ablation alone.</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Conventional mapping and ablation techniques, including entrainment mapping of tolerated VT, pace mapping, and substrate ablation, are used.</a:t>
            </a:r>
          </a:p>
        </p:txBody>
      </p:sp>
    </p:spTree>
    <p:extLst>
      <p:ext uri="{BB962C8B-B14F-4D97-AF65-F5344CB8AC3E}">
        <p14:creationId xmlns:p14="http://schemas.microsoft.com/office/powerpoint/2010/main" val="502962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57200" y="391466"/>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132230" y="1677789"/>
            <a:ext cx="4343400" cy="338554"/>
          </a:xfrm>
        </p:spPr>
        <p:txBody>
          <a:bodyPr/>
          <a:lstStyle/>
          <a:p>
            <a:pPr algn="ctr"/>
            <a:r>
              <a:rPr lang="en-US" sz="1600" dirty="0"/>
              <a:t>Mapping and Ablation in CHD</a:t>
            </a:r>
          </a:p>
        </p:txBody>
      </p:sp>
      <p:sp>
        <p:nvSpPr>
          <p:cNvPr id="4" name="TextBox 3">
            <a:extLst>
              <a:ext uri="{FF2B5EF4-FFF2-40B4-BE49-F238E27FC236}">
                <a16:creationId xmlns:a16="http://schemas.microsoft.com/office/drawing/2014/main" id="{AB271927-8C26-49AE-89D3-EFFA0EA034CF}"/>
              </a:ext>
            </a:extLst>
          </p:cNvPr>
          <p:cNvSpPr txBox="1"/>
          <p:nvPr/>
        </p:nvSpPr>
        <p:spPr>
          <a:xfrm>
            <a:off x="208429" y="2016343"/>
            <a:ext cx="4343400" cy="3185487"/>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Patients with a VT substrate after congenital heart defect surgery include those with repaired tetralogy of Fallot, repaired VSD, and repaired d-transposition of the great arteries (D-TGA), as well as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Ebstein’s</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anomaly among other disease processes.</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VT isthmuses are often located between anatomical barriers and surgical incisions or patch material.</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An AI can be identified and targeted during sinus rhythm.</a:t>
            </a:r>
          </a:p>
          <a:p>
            <a:pPr marL="285750" indent="-285750" algn="just">
              <a:spcAft>
                <a:spcPts val="2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For tolerated VTs, entrainment mapping is the method of choice for identifying critical components of the reentry circuit.</a:t>
            </a:r>
          </a:p>
        </p:txBody>
      </p:sp>
      <p:sp>
        <p:nvSpPr>
          <p:cNvPr id="5" name="TextBox 4">
            <a:extLst>
              <a:ext uri="{FF2B5EF4-FFF2-40B4-BE49-F238E27FC236}">
                <a16:creationId xmlns:a16="http://schemas.microsoft.com/office/drawing/2014/main" id="{57F06F31-712B-4F68-A310-EF2DF006D497}"/>
              </a:ext>
            </a:extLst>
          </p:cNvPr>
          <p:cNvSpPr txBox="1"/>
          <p:nvPr/>
        </p:nvSpPr>
        <p:spPr>
          <a:xfrm>
            <a:off x="6096000" y="1677789"/>
            <a:ext cx="1600200" cy="338554"/>
          </a:xfrm>
          <a:prstGeom prst="rect">
            <a:avLst/>
          </a:prstGeom>
          <a:noFill/>
        </p:spPr>
        <p:txBody>
          <a:bodyPr wrap="square" rtlCol="0">
            <a:spAutoFit/>
          </a:bodyPr>
          <a:lstStyle/>
          <a:p>
            <a:r>
              <a:rPr lang="en-US" sz="1600" b="1" dirty="0">
                <a:solidFill>
                  <a:srgbClr val="004C77"/>
                </a:solidFill>
                <a:latin typeface="Helvetica" panose="020B0604020202020204" pitchFamily="34" charset="0"/>
                <a:cs typeface="Helvetica" panose="020B0604020202020204" pitchFamily="34" charset="0"/>
              </a:rPr>
              <a:t>Sarcoidosis</a:t>
            </a:r>
          </a:p>
        </p:txBody>
      </p:sp>
      <p:sp>
        <p:nvSpPr>
          <p:cNvPr id="6" name="TextBox 5">
            <a:extLst>
              <a:ext uri="{FF2B5EF4-FFF2-40B4-BE49-F238E27FC236}">
                <a16:creationId xmlns:a16="http://schemas.microsoft.com/office/drawing/2014/main" id="{069F8745-950E-4BC9-8930-19F6E42E73D9}"/>
              </a:ext>
            </a:extLst>
          </p:cNvPr>
          <p:cNvSpPr txBox="1"/>
          <p:nvPr/>
        </p:nvSpPr>
        <p:spPr>
          <a:xfrm>
            <a:off x="4668371" y="2016343"/>
            <a:ext cx="4267200" cy="2616101"/>
          </a:xfrm>
          <a:prstGeom prst="rect">
            <a:avLst/>
          </a:prstGeom>
          <a:solidFill>
            <a:schemeClr val="bg1">
              <a:lumMod val="95000"/>
            </a:schemeClr>
          </a:solidFill>
          <a:ln>
            <a:noFill/>
          </a:ln>
        </p:spPr>
        <p:txBody>
          <a:bodyPr wrap="square" rtlCol="0">
            <a:spAutoFit/>
          </a:bodyPr>
          <a:lstStyle/>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arrhythmogenic substrate in cardiac sarcoidosis is often intramurally located but can include the endocardium and epicardium.</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A CMR is beneficial in planning an ablation procedure in cardiac sarcoidosis.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arrhythmogenic substrate can be complex and can include areas of active inflammation and chronic scarring.</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VT recurrence rate after ablation is high.</a:t>
            </a:r>
          </a:p>
          <a:p>
            <a:pPr marL="285750" indent="-285750" algn="just">
              <a:spcAft>
                <a:spcPts val="300"/>
              </a:spcAft>
              <a:buFont typeface="Arial" panose="020B0604020202020204" pitchFamily="34" charset="0"/>
              <a:buChar char="•"/>
            </a:pPr>
            <a:endParaRPr lang="en-US" sz="1400" b="1" dirty="0">
              <a:solidFill>
                <a:schemeClr val="tx1">
                  <a:lumMod val="75000"/>
                  <a:lumOff val="2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31474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57200" y="391466"/>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1" y="1677789"/>
            <a:ext cx="4668371" cy="338554"/>
          </a:xfrm>
        </p:spPr>
        <p:txBody>
          <a:bodyPr/>
          <a:lstStyle/>
          <a:p>
            <a:pPr algn="ctr"/>
            <a:r>
              <a:rPr lang="en-US" sz="1600" dirty="0"/>
              <a:t>Chagas Disease</a:t>
            </a:r>
          </a:p>
        </p:txBody>
      </p:sp>
      <p:sp>
        <p:nvSpPr>
          <p:cNvPr id="4" name="TextBox 3">
            <a:extLst>
              <a:ext uri="{FF2B5EF4-FFF2-40B4-BE49-F238E27FC236}">
                <a16:creationId xmlns:a16="http://schemas.microsoft.com/office/drawing/2014/main" id="{AB271927-8C26-49AE-89D3-EFFA0EA034CF}"/>
              </a:ext>
            </a:extLst>
          </p:cNvPr>
          <p:cNvSpPr txBox="1"/>
          <p:nvPr/>
        </p:nvSpPr>
        <p:spPr>
          <a:xfrm>
            <a:off x="190500" y="2057400"/>
            <a:ext cx="4267200" cy="1728678"/>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5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pathogenesis of the Chagas disease is poorly understood but often results in an inferolateral LV aneurysm.</a:t>
            </a:r>
          </a:p>
          <a:p>
            <a:pPr marL="285750" indent="-285750" algn="just">
              <a:spcAft>
                <a:spcPts val="5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The arrhythmogenic substrate is located intramurally and on the epicardial surface, often necessitating an epicardial ablation procedure.</a:t>
            </a:r>
          </a:p>
        </p:txBody>
      </p:sp>
      <p:sp>
        <p:nvSpPr>
          <p:cNvPr id="5" name="TextBox 4">
            <a:extLst>
              <a:ext uri="{FF2B5EF4-FFF2-40B4-BE49-F238E27FC236}">
                <a16:creationId xmlns:a16="http://schemas.microsoft.com/office/drawing/2014/main" id="{57F06F31-712B-4F68-A310-EF2DF006D497}"/>
              </a:ext>
            </a:extLst>
          </p:cNvPr>
          <p:cNvSpPr txBox="1"/>
          <p:nvPr/>
        </p:nvSpPr>
        <p:spPr>
          <a:xfrm>
            <a:off x="4191000" y="1636732"/>
            <a:ext cx="5618629" cy="307777"/>
          </a:xfrm>
          <a:prstGeom prst="rect">
            <a:avLst/>
          </a:prstGeom>
          <a:noFill/>
        </p:spPr>
        <p:txBody>
          <a:bodyPr wrap="square" rtlCol="0">
            <a:spAutoFit/>
          </a:bodyPr>
          <a:lstStyle/>
          <a:p>
            <a:r>
              <a:rPr lang="en-US" sz="1400" b="1" dirty="0">
                <a:solidFill>
                  <a:srgbClr val="004C77"/>
                </a:solidFill>
                <a:latin typeface="Helvetica" panose="020B0604020202020204" pitchFamily="34" charset="0"/>
                <a:cs typeface="Helvetica" panose="020B0604020202020204" pitchFamily="34" charset="0"/>
              </a:rPr>
              <a:t>Miscellaneous Diseases and Clinical Scenarios With VT</a:t>
            </a:r>
          </a:p>
        </p:txBody>
      </p:sp>
      <p:sp>
        <p:nvSpPr>
          <p:cNvPr id="6" name="TextBox 5">
            <a:extLst>
              <a:ext uri="{FF2B5EF4-FFF2-40B4-BE49-F238E27FC236}">
                <a16:creationId xmlns:a16="http://schemas.microsoft.com/office/drawing/2014/main" id="{069F8745-950E-4BC9-8930-19F6E42E73D9}"/>
              </a:ext>
            </a:extLst>
          </p:cNvPr>
          <p:cNvSpPr txBox="1"/>
          <p:nvPr/>
        </p:nvSpPr>
        <p:spPr>
          <a:xfrm>
            <a:off x="4668371" y="2016343"/>
            <a:ext cx="4267200" cy="3516347"/>
          </a:xfrm>
          <a:prstGeom prst="rect">
            <a:avLst/>
          </a:prstGeom>
          <a:solidFill>
            <a:schemeClr val="bg1">
              <a:lumMod val="95000"/>
            </a:schemeClr>
          </a:solidFill>
          <a:ln>
            <a:noFill/>
          </a:ln>
        </p:spPr>
        <p:txBody>
          <a:bodyPr wrap="square" rtlCol="0">
            <a:spAutoFit/>
          </a:bodyPr>
          <a:lstStyle/>
          <a:p>
            <a:pPr marL="285750" indent="-285750" algn="just">
              <a:spcAft>
                <a:spcPts val="300"/>
              </a:spcAft>
              <a:buFont typeface="Arial" panose="020B0604020202020204" pitchFamily="34" charset="0"/>
              <a:buChar char="•"/>
            </a:pP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Lamin</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cardiomyopathy often has a poor prognosis, progressing to end-stage heart failure.</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VT ablation is challenging due to intramural substrates.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VT recurrence rate is high after ablations.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VT in patients with noncompaction tends to originate from regions of noncompacted myocardium where scar can be identified in the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midapical</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LV.</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VT ablation in patients with LVAD can be challenging due to the limitation of preprocedural imaging, and the electromagnetic noise generated by the LVAD.</a:t>
            </a:r>
          </a:p>
        </p:txBody>
      </p:sp>
    </p:spTree>
    <p:extLst>
      <p:ext uri="{BB962C8B-B14F-4D97-AF65-F5344CB8AC3E}">
        <p14:creationId xmlns:p14="http://schemas.microsoft.com/office/powerpoint/2010/main" val="1170177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F662F-3107-44B7-8AD6-9FEE50C61778}"/>
              </a:ext>
            </a:extLst>
          </p:cNvPr>
          <p:cNvSpPr>
            <a:spLocks noGrp="1"/>
          </p:cNvSpPr>
          <p:nvPr>
            <p:ph type="body" sz="quarter" idx="11"/>
          </p:nvPr>
        </p:nvSpPr>
        <p:spPr>
          <a:xfrm>
            <a:off x="457200" y="391466"/>
            <a:ext cx="8403110" cy="1138773"/>
          </a:xfrm>
        </p:spPr>
        <p:txBody>
          <a:bodyPr/>
          <a:lstStyle/>
          <a:p>
            <a:pPr algn="ctr"/>
            <a:r>
              <a:rPr lang="en-US" sz="3600" dirty="0"/>
              <a:t>Mapping and Ablation</a:t>
            </a:r>
          </a:p>
          <a:p>
            <a:pPr algn="ctr"/>
            <a:r>
              <a:rPr lang="en-US" sz="3200" dirty="0"/>
              <a:t>Key Points</a:t>
            </a:r>
          </a:p>
        </p:txBody>
      </p:sp>
      <p:sp>
        <p:nvSpPr>
          <p:cNvPr id="3" name="Text Placeholder 2">
            <a:extLst>
              <a:ext uri="{FF2B5EF4-FFF2-40B4-BE49-F238E27FC236}">
                <a16:creationId xmlns:a16="http://schemas.microsoft.com/office/drawing/2014/main" id="{1195D3CC-E7A2-4DB1-BB02-0D2203C79EB6}"/>
              </a:ext>
            </a:extLst>
          </p:cNvPr>
          <p:cNvSpPr>
            <a:spLocks noGrp="1"/>
          </p:cNvSpPr>
          <p:nvPr>
            <p:ph type="body" sz="quarter" idx="12"/>
          </p:nvPr>
        </p:nvSpPr>
        <p:spPr>
          <a:xfrm>
            <a:off x="-1" y="1677789"/>
            <a:ext cx="4668371" cy="338554"/>
          </a:xfrm>
        </p:spPr>
        <p:txBody>
          <a:bodyPr/>
          <a:lstStyle/>
          <a:p>
            <a:pPr algn="ctr"/>
            <a:r>
              <a:rPr lang="en-US" sz="1600" dirty="0"/>
              <a:t>Surgical Therapy</a:t>
            </a:r>
          </a:p>
        </p:txBody>
      </p:sp>
      <p:sp>
        <p:nvSpPr>
          <p:cNvPr id="4" name="TextBox 3">
            <a:extLst>
              <a:ext uri="{FF2B5EF4-FFF2-40B4-BE49-F238E27FC236}">
                <a16:creationId xmlns:a16="http://schemas.microsoft.com/office/drawing/2014/main" id="{AB271927-8C26-49AE-89D3-EFFA0EA034CF}"/>
              </a:ext>
            </a:extLst>
          </p:cNvPr>
          <p:cNvSpPr txBox="1"/>
          <p:nvPr/>
        </p:nvSpPr>
        <p:spPr>
          <a:xfrm>
            <a:off x="190500" y="2057400"/>
            <a:ext cx="4267200" cy="1449115"/>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Aft>
                <a:spcPts val="5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Surgery-facilitated access to the epicardium via a limited subxiphoid incision can be helpful in the case of adhesions.</a:t>
            </a:r>
          </a:p>
          <a:p>
            <a:pPr marL="285750" indent="-285750" algn="just">
              <a:spcAft>
                <a:spcPts val="5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Cryoablation via thoracotomy is possible for posterolateral substrates and via sternotomy for anterior substrates.</a:t>
            </a:r>
          </a:p>
        </p:txBody>
      </p:sp>
      <p:sp>
        <p:nvSpPr>
          <p:cNvPr id="5" name="TextBox 4">
            <a:extLst>
              <a:ext uri="{FF2B5EF4-FFF2-40B4-BE49-F238E27FC236}">
                <a16:creationId xmlns:a16="http://schemas.microsoft.com/office/drawing/2014/main" id="{57F06F31-712B-4F68-A310-EF2DF006D497}"/>
              </a:ext>
            </a:extLst>
          </p:cNvPr>
          <p:cNvSpPr txBox="1"/>
          <p:nvPr/>
        </p:nvSpPr>
        <p:spPr>
          <a:xfrm>
            <a:off x="5562600" y="1677789"/>
            <a:ext cx="2819400" cy="338554"/>
          </a:xfrm>
          <a:prstGeom prst="rect">
            <a:avLst/>
          </a:prstGeom>
          <a:noFill/>
        </p:spPr>
        <p:txBody>
          <a:bodyPr wrap="square" rtlCol="0">
            <a:spAutoFit/>
          </a:bodyPr>
          <a:lstStyle/>
          <a:p>
            <a:r>
              <a:rPr lang="en-US" sz="1600" b="1" dirty="0">
                <a:solidFill>
                  <a:srgbClr val="004C77"/>
                </a:solidFill>
                <a:latin typeface="Helvetica" panose="020B0604020202020204" pitchFamily="34" charset="0"/>
                <a:cs typeface="Helvetica" panose="020B0604020202020204" pitchFamily="34" charset="0"/>
              </a:rPr>
              <a:t>Sympathetic Modulation</a:t>
            </a:r>
          </a:p>
        </p:txBody>
      </p:sp>
      <p:sp>
        <p:nvSpPr>
          <p:cNvPr id="6" name="TextBox 5">
            <a:extLst>
              <a:ext uri="{FF2B5EF4-FFF2-40B4-BE49-F238E27FC236}">
                <a16:creationId xmlns:a16="http://schemas.microsoft.com/office/drawing/2014/main" id="{069F8745-950E-4BC9-8930-19F6E42E73D9}"/>
              </a:ext>
            </a:extLst>
          </p:cNvPr>
          <p:cNvSpPr txBox="1"/>
          <p:nvPr/>
        </p:nvSpPr>
        <p:spPr>
          <a:xfrm>
            <a:off x="4668371" y="2016343"/>
            <a:ext cx="4267200" cy="1638910"/>
          </a:xfrm>
          <a:prstGeom prst="rect">
            <a:avLst/>
          </a:prstGeom>
          <a:solidFill>
            <a:schemeClr val="bg1">
              <a:lumMod val="95000"/>
            </a:schemeClr>
          </a:solidFill>
          <a:ln>
            <a:noFill/>
          </a:ln>
        </p:spPr>
        <p:txBody>
          <a:bodyPr wrap="square" rtlCol="0">
            <a:spAutoFit/>
          </a:bodyPr>
          <a:lstStyle/>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Sympathetic modulation targeting the stellate ganglia by video-assisted thoracoscopy may be considered for failed VT ablation procedures or VF storms.</a:t>
            </a:r>
          </a:p>
          <a:p>
            <a:pPr marL="285750" indent="-285750" algn="just">
              <a:spcAft>
                <a:spcPts val="3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A temporary effect can be obtained with the percutaneous injection or infusion of local anesthetics.</a:t>
            </a:r>
          </a:p>
        </p:txBody>
      </p:sp>
      <p:sp>
        <p:nvSpPr>
          <p:cNvPr id="8" name="Rectangle 7">
            <a:extLst>
              <a:ext uri="{FF2B5EF4-FFF2-40B4-BE49-F238E27FC236}">
                <a16:creationId xmlns:a16="http://schemas.microsoft.com/office/drawing/2014/main" id="{112B75EB-AAD8-4AEF-A755-DEA2C67EDB0E}"/>
              </a:ext>
            </a:extLst>
          </p:cNvPr>
          <p:cNvSpPr/>
          <p:nvPr/>
        </p:nvSpPr>
        <p:spPr>
          <a:xfrm>
            <a:off x="2438400" y="3894650"/>
            <a:ext cx="3769365" cy="338554"/>
          </a:xfrm>
          <a:prstGeom prst="rect">
            <a:avLst/>
          </a:prstGeom>
        </p:spPr>
        <p:txBody>
          <a:bodyPr wrap="none">
            <a:spAutoFit/>
          </a:bodyPr>
          <a:lstStyle/>
          <a:p>
            <a:pPr lvl="0" algn="ctr" defTabSz="463003">
              <a:spcBef>
                <a:spcPct val="0"/>
              </a:spcBef>
            </a:pPr>
            <a:r>
              <a:rPr lang="en-US" sz="1600" b="1" dirty="0">
                <a:solidFill>
                  <a:srgbClr val="004C77"/>
                </a:solidFill>
                <a:latin typeface="Helvetica" pitchFamily="2" charset="0"/>
              </a:rPr>
              <a:t>Endpoints of Catheter Ablation of VT</a:t>
            </a:r>
          </a:p>
        </p:txBody>
      </p:sp>
      <p:sp>
        <p:nvSpPr>
          <p:cNvPr id="9" name="TextBox 8">
            <a:extLst>
              <a:ext uri="{FF2B5EF4-FFF2-40B4-BE49-F238E27FC236}">
                <a16:creationId xmlns:a16="http://schemas.microsoft.com/office/drawing/2014/main" id="{1B3242A4-65A4-48B8-864B-7A3B739177DF}"/>
              </a:ext>
            </a:extLst>
          </p:cNvPr>
          <p:cNvSpPr txBox="1"/>
          <p:nvPr/>
        </p:nvSpPr>
        <p:spPr>
          <a:xfrm>
            <a:off x="895349" y="4254009"/>
            <a:ext cx="7124701" cy="1461939"/>
          </a:xfrm>
          <a:prstGeom prst="rect">
            <a:avLst/>
          </a:prstGeom>
          <a:solidFill>
            <a:schemeClr val="bg1">
              <a:lumMod val="95000"/>
            </a:schemeClr>
          </a:solidFill>
          <a:ln>
            <a:solidFill>
              <a:schemeClr val="bg1"/>
            </a:solid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spcBef>
                <a:spcPts val="1200"/>
              </a:spcBef>
              <a:spcAft>
                <a:spcPts val="6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Noninducibility of VT by PES after ablation is a reasonable endpoint and predictor for VT recurrence after VT ablation in patients with SHD.</a:t>
            </a:r>
          </a:p>
          <a:p>
            <a:pPr marL="285750" indent="-285750" algn="just">
              <a:spcAft>
                <a:spcPts val="600"/>
              </a:spcAft>
              <a:buFont typeface="Arial" panose="020B0604020202020204" pitchFamily="34" charset="0"/>
              <a:buChar char="•"/>
            </a:pPr>
            <a:r>
              <a:rPr lang="en-US" sz="1400" b="1" dirty="0">
                <a:solidFill>
                  <a:schemeClr val="tx1">
                    <a:lumMod val="75000"/>
                    <a:lumOff val="25000"/>
                  </a:schemeClr>
                </a:solidFill>
                <a:latin typeface="Helvetica" panose="020B0604020202020204" pitchFamily="34" charset="0"/>
                <a:cs typeface="Helvetica" panose="020B0604020202020204" pitchFamily="34" charset="0"/>
              </a:rPr>
              <a:t>Due to the limitations of programmed stimulation, endpoints other than noninducibility have been described, including elimination of excitability, elimination of LPs or LAVA, </a:t>
            </a:r>
            <a:r>
              <a:rPr lang="en-US" sz="1400" b="1" dirty="0" err="1">
                <a:solidFill>
                  <a:schemeClr val="tx1">
                    <a:lumMod val="75000"/>
                    <a:lumOff val="25000"/>
                  </a:schemeClr>
                </a:solidFill>
                <a:latin typeface="Helvetica" panose="020B0604020202020204" pitchFamily="34" charset="0"/>
                <a:cs typeface="Helvetica" panose="020B0604020202020204" pitchFamily="34" charset="0"/>
              </a:rPr>
              <a:t>dechanneling</a:t>
            </a:r>
            <a:r>
              <a:rPr lang="en-US" sz="1400" b="1" dirty="0">
                <a:solidFill>
                  <a:schemeClr val="tx1">
                    <a:lumMod val="75000"/>
                    <a:lumOff val="25000"/>
                  </a:schemeClr>
                </a:solidFill>
                <a:latin typeface="Helvetica" panose="020B0604020202020204" pitchFamily="34" charset="0"/>
                <a:cs typeface="Helvetica" panose="020B0604020202020204" pitchFamily="34" charset="0"/>
              </a:rPr>
              <a:t>, substrate homogenization, core isolation, image-guided ablation, and anatomically fixed substrate ablation.</a:t>
            </a:r>
          </a:p>
        </p:txBody>
      </p:sp>
    </p:spTree>
    <p:extLst>
      <p:ext uri="{BB962C8B-B14F-4D97-AF65-F5344CB8AC3E}">
        <p14:creationId xmlns:p14="http://schemas.microsoft.com/office/powerpoint/2010/main" val="690879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6"/>
          <p:cNvSpPr>
            <a:spLocks noChangeArrowheads="1"/>
          </p:cNvSpPr>
          <p:nvPr/>
        </p:nvSpPr>
        <p:spPr bwMode="auto">
          <a:xfrm>
            <a:off x="404446" y="70340"/>
            <a:ext cx="8326804" cy="1295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pt-BR" sz="5400" b="1" i="0" u="none" strike="noStrike" kern="1200" cap="none" spc="0" normalizeH="0" baseline="0" noProof="0" dirty="0">
              <a:ln>
                <a:noFill/>
              </a:ln>
              <a:solidFill>
                <a:srgbClr val="FFFF00"/>
              </a:solidFill>
              <a:effectLst/>
              <a:uLnTx/>
              <a:uFillTx/>
              <a:latin typeface="Arial" charset="0"/>
              <a:ea typeface="Arial" charset="0"/>
              <a:cs typeface="Arial" charset="0"/>
            </a:endParaRPr>
          </a:p>
        </p:txBody>
      </p:sp>
      <p:sp>
        <p:nvSpPr>
          <p:cNvPr id="2" name="Text Placeholder 1">
            <a:extLst>
              <a:ext uri="{FF2B5EF4-FFF2-40B4-BE49-F238E27FC236}">
                <a16:creationId xmlns:a16="http://schemas.microsoft.com/office/drawing/2014/main" id="{98A6296D-D0AC-4ABD-B03A-F84516427D1D}"/>
              </a:ext>
            </a:extLst>
          </p:cNvPr>
          <p:cNvSpPr>
            <a:spLocks noGrp="1"/>
          </p:cNvSpPr>
          <p:nvPr>
            <p:ph type="body" sz="quarter" idx="11"/>
          </p:nvPr>
        </p:nvSpPr>
        <p:spPr>
          <a:xfrm>
            <a:off x="432879" y="152400"/>
            <a:ext cx="8403110" cy="646331"/>
          </a:xfrm>
        </p:spPr>
        <p:txBody>
          <a:bodyPr/>
          <a:lstStyle/>
          <a:p>
            <a:pPr algn="ctr"/>
            <a:r>
              <a:rPr lang="en-US" sz="3600" dirty="0"/>
              <a:t>Postprocedural Care</a:t>
            </a:r>
          </a:p>
        </p:txBody>
      </p:sp>
      <p:sp>
        <p:nvSpPr>
          <p:cNvPr id="8" name="Rectangle 1">
            <a:extLst>
              <a:ext uri="{FF2B5EF4-FFF2-40B4-BE49-F238E27FC236}">
                <a16:creationId xmlns:a16="http://schemas.microsoft.com/office/drawing/2014/main" id="{C42B7CDB-2213-4B69-9824-69BC0483B44A}"/>
              </a:ext>
            </a:extLst>
          </p:cNvPr>
          <p:cNvSpPr>
            <a:spLocks noChangeArrowheads="1"/>
          </p:cNvSpPr>
          <p:nvPr/>
        </p:nvSpPr>
        <p:spPr bwMode="auto">
          <a:xfrm>
            <a:off x="371464" y="669327"/>
            <a:ext cx="2852127" cy="5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5235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5">
                    <a:lumMod val="50000"/>
                  </a:schemeClr>
                </a:solidFill>
                <a:effectLst/>
                <a:latin typeface="Helvetica" panose="020B0604020202020204" pitchFamily="34" charset="0"/>
                <a:ea typeface="MS Gothic" panose="020B0609070205080204" pitchFamily="49" charset="-128"/>
                <a:cs typeface="Helvetica" panose="020B0604020202020204" pitchFamily="34" charset="0"/>
              </a:rPr>
              <a:t>Postprocedural Care: Access</a:t>
            </a:r>
          </a:p>
        </p:txBody>
      </p:sp>
      <p:graphicFrame>
        <p:nvGraphicFramePr>
          <p:cNvPr id="3" name="Table 2">
            <a:extLst>
              <a:ext uri="{FF2B5EF4-FFF2-40B4-BE49-F238E27FC236}">
                <a16:creationId xmlns:a16="http://schemas.microsoft.com/office/drawing/2014/main" id="{4528418C-9737-4503-872F-506E3A08B36A}"/>
              </a:ext>
            </a:extLst>
          </p:cNvPr>
          <p:cNvGraphicFramePr>
            <a:graphicFrameLocks noGrp="1"/>
          </p:cNvGraphicFramePr>
          <p:nvPr>
            <p:extLst>
              <p:ext uri="{D42A27DB-BD31-4B8C-83A1-F6EECF244321}">
                <p14:modId xmlns:p14="http://schemas.microsoft.com/office/powerpoint/2010/main" val="1078708773"/>
              </p:ext>
            </p:extLst>
          </p:nvPr>
        </p:nvGraphicFramePr>
        <p:xfrm>
          <a:off x="262548" y="1065226"/>
          <a:ext cx="8610600" cy="1640078"/>
        </p:xfrm>
        <a:graphic>
          <a:graphicData uri="http://schemas.openxmlformats.org/drawingml/2006/table">
            <a:tbl>
              <a:tblPr firstRow="1" firstCol="1" bandRow="1"/>
              <a:tblGrid>
                <a:gridCol w="893552">
                  <a:extLst>
                    <a:ext uri="{9D8B030D-6E8A-4147-A177-3AD203B41FA5}">
                      <a16:colId xmlns:a16="http://schemas.microsoft.com/office/drawing/2014/main" val="4227326723"/>
                    </a:ext>
                  </a:extLst>
                </a:gridCol>
                <a:gridCol w="960405">
                  <a:extLst>
                    <a:ext uri="{9D8B030D-6E8A-4147-A177-3AD203B41FA5}">
                      <a16:colId xmlns:a16="http://schemas.microsoft.com/office/drawing/2014/main" val="4175065685"/>
                    </a:ext>
                  </a:extLst>
                </a:gridCol>
                <a:gridCol w="6756643">
                  <a:extLst>
                    <a:ext uri="{9D8B030D-6E8A-4147-A177-3AD203B41FA5}">
                      <a16:colId xmlns:a16="http://schemas.microsoft.com/office/drawing/2014/main" val="737975927"/>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management of venous access sites after catheter ablation of VA</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5516219"/>
                  </a:ext>
                </a:extLst>
              </a:tr>
              <a:tr h="301821">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24484"/>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A</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Manual compression is effective in achieving hemostasis after venous access for VT ablation.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456401"/>
                  </a:ext>
                </a:extLst>
              </a:tr>
              <a:tr h="430306">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Venous access closure using temporary purse-string or figure-of-8 suture techniques can be useful in achieving faster hemostasis and earlier ambulation and reducing pain or discomfort associated with hemostasis compared to manual compression.</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260662"/>
                  </a:ext>
                </a:extLst>
              </a:tr>
            </a:tbl>
          </a:graphicData>
        </a:graphic>
      </p:graphicFrame>
      <p:graphicFrame>
        <p:nvGraphicFramePr>
          <p:cNvPr id="14" name="Table 13">
            <a:extLst>
              <a:ext uri="{FF2B5EF4-FFF2-40B4-BE49-F238E27FC236}">
                <a16:creationId xmlns:a16="http://schemas.microsoft.com/office/drawing/2014/main" id="{F785CF3A-3F17-4C03-BF01-E4A2CAB493C4}"/>
              </a:ext>
            </a:extLst>
          </p:cNvPr>
          <p:cNvGraphicFramePr>
            <a:graphicFrameLocks noGrp="1"/>
          </p:cNvGraphicFramePr>
          <p:nvPr>
            <p:extLst>
              <p:ext uri="{D42A27DB-BD31-4B8C-83A1-F6EECF244321}">
                <p14:modId xmlns:p14="http://schemas.microsoft.com/office/powerpoint/2010/main" val="2704275549"/>
              </p:ext>
            </p:extLst>
          </p:nvPr>
        </p:nvGraphicFramePr>
        <p:xfrm>
          <a:off x="257999" y="2705304"/>
          <a:ext cx="8610600" cy="1067117"/>
        </p:xfrm>
        <a:graphic>
          <a:graphicData uri="http://schemas.openxmlformats.org/drawingml/2006/table">
            <a:tbl>
              <a:tblPr firstRow="1" firstCol="1" bandRow="1"/>
              <a:tblGrid>
                <a:gridCol w="893552">
                  <a:extLst>
                    <a:ext uri="{9D8B030D-6E8A-4147-A177-3AD203B41FA5}">
                      <a16:colId xmlns:a16="http://schemas.microsoft.com/office/drawing/2014/main" val="4227326723"/>
                    </a:ext>
                  </a:extLst>
                </a:gridCol>
                <a:gridCol w="960405">
                  <a:extLst>
                    <a:ext uri="{9D8B030D-6E8A-4147-A177-3AD203B41FA5}">
                      <a16:colId xmlns:a16="http://schemas.microsoft.com/office/drawing/2014/main" val="4175065685"/>
                    </a:ext>
                  </a:extLst>
                </a:gridCol>
                <a:gridCol w="6756643">
                  <a:extLst>
                    <a:ext uri="{9D8B030D-6E8A-4147-A177-3AD203B41FA5}">
                      <a16:colId xmlns:a16="http://schemas.microsoft.com/office/drawing/2014/main" val="737975927"/>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management of arterial access sites after catheter ablation of VA</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5516219"/>
                  </a:ext>
                </a:extLst>
              </a:tr>
              <a:tr h="301821">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24484"/>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A</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Achieving arterial access site hemostasis using either manual compression or a vascular closure device is recommended.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456401"/>
                  </a:ext>
                </a:extLst>
              </a:tr>
            </a:tbl>
          </a:graphicData>
        </a:graphic>
      </p:graphicFrame>
      <p:graphicFrame>
        <p:nvGraphicFramePr>
          <p:cNvPr id="15" name="Table 14">
            <a:extLst>
              <a:ext uri="{FF2B5EF4-FFF2-40B4-BE49-F238E27FC236}">
                <a16:creationId xmlns:a16="http://schemas.microsoft.com/office/drawing/2014/main" id="{377F7178-E4B7-4CB7-BAAE-8B8558D7C20B}"/>
              </a:ext>
            </a:extLst>
          </p:cNvPr>
          <p:cNvGraphicFramePr>
            <a:graphicFrameLocks noGrp="1"/>
          </p:cNvGraphicFramePr>
          <p:nvPr>
            <p:extLst>
              <p:ext uri="{D42A27DB-BD31-4B8C-83A1-F6EECF244321}">
                <p14:modId xmlns:p14="http://schemas.microsoft.com/office/powerpoint/2010/main" val="3992146503"/>
              </p:ext>
            </p:extLst>
          </p:nvPr>
        </p:nvGraphicFramePr>
        <p:xfrm>
          <a:off x="253450" y="3772421"/>
          <a:ext cx="8610600" cy="2500690"/>
        </p:xfrm>
        <a:graphic>
          <a:graphicData uri="http://schemas.openxmlformats.org/drawingml/2006/table">
            <a:tbl>
              <a:tblPr firstRow="1" firstCol="1" bandRow="1"/>
              <a:tblGrid>
                <a:gridCol w="893552">
                  <a:extLst>
                    <a:ext uri="{9D8B030D-6E8A-4147-A177-3AD203B41FA5}">
                      <a16:colId xmlns:a16="http://schemas.microsoft.com/office/drawing/2014/main" val="4227326723"/>
                    </a:ext>
                  </a:extLst>
                </a:gridCol>
                <a:gridCol w="960405">
                  <a:extLst>
                    <a:ext uri="{9D8B030D-6E8A-4147-A177-3AD203B41FA5}">
                      <a16:colId xmlns:a16="http://schemas.microsoft.com/office/drawing/2014/main" val="4175065685"/>
                    </a:ext>
                  </a:extLst>
                </a:gridCol>
                <a:gridCol w="6756643">
                  <a:extLst>
                    <a:ext uri="{9D8B030D-6E8A-4147-A177-3AD203B41FA5}">
                      <a16:colId xmlns:a16="http://schemas.microsoft.com/office/drawing/2014/main" val="737975927"/>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management of epicardial access sites after catheter ablation of VA</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5516219"/>
                  </a:ext>
                </a:extLst>
              </a:tr>
              <a:tr h="301821">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24484"/>
                  </a:ext>
                </a:extLst>
              </a:tr>
              <a:tr h="457517">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If pericardial bleeding or cardiac tamponade has occurred during epicardial VT ablation, a pericardial drain should be left in place until bleeding has resolved.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456401"/>
                  </a:ext>
                </a:extLst>
              </a:tr>
              <a:tr h="430306">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The instillation of intrapericardial corticosteroids can be effective in reducing pericarditic chest pain after epicardial VT mapping or ablation.</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260662"/>
                  </a:ext>
                </a:extLst>
              </a:tr>
              <a:tr h="430306">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To reduce pericardial pain after epicardial VT ablation, unless pericardial bleeding or cardiac tamponade has occurred, it is reasonable to remove all pericardial access sheaths at the end of the procedure.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525393"/>
                  </a:ext>
                </a:extLst>
              </a:tr>
              <a:tr h="430306">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Leaving a pericardial drain in place might be reasonable in patients at high risk for late bleeding or cardiac tamponade after epicardial VT ablation.</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137656"/>
                  </a:ext>
                </a:extLst>
              </a:tr>
            </a:tbl>
          </a:graphicData>
        </a:graphic>
      </p:graphicFrame>
    </p:spTree>
    <p:extLst>
      <p:ext uri="{BB962C8B-B14F-4D97-AF65-F5344CB8AC3E}">
        <p14:creationId xmlns:p14="http://schemas.microsoft.com/office/powerpoint/2010/main" val="1590819286"/>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6"/>
          <p:cNvSpPr>
            <a:spLocks noChangeArrowheads="1"/>
          </p:cNvSpPr>
          <p:nvPr/>
        </p:nvSpPr>
        <p:spPr bwMode="auto">
          <a:xfrm>
            <a:off x="404446" y="70340"/>
            <a:ext cx="8326804" cy="1295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u="sng">
                <a:solidFill>
                  <a:schemeClr val="tx1"/>
                </a:solidFill>
                <a:latin typeface="Arial" charset="0"/>
                <a:ea typeface="ＭＳ Ｐゴシック" charset="-128"/>
              </a:defRPr>
            </a:lvl1pPr>
            <a:lvl2pPr marL="37931725" indent="-37474525" eaLnBrk="0" hangingPunct="0">
              <a:defRPr sz="2800" b="1" u="sng">
                <a:solidFill>
                  <a:schemeClr val="tx1"/>
                </a:solidFill>
                <a:latin typeface="Arial" charset="0"/>
                <a:ea typeface="ＭＳ Ｐゴシック" charset="-128"/>
              </a:defRPr>
            </a:lvl2pPr>
            <a:lvl3pPr eaLnBrk="0" hangingPunct="0">
              <a:defRPr sz="2800" b="1" u="sng">
                <a:solidFill>
                  <a:schemeClr val="tx1"/>
                </a:solidFill>
                <a:latin typeface="Arial" charset="0"/>
                <a:ea typeface="ＭＳ Ｐゴシック" charset="-128"/>
              </a:defRPr>
            </a:lvl3pPr>
            <a:lvl4pPr eaLnBrk="0" hangingPunct="0">
              <a:defRPr sz="2800" b="1" u="sng">
                <a:solidFill>
                  <a:schemeClr val="tx1"/>
                </a:solidFill>
                <a:latin typeface="Arial" charset="0"/>
                <a:ea typeface="ＭＳ Ｐゴシック" charset="-128"/>
              </a:defRPr>
            </a:lvl4pPr>
            <a:lvl5pPr eaLnBrk="0" hangingPunct="0">
              <a:defRPr sz="2800" b="1" u="sng">
                <a:solidFill>
                  <a:schemeClr val="tx1"/>
                </a:solidFill>
                <a:latin typeface="Arial" charset="0"/>
                <a:ea typeface="ＭＳ Ｐゴシック" charset="-128"/>
              </a:defRPr>
            </a:lvl5pPr>
            <a:lvl6pPr marL="457200" eaLnBrk="0" fontAlgn="base" hangingPunct="0">
              <a:spcBef>
                <a:spcPct val="0"/>
              </a:spcBef>
              <a:spcAft>
                <a:spcPct val="0"/>
              </a:spcAft>
              <a:defRPr sz="2800" b="1" u="sng">
                <a:solidFill>
                  <a:schemeClr val="tx1"/>
                </a:solidFill>
                <a:latin typeface="Arial" charset="0"/>
                <a:ea typeface="ＭＳ Ｐゴシック" charset="-128"/>
              </a:defRPr>
            </a:lvl6pPr>
            <a:lvl7pPr marL="914400" eaLnBrk="0" fontAlgn="base" hangingPunct="0">
              <a:spcBef>
                <a:spcPct val="0"/>
              </a:spcBef>
              <a:spcAft>
                <a:spcPct val="0"/>
              </a:spcAft>
              <a:defRPr sz="2800" b="1" u="sng">
                <a:solidFill>
                  <a:schemeClr val="tx1"/>
                </a:solidFill>
                <a:latin typeface="Arial" charset="0"/>
                <a:ea typeface="ＭＳ Ｐゴシック" charset="-128"/>
              </a:defRPr>
            </a:lvl7pPr>
            <a:lvl8pPr marL="1371600" eaLnBrk="0" fontAlgn="base" hangingPunct="0">
              <a:spcBef>
                <a:spcPct val="0"/>
              </a:spcBef>
              <a:spcAft>
                <a:spcPct val="0"/>
              </a:spcAft>
              <a:defRPr sz="2800" b="1" u="sng">
                <a:solidFill>
                  <a:schemeClr val="tx1"/>
                </a:solidFill>
                <a:latin typeface="Arial" charset="0"/>
                <a:ea typeface="ＭＳ Ｐゴシック" charset="-128"/>
              </a:defRPr>
            </a:lvl8pPr>
            <a:lvl9pPr marL="1828800" eaLnBrk="0" fontAlgn="base" hangingPunct="0">
              <a:spcBef>
                <a:spcPct val="0"/>
              </a:spcBef>
              <a:spcAft>
                <a:spcPct val="0"/>
              </a:spcAft>
              <a:defRPr sz="2800" b="1" u="sng">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pt-BR" sz="5400" b="1" i="0" u="none" strike="noStrike" kern="1200" cap="none" spc="0" normalizeH="0" baseline="0" noProof="0" dirty="0">
              <a:ln>
                <a:noFill/>
              </a:ln>
              <a:solidFill>
                <a:srgbClr val="FFFF00"/>
              </a:solidFill>
              <a:effectLst/>
              <a:uLnTx/>
              <a:uFillTx/>
              <a:latin typeface="Arial" charset="0"/>
              <a:ea typeface="Arial" charset="0"/>
              <a:cs typeface="Arial" charset="0"/>
            </a:endParaRPr>
          </a:p>
        </p:txBody>
      </p:sp>
      <p:sp>
        <p:nvSpPr>
          <p:cNvPr id="2" name="Text Placeholder 1">
            <a:extLst>
              <a:ext uri="{FF2B5EF4-FFF2-40B4-BE49-F238E27FC236}">
                <a16:creationId xmlns:a16="http://schemas.microsoft.com/office/drawing/2014/main" id="{98A6296D-D0AC-4ABD-B03A-F84516427D1D}"/>
              </a:ext>
            </a:extLst>
          </p:cNvPr>
          <p:cNvSpPr>
            <a:spLocks noGrp="1"/>
          </p:cNvSpPr>
          <p:nvPr>
            <p:ph type="body" sz="quarter" idx="11"/>
          </p:nvPr>
        </p:nvSpPr>
        <p:spPr>
          <a:xfrm>
            <a:off x="432879" y="152400"/>
            <a:ext cx="8403110" cy="646331"/>
          </a:xfrm>
        </p:spPr>
        <p:txBody>
          <a:bodyPr/>
          <a:lstStyle/>
          <a:p>
            <a:pPr algn="ctr"/>
            <a:r>
              <a:rPr lang="en-US" sz="3600" dirty="0"/>
              <a:t>Postprocedural Care</a:t>
            </a:r>
          </a:p>
        </p:txBody>
      </p:sp>
      <p:sp>
        <p:nvSpPr>
          <p:cNvPr id="8" name="Rectangle 1">
            <a:extLst>
              <a:ext uri="{FF2B5EF4-FFF2-40B4-BE49-F238E27FC236}">
                <a16:creationId xmlns:a16="http://schemas.microsoft.com/office/drawing/2014/main" id="{C42B7CDB-2213-4B69-9824-69BC0483B44A}"/>
              </a:ext>
            </a:extLst>
          </p:cNvPr>
          <p:cNvSpPr>
            <a:spLocks noChangeArrowheads="1"/>
          </p:cNvSpPr>
          <p:nvPr/>
        </p:nvSpPr>
        <p:spPr bwMode="auto">
          <a:xfrm>
            <a:off x="404446" y="818902"/>
            <a:ext cx="3862754" cy="5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5235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1600" b="1" i="0" u="none" strike="noStrike" cap="none" normalizeH="0" baseline="0" dirty="0">
                <a:ln>
                  <a:noFill/>
                </a:ln>
                <a:solidFill>
                  <a:schemeClr val="accent5">
                    <a:lumMod val="50000"/>
                  </a:schemeClr>
                </a:solidFill>
                <a:effectLst/>
                <a:latin typeface="Helvetica" panose="020B0604020202020204" pitchFamily="34" charset="0"/>
                <a:ea typeface="MS Gothic" panose="020B0609070205080204" pitchFamily="49" charset="-128"/>
                <a:cs typeface="Helvetica" panose="020B0604020202020204" pitchFamily="34" charset="0"/>
              </a:rPr>
              <a:t>Postprocedural Care: </a:t>
            </a:r>
            <a:r>
              <a:rPr lang="en-US" altLang="en-US" sz="1600" b="1" dirty="0">
                <a:solidFill>
                  <a:schemeClr val="accent5">
                    <a:lumMod val="50000"/>
                  </a:schemeClr>
                </a:solidFill>
                <a:latin typeface="Helvetica" panose="020B0604020202020204" pitchFamily="34" charset="0"/>
                <a:ea typeface="MS Gothic" panose="020B0609070205080204" pitchFamily="49" charset="-128"/>
                <a:cs typeface="Helvetica" panose="020B0604020202020204" pitchFamily="34" charset="0"/>
              </a:rPr>
              <a:t>Anticoagulation</a:t>
            </a:r>
            <a:endParaRPr kumimoji="0" lang="en-US" altLang="en-US" sz="1600" b="1" i="0" u="none" strike="noStrike" cap="none" normalizeH="0" baseline="0" dirty="0">
              <a:ln>
                <a:noFill/>
              </a:ln>
              <a:solidFill>
                <a:schemeClr val="accent5">
                  <a:lumMod val="50000"/>
                </a:schemeClr>
              </a:solidFill>
              <a:effectLst/>
              <a:latin typeface="Helvetica" panose="020B0604020202020204" pitchFamily="34" charset="0"/>
              <a:ea typeface="MS Gothic" panose="020B0609070205080204" pitchFamily="49" charset="-128"/>
              <a:cs typeface="Helvetica" panose="020B0604020202020204" pitchFamily="34" charset="0"/>
            </a:endParaRPr>
          </a:p>
        </p:txBody>
      </p:sp>
      <p:graphicFrame>
        <p:nvGraphicFramePr>
          <p:cNvPr id="15" name="Table 14">
            <a:extLst>
              <a:ext uri="{FF2B5EF4-FFF2-40B4-BE49-F238E27FC236}">
                <a16:creationId xmlns:a16="http://schemas.microsoft.com/office/drawing/2014/main" id="{377F7178-E4B7-4CB7-BAAE-8B8558D7C20B}"/>
              </a:ext>
            </a:extLst>
          </p:cNvPr>
          <p:cNvGraphicFramePr>
            <a:graphicFrameLocks noGrp="1"/>
          </p:cNvGraphicFramePr>
          <p:nvPr>
            <p:extLst>
              <p:ext uri="{D42A27DB-BD31-4B8C-83A1-F6EECF244321}">
                <p14:modId xmlns:p14="http://schemas.microsoft.com/office/powerpoint/2010/main" val="1154970799"/>
              </p:ext>
            </p:extLst>
          </p:nvPr>
        </p:nvGraphicFramePr>
        <p:xfrm>
          <a:off x="262548" y="1295400"/>
          <a:ext cx="8610600" cy="2245572"/>
        </p:xfrm>
        <a:graphic>
          <a:graphicData uri="http://schemas.openxmlformats.org/drawingml/2006/table">
            <a:tbl>
              <a:tblPr firstRow="1" firstCol="1" bandRow="1"/>
              <a:tblGrid>
                <a:gridCol w="893552">
                  <a:extLst>
                    <a:ext uri="{9D8B030D-6E8A-4147-A177-3AD203B41FA5}">
                      <a16:colId xmlns:a16="http://schemas.microsoft.com/office/drawing/2014/main" val="4227326723"/>
                    </a:ext>
                  </a:extLst>
                </a:gridCol>
                <a:gridCol w="960405">
                  <a:extLst>
                    <a:ext uri="{9D8B030D-6E8A-4147-A177-3AD203B41FA5}">
                      <a16:colId xmlns:a16="http://schemas.microsoft.com/office/drawing/2014/main" val="4175065685"/>
                    </a:ext>
                  </a:extLst>
                </a:gridCol>
                <a:gridCol w="6756643">
                  <a:extLst>
                    <a:ext uri="{9D8B030D-6E8A-4147-A177-3AD203B41FA5}">
                      <a16:colId xmlns:a16="http://schemas.microsoft.com/office/drawing/2014/main" val="737975927"/>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anticoagulation after VA ablation procedures</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5516219"/>
                  </a:ext>
                </a:extLst>
              </a:tr>
              <a:tr h="301821">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24484"/>
                  </a:ext>
                </a:extLst>
              </a:tr>
              <a:tr h="457517">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After less extensive endocardial VT ablation, treatment with an antiplatelet agent for a limited period of time is reasonable.</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456401"/>
                  </a:ext>
                </a:extLst>
              </a:tr>
              <a:tr h="317843">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Heparin reversal with protamine for sheath removal after ablation is reasonable.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260662"/>
                  </a:ext>
                </a:extLst>
              </a:tr>
              <a:tr h="430306">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After extensive endocardial VT ablation, treatment with an oral anticoagulant for a limited period of time might be reasonable.</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525393"/>
                  </a:ext>
                </a:extLst>
              </a:tr>
              <a:tr h="430306">
                <a:tc>
                  <a:txBody>
                    <a:bodyPr/>
                    <a:lstStyle/>
                    <a:p>
                      <a:pPr algn="ctr"/>
                      <a:r>
                        <a:rPr lang="en-US" sz="1200" b="1" dirty="0">
                          <a:latin typeface="Helvetica" panose="020B0604020202020204" pitchFamily="34" charset="0"/>
                          <a:cs typeface="Helvetica" panose="020B0604020202020204" pitchFamily="34" charset="0"/>
                        </a:rPr>
                        <a:t>IIb</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The use of heparin bridging after endocardial VT ablation may be considered but can be associated with an increased risk of periprocedural bleeding.</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137656"/>
                  </a:ext>
                </a:extLst>
              </a:tr>
            </a:tbl>
          </a:graphicData>
        </a:graphic>
      </p:graphicFrame>
      <p:sp>
        <p:nvSpPr>
          <p:cNvPr id="10" name="Rectangle 1">
            <a:extLst>
              <a:ext uri="{FF2B5EF4-FFF2-40B4-BE49-F238E27FC236}">
                <a16:creationId xmlns:a16="http://schemas.microsoft.com/office/drawing/2014/main" id="{5C71BC85-AFCF-4DF2-9689-FB2C535E6504}"/>
              </a:ext>
            </a:extLst>
          </p:cNvPr>
          <p:cNvSpPr>
            <a:spLocks noChangeArrowheads="1"/>
          </p:cNvSpPr>
          <p:nvPr/>
        </p:nvSpPr>
        <p:spPr bwMode="auto">
          <a:xfrm>
            <a:off x="404446" y="3759610"/>
            <a:ext cx="3862754" cy="5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5235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1600" b="1" i="0" u="none" strike="noStrike" cap="none" normalizeH="0" baseline="0" dirty="0">
                <a:ln>
                  <a:noFill/>
                </a:ln>
                <a:solidFill>
                  <a:schemeClr val="accent5">
                    <a:lumMod val="50000"/>
                  </a:schemeClr>
                </a:solidFill>
                <a:effectLst/>
                <a:latin typeface="Helvetica" panose="020B0604020202020204" pitchFamily="34" charset="0"/>
                <a:ea typeface="MS Gothic" panose="020B0609070205080204" pitchFamily="49" charset="-128"/>
                <a:cs typeface="Helvetica" panose="020B0604020202020204" pitchFamily="34" charset="0"/>
              </a:rPr>
              <a:t>Postprocedural Care: </a:t>
            </a:r>
            <a:r>
              <a:rPr lang="en-US" altLang="en-US" sz="1600" b="1" dirty="0">
                <a:solidFill>
                  <a:schemeClr val="accent5">
                    <a:lumMod val="50000"/>
                  </a:schemeClr>
                </a:solidFill>
                <a:latin typeface="Helvetica" panose="020B0604020202020204" pitchFamily="34" charset="0"/>
                <a:ea typeface="MS Gothic" panose="020B0609070205080204" pitchFamily="49" charset="-128"/>
                <a:cs typeface="Helvetica" panose="020B0604020202020204" pitchFamily="34" charset="0"/>
              </a:rPr>
              <a:t>Disposition</a:t>
            </a:r>
            <a:endParaRPr kumimoji="0" lang="en-US" altLang="en-US" sz="1600" b="1" i="0" u="none" strike="noStrike" cap="none" normalizeH="0" baseline="0" dirty="0">
              <a:ln>
                <a:noFill/>
              </a:ln>
              <a:solidFill>
                <a:schemeClr val="accent5">
                  <a:lumMod val="50000"/>
                </a:schemeClr>
              </a:solidFill>
              <a:effectLst/>
              <a:latin typeface="Helvetica" panose="020B0604020202020204" pitchFamily="34" charset="0"/>
              <a:ea typeface="MS Gothic" panose="020B0609070205080204" pitchFamily="49" charset="-128"/>
              <a:cs typeface="Helvetica" panose="020B0604020202020204" pitchFamily="34" charset="0"/>
            </a:endParaRPr>
          </a:p>
        </p:txBody>
      </p:sp>
      <p:sp>
        <p:nvSpPr>
          <p:cNvPr id="5" name="TextBox 4">
            <a:extLst>
              <a:ext uri="{FF2B5EF4-FFF2-40B4-BE49-F238E27FC236}">
                <a16:creationId xmlns:a16="http://schemas.microsoft.com/office/drawing/2014/main" id="{F79175E5-2A9F-4ECA-B16E-6D737636673D}"/>
              </a:ext>
            </a:extLst>
          </p:cNvPr>
          <p:cNvSpPr txBox="1"/>
          <p:nvPr/>
        </p:nvSpPr>
        <p:spPr>
          <a:xfrm>
            <a:off x="228600" y="4191000"/>
            <a:ext cx="8646459" cy="2154436"/>
          </a:xfrm>
          <a:prstGeom prst="rect">
            <a:avLst/>
          </a:prstGeom>
          <a:noFill/>
        </p:spPr>
        <p:txBody>
          <a:bodyPr wrap="square" rtlCol="0">
            <a:spAutoFit/>
          </a:bodyPr>
          <a:lstStyle/>
          <a:p>
            <a:pPr algn="just">
              <a:spcAft>
                <a:spcPts val="1200"/>
              </a:spcAft>
            </a:pPr>
            <a:r>
              <a:rPr lang="en-US" sz="1600" b="1" spc="-40" dirty="0">
                <a:solidFill>
                  <a:schemeClr val="tx1">
                    <a:lumMod val="75000"/>
                    <a:lumOff val="25000"/>
                  </a:schemeClr>
                </a:solidFill>
                <a:latin typeface="Helvetica" panose="020B0604020202020204" pitchFamily="34" charset="0"/>
                <a:cs typeface="Helvetica" panose="020B0604020202020204" pitchFamily="34" charset="0"/>
              </a:rPr>
              <a:t>After completion of VT ablation, patients are generally monitored on telemetry in the </a:t>
            </a:r>
            <a:r>
              <a:rPr lang="en-US" sz="1600" b="1" spc="-30" dirty="0">
                <a:solidFill>
                  <a:schemeClr val="tx1">
                    <a:lumMod val="75000"/>
                    <a:lumOff val="25000"/>
                  </a:schemeClr>
                </a:solidFill>
                <a:latin typeface="Helvetica" panose="020B0604020202020204" pitchFamily="34" charset="0"/>
                <a:cs typeface="Helvetica" panose="020B0604020202020204" pitchFamily="34" charset="0"/>
              </a:rPr>
              <a:t>hospital for at least 1 day, and often longer for VT ablation in cases of SHD or heart failure.</a:t>
            </a:r>
          </a:p>
          <a:p>
            <a:pPr algn="just">
              <a:spcAft>
                <a:spcPts val="1200"/>
              </a:spcAft>
            </a:pPr>
            <a:r>
              <a:rPr lang="en-US" sz="1600" b="1" dirty="0">
                <a:solidFill>
                  <a:schemeClr val="tx1">
                    <a:lumMod val="75000"/>
                    <a:lumOff val="25000"/>
                  </a:schemeClr>
                </a:solidFill>
                <a:latin typeface="Helvetica" panose="020B0604020202020204" pitchFamily="34" charset="0"/>
                <a:cs typeface="Helvetica" panose="020B0604020202020204" pitchFamily="34" charset="0"/>
              </a:rPr>
              <a:t>A survey of the writing committee showed that 42% routinely have patients monitored in an intensive care unit after ventricular ablation. Stable patients are kept in the hospital for 1 day (overnight) by 35%, 2 days by 52%, 3 days by 9%, and &gt;3 days by 4% of the writing committee members.</a:t>
            </a:r>
          </a:p>
          <a:p>
            <a:endParaRPr lang="en-US" dirty="0"/>
          </a:p>
        </p:txBody>
      </p:sp>
    </p:spTree>
    <p:extLst>
      <p:ext uri="{BB962C8B-B14F-4D97-AF65-F5344CB8AC3E}">
        <p14:creationId xmlns:p14="http://schemas.microsoft.com/office/powerpoint/2010/main" val="2770470652"/>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57200" y="2362200"/>
            <a:ext cx="8603028" cy="1506823"/>
          </a:xfrm>
          <a:prstGeom prst="rect">
            <a:avLst/>
          </a:prstGeom>
          <a:noFill/>
        </p:spPr>
        <p:txBody>
          <a:bodyPr wrap="square" rtlCol="0">
            <a:spAutoFit/>
          </a:bodyPr>
          <a:lstStyle/>
          <a:p>
            <a:pPr marL="457200" lvl="0" indent="-457200" algn="just" defTabSz="457200" fontAlgn="base">
              <a:lnSpc>
                <a:spcPct val="120000"/>
              </a:lnSpc>
              <a:spcBef>
                <a:spcPct val="0"/>
              </a:spcBef>
              <a:spcAft>
                <a:spcPts val="300"/>
              </a:spcAft>
              <a:buFont typeface="Arial" charset="0"/>
              <a:buChar char="•"/>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Higher in patients with </a:t>
            </a: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structural heart disease</a:t>
            </a:r>
            <a:endPar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endParaRPr>
          </a:p>
          <a:p>
            <a:pPr marL="457200" marR="0" lvl="0" indent="-457200" algn="just" defTabSz="457200" rtl="0" eaLnBrk="1" fontAlgn="base" latinLnBrk="0" hangingPunct="1">
              <a:lnSpc>
                <a:spcPct val="120000"/>
              </a:lnSpc>
              <a:spcBef>
                <a:spcPct val="0"/>
              </a:spcBef>
              <a:spcAft>
                <a:spcPts val="30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Major complications: 8-10%</a:t>
            </a:r>
          </a:p>
          <a:p>
            <a:pPr marL="0" marR="0" lvl="0" indent="0" algn="just" defTabSz="457200" rtl="0" eaLnBrk="1" fontAlgn="base" latinLnBrk="0" hangingPunct="1">
              <a:lnSpc>
                <a:spcPct val="120000"/>
              </a:lnSpc>
              <a:spcBef>
                <a:spcPct val="0"/>
              </a:spcBef>
              <a:spcAft>
                <a:spcPts val="300"/>
              </a:spcAft>
              <a:buClrTx/>
              <a:buSzTx/>
              <a:buFontTx/>
              <a:buNone/>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	Vascular damage and pericardial complications are the most common</a:t>
            </a:r>
          </a:p>
          <a:p>
            <a:pPr marL="457200" marR="0" lvl="0" indent="-457200" algn="just" defTabSz="457200" rtl="0" eaLnBrk="1" fontAlgn="base" latinLnBrk="0" hangingPunct="1">
              <a:lnSpc>
                <a:spcPct val="120000"/>
              </a:lnSpc>
              <a:spcBef>
                <a:spcPct val="0"/>
              </a:spcBef>
              <a:spcAft>
                <a:spcPts val="30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Higher complications rates in procedures initiated after 2 p.m.</a:t>
            </a:r>
          </a:p>
        </p:txBody>
      </p:sp>
      <p:sp>
        <p:nvSpPr>
          <p:cNvPr id="2" name="CaixaDeTexto 1"/>
          <p:cNvSpPr txBox="1"/>
          <p:nvPr/>
        </p:nvSpPr>
        <p:spPr>
          <a:xfrm>
            <a:off x="5562600" y="5486400"/>
            <a:ext cx="3581400" cy="230832"/>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i="0" u="none" strike="noStrike" kern="1200" cap="none" spc="0" normalizeH="0" baseline="0" noProof="0" dirty="0" err="1">
                <a:ln>
                  <a:noFill/>
                </a:ln>
                <a:solidFill>
                  <a:schemeClr val="tx1">
                    <a:lumMod val="65000"/>
                    <a:lumOff val="35000"/>
                  </a:schemeClr>
                </a:solidFill>
                <a:effectLst/>
                <a:uLnTx/>
                <a:uFillTx/>
                <a:latin typeface="Helvetica" panose="020B0604020202020204" pitchFamily="34" charset="0"/>
                <a:ea typeface="ＭＳ Ｐゴシック" charset="0"/>
                <a:cs typeface="Helvetica" panose="020B0604020202020204" pitchFamily="34" charset="0"/>
              </a:rPr>
              <a:t>Pothineni</a:t>
            </a:r>
            <a:r>
              <a:rPr kumimoji="0" lang="en-US" sz="900" i="0" u="none" strike="noStrike" kern="1200" cap="none" spc="0" normalizeH="0" baseline="0" noProof="0" dirty="0">
                <a:ln>
                  <a:noFill/>
                </a:ln>
                <a:solidFill>
                  <a:schemeClr val="tx1">
                    <a:lumMod val="65000"/>
                    <a:lumOff val="35000"/>
                  </a:schemeClr>
                </a:solidFill>
                <a:effectLst/>
                <a:uLnTx/>
                <a:uFillTx/>
                <a:latin typeface="Helvetica" panose="020B0604020202020204" pitchFamily="34" charset="0"/>
                <a:ea typeface="ＭＳ Ｐゴシック" charset="0"/>
                <a:cs typeface="Helvetica" panose="020B0604020202020204" pitchFamily="34" charset="0"/>
              </a:rPr>
              <a:t> et al. Int J </a:t>
            </a:r>
            <a:r>
              <a:rPr kumimoji="0" lang="en-US" sz="900" i="0" u="none" strike="noStrike" kern="1200" cap="none" spc="0" normalizeH="0" baseline="0" noProof="0" dirty="0" err="1">
                <a:ln>
                  <a:noFill/>
                </a:ln>
                <a:solidFill>
                  <a:schemeClr val="tx1">
                    <a:lumMod val="65000"/>
                    <a:lumOff val="35000"/>
                  </a:schemeClr>
                </a:solidFill>
                <a:effectLst/>
                <a:uLnTx/>
                <a:uFillTx/>
                <a:latin typeface="Helvetica" panose="020B0604020202020204" pitchFamily="34" charset="0"/>
                <a:ea typeface="ＭＳ Ｐゴシック" charset="0"/>
                <a:cs typeface="Helvetica" panose="020B0604020202020204" pitchFamily="34" charset="0"/>
              </a:rPr>
              <a:t>Cardiol</a:t>
            </a:r>
            <a:r>
              <a:rPr kumimoji="0" lang="en-US" sz="900" i="0" u="none" strike="noStrike" kern="1200" cap="none" spc="0" normalizeH="0" baseline="0" noProof="0" dirty="0">
                <a:ln>
                  <a:noFill/>
                </a:ln>
                <a:solidFill>
                  <a:schemeClr val="tx1">
                    <a:lumMod val="65000"/>
                    <a:lumOff val="35000"/>
                  </a:schemeClr>
                </a:solidFill>
                <a:effectLst/>
                <a:uLnTx/>
                <a:uFillTx/>
                <a:latin typeface="Helvetica" panose="020B0604020202020204" pitchFamily="34" charset="0"/>
                <a:ea typeface="ＭＳ Ｐゴシック" charset="0"/>
                <a:cs typeface="Helvetica" panose="020B0604020202020204" pitchFamily="34" charset="0"/>
              </a:rPr>
              <a:t> 2015; Peichl et al</a:t>
            </a:r>
            <a:r>
              <a:rPr lang="en-US" sz="900" dirty="0">
                <a:solidFill>
                  <a:schemeClr val="tx1">
                    <a:lumMod val="65000"/>
                    <a:lumOff val="35000"/>
                  </a:schemeClr>
                </a:solidFill>
                <a:latin typeface="Helvetica" panose="020B0604020202020204" pitchFamily="34" charset="0"/>
                <a:ea typeface="ＭＳ Ｐゴシック" charset="0"/>
                <a:cs typeface="Helvetica" panose="020B0604020202020204" pitchFamily="34" charset="0"/>
              </a:rPr>
              <a:t>. </a:t>
            </a:r>
            <a:r>
              <a:rPr kumimoji="0" lang="en-US" sz="900" i="0" u="none" strike="noStrike" kern="1200" cap="none" spc="0" normalizeH="0" baseline="0" noProof="0" dirty="0">
                <a:ln>
                  <a:noFill/>
                </a:ln>
                <a:solidFill>
                  <a:schemeClr val="tx1">
                    <a:lumMod val="65000"/>
                    <a:lumOff val="35000"/>
                  </a:schemeClr>
                </a:solidFill>
                <a:effectLst/>
                <a:uLnTx/>
                <a:uFillTx/>
                <a:latin typeface="Helvetica" panose="020B0604020202020204" pitchFamily="34" charset="0"/>
                <a:ea typeface="ＭＳ Ｐゴシック" charset="0"/>
                <a:cs typeface="Helvetica" panose="020B0604020202020204" pitchFamily="34" charset="0"/>
              </a:rPr>
              <a:t>Circ A&amp;E 2014 </a:t>
            </a:r>
          </a:p>
        </p:txBody>
      </p:sp>
      <p:sp>
        <p:nvSpPr>
          <p:cNvPr id="3" name="Text Placeholder 2">
            <a:extLst>
              <a:ext uri="{FF2B5EF4-FFF2-40B4-BE49-F238E27FC236}">
                <a16:creationId xmlns:a16="http://schemas.microsoft.com/office/drawing/2014/main" id="{A258B755-E378-4F4B-B2E4-DB7BA23A6E2B}"/>
              </a:ext>
            </a:extLst>
          </p:cNvPr>
          <p:cNvSpPr>
            <a:spLocks noGrp="1"/>
          </p:cNvSpPr>
          <p:nvPr>
            <p:ph type="body" sz="quarter" idx="11"/>
          </p:nvPr>
        </p:nvSpPr>
        <p:spPr>
          <a:xfrm>
            <a:off x="457200" y="391466"/>
            <a:ext cx="8403110" cy="646331"/>
          </a:xfrm>
        </p:spPr>
        <p:txBody>
          <a:bodyPr/>
          <a:lstStyle/>
          <a:p>
            <a:pPr algn="ctr"/>
            <a:r>
              <a:rPr lang="en-US" sz="3600" dirty="0"/>
              <a:t>Postprocedural Care</a:t>
            </a:r>
          </a:p>
        </p:txBody>
      </p:sp>
      <p:sp>
        <p:nvSpPr>
          <p:cNvPr id="6" name="TextBox 5">
            <a:extLst>
              <a:ext uri="{FF2B5EF4-FFF2-40B4-BE49-F238E27FC236}">
                <a16:creationId xmlns:a16="http://schemas.microsoft.com/office/drawing/2014/main" id="{6E28B866-99F4-4E43-89DF-6056A6F7C5DC}"/>
              </a:ext>
            </a:extLst>
          </p:cNvPr>
          <p:cNvSpPr txBox="1"/>
          <p:nvPr/>
        </p:nvSpPr>
        <p:spPr>
          <a:xfrm>
            <a:off x="428065" y="1441303"/>
            <a:ext cx="7010400" cy="738664"/>
          </a:xfrm>
          <a:prstGeom prst="rect">
            <a:avLst/>
          </a:prstGeom>
          <a:noFill/>
        </p:spPr>
        <p:txBody>
          <a:bodyPr wrap="square" rtlCol="0">
            <a:spAutoFit/>
          </a:bodyPr>
          <a:lstStyle/>
          <a:p>
            <a:pPr lvl="0" algn="ctr" defTabSz="463003">
              <a:spcBef>
                <a:spcPct val="0"/>
              </a:spcBef>
            </a:pPr>
            <a:r>
              <a:rPr lang="en-US" sz="2400" b="1" dirty="0">
                <a:solidFill>
                  <a:srgbClr val="004C77"/>
                </a:solidFill>
                <a:latin typeface="Helvetica" pitchFamily="2" charset="0"/>
              </a:rPr>
              <a:t>Incidence and Management of Complications</a:t>
            </a:r>
          </a:p>
          <a:p>
            <a:endParaRPr lang="en-US" dirty="0"/>
          </a:p>
        </p:txBody>
      </p:sp>
    </p:spTree>
    <p:extLst>
      <p:ext uri="{BB962C8B-B14F-4D97-AF65-F5344CB8AC3E}">
        <p14:creationId xmlns:p14="http://schemas.microsoft.com/office/powerpoint/2010/main" val="1755285944"/>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3111460326"/>
              </p:ext>
            </p:extLst>
          </p:nvPr>
        </p:nvGraphicFramePr>
        <p:xfrm>
          <a:off x="270520" y="914400"/>
          <a:ext cx="8602959" cy="5304058"/>
        </p:xfrm>
        <a:graphic>
          <a:graphicData uri="http://schemas.openxmlformats.org/drawingml/2006/table">
            <a:tbl>
              <a:tblPr firstRow="1" bandRow="1">
                <a:tableStyleId>{B301B821-A1FF-4177-AEE7-76D212191A09}</a:tableStyleId>
              </a:tblPr>
              <a:tblGrid>
                <a:gridCol w="1440158">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2860991">
                  <a:extLst>
                    <a:ext uri="{9D8B030D-6E8A-4147-A177-3AD203B41FA5}">
                      <a16:colId xmlns:a16="http://schemas.microsoft.com/office/drawing/2014/main" val="20002"/>
                    </a:ext>
                  </a:extLst>
                </a:gridCol>
                <a:gridCol w="3006410">
                  <a:extLst>
                    <a:ext uri="{9D8B030D-6E8A-4147-A177-3AD203B41FA5}">
                      <a16:colId xmlns:a16="http://schemas.microsoft.com/office/drawing/2014/main" val="20003"/>
                    </a:ext>
                  </a:extLst>
                </a:gridCol>
              </a:tblGrid>
              <a:tr h="268069">
                <a:tc>
                  <a:txBody>
                    <a:bodyPr/>
                    <a:lstStyle/>
                    <a:p>
                      <a:pPr algn="ctr"/>
                      <a:r>
                        <a:rPr lang="en-US" sz="1200" b="1" noProof="0" dirty="0">
                          <a:solidFill>
                            <a:schemeClr val="bg1"/>
                          </a:solidFill>
                        </a:rPr>
                        <a:t>Complication</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baseline="0" noProof="0" dirty="0">
                          <a:solidFill>
                            <a:schemeClr val="bg1"/>
                          </a:solidFill>
                        </a:rPr>
                        <a:t>Incidence</a:t>
                      </a:r>
                    </a:p>
                  </a:txBody>
                  <a:tcPr marL="64562" marR="64562" marT="26482" marB="2648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baseline="0" noProof="0" dirty="0">
                          <a:solidFill>
                            <a:schemeClr val="bg1"/>
                          </a:solidFill>
                        </a:rPr>
                        <a:t>Mechanisms</a:t>
                      </a:r>
                      <a:endParaRPr lang="en-US" sz="1200" b="1" baseline="0" noProof="0" dirty="0">
                        <a:solidFill>
                          <a:schemeClr val="bg1"/>
                        </a:solidFill>
                      </a:endParaRPr>
                    </a:p>
                  </a:txBody>
                  <a:tcPr marL="64562" marR="64562" marT="26482" marB="2648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baseline="0" noProof="0" dirty="0">
                          <a:solidFill>
                            <a:schemeClr val="bg1"/>
                          </a:solidFill>
                        </a:rPr>
                        <a:t>Prevention</a:t>
                      </a:r>
                      <a:endParaRPr lang="en-US" sz="1200" b="1" baseline="0" noProof="0" dirty="0">
                        <a:solidFill>
                          <a:schemeClr val="bg1"/>
                        </a:solidFill>
                      </a:endParaRPr>
                    </a:p>
                  </a:txBody>
                  <a:tcPr marL="64562" marR="64562" marT="26482" marB="2648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Early/in-hospital mortality</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0-3%</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VT recurrence, HF, complication of ablation</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Optimize clinical status</a:t>
                      </a:r>
                      <a:r>
                        <a:rPr lang="en-US" sz="900" b="1" baseline="0" noProof="0" dirty="0">
                          <a:solidFill>
                            <a:schemeClr val="tx1"/>
                          </a:solidFill>
                          <a:latin typeface="Helvetica" panose="020B0604020202020204" pitchFamily="34" charset="0"/>
                          <a:cs typeface="Helvetica" panose="020B0604020202020204" pitchFamily="34" charset="0"/>
                        </a:rPr>
                        <a:t> before ablation</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32864">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Long-term mortality</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3-35% </a:t>
                      </a:r>
                    </a:p>
                    <a:p>
                      <a:pPr algn="ctr"/>
                      <a:r>
                        <a:rPr lang="en-US" sz="900" b="1" noProof="0" dirty="0">
                          <a:solidFill>
                            <a:schemeClr val="tx1"/>
                          </a:solidFill>
                          <a:latin typeface="Helvetica" panose="020B0604020202020204" pitchFamily="34" charset="0"/>
                          <a:cs typeface="Helvetica" panose="020B0604020202020204" pitchFamily="34" charset="0"/>
                        </a:rPr>
                        <a:t>(12-39 months of follow-up)</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VT recurrence/HF progression</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Heart transplant</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4650">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Neurological complications</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0-2.7%</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Emboli from LV, aorta and cerebral bleeding</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Careful</a:t>
                      </a:r>
                      <a:r>
                        <a:rPr lang="en-US" sz="900" b="1" baseline="0" noProof="0" dirty="0">
                          <a:solidFill>
                            <a:schemeClr val="tx1"/>
                          </a:solidFill>
                          <a:latin typeface="Helvetica" panose="020B0604020202020204" pitchFamily="34" charset="0"/>
                          <a:cs typeface="Helvetica" panose="020B0604020202020204" pitchFamily="34" charset="0"/>
                        </a:rPr>
                        <a:t> anticoagulation control; use of ICE</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04800">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Pericardial complications</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0-2.7%</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Catheter manipulation, RF delivery, perforation</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Contact force, careful in RF delivery in perivenous foci</a:t>
                      </a:r>
                      <a:r>
                        <a:rPr lang="en-US" sz="900" b="1" baseline="0" noProof="0" dirty="0">
                          <a:solidFill>
                            <a:schemeClr val="tx1"/>
                          </a:solidFill>
                          <a:latin typeface="Helvetica" panose="020B0604020202020204" pitchFamily="34" charset="0"/>
                          <a:cs typeface="Helvetica" panose="020B0604020202020204" pitchFamily="34" charset="0"/>
                        </a:rPr>
                        <a:t> and RVOT</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32864">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AV block</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0-1.4%</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noProof="0" dirty="0">
                          <a:latin typeface="Helvetica" panose="020B0604020202020204" pitchFamily="34" charset="0"/>
                          <a:cs typeface="Helvetica" panose="020B0604020202020204" pitchFamily="34" charset="0"/>
                        </a:rPr>
                        <a:t>Energy delivery near the conduction system</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Careful monitoring</a:t>
                      </a:r>
                      <a:r>
                        <a:rPr lang="en-US" sz="900" b="1" baseline="0" noProof="0" dirty="0">
                          <a:solidFill>
                            <a:schemeClr val="tx1"/>
                          </a:solidFill>
                          <a:latin typeface="Helvetica" panose="020B0604020202020204" pitchFamily="34" charset="0"/>
                          <a:cs typeface="Helvetica" panose="020B0604020202020204" pitchFamily="34" charset="0"/>
                        </a:rPr>
                        <a:t> during ablation</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472028">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Coronary artery damage/MI</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0.4-1.9%</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Catheter manipulation in</a:t>
                      </a:r>
                      <a:r>
                        <a:rPr lang="en-US" sz="900" b="1" baseline="0" noProof="0" dirty="0">
                          <a:solidFill>
                            <a:schemeClr val="tx1"/>
                          </a:solidFill>
                          <a:latin typeface="Helvetica" panose="020B0604020202020204" pitchFamily="34" charset="0"/>
                          <a:cs typeface="Helvetica" panose="020B0604020202020204" pitchFamily="34" charset="0"/>
                        </a:rPr>
                        <a:t> the aortic root and ablation near coronary artery</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Limiting power near coronary arteries</a:t>
                      </a:r>
                      <a:r>
                        <a:rPr lang="en-US" sz="900" b="1" baseline="0" noProof="0" dirty="0">
                          <a:solidFill>
                            <a:schemeClr val="tx1"/>
                          </a:solidFill>
                          <a:latin typeface="Helvetica" panose="020B0604020202020204" pitchFamily="34" charset="0"/>
                          <a:cs typeface="Helvetica" panose="020B0604020202020204" pitchFamily="34" charset="0"/>
                        </a:rPr>
                        <a:t>; ICE is useful to visualize the coronary ostium</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49070">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Heart failure/pulmonary</a:t>
                      </a:r>
                    </a:p>
                    <a:p>
                      <a:pPr algn="l"/>
                      <a:r>
                        <a:rPr lang="en-US" sz="900" b="1" baseline="0" noProof="0" dirty="0">
                          <a:solidFill>
                            <a:schemeClr val="tx1"/>
                          </a:solidFill>
                          <a:latin typeface="Helvetica" panose="020B0604020202020204" pitchFamily="34" charset="0"/>
                          <a:cs typeface="Helvetica" panose="020B0604020202020204" pitchFamily="34" charset="0"/>
                        </a:rPr>
                        <a:t>edema</a:t>
                      </a:r>
                      <a:endParaRPr lang="en-US" sz="900" b="1" baseline="0" noProof="0" dirty="0">
                        <a:solidFill>
                          <a:schemeClr val="tx1"/>
                        </a:solidFill>
                        <a:highlight>
                          <a:srgbClr val="649DD4"/>
                        </a:highlight>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0-3%</a:t>
                      </a:r>
                      <a:endParaRPr lang="en-US" sz="900" b="1" noProof="0" dirty="0">
                        <a:solidFill>
                          <a:schemeClr val="tx1"/>
                        </a:solidFill>
                        <a:highlight>
                          <a:srgbClr val="649DD4"/>
                        </a:highlight>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External irrigation, sympathetic response due to ablation, and VT induction</a:t>
                      </a:r>
                      <a:endParaRPr lang="en-US" sz="900" b="1" noProof="0" dirty="0">
                        <a:solidFill>
                          <a:schemeClr val="tx1"/>
                        </a:solidFill>
                        <a:highlight>
                          <a:srgbClr val="649DD4"/>
                        </a:highlight>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Urinary catheter and careful attention to fluid balance and diuresis; optimize clinical status before ablation; reduce irrigation volume if possible (decrease flow rates or use closed irrigation catheters)</a:t>
                      </a:r>
                      <a:endParaRPr lang="en-US" sz="900" b="1" noProof="0" dirty="0">
                        <a:solidFill>
                          <a:schemeClr val="tx1"/>
                        </a:solidFill>
                        <a:highlight>
                          <a:srgbClr val="649DD4"/>
                        </a:highlight>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3896002"/>
                  </a:ext>
                </a:extLst>
              </a:tr>
              <a:tr h="601838">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Acute hemodynamic decompensation/</a:t>
                      </a:r>
                    </a:p>
                    <a:p>
                      <a:pPr algn="l"/>
                      <a:r>
                        <a:rPr lang="en-US" sz="900" b="1" baseline="0" noProof="0" dirty="0">
                          <a:solidFill>
                            <a:schemeClr val="tx1"/>
                          </a:solidFill>
                          <a:latin typeface="Helvetica" panose="020B0604020202020204" pitchFamily="34" charset="0"/>
                          <a:cs typeface="Helvetica" panose="020B0604020202020204" pitchFamily="34" charset="0"/>
                        </a:rPr>
                        <a:t>cardiogenic shock</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0-11%</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Fluid overload,</a:t>
                      </a:r>
                      <a:r>
                        <a:rPr lang="en-US" sz="900" b="1" baseline="0" noProof="0" dirty="0">
                          <a:solidFill>
                            <a:schemeClr val="tx1"/>
                          </a:solidFill>
                          <a:latin typeface="Helvetica" panose="020B0604020202020204" pitchFamily="34" charset="0"/>
                          <a:cs typeface="Helvetica" panose="020B0604020202020204" pitchFamily="34" charset="0"/>
                        </a:rPr>
                        <a:t> general anesthesia, sustained VT</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Close</a:t>
                      </a:r>
                      <a:r>
                        <a:rPr lang="en-US" sz="900" b="1" baseline="0" noProof="0" dirty="0">
                          <a:solidFill>
                            <a:schemeClr val="tx1"/>
                          </a:solidFill>
                          <a:latin typeface="Helvetica" panose="020B0604020202020204" pitchFamily="34" charset="0"/>
                          <a:cs typeface="Helvetica" panose="020B0604020202020204" pitchFamily="34" charset="0"/>
                        </a:rPr>
                        <a:t> monitoring of fluid infusion, optimize medical status before ablation; Substate mapping preferred</a:t>
                      </a:r>
                      <a:endParaRPr lang="en-US" sz="900" b="1" noProof="0" dirty="0">
                        <a:solidFill>
                          <a:schemeClr val="tx1"/>
                        </a:solidFill>
                        <a:latin typeface="Helvetica" panose="020B0604020202020204" pitchFamily="34" charset="0"/>
                        <a:cs typeface="Helvetica" panose="020B0604020202020204" pitchFamily="34" charset="0"/>
                      </a:endParaRP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779633">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Valvular injury</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0-0.7%</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Catheter manipulation, especially retrograde crossing the aortic valve and entrapment in the mitral valve; energy delivery to </a:t>
                      </a:r>
                      <a:r>
                        <a:rPr lang="en-US" sz="900" b="1" noProof="0" dirty="0" err="1">
                          <a:solidFill>
                            <a:schemeClr val="tx1"/>
                          </a:solidFill>
                          <a:latin typeface="Helvetica" panose="020B0604020202020204" pitchFamily="34" charset="0"/>
                          <a:cs typeface="Helvetica" panose="020B0604020202020204" pitchFamily="34" charset="0"/>
                        </a:rPr>
                        <a:t>subvalvular</a:t>
                      </a:r>
                      <a:r>
                        <a:rPr lang="en-US" sz="900" b="1" noProof="0" dirty="0">
                          <a:solidFill>
                            <a:schemeClr val="tx1"/>
                          </a:solidFill>
                          <a:latin typeface="Helvetica" panose="020B0604020202020204" pitchFamily="34" charset="0"/>
                          <a:cs typeface="Helvetica" panose="020B0604020202020204" pitchFamily="34" charset="0"/>
                        </a:rPr>
                        <a:t> structures, including papillary muscle</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Careful catheter manipulation; ICE can be useful for identification of precise location of energy delivery</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211724"/>
                  </a:ext>
                </a:extLst>
              </a:tr>
              <a:tr h="320495">
                <a:tc>
                  <a:txBody>
                    <a:bodyPr/>
                    <a:lstStyle/>
                    <a:p>
                      <a:pPr algn="l"/>
                      <a:r>
                        <a:rPr lang="en-US" sz="900" b="1" baseline="0" noProof="0" dirty="0">
                          <a:solidFill>
                            <a:schemeClr val="tx1"/>
                          </a:solidFill>
                          <a:latin typeface="Helvetica" panose="020B0604020202020204" pitchFamily="34" charset="0"/>
                          <a:cs typeface="Helvetica" panose="020B0604020202020204" pitchFamily="34" charset="0"/>
                        </a:rPr>
                        <a:t>Vascular injury</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900" b="1" noProof="0" dirty="0">
                          <a:solidFill>
                            <a:schemeClr val="tx1"/>
                          </a:solidFill>
                          <a:latin typeface="Helvetica" panose="020B0604020202020204" pitchFamily="34" charset="0"/>
                          <a:cs typeface="Helvetica" panose="020B0604020202020204" pitchFamily="34" charset="0"/>
                        </a:rPr>
                        <a:t>0-6.9%</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Access to femoral arterial and catheter manipulation</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900" b="1" noProof="0" dirty="0">
                          <a:solidFill>
                            <a:schemeClr val="tx1"/>
                          </a:solidFill>
                          <a:latin typeface="Helvetica" panose="020B0604020202020204" pitchFamily="34" charset="0"/>
                          <a:cs typeface="Helvetica" panose="020B0604020202020204" pitchFamily="34" charset="0"/>
                        </a:rPr>
                        <a:t>Ultrasound-guided access</a:t>
                      </a:r>
                    </a:p>
                  </a:txBody>
                  <a:tcPr marL="64562" marR="64562" marT="26482" marB="264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0367796"/>
                  </a:ext>
                </a:extLst>
              </a:tr>
            </a:tbl>
          </a:graphicData>
        </a:graphic>
      </p:graphicFrame>
      <p:sp>
        <p:nvSpPr>
          <p:cNvPr id="2" name="Text Placeholder 1">
            <a:extLst>
              <a:ext uri="{FF2B5EF4-FFF2-40B4-BE49-F238E27FC236}">
                <a16:creationId xmlns:a16="http://schemas.microsoft.com/office/drawing/2014/main" id="{A4D1C9AB-AF77-424C-BFDD-FB6CBC5B8A51}"/>
              </a:ext>
            </a:extLst>
          </p:cNvPr>
          <p:cNvSpPr>
            <a:spLocks noGrp="1"/>
          </p:cNvSpPr>
          <p:nvPr>
            <p:ph type="body" sz="quarter" idx="11"/>
          </p:nvPr>
        </p:nvSpPr>
        <p:spPr>
          <a:xfrm>
            <a:off x="370445" y="152400"/>
            <a:ext cx="8403110" cy="646331"/>
          </a:xfrm>
        </p:spPr>
        <p:txBody>
          <a:bodyPr/>
          <a:lstStyle/>
          <a:p>
            <a:pPr algn="ctr"/>
            <a:r>
              <a:rPr lang="en-US" sz="3600" dirty="0"/>
              <a:t>Complications of VT Ablation</a:t>
            </a:r>
          </a:p>
        </p:txBody>
      </p:sp>
    </p:spTree>
    <p:extLst>
      <p:ext uri="{BB962C8B-B14F-4D97-AF65-F5344CB8AC3E}">
        <p14:creationId xmlns:p14="http://schemas.microsoft.com/office/powerpoint/2010/main" val="914882456"/>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EB830A8-4721-4CDC-8C24-2C940A048C48}"/>
              </a:ext>
            </a:extLst>
          </p:cNvPr>
          <p:cNvGraphicFramePr>
            <a:graphicFrameLocks noGrp="1"/>
          </p:cNvGraphicFramePr>
          <p:nvPr>
            <p:extLst>
              <p:ext uri="{D42A27DB-BD31-4B8C-83A1-F6EECF244321}">
                <p14:modId xmlns:p14="http://schemas.microsoft.com/office/powerpoint/2010/main" val="3561421974"/>
              </p:ext>
            </p:extLst>
          </p:nvPr>
        </p:nvGraphicFramePr>
        <p:xfrm>
          <a:off x="266700" y="1779979"/>
          <a:ext cx="8610600" cy="3810000"/>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idiopathic outflow tract VA</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69641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frequent and symptomatic PVCs originating from the RVOT in an otherwise normal heart, catheter ablation is recommended in preference to metoprolol or propafenone.</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707068">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symptomatic VAs from the RVOT in an otherwise normal heart for whom antiarrhythmic medications are ineffective, not tolerated, or not the patient’s preference, catheter ablation is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27869"/>
                  </a:ext>
                </a:extLst>
              </a:tr>
              <a:tr h="50948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symptomatic idiopathic sustained monomorphic VT, catheter ablation is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8655527"/>
                  </a:ext>
                </a:extLst>
              </a:tr>
              <a:tr h="636386">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symptomatic VAs from the endocardial LVOT, including the SV, in an otherwise normal heart for whom antiarrhythmic medications are ineffective, not tolerated, or not the patient’s preference,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7081415"/>
                  </a:ext>
                </a:extLst>
              </a:tr>
              <a:tr h="651052">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5"/>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symptomatic VAs from the epicardial OT or LV summit in an otherwise normal heart for whom antiarrhythmic medications are ineffective, not tolerated, or not the patient’s preference,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31863"/>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66700" y="291353"/>
            <a:ext cx="8724900" cy="526572"/>
          </a:xfrm>
        </p:spPr>
        <p:txBody>
          <a:bodyPr/>
          <a:lstStyle/>
          <a:p>
            <a:pPr algn="ctr"/>
            <a:r>
              <a:rPr lang="en-US" sz="3600" dirty="0"/>
              <a:t>Indications for Catheter Ablation</a:t>
            </a:r>
          </a:p>
        </p:txBody>
      </p:sp>
      <p:sp>
        <p:nvSpPr>
          <p:cNvPr id="11" name="TextBox 10">
            <a:extLst>
              <a:ext uri="{FF2B5EF4-FFF2-40B4-BE49-F238E27FC236}">
                <a16:creationId xmlns:a16="http://schemas.microsoft.com/office/drawing/2014/main" id="{98E2C628-2235-4752-9285-9B96480DAEE8}"/>
              </a:ext>
            </a:extLst>
          </p:cNvPr>
          <p:cNvSpPr txBox="1"/>
          <p:nvPr/>
        </p:nvSpPr>
        <p:spPr>
          <a:xfrm>
            <a:off x="266700" y="1219200"/>
            <a:ext cx="8208309" cy="338554"/>
          </a:xfrm>
          <a:prstGeom prst="rect">
            <a:avLst/>
          </a:prstGeom>
          <a:noFill/>
        </p:spPr>
        <p:txBody>
          <a:bodyPr wrap="square" rtlCol="0">
            <a:spAutoFit/>
          </a:bodyPr>
          <a:lstStyle/>
          <a:p>
            <a:pPr lvl="0" defTabSz="463003">
              <a:spcBef>
                <a:spcPct val="0"/>
              </a:spcBef>
            </a:pPr>
            <a:r>
              <a:rPr lang="en-US" sz="1600" b="1" dirty="0">
                <a:solidFill>
                  <a:srgbClr val="004C77"/>
                </a:solidFill>
                <a:latin typeface="Helvetica" pitchFamily="2" charset="0"/>
              </a:rPr>
              <a:t>Idiopathic Outflow Tract Ventricular Arrhythmia</a:t>
            </a:r>
            <a:endParaRPr lang="en-US" dirty="0"/>
          </a:p>
        </p:txBody>
      </p:sp>
    </p:spTree>
    <p:extLst>
      <p:ext uri="{BB962C8B-B14F-4D97-AF65-F5344CB8AC3E}">
        <p14:creationId xmlns:p14="http://schemas.microsoft.com/office/powerpoint/2010/main" val="2530563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70486" y="1684008"/>
            <a:ext cx="8603028" cy="3655873"/>
          </a:xfrm>
          <a:prstGeom prst="rect">
            <a:avLst/>
          </a:prstGeom>
          <a:noFill/>
        </p:spPr>
        <p:txBody>
          <a:bodyPr wrap="square" rtlCol="0">
            <a:spAutoFit/>
          </a:bodyPr>
          <a:lstStyle/>
          <a:p>
            <a:pPr marL="457200" marR="0" lvl="0" indent="-457200" algn="l" defTabSz="457200" rtl="0" eaLnBrk="1" fontAlgn="base" latinLnBrk="0" hangingPunct="1">
              <a:lnSpc>
                <a:spcPct val="130000"/>
              </a:lnSpc>
              <a:spcBef>
                <a:spcPct val="0"/>
              </a:spcBef>
              <a:spcAft>
                <a:spcPct val="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Fluid and electrolytes disturbances</a:t>
            </a:r>
          </a:p>
          <a:p>
            <a:pPr marL="457200" lvl="0" indent="-457200" defTabSz="457200" fontAlgn="base">
              <a:lnSpc>
                <a:spcPct val="130000"/>
              </a:lnSpc>
              <a:spcBef>
                <a:spcPct val="0"/>
              </a:spcBef>
              <a:spcAft>
                <a:spcPct val="0"/>
              </a:spcAft>
              <a:buFont typeface="Arial" charset="0"/>
              <a:buChar char="•"/>
              <a:defRPr/>
            </a:pP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Smoking </a:t>
            </a:r>
          </a:p>
          <a:p>
            <a:pPr marL="457200" lvl="0" indent="-457200" defTabSz="457200" fontAlgn="base">
              <a:lnSpc>
                <a:spcPct val="130000"/>
              </a:lnSpc>
              <a:spcBef>
                <a:spcPct val="0"/>
              </a:spcBef>
              <a:spcAft>
                <a:spcPct val="0"/>
              </a:spcAft>
              <a:buFont typeface="Arial" charset="0"/>
              <a:buChar char="•"/>
              <a:defRPr/>
            </a:pP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Hypothyroidism</a:t>
            </a:r>
            <a:endPar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endParaRPr>
          </a:p>
          <a:p>
            <a:pPr marL="457200" marR="0" lvl="0" indent="-457200" algn="l" defTabSz="457200" rtl="0" eaLnBrk="1" fontAlgn="base" latinLnBrk="0" hangingPunct="1">
              <a:lnSpc>
                <a:spcPct val="130000"/>
              </a:lnSpc>
              <a:spcBef>
                <a:spcPct val="0"/>
              </a:spcBef>
              <a:spcAft>
                <a:spcPct val="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Chronic renal failure</a:t>
            </a:r>
          </a:p>
          <a:p>
            <a:pPr marL="457200" marR="0" lvl="0" indent="-457200" algn="l" defTabSz="457200" rtl="0" eaLnBrk="1" fontAlgn="base" latinLnBrk="0" hangingPunct="1">
              <a:lnSpc>
                <a:spcPct val="130000"/>
              </a:lnSpc>
              <a:spcBef>
                <a:spcPct val="0"/>
              </a:spcBef>
              <a:spcAft>
                <a:spcPct val="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Peripheral vascular disease</a:t>
            </a:r>
          </a:p>
          <a:p>
            <a:pPr marL="457200" marR="0" lvl="0" indent="-457200" algn="l" defTabSz="457200" rtl="0" eaLnBrk="1" fontAlgn="base" latinLnBrk="0" hangingPunct="1">
              <a:lnSpc>
                <a:spcPct val="130000"/>
              </a:lnSpc>
              <a:spcBef>
                <a:spcPct val="0"/>
              </a:spcBef>
              <a:spcAft>
                <a:spcPct val="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Lower LVEF</a:t>
            </a:r>
          </a:p>
          <a:p>
            <a:pPr marL="457200" lvl="0" indent="-457200" defTabSz="457200" fontAlgn="base">
              <a:lnSpc>
                <a:spcPct val="130000"/>
              </a:lnSpc>
              <a:spcBef>
                <a:spcPct val="0"/>
              </a:spcBef>
              <a:spcAft>
                <a:spcPct val="0"/>
              </a:spcAft>
              <a:buFont typeface="Arial" charset="0"/>
              <a:buChar char="•"/>
              <a:defRPr/>
            </a:pP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History of AF</a:t>
            </a:r>
            <a:endPar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endParaRPr>
          </a:p>
          <a:p>
            <a:pPr marL="457200" marR="0" lvl="0" indent="-457200" algn="l" defTabSz="457200" rtl="0" eaLnBrk="1" fontAlgn="base" latinLnBrk="0" hangingPunct="1">
              <a:lnSpc>
                <a:spcPct val="130000"/>
              </a:lnSpc>
              <a:spcBef>
                <a:spcPct val="0"/>
              </a:spcBef>
              <a:spcAft>
                <a:spcPct val="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Ischemic cardiomyopathy</a:t>
            </a:r>
          </a:p>
          <a:p>
            <a:pPr marL="457200" marR="0" lvl="0" indent="-457200" algn="l" defTabSz="457200" rtl="0" eaLnBrk="1" fontAlgn="base" latinLnBrk="0" hangingPunct="1">
              <a:lnSpc>
                <a:spcPct val="130000"/>
              </a:lnSpc>
              <a:spcBef>
                <a:spcPct val="0"/>
              </a:spcBef>
              <a:spcAft>
                <a:spcPct val="0"/>
              </a:spcAft>
              <a:buClrTx/>
              <a:buSzTx/>
              <a:buFont typeface="Arial" charset="0"/>
              <a:buChar char="•"/>
              <a:tabLst/>
              <a:defRPr/>
            </a:pPr>
            <a:r>
              <a:rPr kumimoji="0" lang="en-US"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rPr>
              <a:t>Multiple slow VTs</a:t>
            </a:r>
          </a:p>
          <a:p>
            <a:pPr marL="457200" lvl="0" indent="-457200" defTabSz="457200" fontAlgn="base">
              <a:lnSpc>
                <a:spcPct val="130000"/>
              </a:lnSpc>
              <a:spcBef>
                <a:spcPct val="0"/>
              </a:spcBef>
              <a:spcAft>
                <a:spcPct val="0"/>
              </a:spcAft>
              <a:buFont typeface="Arial" charset="0"/>
              <a:buChar char="•"/>
              <a:defRPr/>
            </a:pP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VT ablation in low- or medium-volume centers</a:t>
            </a:r>
            <a:endParaRPr kumimoji="0" lang="en-US" b="1"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endParaRPr>
          </a:p>
        </p:txBody>
      </p:sp>
      <p:sp>
        <p:nvSpPr>
          <p:cNvPr id="2" name="Text Placeholder 1">
            <a:extLst>
              <a:ext uri="{FF2B5EF4-FFF2-40B4-BE49-F238E27FC236}">
                <a16:creationId xmlns:a16="http://schemas.microsoft.com/office/drawing/2014/main" id="{D56E6DF8-1D64-4660-BC30-D891598372E1}"/>
              </a:ext>
            </a:extLst>
          </p:cNvPr>
          <p:cNvSpPr>
            <a:spLocks noGrp="1"/>
          </p:cNvSpPr>
          <p:nvPr>
            <p:ph type="body" sz="quarter" idx="11"/>
          </p:nvPr>
        </p:nvSpPr>
        <p:spPr>
          <a:xfrm>
            <a:off x="470404" y="510553"/>
            <a:ext cx="8403110" cy="646331"/>
          </a:xfrm>
        </p:spPr>
        <p:txBody>
          <a:bodyPr/>
          <a:lstStyle/>
          <a:p>
            <a:pPr algn="ctr"/>
            <a:r>
              <a:rPr lang="en-US" sz="3600" dirty="0"/>
              <a:t>Predictors of Early Mortality</a:t>
            </a:r>
          </a:p>
        </p:txBody>
      </p:sp>
    </p:spTree>
    <p:extLst>
      <p:ext uri="{BB962C8B-B14F-4D97-AF65-F5344CB8AC3E}">
        <p14:creationId xmlns:p14="http://schemas.microsoft.com/office/powerpoint/2010/main" val="106546924"/>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37565" y="3276600"/>
            <a:ext cx="8603028" cy="2575577"/>
          </a:xfrm>
          <a:prstGeom prst="rect">
            <a:avLst/>
          </a:prstGeom>
          <a:noFill/>
        </p:spPr>
        <p:txBody>
          <a:bodyPr wrap="square" rtlCol="0">
            <a:spAutoFit/>
          </a:bodyPr>
          <a:lstStyle/>
          <a:p>
            <a:pPr marL="457200" lvl="0" indent="-457200" algn="just" defTabSz="457200" fontAlgn="base">
              <a:lnSpc>
                <a:spcPct val="130000"/>
              </a:lnSpc>
              <a:spcBef>
                <a:spcPct val="0"/>
              </a:spcBef>
              <a:spcAft>
                <a:spcPct val="0"/>
              </a:spcAft>
              <a:buFont typeface="Arial" charset="0"/>
              <a:buChar char="•"/>
              <a:defRPr/>
            </a:pP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Extensive ablation in viable myocardium and repeated VT episodes with hypotension that can cause myocardial ischemia can lead to worsening of heart failure or cardiogenic shock in patients with impaired ventricular function.</a:t>
            </a:r>
          </a:p>
          <a:p>
            <a:pPr marL="457200" lvl="0" indent="-457200" algn="just" defTabSz="457200" fontAlgn="base">
              <a:lnSpc>
                <a:spcPct val="130000"/>
              </a:lnSpc>
              <a:spcBef>
                <a:spcPct val="0"/>
              </a:spcBef>
              <a:spcAft>
                <a:spcPct val="0"/>
              </a:spcAft>
              <a:buFont typeface="Arial" charset="0"/>
              <a:buChar char="•"/>
              <a:defRPr/>
            </a:pPr>
            <a:r>
              <a:rPr lang="en-US"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Close monitoring of LV function and potential need for continued hemodynamic monitoring and/or support might be necessary after such ventricular ablation procedures.</a:t>
            </a:r>
            <a:endParaRPr kumimoji="0" lang="en-US" sz="2700" b="1" i="0"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endParaRPr>
          </a:p>
        </p:txBody>
      </p:sp>
      <p:sp>
        <p:nvSpPr>
          <p:cNvPr id="3" name="Text Placeholder 2">
            <a:extLst>
              <a:ext uri="{FF2B5EF4-FFF2-40B4-BE49-F238E27FC236}">
                <a16:creationId xmlns:a16="http://schemas.microsoft.com/office/drawing/2014/main" id="{C6572D20-DD33-425B-B030-749BE26322A4}"/>
              </a:ext>
            </a:extLst>
          </p:cNvPr>
          <p:cNvSpPr>
            <a:spLocks noGrp="1"/>
          </p:cNvSpPr>
          <p:nvPr>
            <p:ph type="body" sz="quarter" idx="11"/>
          </p:nvPr>
        </p:nvSpPr>
        <p:spPr>
          <a:xfrm>
            <a:off x="57150" y="355010"/>
            <a:ext cx="9086850" cy="646331"/>
          </a:xfrm>
        </p:spPr>
        <p:txBody>
          <a:bodyPr/>
          <a:lstStyle/>
          <a:p>
            <a:pPr algn="ctr"/>
            <a:r>
              <a:rPr lang="en-US" sz="3600" dirty="0"/>
              <a:t>Postprocedural Care</a:t>
            </a:r>
          </a:p>
        </p:txBody>
      </p:sp>
      <p:graphicFrame>
        <p:nvGraphicFramePr>
          <p:cNvPr id="2" name="Table 1">
            <a:extLst>
              <a:ext uri="{FF2B5EF4-FFF2-40B4-BE49-F238E27FC236}">
                <a16:creationId xmlns:a16="http://schemas.microsoft.com/office/drawing/2014/main" id="{A54D6F11-0197-4F28-AB1A-8FA26E84ABA6}"/>
              </a:ext>
            </a:extLst>
          </p:cNvPr>
          <p:cNvGraphicFramePr>
            <a:graphicFrameLocks noGrp="1"/>
          </p:cNvGraphicFramePr>
          <p:nvPr>
            <p:extLst>
              <p:ext uri="{D42A27DB-BD31-4B8C-83A1-F6EECF244321}">
                <p14:modId xmlns:p14="http://schemas.microsoft.com/office/powerpoint/2010/main" val="1523374239"/>
              </p:ext>
            </p:extLst>
          </p:nvPr>
        </p:nvGraphicFramePr>
        <p:xfrm>
          <a:off x="266700" y="1872518"/>
          <a:ext cx="8610600" cy="1099282"/>
        </p:xfrm>
        <a:graphic>
          <a:graphicData uri="http://schemas.openxmlformats.org/drawingml/2006/table">
            <a:tbl>
              <a:tblPr firstRow="1" firstCol="1" bandRow="1"/>
              <a:tblGrid>
                <a:gridCol w="893552">
                  <a:extLst>
                    <a:ext uri="{9D8B030D-6E8A-4147-A177-3AD203B41FA5}">
                      <a16:colId xmlns:a16="http://schemas.microsoft.com/office/drawing/2014/main" val="579586442"/>
                    </a:ext>
                  </a:extLst>
                </a:gridCol>
                <a:gridCol w="960405">
                  <a:extLst>
                    <a:ext uri="{9D8B030D-6E8A-4147-A177-3AD203B41FA5}">
                      <a16:colId xmlns:a16="http://schemas.microsoft.com/office/drawing/2014/main" val="787679112"/>
                    </a:ext>
                  </a:extLst>
                </a:gridCol>
                <a:gridCol w="6756643">
                  <a:extLst>
                    <a:ext uri="{9D8B030D-6E8A-4147-A177-3AD203B41FA5}">
                      <a16:colId xmlns:a16="http://schemas.microsoft.com/office/drawing/2014/main" val="1533493488"/>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echocardiography after VA ablation</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3397747"/>
                  </a:ext>
                </a:extLst>
              </a:tr>
              <a:tr h="328755">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406906"/>
                  </a:ext>
                </a:extLst>
              </a:tr>
              <a:tr h="462748">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Echocardiography should be performed in case of hemodynamic deterioration post-VT ablation to assess for pericardial effusion and cardiac tamponade.</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268182"/>
                  </a:ext>
                </a:extLst>
              </a:tr>
            </a:tbl>
          </a:graphicData>
        </a:graphic>
      </p:graphicFrame>
      <p:sp>
        <p:nvSpPr>
          <p:cNvPr id="5" name="TextBox 4">
            <a:extLst>
              <a:ext uri="{FF2B5EF4-FFF2-40B4-BE49-F238E27FC236}">
                <a16:creationId xmlns:a16="http://schemas.microsoft.com/office/drawing/2014/main" id="{F334D9ED-737C-47B0-9ABD-7FF38F013F57}"/>
              </a:ext>
            </a:extLst>
          </p:cNvPr>
          <p:cNvSpPr txBox="1"/>
          <p:nvPr/>
        </p:nvSpPr>
        <p:spPr>
          <a:xfrm>
            <a:off x="266700" y="1350569"/>
            <a:ext cx="7696200" cy="369332"/>
          </a:xfrm>
          <a:prstGeom prst="rect">
            <a:avLst/>
          </a:prstGeom>
          <a:noFill/>
        </p:spPr>
        <p:txBody>
          <a:bodyPr wrap="square" rtlCol="0">
            <a:spAutoFit/>
          </a:bodyPr>
          <a:lstStyle/>
          <a:p>
            <a:pPr lvl="0" defTabSz="463003">
              <a:spcBef>
                <a:spcPct val="0"/>
              </a:spcBef>
            </a:pPr>
            <a:r>
              <a:rPr lang="en-US" b="1" dirty="0">
                <a:solidFill>
                  <a:srgbClr val="004C77"/>
                </a:solidFill>
                <a:latin typeface="Helvetica" pitchFamily="2" charset="0"/>
              </a:rPr>
              <a:t>Hemodynamic Deterioration and </a:t>
            </a:r>
            <a:r>
              <a:rPr lang="en-US" b="1" dirty="0" err="1">
                <a:solidFill>
                  <a:srgbClr val="004C77"/>
                </a:solidFill>
                <a:latin typeface="Helvetica" pitchFamily="2" charset="0"/>
              </a:rPr>
              <a:t>Proarrhythmia</a:t>
            </a:r>
            <a:endParaRPr lang="en-US" dirty="0"/>
          </a:p>
        </p:txBody>
      </p:sp>
    </p:spTree>
    <p:extLst>
      <p:ext uri="{BB962C8B-B14F-4D97-AF65-F5344CB8AC3E}">
        <p14:creationId xmlns:p14="http://schemas.microsoft.com/office/powerpoint/2010/main" val="1847646697"/>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B4F857-00C0-4D05-99EC-64F7DB691BFF}"/>
              </a:ext>
            </a:extLst>
          </p:cNvPr>
          <p:cNvSpPr>
            <a:spLocks noGrp="1"/>
          </p:cNvSpPr>
          <p:nvPr>
            <p:ph type="body" sz="quarter" idx="11"/>
          </p:nvPr>
        </p:nvSpPr>
        <p:spPr>
          <a:xfrm>
            <a:off x="457200" y="391466"/>
            <a:ext cx="8403110" cy="646331"/>
          </a:xfrm>
        </p:spPr>
        <p:txBody>
          <a:bodyPr/>
          <a:lstStyle/>
          <a:p>
            <a:pPr algn="ctr"/>
            <a:r>
              <a:rPr lang="en-US" sz="3600" dirty="0"/>
              <a:t>Postprocedural Care</a:t>
            </a:r>
          </a:p>
        </p:txBody>
      </p:sp>
      <p:graphicFrame>
        <p:nvGraphicFramePr>
          <p:cNvPr id="7" name="Table 6">
            <a:extLst>
              <a:ext uri="{FF2B5EF4-FFF2-40B4-BE49-F238E27FC236}">
                <a16:creationId xmlns:a16="http://schemas.microsoft.com/office/drawing/2014/main" id="{33CBF242-7FAD-4151-8CFA-9F0772EB524C}"/>
              </a:ext>
            </a:extLst>
          </p:cNvPr>
          <p:cNvGraphicFramePr>
            <a:graphicFrameLocks noGrp="1"/>
          </p:cNvGraphicFramePr>
          <p:nvPr>
            <p:extLst>
              <p:ext uri="{D42A27DB-BD31-4B8C-83A1-F6EECF244321}">
                <p14:modId xmlns:p14="http://schemas.microsoft.com/office/powerpoint/2010/main" val="1485634622"/>
              </p:ext>
            </p:extLst>
          </p:nvPr>
        </p:nvGraphicFramePr>
        <p:xfrm>
          <a:off x="240745" y="1633497"/>
          <a:ext cx="8610600" cy="1315396"/>
        </p:xfrm>
        <a:graphic>
          <a:graphicData uri="http://schemas.openxmlformats.org/drawingml/2006/table">
            <a:tbl>
              <a:tblPr firstRow="1" firstCol="1" bandRow="1"/>
              <a:tblGrid>
                <a:gridCol w="893552">
                  <a:extLst>
                    <a:ext uri="{9D8B030D-6E8A-4147-A177-3AD203B41FA5}">
                      <a16:colId xmlns:a16="http://schemas.microsoft.com/office/drawing/2014/main" val="579586442"/>
                    </a:ext>
                  </a:extLst>
                </a:gridCol>
                <a:gridCol w="960405">
                  <a:extLst>
                    <a:ext uri="{9D8B030D-6E8A-4147-A177-3AD203B41FA5}">
                      <a16:colId xmlns:a16="http://schemas.microsoft.com/office/drawing/2014/main" val="787679112"/>
                    </a:ext>
                  </a:extLst>
                </a:gridCol>
                <a:gridCol w="6756643">
                  <a:extLst>
                    <a:ext uri="{9D8B030D-6E8A-4147-A177-3AD203B41FA5}">
                      <a16:colId xmlns:a16="http://schemas.microsoft.com/office/drawing/2014/main" val="1533493488"/>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noninvasive programmed stimulation (NIPS) after catheter ablation of VT</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3397747"/>
                  </a:ext>
                </a:extLst>
              </a:tr>
              <a:tr h="328755">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406906"/>
                  </a:ext>
                </a:extLst>
              </a:tr>
              <a:tr h="678862">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NIPS can be useful in the several days following VT catheter ablation to inform further management, including ICD programming, predicting the risk of VT recurrence, and/or considering a repeat VT catheter ablation.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268182"/>
                  </a:ext>
                </a:extLst>
              </a:tr>
            </a:tbl>
          </a:graphicData>
        </a:graphic>
      </p:graphicFrame>
      <p:sp>
        <p:nvSpPr>
          <p:cNvPr id="3" name="TextBox 2">
            <a:extLst>
              <a:ext uri="{FF2B5EF4-FFF2-40B4-BE49-F238E27FC236}">
                <a16:creationId xmlns:a16="http://schemas.microsoft.com/office/drawing/2014/main" id="{4EE67C8A-29A9-46D2-A788-B36EED669552}"/>
              </a:ext>
            </a:extLst>
          </p:cNvPr>
          <p:cNvSpPr txBox="1"/>
          <p:nvPr/>
        </p:nvSpPr>
        <p:spPr>
          <a:xfrm>
            <a:off x="266700" y="1150981"/>
            <a:ext cx="7086600" cy="369332"/>
          </a:xfrm>
          <a:prstGeom prst="rect">
            <a:avLst/>
          </a:prstGeom>
          <a:noFill/>
        </p:spPr>
        <p:txBody>
          <a:bodyPr wrap="square" rtlCol="0">
            <a:spAutoFit/>
          </a:bodyPr>
          <a:lstStyle/>
          <a:p>
            <a:r>
              <a:rPr lang="en-US" b="1" dirty="0">
                <a:solidFill>
                  <a:srgbClr val="004C77"/>
                </a:solidFill>
                <a:latin typeface="Helvetica" pitchFamily="2" charset="0"/>
              </a:rPr>
              <a:t>Follow-up after VT Ablation</a:t>
            </a:r>
            <a:endParaRPr lang="en-US" dirty="0"/>
          </a:p>
        </p:txBody>
      </p:sp>
      <p:sp>
        <p:nvSpPr>
          <p:cNvPr id="5" name="TextBox 4">
            <a:extLst>
              <a:ext uri="{FF2B5EF4-FFF2-40B4-BE49-F238E27FC236}">
                <a16:creationId xmlns:a16="http://schemas.microsoft.com/office/drawing/2014/main" id="{527C2C1E-99D8-48A9-AECE-DE0C14063A08}"/>
              </a:ext>
            </a:extLst>
          </p:cNvPr>
          <p:cNvSpPr txBox="1"/>
          <p:nvPr/>
        </p:nvSpPr>
        <p:spPr>
          <a:xfrm>
            <a:off x="240745" y="3124200"/>
            <a:ext cx="8610600" cy="1754326"/>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solidFill>
                  <a:schemeClr val="tx1">
                    <a:lumMod val="75000"/>
                    <a:lumOff val="25000"/>
                  </a:schemeClr>
                </a:solidFill>
                <a:latin typeface="Helvetica" panose="020B0604020202020204" pitchFamily="34" charset="0"/>
                <a:cs typeface="Helvetica" panose="020B0604020202020204" pitchFamily="34" charset="0"/>
              </a:rPr>
              <a:t>Close follow-up of patients after VT catheter ablation is critically important because complications can be detected and addressed during this period, and decisions regarding postprocedural management are made. These decisions relate to whether to perform NIPS, whether to maintain the patient on an AAD, and how to best program and follow ICDs in patients with such devices.</a:t>
            </a:r>
          </a:p>
        </p:txBody>
      </p:sp>
    </p:spTree>
    <p:extLst>
      <p:ext uri="{BB962C8B-B14F-4D97-AF65-F5344CB8AC3E}">
        <p14:creationId xmlns:p14="http://schemas.microsoft.com/office/powerpoint/2010/main" val="1962848226"/>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52400" y="5342903"/>
            <a:ext cx="8839200" cy="882229"/>
          </a:xfrm>
          <a:prstGeom prst="rect">
            <a:avLst/>
          </a:prstGeom>
          <a:noFill/>
        </p:spPr>
        <p:txBody>
          <a:bodyPr wrap="square" rtlCol="0">
            <a:spAutoFit/>
          </a:bodyPr>
          <a:lstStyle/>
          <a:p>
            <a:pPr lvl="0" algn="just" defTabSz="457200" fontAlgn="base">
              <a:lnSpc>
                <a:spcPct val="109000"/>
              </a:lnSpc>
              <a:spcBef>
                <a:spcPct val="0"/>
              </a:spcBef>
              <a:spcAft>
                <a:spcPct val="0"/>
              </a:spcAft>
              <a:defRPr/>
            </a:pPr>
            <a:r>
              <a:rPr lang="en-US" sz="1200" b="1" dirty="0">
                <a:solidFill>
                  <a:schemeClr val="tx1">
                    <a:lumMod val="75000"/>
                    <a:lumOff val="25000"/>
                  </a:schemeClr>
                </a:solidFill>
                <a:latin typeface="Helvetica" panose="020B0604020202020204" pitchFamily="34" charset="0"/>
                <a:ea typeface="ＭＳ Ｐゴシック" charset="0"/>
                <a:cs typeface="Helvetica" panose="020B0604020202020204" pitchFamily="34" charset="0"/>
              </a:rPr>
              <a:t>Important outcomes of clinical trials for VA catheter ablation include procedure-related complications and mortality, recurrent VA, long-term mortality, and quality of life. It is also important to recognize that outcomes are also impacted by the many factors following ablation that have the potential to influence the frequency and nature of arrhythmia recurrences. </a:t>
            </a:r>
            <a:endParaRPr kumimoji="0" lang="en-US" sz="1200" b="1" u="none" strike="noStrike" kern="1200" cap="none" spc="0" normalizeH="0" baseline="0" noProof="0" dirty="0">
              <a:ln>
                <a:noFill/>
              </a:ln>
              <a:solidFill>
                <a:schemeClr val="tx1">
                  <a:lumMod val="75000"/>
                  <a:lumOff val="25000"/>
                </a:schemeClr>
              </a:solidFill>
              <a:effectLst/>
              <a:uLnTx/>
              <a:uFillTx/>
              <a:latin typeface="Helvetica" panose="020B0604020202020204" pitchFamily="34" charset="0"/>
              <a:ea typeface="ＭＳ Ｐゴシック" charset="0"/>
              <a:cs typeface="Helvetica" panose="020B0604020202020204" pitchFamily="34" charset="0"/>
            </a:endParaRPr>
          </a:p>
        </p:txBody>
      </p:sp>
      <p:sp>
        <p:nvSpPr>
          <p:cNvPr id="3" name="Text Placeholder 2">
            <a:extLst>
              <a:ext uri="{FF2B5EF4-FFF2-40B4-BE49-F238E27FC236}">
                <a16:creationId xmlns:a16="http://schemas.microsoft.com/office/drawing/2014/main" id="{2F00CBC1-F9E2-47E1-90F4-98805BA93360}"/>
              </a:ext>
            </a:extLst>
          </p:cNvPr>
          <p:cNvSpPr>
            <a:spLocks noGrp="1"/>
          </p:cNvSpPr>
          <p:nvPr>
            <p:ph type="body" sz="quarter" idx="11"/>
          </p:nvPr>
        </p:nvSpPr>
        <p:spPr>
          <a:xfrm>
            <a:off x="457199" y="228600"/>
            <a:ext cx="8403110" cy="1200329"/>
          </a:xfrm>
        </p:spPr>
        <p:txBody>
          <a:bodyPr/>
          <a:lstStyle/>
          <a:p>
            <a:pPr algn="ctr"/>
            <a:r>
              <a:rPr lang="en-US" sz="3600" dirty="0"/>
              <a:t>Assessing the Outcomes of Catheter Ablation</a:t>
            </a:r>
          </a:p>
        </p:txBody>
      </p:sp>
      <p:pic>
        <p:nvPicPr>
          <p:cNvPr id="6" name="Picture 5" descr="A picture containing text&#10;&#10;Description automatically generated">
            <a:extLst>
              <a:ext uri="{FF2B5EF4-FFF2-40B4-BE49-F238E27FC236}">
                <a16:creationId xmlns:a16="http://schemas.microsoft.com/office/drawing/2014/main" id="{3BBB5B96-D7DF-4736-B701-6DB0E9EB5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935" y="1422205"/>
            <a:ext cx="5150265" cy="3890621"/>
          </a:xfrm>
          <a:prstGeom prst="rect">
            <a:avLst/>
          </a:prstGeom>
        </p:spPr>
      </p:pic>
    </p:spTree>
    <p:extLst>
      <p:ext uri="{BB962C8B-B14F-4D97-AF65-F5344CB8AC3E}">
        <p14:creationId xmlns:p14="http://schemas.microsoft.com/office/powerpoint/2010/main" val="2080357771"/>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B4F857-00C0-4D05-99EC-64F7DB691BFF}"/>
              </a:ext>
            </a:extLst>
          </p:cNvPr>
          <p:cNvSpPr>
            <a:spLocks noGrp="1"/>
          </p:cNvSpPr>
          <p:nvPr>
            <p:ph type="body" sz="quarter" idx="11"/>
          </p:nvPr>
        </p:nvSpPr>
        <p:spPr>
          <a:xfrm>
            <a:off x="457200" y="391466"/>
            <a:ext cx="8403110" cy="1200329"/>
          </a:xfrm>
        </p:spPr>
        <p:txBody>
          <a:bodyPr/>
          <a:lstStyle/>
          <a:p>
            <a:pPr algn="ctr"/>
            <a:r>
              <a:rPr lang="en-US" sz="3600" dirty="0"/>
              <a:t>Training and Institutional Requirements and Competencies</a:t>
            </a:r>
          </a:p>
        </p:txBody>
      </p:sp>
      <p:graphicFrame>
        <p:nvGraphicFramePr>
          <p:cNvPr id="7" name="Table 6">
            <a:extLst>
              <a:ext uri="{FF2B5EF4-FFF2-40B4-BE49-F238E27FC236}">
                <a16:creationId xmlns:a16="http://schemas.microsoft.com/office/drawing/2014/main" id="{33CBF242-7FAD-4151-8CFA-9F0772EB524C}"/>
              </a:ext>
            </a:extLst>
          </p:cNvPr>
          <p:cNvGraphicFramePr>
            <a:graphicFrameLocks noGrp="1"/>
          </p:cNvGraphicFramePr>
          <p:nvPr>
            <p:extLst>
              <p:ext uri="{D42A27DB-BD31-4B8C-83A1-F6EECF244321}">
                <p14:modId xmlns:p14="http://schemas.microsoft.com/office/powerpoint/2010/main" val="1095238622"/>
              </p:ext>
            </p:extLst>
          </p:nvPr>
        </p:nvGraphicFramePr>
        <p:xfrm>
          <a:off x="249710" y="1828800"/>
          <a:ext cx="8610600" cy="1053316"/>
        </p:xfrm>
        <a:graphic>
          <a:graphicData uri="http://schemas.openxmlformats.org/drawingml/2006/table">
            <a:tbl>
              <a:tblPr firstRow="1" firstCol="1" bandRow="1"/>
              <a:tblGrid>
                <a:gridCol w="893552">
                  <a:extLst>
                    <a:ext uri="{9D8B030D-6E8A-4147-A177-3AD203B41FA5}">
                      <a16:colId xmlns:a16="http://schemas.microsoft.com/office/drawing/2014/main" val="579586442"/>
                    </a:ext>
                  </a:extLst>
                </a:gridCol>
                <a:gridCol w="960405">
                  <a:extLst>
                    <a:ext uri="{9D8B030D-6E8A-4147-A177-3AD203B41FA5}">
                      <a16:colId xmlns:a16="http://schemas.microsoft.com/office/drawing/2014/main" val="787679112"/>
                    </a:ext>
                  </a:extLst>
                </a:gridCol>
                <a:gridCol w="6756643">
                  <a:extLst>
                    <a:ext uri="{9D8B030D-6E8A-4147-A177-3AD203B41FA5}">
                      <a16:colId xmlns:a16="http://schemas.microsoft.com/office/drawing/2014/main" val="1533493488"/>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 for training requirements and competencies for catheter ablation of VA</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3397747"/>
                  </a:ext>
                </a:extLst>
              </a:tr>
              <a:tr h="328755">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406906"/>
                  </a:ext>
                </a:extLst>
              </a:tr>
              <a:tr h="41678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For clinical cardiac electrophysiologists who perform catheter ablation of VAs, appropriate advanced training and continued lifelong learning is recommended.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268182"/>
                  </a:ext>
                </a:extLst>
              </a:tr>
            </a:tbl>
          </a:graphicData>
        </a:graphic>
      </p:graphicFrame>
      <p:graphicFrame>
        <p:nvGraphicFramePr>
          <p:cNvPr id="4" name="Table 3">
            <a:extLst>
              <a:ext uri="{FF2B5EF4-FFF2-40B4-BE49-F238E27FC236}">
                <a16:creationId xmlns:a16="http://schemas.microsoft.com/office/drawing/2014/main" id="{BA3C89BE-472F-43DB-987C-E595405226C7}"/>
              </a:ext>
            </a:extLst>
          </p:cNvPr>
          <p:cNvGraphicFramePr>
            <a:graphicFrameLocks noGrp="1"/>
          </p:cNvGraphicFramePr>
          <p:nvPr>
            <p:extLst>
              <p:ext uri="{D42A27DB-BD31-4B8C-83A1-F6EECF244321}">
                <p14:modId xmlns:p14="http://schemas.microsoft.com/office/powerpoint/2010/main" val="2000790793"/>
              </p:ext>
            </p:extLst>
          </p:nvPr>
        </p:nvGraphicFramePr>
        <p:xfrm>
          <a:off x="249710" y="2882116"/>
          <a:ext cx="8610600" cy="3102154"/>
        </p:xfrm>
        <a:graphic>
          <a:graphicData uri="http://schemas.openxmlformats.org/drawingml/2006/table">
            <a:tbl>
              <a:tblPr firstRow="1" firstCol="1" bandRow="1"/>
              <a:tblGrid>
                <a:gridCol w="893552">
                  <a:extLst>
                    <a:ext uri="{9D8B030D-6E8A-4147-A177-3AD203B41FA5}">
                      <a16:colId xmlns:a16="http://schemas.microsoft.com/office/drawing/2014/main" val="1688236101"/>
                    </a:ext>
                  </a:extLst>
                </a:gridCol>
                <a:gridCol w="960405">
                  <a:extLst>
                    <a:ext uri="{9D8B030D-6E8A-4147-A177-3AD203B41FA5}">
                      <a16:colId xmlns:a16="http://schemas.microsoft.com/office/drawing/2014/main" val="3216894217"/>
                    </a:ext>
                  </a:extLst>
                </a:gridCol>
                <a:gridCol w="6756643">
                  <a:extLst>
                    <a:ext uri="{9D8B030D-6E8A-4147-A177-3AD203B41FA5}">
                      <a16:colId xmlns:a16="http://schemas.microsoft.com/office/drawing/2014/main" val="3376194698"/>
                    </a:ext>
                  </a:extLst>
                </a:gridCol>
              </a:tblGrid>
              <a:tr h="286396">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institutional requirements for catheter ablation of VT</a:t>
                      </a: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8231211"/>
                  </a:ext>
                </a:extLst>
              </a:tr>
              <a:tr h="328755">
                <a:tc>
                  <a:txBody>
                    <a:bodyPr/>
                    <a:lstStyle/>
                    <a:p>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688315"/>
                  </a:ext>
                </a:extLst>
              </a:tr>
              <a:tr h="61556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Patients with certain underlying medical conditions and comorbidities undergoing complex VA ablations who are deemed to have increased procedural risk should undergo procedures in a hospital-based electrophysiology laboratory.</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380828"/>
                  </a:ext>
                </a:extLst>
              </a:tr>
              <a:tr h="84676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Onsite interventional cardiology expertise is recommended for electrophysiology procedures requiring coronary imaging to delineate coronary anatomy for epicardial ablation, aortography to delineate coronary ostia for SV VT ablation, and need for placement of HS devices.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25848"/>
                  </a:ext>
                </a:extLst>
              </a:tr>
              <a:tr h="586516">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3"/>
                      </a:pPr>
                      <a:r>
                        <a:rPr lang="en-US" sz="1200" b="1" dirty="0">
                          <a:effectLst/>
                          <a:latin typeface="Helvetica" panose="020B0604020202020204" pitchFamily="34" charset="0"/>
                          <a:ea typeface="Calibri" panose="020F0502020204030204" pitchFamily="34" charset="0"/>
                          <a:cs typeface="Helvetica" panose="020B0604020202020204" pitchFamily="34" charset="0"/>
                        </a:rPr>
                        <a:t>Onsite cardiothoracic surgical backup is recommended for electrophysiology procedures requiring pericardial access due to the potential need for emergent sternotomy and cardiopulmonary bypass.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67219"/>
                  </a:ext>
                </a:extLst>
              </a:tr>
              <a:tr h="41678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C-EO</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2900" marR="0" lvl="0" indent="-342900" algn="just">
                        <a:lnSpc>
                          <a:spcPct val="107000"/>
                        </a:lnSpc>
                        <a:spcBef>
                          <a:spcPts val="0"/>
                        </a:spcBef>
                        <a:spcAft>
                          <a:spcPts val="0"/>
                        </a:spcAft>
                        <a:buFont typeface="+mj-lt"/>
                        <a:buAutoNum type="arabicPeriod" startAt="4"/>
                      </a:pPr>
                      <a:r>
                        <a:rPr lang="en-US" sz="1200" b="1" dirty="0">
                          <a:effectLst/>
                          <a:latin typeface="Helvetica" panose="020B0604020202020204" pitchFamily="34" charset="0"/>
                          <a:ea typeface="Calibri" panose="020F0502020204030204" pitchFamily="34" charset="0"/>
                          <a:cs typeface="Helvetica" panose="020B0604020202020204" pitchFamily="34" charset="0"/>
                        </a:rPr>
                        <a:t>Availability of anesthesia personnel is recommended for all patients undergoing catheter ablation of VAs.</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589256"/>
                  </a:ext>
                </a:extLst>
              </a:tr>
            </a:tbl>
          </a:graphicData>
        </a:graphic>
      </p:graphicFrame>
    </p:spTree>
    <p:extLst>
      <p:ext uri="{BB962C8B-B14F-4D97-AF65-F5344CB8AC3E}">
        <p14:creationId xmlns:p14="http://schemas.microsoft.com/office/powerpoint/2010/main" val="671731884"/>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45688838"/>
              </p:ext>
            </p:extLst>
          </p:nvPr>
        </p:nvGraphicFramePr>
        <p:xfrm>
          <a:off x="266700" y="1698812"/>
          <a:ext cx="8610600" cy="4375512"/>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a:t>
                      </a:r>
                      <a:r>
                        <a:rPr lang="en-US" sz="1400" b="1" dirty="0" err="1">
                          <a:solidFill>
                            <a:schemeClr val="bg1"/>
                          </a:solidFill>
                          <a:effectLst/>
                          <a:latin typeface="Helvetica" panose="020B0604020202020204" pitchFamily="34" charset="0"/>
                          <a:ea typeface="Calibri" panose="020F0502020204030204" pitchFamily="34" charset="0"/>
                          <a:cs typeface="Helvetica" panose="020B0604020202020204" pitchFamily="34" charset="0"/>
                        </a:rPr>
                        <a:t>nonoutflow</a:t>
                      </a: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 tract VAs in the absence of SHD</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824960">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symptomatic VAs from the RV at sites other than the outflow tracts (tricuspid annulus, moderator band, parietal band, or papillary muscles) in an otherwise normal heart for whom antiarrhythmic medications are ineffective, not tolerated, or not the patient’s preference, catheter ablation is useful.</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885132">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symptomatic VAs from the LV at sites other than the outflow tracts (mitral annulus, papillary muscles, or AMC) in an otherwise normal heart for whom antiarrhythmic medications are ineffective, not tolerated, or not the patient’s preference, catheter ablation is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623794">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7472" marR="0" lvl="0" indent="-347472" algn="just">
                        <a:lnSpc>
                          <a:spcPct val="107000"/>
                        </a:lnSpc>
                        <a:spcBef>
                          <a:spcPts val="0"/>
                        </a:spcBef>
                        <a:spcAft>
                          <a:spcPts val="0"/>
                        </a:spcAft>
                        <a:buFont typeface="+mj-lt"/>
                        <a:buAutoNum type="arabicPeriod" startAt="3"/>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symptomatic VAs from the epicardial coronary venous system in an otherwise normal heart for whom antiarrhythmic medications are ineffective, not tolerated, or not the patient’s preference,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058563"/>
                  </a:ext>
                </a:extLst>
              </a:tr>
              <a:tr h="619918">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7472" marR="0" lvl="0" indent="-347472" algn="just">
                        <a:lnSpc>
                          <a:spcPct val="107000"/>
                        </a:lnSpc>
                        <a:spcBef>
                          <a:spcPts val="0"/>
                        </a:spcBef>
                        <a:spcAft>
                          <a:spcPts val="0"/>
                        </a:spcAft>
                        <a:buFont typeface="+mj-lt"/>
                        <a:buAutoNum type="arabicPeriod" startAt="4"/>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symptomatic VAs from para-Hisian sites in an otherwise normal heart for whom antiarrhythmic medications are ineffective, not tolerated, or not the patient’s preference,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51329"/>
                  </a:ext>
                </a:extLst>
              </a:tr>
              <a:tr h="812108">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spcAft>
                          <a:spcPts val="200"/>
                        </a:spcAft>
                      </a:pPr>
                      <a:r>
                        <a:rPr lang="en-US" sz="1200" b="1" dirty="0">
                          <a:latin typeface="Helvetica" panose="020B0604020202020204" pitchFamily="34" charset="0"/>
                          <a:cs typeface="Helvetica" panose="020B0604020202020204" pitchFamily="34" charset="0"/>
                        </a:rPr>
                        <a:t>C-LD</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7472" marR="0" lvl="0" indent="-347472" algn="just">
                        <a:lnSpc>
                          <a:spcPct val="107000"/>
                        </a:lnSpc>
                        <a:spcBef>
                          <a:spcPts val="0"/>
                        </a:spcBef>
                        <a:spcAft>
                          <a:spcPts val="1200"/>
                        </a:spcAft>
                        <a:buFont typeface="+mj-lt"/>
                        <a:buAutoNum type="arabicPeriod" startAt="5"/>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symptomatic VAs from the posterior-superior process of the LV in an otherwise normal heart for whom antiarrhythmic medications are ineffective, not tolerated, or not the patient’s preference, catheter ablation from the LV endocardium, right atrium, or CS,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8233926"/>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66700" y="304800"/>
            <a:ext cx="8724900" cy="685800"/>
          </a:xfrm>
        </p:spPr>
        <p:txBody>
          <a:bodyPr/>
          <a:lstStyle/>
          <a:p>
            <a:pPr algn="ctr"/>
            <a:r>
              <a:rPr lang="en-US" sz="3600" dirty="0"/>
              <a:t>Indications for Catheter Ablation</a:t>
            </a:r>
          </a:p>
        </p:txBody>
      </p:sp>
      <p:sp>
        <p:nvSpPr>
          <p:cNvPr id="4" name="Rectangle 3">
            <a:extLst>
              <a:ext uri="{FF2B5EF4-FFF2-40B4-BE49-F238E27FC236}">
                <a16:creationId xmlns:a16="http://schemas.microsoft.com/office/drawing/2014/main" id="{D9E90AFD-88FC-44D8-8A3F-FCEC3BE15655}"/>
              </a:ext>
            </a:extLst>
          </p:cNvPr>
          <p:cNvSpPr/>
          <p:nvPr/>
        </p:nvSpPr>
        <p:spPr>
          <a:xfrm>
            <a:off x="381000" y="1164223"/>
            <a:ext cx="71628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Idiopathic </a:t>
            </a:r>
            <a:r>
              <a:rPr lang="en-US" sz="1600" b="1" dirty="0" err="1">
                <a:solidFill>
                  <a:srgbClr val="004C77"/>
                </a:solidFill>
                <a:latin typeface="Helvetica" pitchFamily="2" charset="0"/>
              </a:rPr>
              <a:t>Nonoutflow</a:t>
            </a:r>
            <a:r>
              <a:rPr lang="en-US" sz="1600" b="1" dirty="0">
                <a:solidFill>
                  <a:srgbClr val="004C77"/>
                </a:solidFill>
                <a:latin typeface="Helvetica" pitchFamily="2" charset="0"/>
              </a:rPr>
              <a:t> Tract Ventricular Arrhythmia</a:t>
            </a:r>
            <a:endParaRPr lang="en-US" dirty="0">
              <a:solidFill>
                <a:prstClr val="black"/>
              </a:solidFill>
            </a:endParaRPr>
          </a:p>
        </p:txBody>
      </p:sp>
    </p:spTree>
    <p:extLst>
      <p:ext uri="{BB962C8B-B14F-4D97-AF65-F5344CB8AC3E}">
        <p14:creationId xmlns:p14="http://schemas.microsoft.com/office/powerpoint/2010/main" val="143152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160C011-7D44-486F-AA4E-65CD555554A6}"/>
              </a:ext>
            </a:extLst>
          </p:cNvPr>
          <p:cNvGraphicFramePr>
            <a:graphicFrameLocks noGrp="1"/>
          </p:cNvGraphicFramePr>
          <p:nvPr>
            <p:extLst>
              <p:ext uri="{D42A27DB-BD31-4B8C-83A1-F6EECF244321}">
                <p14:modId xmlns:p14="http://schemas.microsoft.com/office/powerpoint/2010/main" val="108301494"/>
              </p:ext>
            </p:extLst>
          </p:nvPr>
        </p:nvGraphicFramePr>
        <p:xfrm>
          <a:off x="271182" y="1848971"/>
          <a:ext cx="8610600" cy="3035906"/>
        </p:xfrm>
        <a:graphic>
          <a:graphicData uri="http://schemas.openxmlformats.org/drawingml/2006/table">
            <a:tbl>
              <a:tblPr firstRow="1" firstCol="1" bandRow="1"/>
              <a:tblGrid>
                <a:gridCol w="893552">
                  <a:extLst>
                    <a:ext uri="{9D8B030D-6E8A-4147-A177-3AD203B41FA5}">
                      <a16:colId xmlns:a16="http://schemas.microsoft.com/office/drawing/2014/main" val="1223233257"/>
                    </a:ext>
                  </a:extLst>
                </a:gridCol>
                <a:gridCol w="960405">
                  <a:extLst>
                    <a:ext uri="{9D8B030D-6E8A-4147-A177-3AD203B41FA5}">
                      <a16:colId xmlns:a16="http://schemas.microsoft.com/office/drawing/2014/main" val="2855402979"/>
                    </a:ext>
                  </a:extLst>
                </a:gridCol>
                <a:gridCol w="6756643">
                  <a:extLst>
                    <a:ext uri="{9D8B030D-6E8A-4147-A177-3AD203B41FA5}">
                      <a16:colId xmlns:a16="http://schemas.microsoft.com/office/drawing/2014/main" val="2295122683"/>
                    </a:ext>
                  </a:extLst>
                </a:gridCol>
              </a:tblGrid>
              <a:tr h="0">
                <a:tc gridSpan="3">
                  <a:txBody>
                    <a:bodyPr/>
                    <a:lstStyle/>
                    <a:p>
                      <a:pPr marL="0" marR="0" algn="ctr">
                        <a:lnSpc>
                          <a:spcPct val="107000"/>
                        </a:lnSpc>
                        <a:spcBef>
                          <a:spcPts val="0"/>
                        </a:spcBef>
                        <a:spcAft>
                          <a:spcPts val="800"/>
                        </a:spcAft>
                      </a:pPr>
                      <a:r>
                        <a:rPr lang="en-US" sz="14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Recommendations for catheter ablation of PVCs in patients with or without LV dysfunction</a:t>
                      </a:r>
                      <a:endParaRPr lang="en-US" sz="1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96118" marR="96118" marT="48035" marB="480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7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7798406"/>
                  </a:ext>
                </a:extLst>
              </a:tr>
              <a:tr h="301821">
                <a:tc>
                  <a:txBody>
                    <a:bodyPr/>
                    <a:lstStyle/>
                    <a:p>
                      <a:pPr algn="ctr"/>
                      <a:r>
                        <a:rPr lang="en-US" sz="1200" b="1" dirty="0">
                          <a:latin typeface="Helvetica" panose="020B0604020202020204" pitchFamily="34" charset="0"/>
                          <a:cs typeface="Helvetica" panose="020B0604020202020204" pitchFamily="34" charset="0"/>
                        </a:rPr>
                        <a:t>COR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latin typeface="Helvetica" panose="020B0604020202020204" pitchFamily="34" charset="0"/>
                          <a:cs typeface="Helvetica" panose="020B0604020202020204" pitchFamily="34" charset="0"/>
                        </a:rPr>
                        <a:t>LOE</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latin typeface="Helvetica" panose="020B0604020202020204" pitchFamily="34" charset="0"/>
                          <a:ea typeface="Calibri" panose="020F0502020204030204" pitchFamily="34" charset="0"/>
                          <a:cs typeface="Helvetica" panose="020B0604020202020204" pitchFamily="34" charset="0"/>
                        </a:rPr>
                        <a:t>Recommendations</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65869"/>
                  </a:ext>
                </a:extLst>
              </a:tr>
              <a:tr h="663388">
                <a:tc>
                  <a:txBody>
                    <a:bodyPr/>
                    <a:lstStyle/>
                    <a:p>
                      <a:pPr algn="ctr"/>
                      <a:r>
                        <a:rPr lang="en-US" sz="1200" b="1" dirty="0">
                          <a:latin typeface="Helvetica" panose="020B0604020202020204" pitchFamily="34" charset="0"/>
                          <a:cs typeface="Helvetica" panose="020B0604020202020204" pitchFamily="34" charset="0"/>
                        </a:rPr>
                        <a:t>I</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284"/>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cardiomyopathy suspected to be caused by frequent and predominately monomorphic PVCs and for whom AADs are ineffective, not tolerated, or not preferred for long-term therapy, catheter ablation is recommended.</a:t>
                      </a:r>
                      <a:endParaRPr lang="en-US" sz="1200" dirty="0">
                        <a:effectLst/>
                        <a:latin typeface="Helvetica" panose="020B0604020202020204" pitchFamily="34" charset="0"/>
                        <a:ea typeface="Calibri" panose="020F0502020204030204" pitchFamily="34" charset="0"/>
                        <a:cs typeface="Helvetica" panose="020B0604020202020204" pitchFamily="34" charset="0"/>
                      </a:endParaRP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836972"/>
                  </a:ext>
                </a:extLst>
              </a:tr>
              <a:tr h="685800">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2900" marR="0" lvl="0" indent="-342900" algn="just">
                        <a:lnSpc>
                          <a:spcPct val="107000"/>
                        </a:lnSpc>
                        <a:spcBef>
                          <a:spcPts val="0"/>
                        </a:spcBef>
                        <a:spcAft>
                          <a:spcPts val="0"/>
                        </a:spcAft>
                        <a:buFont typeface="+mj-lt"/>
                        <a:buAutoNum type="arabicPeriod" startAt="2"/>
                      </a:pPr>
                      <a:r>
                        <a:rPr lang="en-US" sz="1200" b="1" dirty="0">
                          <a:effectLst/>
                          <a:latin typeface="Helvetica" panose="020B0604020202020204" pitchFamily="34" charset="0"/>
                          <a:ea typeface="Calibri" panose="020F0502020204030204" pitchFamily="34" charset="0"/>
                          <a:cs typeface="Helvetica" panose="020B0604020202020204" pitchFamily="34" charset="0"/>
                        </a:rPr>
                        <a:t>In patients with SHD in whom frequent PVCs are suspected to be contributing to a cardiomyopathy and for whom AADs are ineffective, not tolerated, or not preferred for long-term therapy,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62805"/>
                  </a:ext>
                </a:extLst>
              </a:tr>
              <a:tr h="457200">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1200" b="1" dirty="0">
                          <a:latin typeface="Helvetica" panose="020B0604020202020204" pitchFamily="34" charset="0"/>
                          <a:cs typeface="Helvetica" panose="020B0604020202020204" pitchFamily="34" charset="0"/>
                        </a:rPr>
                        <a:t>B-NR</a:t>
                      </a: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9DD4"/>
                    </a:solidFill>
                  </a:tcPr>
                </a:tc>
                <a:tc>
                  <a:txBody>
                    <a:bodyPr/>
                    <a:lstStyle/>
                    <a:p>
                      <a:pPr marL="347472" marR="0" lvl="0" indent="-347472" algn="just">
                        <a:lnSpc>
                          <a:spcPct val="107000"/>
                        </a:lnSpc>
                        <a:spcBef>
                          <a:spcPts val="0"/>
                        </a:spcBef>
                        <a:spcAft>
                          <a:spcPts val="0"/>
                        </a:spcAft>
                        <a:buFont typeface="+mj-lt"/>
                        <a:buAutoNum type="arabicPeriod" startAt="3"/>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patients with focally triggered VF refractory to AADs and triggered by a similar PVC,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058563"/>
                  </a:ext>
                </a:extLst>
              </a:tr>
              <a:tr h="619918">
                <a:tc>
                  <a:txBody>
                    <a:bodyPr/>
                    <a:lstStyle/>
                    <a:p>
                      <a:pPr algn="ctr"/>
                      <a:r>
                        <a:rPr lang="en-US" sz="1200" b="1" dirty="0" err="1">
                          <a:latin typeface="Helvetica" panose="020B0604020202020204" pitchFamily="34" charset="0"/>
                          <a:cs typeface="Helvetica" panose="020B0604020202020204" pitchFamily="34" charset="0"/>
                        </a:rPr>
                        <a:t>IIa</a:t>
                      </a: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Helvetica" panose="020B0604020202020204" pitchFamily="34" charset="0"/>
                          <a:cs typeface="Helvetica" panose="020B0604020202020204" pitchFamily="34" charset="0"/>
                        </a:rPr>
                        <a:t>C-LD</a:t>
                      </a:r>
                    </a:p>
                    <a:p>
                      <a:pPr algn="ctr"/>
                      <a:endParaRPr lang="en-US" sz="1200" b="1" dirty="0">
                        <a:latin typeface="Helvetica" panose="020B0604020202020204" pitchFamily="34" charset="0"/>
                        <a:cs typeface="Helvetica" panose="020B0604020202020204" pitchFamily="34" charset="0"/>
                      </a:endParaRPr>
                    </a:p>
                  </a:txBody>
                  <a:tcPr marL="94744" marR="94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347472" marR="0" lvl="0" indent="-347472" algn="just">
                        <a:lnSpc>
                          <a:spcPct val="107000"/>
                        </a:lnSpc>
                        <a:spcBef>
                          <a:spcPts val="0"/>
                        </a:spcBef>
                        <a:spcAft>
                          <a:spcPts val="0"/>
                        </a:spcAft>
                        <a:buFont typeface="+mj-lt"/>
                        <a:buAutoNum type="arabicPeriod" startAt="4"/>
                      </a:pPr>
                      <a:r>
                        <a:rPr lang="en-US" sz="1200" b="1"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nonresponders to cardiac resynchronization therapy with very frequent unifocal PVCs limiting optimal biventricular pacing despite pharmacological therapy, catheter ablation can be useful.</a:t>
                      </a:r>
                    </a:p>
                  </a:txBody>
                  <a:tcPr marL="94744" marR="94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51329"/>
                  </a:ext>
                </a:extLst>
              </a:tr>
            </a:tbl>
          </a:graphicData>
        </a:graphic>
      </p:graphicFrame>
      <p:sp>
        <p:nvSpPr>
          <p:cNvPr id="10" name="Text Placeholder 9">
            <a:extLst>
              <a:ext uri="{FF2B5EF4-FFF2-40B4-BE49-F238E27FC236}">
                <a16:creationId xmlns:a16="http://schemas.microsoft.com/office/drawing/2014/main" id="{59EC4A81-CC73-48B4-B07B-C60554DD0731}"/>
              </a:ext>
            </a:extLst>
          </p:cNvPr>
          <p:cNvSpPr>
            <a:spLocks noGrp="1"/>
          </p:cNvSpPr>
          <p:nvPr>
            <p:ph type="body" sz="quarter" idx="11"/>
          </p:nvPr>
        </p:nvSpPr>
        <p:spPr>
          <a:xfrm>
            <a:off x="266700" y="304800"/>
            <a:ext cx="8724900" cy="685800"/>
          </a:xfrm>
        </p:spPr>
        <p:txBody>
          <a:bodyPr/>
          <a:lstStyle/>
          <a:p>
            <a:pPr algn="ctr"/>
            <a:r>
              <a:rPr lang="en-US" sz="3600" dirty="0"/>
              <a:t>Indications for Catheter Ablation</a:t>
            </a:r>
          </a:p>
        </p:txBody>
      </p:sp>
      <p:sp>
        <p:nvSpPr>
          <p:cNvPr id="4" name="Rectangle 3">
            <a:extLst>
              <a:ext uri="{FF2B5EF4-FFF2-40B4-BE49-F238E27FC236}">
                <a16:creationId xmlns:a16="http://schemas.microsoft.com/office/drawing/2014/main" id="{D9E90AFD-88FC-44D8-8A3F-FCEC3BE15655}"/>
              </a:ext>
            </a:extLst>
          </p:cNvPr>
          <p:cNvSpPr/>
          <p:nvPr/>
        </p:nvSpPr>
        <p:spPr>
          <a:xfrm>
            <a:off x="289112" y="1250508"/>
            <a:ext cx="8229600" cy="338554"/>
          </a:xfrm>
          <a:prstGeom prst="rect">
            <a:avLst/>
          </a:prstGeom>
        </p:spPr>
        <p:txBody>
          <a:bodyPr wrap="square">
            <a:spAutoFit/>
          </a:bodyPr>
          <a:lstStyle/>
          <a:p>
            <a:pPr lvl="0" defTabSz="463003">
              <a:spcBef>
                <a:spcPct val="0"/>
              </a:spcBef>
            </a:pPr>
            <a:r>
              <a:rPr lang="en-US" sz="1600" b="1" dirty="0">
                <a:solidFill>
                  <a:srgbClr val="004C77"/>
                </a:solidFill>
                <a:latin typeface="Helvetica" pitchFamily="2" charset="0"/>
              </a:rPr>
              <a:t>Premature Ventricular Complexes With or Without Left Ventricular Dysfunction</a:t>
            </a:r>
            <a:endParaRPr lang="en-US" dirty="0">
              <a:solidFill>
                <a:prstClr val="black"/>
              </a:solidFill>
            </a:endParaRPr>
          </a:p>
        </p:txBody>
      </p:sp>
    </p:spTree>
    <p:extLst>
      <p:ext uri="{BB962C8B-B14F-4D97-AF65-F5344CB8AC3E}">
        <p14:creationId xmlns:p14="http://schemas.microsoft.com/office/powerpoint/2010/main" val="3738567498"/>
      </p:ext>
    </p:extLst>
  </p:cSld>
  <p:clrMapOvr>
    <a:masterClrMapping/>
  </p:clrMapOvr>
</p:sld>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TM04033917[[fn=Berlin]]</Template>
  <TotalTime>9424</TotalTime>
  <Words>9438</Words>
  <Application>Microsoft Office PowerPoint</Application>
  <PresentationFormat>On-screen Show (4:3)</PresentationFormat>
  <Paragraphs>1045</Paragraphs>
  <Slides>74</Slides>
  <Notes>37</Notes>
  <HiddenSlides>3</HiddenSlides>
  <MMClips>7</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88" baseType="lpstr">
      <vt:lpstr>Arial</vt:lpstr>
      <vt:lpstr>Calibri</vt:lpstr>
      <vt:lpstr>Calibri Light</vt:lpstr>
      <vt:lpstr>Century Gothic</vt:lpstr>
      <vt:lpstr>Eurostile</vt:lpstr>
      <vt:lpstr>Gill Sans</vt:lpstr>
      <vt:lpstr>Helvetica</vt:lpstr>
      <vt:lpstr>Times New Roman</vt:lpstr>
      <vt:lpstr>Trebuchet MS</vt:lpstr>
      <vt:lpstr>Tw Cen MT</vt:lpstr>
      <vt:lpstr>Wingdings</vt:lpstr>
      <vt:lpstr>6_Office Theme</vt:lpstr>
      <vt:lpstr>7_Office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Getchius</dc:creator>
  <cp:lastModifiedBy>Valentina Such</cp:lastModifiedBy>
  <cp:revision>781</cp:revision>
  <dcterms:created xsi:type="dcterms:W3CDTF">2017-08-29T21:45:20Z</dcterms:created>
  <dcterms:modified xsi:type="dcterms:W3CDTF">2020-01-07T02:18:21Z</dcterms:modified>
</cp:coreProperties>
</file>