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6"/>
  </p:notesMasterIdLst>
  <p:sldIdLst>
    <p:sldId id="434" r:id="rId2"/>
    <p:sldId id="261" r:id="rId3"/>
    <p:sldId id="260" r:id="rId4"/>
    <p:sldId id="262" r:id="rId5"/>
    <p:sldId id="263" r:id="rId6"/>
    <p:sldId id="264" r:id="rId7"/>
    <p:sldId id="265" r:id="rId8"/>
    <p:sldId id="267" r:id="rId9"/>
    <p:sldId id="269" r:id="rId10"/>
    <p:sldId id="270" r:id="rId11"/>
    <p:sldId id="271" r:id="rId12"/>
    <p:sldId id="272" r:id="rId13"/>
    <p:sldId id="281" r:id="rId14"/>
    <p:sldId id="282" r:id="rId15"/>
    <p:sldId id="283" r:id="rId16"/>
    <p:sldId id="437" r:id="rId17"/>
    <p:sldId id="438" r:id="rId18"/>
    <p:sldId id="439" r:id="rId19"/>
    <p:sldId id="440" r:id="rId20"/>
    <p:sldId id="441" r:id="rId21"/>
    <p:sldId id="284" r:id="rId22"/>
    <p:sldId id="286" r:id="rId23"/>
    <p:sldId id="287" r:id="rId24"/>
    <p:sldId id="288" r:id="rId25"/>
    <p:sldId id="289" r:id="rId26"/>
    <p:sldId id="290" r:id="rId27"/>
    <p:sldId id="291" r:id="rId28"/>
    <p:sldId id="292" r:id="rId29"/>
    <p:sldId id="293" r:id="rId30"/>
    <p:sldId id="294" r:id="rId31"/>
    <p:sldId id="295" r:id="rId32"/>
    <p:sldId id="296" r:id="rId33"/>
    <p:sldId id="297" r:id="rId34"/>
    <p:sldId id="298" r:id="rId35"/>
    <p:sldId id="299" r:id="rId36"/>
    <p:sldId id="300" r:id="rId37"/>
    <p:sldId id="301" r:id="rId38"/>
    <p:sldId id="302" r:id="rId39"/>
    <p:sldId id="303" r:id="rId40"/>
    <p:sldId id="304" r:id="rId41"/>
    <p:sldId id="305" r:id="rId42"/>
    <p:sldId id="306" r:id="rId43"/>
    <p:sldId id="307" r:id="rId44"/>
    <p:sldId id="308" r:id="rId45"/>
    <p:sldId id="309" r:id="rId46"/>
    <p:sldId id="310" r:id="rId47"/>
    <p:sldId id="311" r:id="rId48"/>
    <p:sldId id="312" r:id="rId49"/>
    <p:sldId id="313" r:id="rId50"/>
    <p:sldId id="314" r:id="rId51"/>
    <p:sldId id="315" r:id="rId52"/>
    <p:sldId id="316" r:id="rId53"/>
    <p:sldId id="317" r:id="rId54"/>
    <p:sldId id="318" r:id="rId55"/>
    <p:sldId id="319" r:id="rId56"/>
    <p:sldId id="320" r:id="rId57"/>
    <p:sldId id="321" r:id="rId58"/>
    <p:sldId id="322" r:id="rId59"/>
    <p:sldId id="323" r:id="rId60"/>
    <p:sldId id="324" r:id="rId61"/>
    <p:sldId id="325" r:id="rId62"/>
    <p:sldId id="326" r:id="rId63"/>
    <p:sldId id="327" r:id="rId64"/>
    <p:sldId id="328" r:id="rId65"/>
    <p:sldId id="329" r:id="rId66"/>
    <p:sldId id="330" r:id="rId67"/>
    <p:sldId id="331" r:id="rId68"/>
    <p:sldId id="332" r:id="rId69"/>
    <p:sldId id="333" r:id="rId70"/>
    <p:sldId id="334" r:id="rId71"/>
    <p:sldId id="335" r:id="rId72"/>
    <p:sldId id="336" r:id="rId73"/>
    <p:sldId id="337" r:id="rId74"/>
    <p:sldId id="338" r:id="rId75"/>
    <p:sldId id="339" r:id="rId76"/>
    <p:sldId id="340" r:id="rId77"/>
    <p:sldId id="341" r:id="rId78"/>
    <p:sldId id="342" r:id="rId79"/>
    <p:sldId id="343" r:id="rId80"/>
    <p:sldId id="344" r:id="rId81"/>
    <p:sldId id="345" r:id="rId82"/>
    <p:sldId id="346" r:id="rId83"/>
    <p:sldId id="347" r:id="rId84"/>
    <p:sldId id="348" r:id="rId85"/>
    <p:sldId id="349" r:id="rId86"/>
    <p:sldId id="350" r:id="rId87"/>
    <p:sldId id="351" r:id="rId88"/>
    <p:sldId id="352" r:id="rId89"/>
    <p:sldId id="353" r:id="rId90"/>
    <p:sldId id="354" r:id="rId91"/>
    <p:sldId id="355" r:id="rId92"/>
    <p:sldId id="356" r:id="rId93"/>
    <p:sldId id="357" r:id="rId94"/>
    <p:sldId id="358" r:id="rId95"/>
    <p:sldId id="359" r:id="rId96"/>
    <p:sldId id="360" r:id="rId97"/>
    <p:sldId id="361" r:id="rId98"/>
    <p:sldId id="362" r:id="rId99"/>
    <p:sldId id="363" r:id="rId100"/>
    <p:sldId id="364" r:id="rId101"/>
    <p:sldId id="365" r:id="rId102"/>
    <p:sldId id="366" r:id="rId103"/>
    <p:sldId id="367" r:id="rId104"/>
    <p:sldId id="368" r:id="rId105"/>
    <p:sldId id="369" r:id="rId106"/>
    <p:sldId id="370" r:id="rId107"/>
    <p:sldId id="371" r:id="rId108"/>
    <p:sldId id="372" r:id="rId109"/>
    <p:sldId id="374" r:id="rId110"/>
    <p:sldId id="375" r:id="rId111"/>
    <p:sldId id="376" r:id="rId112"/>
    <p:sldId id="377" r:id="rId113"/>
    <p:sldId id="378" r:id="rId114"/>
    <p:sldId id="379" r:id="rId115"/>
    <p:sldId id="380" r:id="rId116"/>
    <p:sldId id="381" r:id="rId117"/>
    <p:sldId id="382" r:id="rId118"/>
    <p:sldId id="383" r:id="rId119"/>
    <p:sldId id="384" r:id="rId120"/>
    <p:sldId id="385" r:id="rId121"/>
    <p:sldId id="386" r:id="rId122"/>
    <p:sldId id="387" r:id="rId123"/>
    <p:sldId id="388" r:id="rId124"/>
    <p:sldId id="390" r:id="rId125"/>
    <p:sldId id="391" r:id="rId126"/>
    <p:sldId id="393" r:id="rId127"/>
    <p:sldId id="394" r:id="rId128"/>
    <p:sldId id="395" r:id="rId129"/>
    <p:sldId id="396" r:id="rId130"/>
    <p:sldId id="397" r:id="rId131"/>
    <p:sldId id="398" r:id="rId132"/>
    <p:sldId id="400" r:id="rId133"/>
    <p:sldId id="401" r:id="rId134"/>
    <p:sldId id="402" r:id="rId135"/>
    <p:sldId id="403" r:id="rId136"/>
    <p:sldId id="404" r:id="rId137"/>
    <p:sldId id="411" r:id="rId138"/>
    <p:sldId id="412" r:id="rId139"/>
    <p:sldId id="413" r:id="rId140"/>
    <p:sldId id="414" r:id="rId141"/>
    <p:sldId id="415" r:id="rId142"/>
    <p:sldId id="418" r:id="rId143"/>
    <p:sldId id="442" r:id="rId144"/>
    <p:sldId id="421" r:id="rId145"/>
    <p:sldId id="422" r:id="rId146"/>
    <p:sldId id="443" r:id="rId147"/>
    <p:sldId id="444" r:id="rId148"/>
    <p:sldId id="426" r:id="rId149"/>
    <p:sldId id="428" r:id="rId150"/>
    <p:sldId id="429" r:id="rId151"/>
    <p:sldId id="430" r:id="rId152"/>
    <p:sldId id="431" r:id="rId153"/>
    <p:sldId id="432" r:id="rId154"/>
    <p:sldId id="436" r:id="rId15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50B1C"/>
    <a:srgbClr val="50010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8" autoAdjust="0"/>
    <p:restoredTop sz="94705" autoAdjust="0"/>
  </p:normalViewPr>
  <p:slideViewPr>
    <p:cSldViewPr snapToGrid="0" snapToObjects="1">
      <p:cViewPr>
        <p:scale>
          <a:sx n="100" d="100"/>
          <a:sy n="100" d="100"/>
        </p:scale>
        <p:origin x="-936" y="-413"/>
      </p:cViewPr>
      <p:guideLst>
        <p:guide orient="horz" pos="2160"/>
        <p:guide pos="2880"/>
      </p:guideLst>
    </p:cSldViewPr>
  </p:slideViewPr>
  <p:outlineViewPr>
    <p:cViewPr>
      <p:scale>
        <a:sx n="33" d="100"/>
        <a:sy n="33" d="100"/>
      </p:scale>
      <p:origin x="48" y="13368"/>
    </p:cViewPr>
  </p:outlineViewPr>
  <p:notesTextViewPr>
    <p:cViewPr>
      <p:scale>
        <a:sx n="100" d="100"/>
        <a:sy n="100" d="100"/>
      </p:scale>
      <p:origin x="0" y="0"/>
    </p:cViewPr>
  </p:notesTextViewPr>
  <p:sorterViewPr>
    <p:cViewPr>
      <p:scale>
        <a:sx n="100" d="100"/>
        <a:sy n="100" d="100"/>
      </p:scale>
      <p:origin x="0" y="3493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slide" Target="slides/slide152.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53685;&#54633;%20&#47928;&#49436;1"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Administrator\Desktop\d.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ln>
              <a:noFill/>
            </a:ln>
            <a:effectLst/>
          </c:spPr>
          <c:invertIfNegative val="0"/>
          <c:dLbls>
            <c:dLbl>
              <c:idx val="0"/>
              <c:layout>
                <c:manualLayout>
                  <c:x val="0"/>
                  <c:y val="8.179398028507456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96CC-4F45-A771-71DFCA347F63}"/>
                </c:ex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j-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Sheet1!$B$2:$H$2</c:f>
              <c:strCache>
                <c:ptCount val="7"/>
                <c:pt idx="0">
                  <c:v>PVI only</c:v>
                </c:pt>
                <c:pt idx="1">
                  <c:v>PVI plus
linear
lesions</c:v>
                </c:pt>
                <c:pt idx="2">
                  <c:v>PVI plus
CFAE
ablation</c:v>
                </c:pt>
                <c:pt idx="3">
                  <c:v>CFAE
ablation
only</c:v>
                </c:pt>
                <c:pt idx="4">
                  <c:v>PVI plus
substrate
ablation</c:v>
                </c:pt>
                <c:pt idx="5">
                  <c:v>Stepwise
approach</c:v>
                </c:pt>
                <c:pt idx="6">
                  <c:v>Rotor
mapping</c:v>
                </c:pt>
              </c:strCache>
            </c:strRef>
          </c:cat>
          <c:val>
            <c:numRef>
              <c:f>Sheet1!$B$3:$H$3</c:f>
              <c:numCache>
                <c:formatCode>General</c:formatCode>
                <c:ptCount val="7"/>
                <c:pt idx="0">
                  <c:v>67</c:v>
                </c:pt>
                <c:pt idx="1">
                  <c:v>7</c:v>
                </c:pt>
                <c:pt idx="2">
                  <c:v>13</c:v>
                </c:pt>
                <c:pt idx="3">
                  <c:v>3</c:v>
                </c:pt>
                <c:pt idx="4">
                  <c:v>7</c:v>
                </c:pt>
                <c:pt idx="5">
                  <c:v>3</c:v>
                </c:pt>
                <c:pt idx="6">
                  <c:v>0</c:v>
                </c:pt>
              </c:numCache>
            </c:numRef>
          </c:val>
          <c:extLst xmlns:c16r2="http://schemas.microsoft.com/office/drawing/2015/06/chart">
            <c:ext xmlns:c16="http://schemas.microsoft.com/office/drawing/2014/chart" uri="{C3380CC4-5D6E-409C-BE32-E72D297353CC}">
              <c16:uniqueId val="{00000000-96CC-4F45-A771-71DFCA347F63}"/>
            </c:ext>
          </c:extLst>
        </c:ser>
        <c:dLbls>
          <c:showLegendKey val="0"/>
          <c:showVal val="0"/>
          <c:showCatName val="0"/>
          <c:showSerName val="0"/>
          <c:showPercent val="0"/>
          <c:showBubbleSize val="0"/>
        </c:dLbls>
        <c:gapWidth val="131"/>
        <c:overlap val="-27"/>
        <c:axId val="90237568"/>
        <c:axId val="87747968"/>
      </c:barChart>
      <c:catAx>
        <c:axId val="9023756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j-lt"/>
                <a:ea typeface="+mn-ea"/>
                <a:cs typeface="+mn-cs"/>
              </a:defRPr>
            </a:pPr>
            <a:endParaRPr lang="en-US"/>
          </a:p>
        </c:txPr>
        <c:crossAx val="87747968"/>
        <c:crosses val="autoZero"/>
        <c:auto val="1"/>
        <c:lblAlgn val="ctr"/>
        <c:lblOffset val="100"/>
        <c:noMultiLvlLbl val="0"/>
      </c:catAx>
      <c:valAx>
        <c:axId val="877479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j-lt"/>
                <a:ea typeface="+mn-ea"/>
                <a:cs typeface="+mn-cs"/>
              </a:defRPr>
            </a:pPr>
            <a:endParaRPr lang="en-US"/>
          </a:p>
        </c:txPr>
        <c:crossAx val="90237568"/>
        <c:crosses val="autoZero"/>
        <c:crossBetween val="between"/>
      </c:valAx>
      <c:spPr>
        <a:noFill/>
        <a:ln>
          <a:solidFill>
            <a:schemeClr val="tx1"/>
          </a:solid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ln>
              <a:noFill/>
            </a:ln>
            <a:effectLst/>
          </c:spPr>
          <c:invertIfNegative val="0"/>
          <c:dLbls>
            <c:dLbl>
              <c:idx val="0"/>
              <c:layout>
                <c:manualLayout>
                  <c:x val="5.5751980073276541E-3"/>
                  <c:y val="2.044848848637389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5475-49DC-A6A6-FD4B5C2237B4}"/>
                </c:ex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[d.xlsx]Sheet1!$J$2:$P$2</c:f>
              <c:strCache>
                <c:ptCount val="7"/>
                <c:pt idx="0">
                  <c:v>PVI only</c:v>
                </c:pt>
                <c:pt idx="1">
                  <c:v>PVI plus
linear
lesions</c:v>
                </c:pt>
                <c:pt idx="2">
                  <c:v>PVI plus
CFAE
ablation</c:v>
                </c:pt>
                <c:pt idx="3">
                  <c:v>CFAE
ablation
only</c:v>
                </c:pt>
                <c:pt idx="4">
                  <c:v>PVI plus
substrate
ablation</c:v>
                </c:pt>
                <c:pt idx="5">
                  <c:v>Stepwise
approach</c:v>
                </c:pt>
                <c:pt idx="6">
                  <c:v>Rotor
mapping</c:v>
                </c:pt>
              </c:strCache>
            </c:strRef>
          </c:cat>
          <c:val>
            <c:numRef>
              <c:f>[d.xlsx]Sheet1!$J$3:$P$3</c:f>
              <c:numCache>
                <c:formatCode>General</c:formatCode>
                <c:ptCount val="7"/>
                <c:pt idx="0">
                  <c:v>37</c:v>
                </c:pt>
                <c:pt idx="1">
                  <c:v>13</c:v>
                </c:pt>
                <c:pt idx="2">
                  <c:v>20</c:v>
                </c:pt>
                <c:pt idx="3">
                  <c:v>3</c:v>
                </c:pt>
                <c:pt idx="4">
                  <c:v>10</c:v>
                </c:pt>
                <c:pt idx="5">
                  <c:v>13</c:v>
                </c:pt>
                <c:pt idx="6">
                  <c:v>0</c:v>
                </c:pt>
              </c:numCache>
            </c:numRef>
          </c:val>
          <c:extLst xmlns:c16r2="http://schemas.microsoft.com/office/drawing/2015/06/chart">
            <c:ext xmlns:c16="http://schemas.microsoft.com/office/drawing/2014/chart" uri="{C3380CC4-5D6E-409C-BE32-E72D297353CC}">
              <c16:uniqueId val="{00000000-5475-49DC-A6A6-FD4B5C2237B4}"/>
            </c:ext>
          </c:extLst>
        </c:ser>
        <c:dLbls>
          <c:showLegendKey val="0"/>
          <c:showVal val="0"/>
          <c:showCatName val="0"/>
          <c:showSerName val="0"/>
          <c:showPercent val="0"/>
          <c:showBubbleSize val="0"/>
        </c:dLbls>
        <c:gapWidth val="131"/>
        <c:overlap val="-27"/>
        <c:axId val="100049664"/>
        <c:axId val="100051200"/>
      </c:barChart>
      <c:catAx>
        <c:axId val="100049664"/>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j-lt"/>
                <a:ea typeface="+mn-ea"/>
                <a:cs typeface="+mn-cs"/>
              </a:defRPr>
            </a:pPr>
            <a:endParaRPr lang="en-US"/>
          </a:p>
        </c:txPr>
        <c:crossAx val="100051200"/>
        <c:crosses val="autoZero"/>
        <c:auto val="1"/>
        <c:lblAlgn val="ctr"/>
        <c:lblOffset val="100"/>
        <c:noMultiLvlLbl val="0"/>
      </c:catAx>
      <c:valAx>
        <c:axId val="1000512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solidFill>
              <a:schemeClr val="tx1">
                <a:lumMod val="15000"/>
                <a:lumOff val="85000"/>
              </a:schemeClr>
            </a:solid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j-lt"/>
                <a:ea typeface="+mn-ea"/>
                <a:cs typeface="+mn-cs"/>
              </a:defRPr>
            </a:pPr>
            <a:endParaRPr lang="en-US"/>
          </a:p>
        </c:txPr>
        <c:crossAx val="100049664"/>
        <c:crosses val="autoZero"/>
        <c:crossBetween val="between"/>
      </c:valAx>
      <c:spPr>
        <a:noFill/>
        <a:ln>
          <a:solidFill>
            <a:schemeClr val="tx1">
              <a:lumMod val="15000"/>
              <a:lumOff val="85000"/>
            </a:schemeClr>
          </a:solid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C5BCBD7-6CD1-4ED0-95A5-1D36303BF80A}" type="datetimeFigureOut">
              <a:rPr lang="en-US" smtClean="0"/>
              <a:t>8/30/2017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4414CCE-8A61-4A77-B99F-914D949D00B0}" type="slidenum">
              <a:rPr lang="en-US" smtClean="0"/>
              <a:t>‹#›</a:t>
            </a:fld>
            <a:endParaRPr lang="en-US"/>
          </a:p>
        </p:txBody>
      </p:sp>
    </p:spTree>
    <p:extLst>
      <p:ext uri="{BB962C8B-B14F-4D97-AF65-F5344CB8AC3E}">
        <p14:creationId xmlns:p14="http://schemas.microsoft.com/office/powerpoint/2010/main" val="41736359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453027FD-F585-42D6-9716-CCBADE1F953A}" type="slidenum">
              <a:rPr lang="ko-KR" altLang="en-US" smtClean="0"/>
              <a:pPr/>
              <a:t>22</a:t>
            </a:fld>
            <a:endParaRPr lang="ko-KR" altLang="en-US"/>
          </a:p>
        </p:txBody>
      </p:sp>
    </p:spTree>
    <p:extLst>
      <p:ext uri="{BB962C8B-B14F-4D97-AF65-F5344CB8AC3E}">
        <p14:creationId xmlns:p14="http://schemas.microsoft.com/office/powerpoint/2010/main" val="4151858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Folienbildplatzhalter 1"/>
          <p:cNvSpPr>
            <a:spLocks noGrp="1" noRot="1" noChangeAspect="1" noTextEdit="1"/>
          </p:cNvSpPr>
          <p:nvPr>
            <p:ph type="sldImg"/>
          </p:nvPr>
        </p:nvSpPr>
        <p:spPr>
          <a:ln/>
        </p:spPr>
      </p:sp>
      <p:sp>
        <p:nvSpPr>
          <p:cNvPr id="33795"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
        <p:nvSpPr>
          <p:cNvPr id="33796"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5F3101F-FAA2-4043-8DAE-0316C1F6D6DB}" type="slidenum">
              <a:rPr lang="en-US" altLang="de-DE" sz="1200"/>
              <a:pPr/>
              <a:t>111</a:t>
            </a:fld>
            <a:endParaRPr lang="en-US" altLang="de-DE" sz="1200"/>
          </a:p>
        </p:txBody>
      </p:sp>
    </p:spTree>
    <p:extLst>
      <p:ext uri="{BB962C8B-B14F-4D97-AF65-F5344CB8AC3E}">
        <p14:creationId xmlns:p14="http://schemas.microsoft.com/office/powerpoint/2010/main" val="20181268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Folienbildplatzhalter 1"/>
          <p:cNvSpPr>
            <a:spLocks noGrp="1" noRot="1" noChangeAspect="1" noTextEdit="1"/>
          </p:cNvSpPr>
          <p:nvPr>
            <p:ph type="sldImg"/>
          </p:nvPr>
        </p:nvSpPr>
        <p:spPr>
          <a:ln/>
        </p:spPr>
      </p:sp>
      <p:sp>
        <p:nvSpPr>
          <p:cNvPr id="33795"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
        <p:nvSpPr>
          <p:cNvPr id="33796"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5F3101F-FAA2-4043-8DAE-0316C1F6D6DB}" type="slidenum">
              <a:rPr lang="en-US" altLang="de-DE" sz="1200"/>
              <a:pPr/>
              <a:t>112</a:t>
            </a:fld>
            <a:endParaRPr lang="en-US" altLang="de-DE" sz="1200"/>
          </a:p>
        </p:txBody>
      </p:sp>
    </p:spTree>
    <p:extLst>
      <p:ext uri="{BB962C8B-B14F-4D97-AF65-F5344CB8AC3E}">
        <p14:creationId xmlns:p14="http://schemas.microsoft.com/office/powerpoint/2010/main" val="36663448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Folienbildplatzhalter 1"/>
          <p:cNvSpPr>
            <a:spLocks noGrp="1" noRot="1" noChangeAspect="1" noTextEdit="1"/>
          </p:cNvSpPr>
          <p:nvPr>
            <p:ph type="sldImg"/>
          </p:nvPr>
        </p:nvSpPr>
        <p:spPr>
          <a:ln/>
        </p:spPr>
      </p:sp>
      <p:sp>
        <p:nvSpPr>
          <p:cNvPr id="33795"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
        <p:nvSpPr>
          <p:cNvPr id="33796"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5F3101F-FAA2-4043-8DAE-0316C1F6D6DB}" type="slidenum">
              <a:rPr lang="en-US" altLang="de-DE" sz="1200"/>
              <a:pPr/>
              <a:t>113</a:t>
            </a:fld>
            <a:endParaRPr lang="en-US" altLang="de-DE" sz="1200"/>
          </a:p>
        </p:txBody>
      </p:sp>
    </p:spTree>
    <p:extLst>
      <p:ext uri="{BB962C8B-B14F-4D97-AF65-F5344CB8AC3E}">
        <p14:creationId xmlns:p14="http://schemas.microsoft.com/office/powerpoint/2010/main" val="9410055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Folienbildplatzhalter 1"/>
          <p:cNvSpPr>
            <a:spLocks noGrp="1" noRot="1" noChangeAspect="1" noTextEdit="1"/>
          </p:cNvSpPr>
          <p:nvPr>
            <p:ph type="sldImg"/>
          </p:nvPr>
        </p:nvSpPr>
        <p:spPr>
          <a:ln/>
        </p:spPr>
      </p:sp>
      <p:sp>
        <p:nvSpPr>
          <p:cNvPr id="33795"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
        <p:nvSpPr>
          <p:cNvPr id="33796"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5F3101F-FAA2-4043-8DAE-0316C1F6D6DB}" type="slidenum">
              <a:rPr lang="en-US" altLang="de-DE" sz="1200"/>
              <a:pPr/>
              <a:t>114</a:t>
            </a:fld>
            <a:endParaRPr lang="en-US" altLang="de-DE" sz="1200"/>
          </a:p>
        </p:txBody>
      </p:sp>
    </p:spTree>
    <p:extLst>
      <p:ext uri="{BB962C8B-B14F-4D97-AF65-F5344CB8AC3E}">
        <p14:creationId xmlns:p14="http://schemas.microsoft.com/office/powerpoint/2010/main" val="15212185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Folienbildplatzhalter 1"/>
          <p:cNvSpPr>
            <a:spLocks noGrp="1" noRot="1" noChangeAspect="1" noTextEdit="1"/>
          </p:cNvSpPr>
          <p:nvPr>
            <p:ph type="sldImg"/>
          </p:nvPr>
        </p:nvSpPr>
        <p:spPr>
          <a:ln/>
        </p:spPr>
      </p:sp>
      <p:sp>
        <p:nvSpPr>
          <p:cNvPr id="18435"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
        <p:nvSpPr>
          <p:cNvPr id="18436"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fld id="{B47E471C-3B2E-4604-9CD9-202FDAA779D1}" type="slidenum">
              <a:rPr lang="en-US" altLang="de-DE" sz="1200" smtClean="0"/>
              <a:pPr/>
              <a:t>115</a:t>
            </a:fld>
            <a:endParaRPr lang="en-US" altLang="de-DE" sz="1200"/>
          </a:p>
        </p:txBody>
      </p:sp>
    </p:spTree>
    <p:extLst>
      <p:ext uri="{BB962C8B-B14F-4D97-AF65-F5344CB8AC3E}">
        <p14:creationId xmlns:p14="http://schemas.microsoft.com/office/powerpoint/2010/main" val="29458618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Folienbildplatzhalter 1"/>
          <p:cNvSpPr>
            <a:spLocks noGrp="1" noRot="1" noChangeAspect="1" noTextEdit="1"/>
          </p:cNvSpPr>
          <p:nvPr>
            <p:ph type="sldImg"/>
          </p:nvPr>
        </p:nvSpPr>
        <p:spPr>
          <a:ln/>
        </p:spPr>
      </p:sp>
      <p:sp>
        <p:nvSpPr>
          <p:cNvPr id="33795"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
        <p:nvSpPr>
          <p:cNvPr id="33796"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5F3101F-FAA2-4043-8DAE-0316C1F6D6DB}" type="slidenum">
              <a:rPr lang="en-US" altLang="de-DE" sz="1200"/>
              <a:pPr/>
              <a:t>116</a:t>
            </a:fld>
            <a:endParaRPr lang="en-US" altLang="de-DE" sz="1200"/>
          </a:p>
        </p:txBody>
      </p:sp>
    </p:spTree>
    <p:extLst>
      <p:ext uri="{BB962C8B-B14F-4D97-AF65-F5344CB8AC3E}">
        <p14:creationId xmlns:p14="http://schemas.microsoft.com/office/powerpoint/2010/main" val="35956622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Folienbildplatzhalter 1"/>
          <p:cNvSpPr>
            <a:spLocks noGrp="1" noRot="1" noChangeAspect="1" noTextEdit="1"/>
          </p:cNvSpPr>
          <p:nvPr>
            <p:ph type="sldImg"/>
          </p:nvPr>
        </p:nvSpPr>
        <p:spPr>
          <a:ln/>
        </p:spPr>
      </p:sp>
      <p:sp>
        <p:nvSpPr>
          <p:cNvPr id="33795"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
        <p:nvSpPr>
          <p:cNvPr id="33796"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5F3101F-FAA2-4043-8DAE-0316C1F6D6DB}" type="slidenum">
              <a:rPr lang="en-US" altLang="de-DE" sz="1200"/>
              <a:pPr/>
              <a:t>117</a:t>
            </a:fld>
            <a:endParaRPr lang="en-US" altLang="de-DE" sz="1200"/>
          </a:p>
        </p:txBody>
      </p:sp>
    </p:spTree>
    <p:extLst>
      <p:ext uri="{BB962C8B-B14F-4D97-AF65-F5344CB8AC3E}">
        <p14:creationId xmlns:p14="http://schemas.microsoft.com/office/powerpoint/2010/main" val="3518879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Folienbildplatzhalter 1"/>
          <p:cNvSpPr>
            <a:spLocks noGrp="1" noRot="1" noChangeAspect="1" noTextEdit="1"/>
          </p:cNvSpPr>
          <p:nvPr>
            <p:ph type="sldImg"/>
          </p:nvPr>
        </p:nvSpPr>
        <p:spPr>
          <a:ln/>
        </p:spPr>
      </p:sp>
      <p:sp>
        <p:nvSpPr>
          <p:cNvPr id="33795"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
        <p:nvSpPr>
          <p:cNvPr id="33796"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5F3101F-FAA2-4043-8DAE-0316C1F6D6DB}" type="slidenum">
              <a:rPr lang="en-US" altLang="de-DE" sz="1200"/>
              <a:pPr/>
              <a:t>118</a:t>
            </a:fld>
            <a:endParaRPr lang="en-US" altLang="de-DE" sz="1200"/>
          </a:p>
        </p:txBody>
      </p:sp>
    </p:spTree>
    <p:extLst>
      <p:ext uri="{BB962C8B-B14F-4D97-AF65-F5344CB8AC3E}">
        <p14:creationId xmlns:p14="http://schemas.microsoft.com/office/powerpoint/2010/main" val="34550042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Folienbildplatzhalter 1"/>
          <p:cNvSpPr>
            <a:spLocks noGrp="1" noRot="1" noChangeAspect="1" noTextEdit="1"/>
          </p:cNvSpPr>
          <p:nvPr>
            <p:ph type="sldImg"/>
          </p:nvPr>
        </p:nvSpPr>
        <p:spPr>
          <a:ln/>
        </p:spPr>
      </p:sp>
      <p:sp>
        <p:nvSpPr>
          <p:cNvPr id="33795"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
        <p:nvSpPr>
          <p:cNvPr id="33796"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5F3101F-FAA2-4043-8DAE-0316C1F6D6DB}" type="slidenum">
              <a:rPr lang="en-US" altLang="de-DE" sz="1200"/>
              <a:pPr/>
              <a:t>119</a:t>
            </a:fld>
            <a:endParaRPr lang="en-US" altLang="de-DE" sz="1200"/>
          </a:p>
        </p:txBody>
      </p:sp>
    </p:spTree>
    <p:extLst>
      <p:ext uri="{BB962C8B-B14F-4D97-AF65-F5344CB8AC3E}">
        <p14:creationId xmlns:p14="http://schemas.microsoft.com/office/powerpoint/2010/main" val="3159766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Folienbildplatzhalter 1"/>
          <p:cNvSpPr>
            <a:spLocks noGrp="1" noRot="1" noChangeAspect="1" noTextEdit="1"/>
          </p:cNvSpPr>
          <p:nvPr>
            <p:ph type="sldImg"/>
          </p:nvPr>
        </p:nvSpPr>
        <p:spPr>
          <a:ln/>
        </p:spPr>
      </p:sp>
      <p:sp>
        <p:nvSpPr>
          <p:cNvPr id="33795"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
        <p:nvSpPr>
          <p:cNvPr id="33796"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5F3101F-FAA2-4043-8DAE-0316C1F6D6DB}" type="slidenum">
              <a:rPr lang="en-US" altLang="de-DE" sz="1200"/>
              <a:pPr/>
              <a:t>120</a:t>
            </a:fld>
            <a:endParaRPr lang="en-US" altLang="de-DE" sz="1200"/>
          </a:p>
        </p:txBody>
      </p:sp>
    </p:spTree>
    <p:extLst>
      <p:ext uri="{BB962C8B-B14F-4D97-AF65-F5344CB8AC3E}">
        <p14:creationId xmlns:p14="http://schemas.microsoft.com/office/powerpoint/2010/main" val="16265337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smtClean="0">
                <a:solidFill>
                  <a:schemeClr val="tx1"/>
                </a:solidFill>
                <a:effectLst/>
                <a:latin typeface="+mn-lt"/>
                <a:ea typeface="+mn-ea"/>
                <a:cs typeface="+mn-cs"/>
              </a:rPr>
              <a:t>Schematic drawing showing mechanisms of atrial flutter and atrial tachycardia. </a:t>
            </a:r>
            <a:r>
              <a:rPr lang="en-US" altLang="ko-KR" sz="1200" b="1" kern="1200" dirty="0" smtClean="0">
                <a:solidFill>
                  <a:schemeClr val="tx1"/>
                </a:solidFill>
                <a:effectLst/>
                <a:latin typeface="+mn-lt"/>
                <a:ea typeface="+mn-ea"/>
                <a:cs typeface="+mn-cs"/>
              </a:rPr>
              <a:t>A:</a:t>
            </a:r>
            <a:r>
              <a:rPr lang="en-US" altLang="ko-KR" sz="1200" kern="1200" dirty="0" smtClean="0">
                <a:solidFill>
                  <a:schemeClr val="tx1"/>
                </a:solidFill>
                <a:effectLst/>
                <a:latin typeface="+mn-lt"/>
                <a:ea typeface="+mn-ea"/>
                <a:cs typeface="+mn-cs"/>
              </a:rPr>
              <a:t> Isthmus-dependent reverse common (clockwise) atrial flutter. </a:t>
            </a:r>
            <a:r>
              <a:rPr lang="en-US" altLang="ko-KR" sz="1200" b="1" kern="1200" dirty="0" smtClean="0">
                <a:solidFill>
                  <a:schemeClr val="tx1"/>
                </a:solidFill>
                <a:effectLst/>
                <a:latin typeface="+mn-lt"/>
                <a:ea typeface="+mn-ea"/>
                <a:cs typeface="+mn-cs"/>
              </a:rPr>
              <a:t>B:</a:t>
            </a:r>
            <a:r>
              <a:rPr lang="en-US" altLang="ko-KR" sz="1200" kern="1200" dirty="0" smtClean="0">
                <a:solidFill>
                  <a:schemeClr val="tx1"/>
                </a:solidFill>
                <a:effectLst/>
                <a:latin typeface="+mn-lt"/>
                <a:ea typeface="+mn-ea"/>
                <a:cs typeface="+mn-cs"/>
              </a:rPr>
              <a:t>  Isthmus-dependent common (counter clockwise) atrial flutter. </a:t>
            </a:r>
            <a:r>
              <a:rPr lang="en-US" altLang="ko-KR" sz="1200" b="1" kern="1200" dirty="0" smtClean="0">
                <a:solidFill>
                  <a:schemeClr val="tx1"/>
                </a:solidFill>
                <a:effectLst/>
                <a:latin typeface="+mn-lt"/>
                <a:ea typeface="+mn-ea"/>
                <a:cs typeface="+mn-cs"/>
              </a:rPr>
              <a:t>C:</a:t>
            </a:r>
            <a:r>
              <a:rPr lang="en-US" altLang="ko-KR" sz="1200" kern="1200" dirty="0" smtClean="0">
                <a:solidFill>
                  <a:schemeClr val="tx1"/>
                </a:solidFill>
                <a:effectLst/>
                <a:latin typeface="+mn-lt"/>
                <a:ea typeface="+mn-ea"/>
                <a:cs typeface="+mn-cs"/>
              </a:rPr>
              <a:t> Focal atrial tachycardia with circumferential spread of activation of the atria (can arise from multiple sites within the left and right atrium). </a:t>
            </a:r>
            <a:r>
              <a:rPr lang="en-US" altLang="ko-KR" sz="1200" b="1" kern="1200" dirty="0" smtClean="0">
                <a:solidFill>
                  <a:schemeClr val="tx1"/>
                </a:solidFill>
                <a:effectLst/>
                <a:latin typeface="+mn-lt"/>
                <a:ea typeface="+mn-ea"/>
                <a:cs typeface="+mn-cs"/>
              </a:rPr>
              <a:t>D:</a:t>
            </a:r>
            <a:r>
              <a:rPr lang="en-US" altLang="ko-KR" sz="1200" kern="1200" dirty="0" smtClean="0">
                <a:solidFill>
                  <a:schemeClr val="tx1"/>
                </a:solidFill>
                <a:effectLst/>
                <a:latin typeface="+mn-lt"/>
                <a:ea typeface="+mn-ea"/>
                <a:cs typeface="+mn-cs"/>
              </a:rPr>
              <a:t> </a:t>
            </a:r>
            <a:r>
              <a:rPr lang="en-US" altLang="ko-KR" sz="1200" kern="1200" dirty="0" err="1" smtClean="0">
                <a:solidFill>
                  <a:schemeClr val="tx1"/>
                </a:solidFill>
                <a:effectLst/>
                <a:latin typeface="+mn-lt"/>
                <a:ea typeface="+mn-ea"/>
                <a:cs typeface="+mn-cs"/>
              </a:rPr>
              <a:t>Microreentrant</a:t>
            </a:r>
            <a:r>
              <a:rPr lang="en-US" altLang="ko-KR" sz="1200" kern="1200" dirty="0" smtClean="0">
                <a:solidFill>
                  <a:schemeClr val="tx1"/>
                </a:solidFill>
                <a:effectLst/>
                <a:latin typeface="+mn-lt"/>
                <a:ea typeface="+mn-ea"/>
                <a:cs typeface="+mn-cs"/>
              </a:rPr>
              <a:t> atrial tachycardia with circumferential spread of activation of the atria. </a:t>
            </a:r>
            <a:r>
              <a:rPr lang="en-US" altLang="ko-KR" sz="1200" b="1" kern="1200" dirty="0" smtClean="0">
                <a:solidFill>
                  <a:schemeClr val="tx1"/>
                </a:solidFill>
                <a:effectLst/>
                <a:latin typeface="+mn-lt"/>
                <a:ea typeface="+mn-ea"/>
                <a:cs typeface="+mn-cs"/>
              </a:rPr>
              <a:t>E:</a:t>
            </a:r>
            <a:r>
              <a:rPr lang="en-US" altLang="ko-KR" sz="1200" kern="1200" dirty="0" smtClean="0">
                <a:solidFill>
                  <a:schemeClr val="tx1"/>
                </a:solidFill>
                <a:effectLst/>
                <a:latin typeface="+mn-lt"/>
                <a:ea typeface="+mn-ea"/>
                <a:cs typeface="+mn-cs"/>
              </a:rPr>
              <a:t> </a:t>
            </a:r>
            <a:r>
              <a:rPr lang="en-US" altLang="ko-KR" sz="1200" kern="1200" dirty="0" err="1" smtClean="0">
                <a:solidFill>
                  <a:schemeClr val="tx1"/>
                </a:solidFill>
                <a:effectLst/>
                <a:latin typeface="+mn-lt"/>
                <a:ea typeface="+mn-ea"/>
                <a:cs typeface="+mn-cs"/>
              </a:rPr>
              <a:t>Perimitral</a:t>
            </a:r>
            <a:r>
              <a:rPr lang="en-US" altLang="ko-KR" sz="1200" kern="1200" dirty="0" smtClean="0">
                <a:solidFill>
                  <a:schemeClr val="tx1"/>
                </a:solidFill>
                <a:effectLst/>
                <a:latin typeface="+mn-lt"/>
                <a:ea typeface="+mn-ea"/>
                <a:cs typeface="+mn-cs"/>
              </a:rPr>
              <a:t> atrial flutter. </a:t>
            </a:r>
            <a:r>
              <a:rPr lang="en-US" altLang="ko-KR" sz="1200" b="1" kern="1200" dirty="0" smtClean="0">
                <a:solidFill>
                  <a:schemeClr val="tx1"/>
                </a:solidFill>
                <a:effectLst/>
                <a:latin typeface="+mn-lt"/>
                <a:ea typeface="+mn-ea"/>
                <a:cs typeface="+mn-cs"/>
              </a:rPr>
              <a:t>F:</a:t>
            </a:r>
            <a:r>
              <a:rPr lang="en-US" altLang="ko-KR" sz="1200" kern="1200" dirty="0" smtClean="0">
                <a:solidFill>
                  <a:schemeClr val="tx1"/>
                </a:solidFill>
                <a:effectLst/>
                <a:latin typeface="+mn-lt"/>
                <a:ea typeface="+mn-ea"/>
                <a:cs typeface="+mn-cs"/>
              </a:rPr>
              <a:t> Roof-dependent atrial flutter. </a:t>
            </a:r>
            <a:endParaRPr lang="ko-KR" altLang="ko-KR" sz="1200" kern="1200" dirty="0" smtClean="0">
              <a:solidFill>
                <a:schemeClr val="tx1"/>
              </a:solidFill>
              <a:effectLst/>
              <a:latin typeface="+mn-lt"/>
              <a:ea typeface="+mn-ea"/>
              <a:cs typeface="+mn-cs"/>
            </a:endParaRPr>
          </a:p>
          <a:p>
            <a:endParaRPr lang="ko-KR" altLang="en-US" dirty="0"/>
          </a:p>
        </p:txBody>
      </p:sp>
      <p:sp>
        <p:nvSpPr>
          <p:cNvPr id="4" name="슬라이드 번호 개체 틀 3"/>
          <p:cNvSpPr>
            <a:spLocks noGrp="1"/>
          </p:cNvSpPr>
          <p:nvPr>
            <p:ph type="sldNum" sz="quarter" idx="10"/>
          </p:nvPr>
        </p:nvSpPr>
        <p:spPr/>
        <p:txBody>
          <a:bodyPr/>
          <a:lstStyle/>
          <a:p>
            <a:fld id="{453027FD-F585-42D6-9716-CCBADE1F953A}" type="slidenum">
              <a:rPr lang="ko-KR" altLang="en-US" smtClean="0"/>
              <a:pPr/>
              <a:t>37</a:t>
            </a:fld>
            <a:endParaRPr lang="ko-KR" altLang="en-US"/>
          </a:p>
        </p:txBody>
      </p:sp>
    </p:spTree>
    <p:extLst>
      <p:ext uri="{BB962C8B-B14F-4D97-AF65-F5344CB8AC3E}">
        <p14:creationId xmlns:p14="http://schemas.microsoft.com/office/powerpoint/2010/main" val="41559969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Folienbildplatzhalter 1"/>
          <p:cNvSpPr>
            <a:spLocks noGrp="1" noRot="1" noChangeAspect="1" noTextEdit="1"/>
          </p:cNvSpPr>
          <p:nvPr>
            <p:ph type="sldImg"/>
          </p:nvPr>
        </p:nvSpPr>
        <p:spPr>
          <a:ln/>
        </p:spPr>
      </p:sp>
      <p:sp>
        <p:nvSpPr>
          <p:cNvPr id="33795"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
        <p:nvSpPr>
          <p:cNvPr id="33796"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5F3101F-FAA2-4043-8DAE-0316C1F6D6DB}" type="slidenum">
              <a:rPr lang="en-US" altLang="de-DE" sz="1200"/>
              <a:pPr/>
              <a:t>121</a:t>
            </a:fld>
            <a:endParaRPr lang="en-US" altLang="de-DE" sz="1200"/>
          </a:p>
        </p:txBody>
      </p:sp>
    </p:spTree>
    <p:extLst>
      <p:ext uri="{BB962C8B-B14F-4D97-AF65-F5344CB8AC3E}">
        <p14:creationId xmlns:p14="http://schemas.microsoft.com/office/powerpoint/2010/main" val="27837302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Folienbildplatzhalter 1"/>
          <p:cNvSpPr>
            <a:spLocks noGrp="1" noRot="1" noChangeAspect="1" noTextEdit="1"/>
          </p:cNvSpPr>
          <p:nvPr>
            <p:ph type="sldImg"/>
          </p:nvPr>
        </p:nvSpPr>
        <p:spPr>
          <a:ln/>
        </p:spPr>
      </p:sp>
      <p:sp>
        <p:nvSpPr>
          <p:cNvPr id="33795"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
        <p:nvSpPr>
          <p:cNvPr id="33796"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5F3101F-FAA2-4043-8DAE-0316C1F6D6DB}" type="slidenum">
              <a:rPr lang="en-US" altLang="de-DE" sz="1200"/>
              <a:pPr/>
              <a:t>122</a:t>
            </a:fld>
            <a:endParaRPr lang="en-US" altLang="de-DE" sz="1200"/>
          </a:p>
        </p:txBody>
      </p:sp>
    </p:spTree>
    <p:extLst>
      <p:ext uri="{BB962C8B-B14F-4D97-AF65-F5344CB8AC3E}">
        <p14:creationId xmlns:p14="http://schemas.microsoft.com/office/powerpoint/2010/main" val="28375609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Folienbildplatzhalter 1"/>
          <p:cNvSpPr>
            <a:spLocks noGrp="1" noRot="1" noChangeAspect="1" noTextEdit="1"/>
          </p:cNvSpPr>
          <p:nvPr>
            <p:ph type="sldImg"/>
          </p:nvPr>
        </p:nvSpPr>
        <p:spPr>
          <a:ln/>
        </p:spPr>
      </p:sp>
      <p:sp>
        <p:nvSpPr>
          <p:cNvPr id="33795"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
        <p:nvSpPr>
          <p:cNvPr id="33796"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5F3101F-FAA2-4043-8DAE-0316C1F6D6DB}" type="slidenum">
              <a:rPr lang="en-US" altLang="de-DE" sz="1200"/>
              <a:pPr/>
              <a:t>123</a:t>
            </a:fld>
            <a:endParaRPr lang="en-US" altLang="de-DE" sz="1200"/>
          </a:p>
        </p:txBody>
      </p:sp>
    </p:spTree>
    <p:extLst>
      <p:ext uri="{BB962C8B-B14F-4D97-AF65-F5344CB8AC3E}">
        <p14:creationId xmlns:p14="http://schemas.microsoft.com/office/powerpoint/2010/main" val="39802626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Folienbildplatzhalter 1"/>
          <p:cNvSpPr>
            <a:spLocks noGrp="1" noRot="1" noChangeAspect="1" noTextEdit="1"/>
          </p:cNvSpPr>
          <p:nvPr>
            <p:ph type="sldImg"/>
          </p:nvPr>
        </p:nvSpPr>
        <p:spPr>
          <a:ln/>
        </p:spPr>
      </p:sp>
      <p:sp>
        <p:nvSpPr>
          <p:cNvPr id="33795"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
        <p:nvSpPr>
          <p:cNvPr id="33796"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5F3101F-FAA2-4043-8DAE-0316C1F6D6DB}" type="slidenum">
              <a:rPr lang="en-US" altLang="de-DE" sz="1200"/>
              <a:pPr/>
              <a:t>124</a:t>
            </a:fld>
            <a:endParaRPr lang="en-US" altLang="de-DE" sz="1200"/>
          </a:p>
        </p:txBody>
      </p:sp>
    </p:spTree>
    <p:extLst>
      <p:ext uri="{BB962C8B-B14F-4D97-AF65-F5344CB8AC3E}">
        <p14:creationId xmlns:p14="http://schemas.microsoft.com/office/powerpoint/2010/main" val="33896846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Folienbildplatzhalter 1"/>
          <p:cNvSpPr>
            <a:spLocks noGrp="1" noRot="1" noChangeAspect="1" noTextEdit="1"/>
          </p:cNvSpPr>
          <p:nvPr>
            <p:ph type="sldImg"/>
          </p:nvPr>
        </p:nvSpPr>
        <p:spPr>
          <a:ln/>
        </p:spPr>
      </p:sp>
      <p:sp>
        <p:nvSpPr>
          <p:cNvPr id="25603"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
        <p:nvSpPr>
          <p:cNvPr id="25604"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fld id="{1BEAD9AE-258F-42BB-A19E-1DD3EBA68733}" type="slidenum">
              <a:rPr lang="en-US" altLang="de-DE" sz="1200" smtClean="0"/>
              <a:pPr/>
              <a:t>127</a:t>
            </a:fld>
            <a:endParaRPr lang="en-US" altLang="de-DE" sz="1200"/>
          </a:p>
        </p:txBody>
      </p:sp>
    </p:spTree>
    <p:extLst>
      <p:ext uri="{BB962C8B-B14F-4D97-AF65-F5344CB8AC3E}">
        <p14:creationId xmlns:p14="http://schemas.microsoft.com/office/powerpoint/2010/main" val="13147002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Folienbildplatzhalter 1"/>
          <p:cNvSpPr>
            <a:spLocks noGrp="1" noRot="1" noChangeAspect="1" noTextEdit="1"/>
          </p:cNvSpPr>
          <p:nvPr>
            <p:ph type="sldImg"/>
          </p:nvPr>
        </p:nvSpPr>
        <p:spPr>
          <a:ln/>
        </p:spPr>
      </p:sp>
      <p:sp>
        <p:nvSpPr>
          <p:cNvPr id="27651"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
        <p:nvSpPr>
          <p:cNvPr id="27652"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fld id="{7621E6C9-B737-4AF8-9F43-F918EBDAF981}" type="slidenum">
              <a:rPr lang="en-US" altLang="de-DE" sz="1200" smtClean="0"/>
              <a:pPr/>
              <a:t>128</a:t>
            </a:fld>
            <a:endParaRPr lang="en-US" altLang="de-DE" sz="1200"/>
          </a:p>
        </p:txBody>
      </p:sp>
    </p:spTree>
    <p:extLst>
      <p:ext uri="{BB962C8B-B14F-4D97-AF65-F5344CB8AC3E}">
        <p14:creationId xmlns:p14="http://schemas.microsoft.com/office/powerpoint/2010/main" val="34515611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Folienbildplatzhalter 1"/>
          <p:cNvSpPr>
            <a:spLocks noGrp="1" noRot="1" noChangeAspect="1" noTextEdit="1"/>
          </p:cNvSpPr>
          <p:nvPr>
            <p:ph type="sldImg"/>
          </p:nvPr>
        </p:nvSpPr>
        <p:spPr>
          <a:ln/>
        </p:spPr>
      </p:sp>
      <p:sp>
        <p:nvSpPr>
          <p:cNvPr id="33795"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
        <p:nvSpPr>
          <p:cNvPr id="33796"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5F3101F-FAA2-4043-8DAE-0316C1F6D6DB}" type="slidenum">
              <a:rPr lang="en-US" altLang="de-DE" sz="1200"/>
              <a:pPr/>
              <a:t>129</a:t>
            </a:fld>
            <a:endParaRPr lang="en-US" altLang="de-DE" sz="1200"/>
          </a:p>
        </p:txBody>
      </p:sp>
    </p:spTree>
    <p:extLst>
      <p:ext uri="{BB962C8B-B14F-4D97-AF65-F5344CB8AC3E}">
        <p14:creationId xmlns:p14="http://schemas.microsoft.com/office/powerpoint/2010/main" val="4971311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Folienbildplatzhalter 1"/>
          <p:cNvSpPr>
            <a:spLocks noGrp="1" noRot="1" noChangeAspect="1" noTextEdit="1"/>
          </p:cNvSpPr>
          <p:nvPr>
            <p:ph type="sldImg"/>
          </p:nvPr>
        </p:nvSpPr>
        <p:spPr>
          <a:ln/>
        </p:spPr>
      </p:sp>
      <p:sp>
        <p:nvSpPr>
          <p:cNvPr id="33795"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
        <p:nvSpPr>
          <p:cNvPr id="33796"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5F3101F-FAA2-4043-8DAE-0316C1F6D6DB}" type="slidenum">
              <a:rPr lang="en-US" altLang="de-DE" sz="1200"/>
              <a:pPr/>
              <a:t>130</a:t>
            </a:fld>
            <a:endParaRPr lang="en-US" altLang="de-DE" sz="1200"/>
          </a:p>
        </p:txBody>
      </p:sp>
    </p:spTree>
    <p:extLst>
      <p:ext uri="{BB962C8B-B14F-4D97-AF65-F5344CB8AC3E}">
        <p14:creationId xmlns:p14="http://schemas.microsoft.com/office/powerpoint/2010/main" val="1797486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Folienbildplatzhalter 1"/>
          <p:cNvSpPr>
            <a:spLocks noGrp="1" noRot="1" noChangeAspect="1" noTextEdit="1"/>
          </p:cNvSpPr>
          <p:nvPr>
            <p:ph type="sldImg"/>
          </p:nvPr>
        </p:nvSpPr>
        <p:spPr>
          <a:ln/>
        </p:spPr>
      </p:sp>
      <p:sp>
        <p:nvSpPr>
          <p:cNvPr id="33795"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
        <p:nvSpPr>
          <p:cNvPr id="33796"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5F3101F-FAA2-4043-8DAE-0316C1F6D6DB}" type="slidenum">
              <a:rPr lang="en-US" altLang="de-DE" sz="1200"/>
              <a:pPr/>
              <a:t>131</a:t>
            </a:fld>
            <a:endParaRPr lang="en-US" altLang="de-DE" sz="1200"/>
          </a:p>
        </p:txBody>
      </p:sp>
    </p:spTree>
    <p:extLst>
      <p:ext uri="{BB962C8B-B14F-4D97-AF65-F5344CB8AC3E}">
        <p14:creationId xmlns:p14="http://schemas.microsoft.com/office/powerpoint/2010/main" val="3200194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Folienbildplatzhalter 1"/>
          <p:cNvSpPr>
            <a:spLocks noGrp="1" noRot="1" noChangeAspect="1" noTextEdit="1"/>
          </p:cNvSpPr>
          <p:nvPr>
            <p:ph type="sldImg"/>
          </p:nvPr>
        </p:nvSpPr>
        <p:spPr>
          <a:ln/>
        </p:spPr>
      </p:sp>
      <p:sp>
        <p:nvSpPr>
          <p:cNvPr id="47107"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
        <p:nvSpPr>
          <p:cNvPr id="47108"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316D69A2-1194-4A2C-A9F5-B05BFBE624A2}" type="slidenum">
              <a:rPr lang="en-US" altLang="de-DE" sz="1200"/>
              <a:pPr/>
              <a:t>132</a:t>
            </a:fld>
            <a:endParaRPr lang="en-US" altLang="de-DE"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fontScale="92500"/>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smtClean="0">
                <a:solidFill>
                  <a:schemeClr val="tx1"/>
                </a:solidFill>
                <a:effectLst/>
                <a:latin typeface="+mn-lt"/>
                <a:ea typeface="+mn-ea"/>
                <a:cs typeface="+mn-cs"/>
              </a:rPr>
              <a:t>Prior to the publication of the initial consensus report in 2007, the majority of the published literature on AF ablation consisted of uncontrolled single- and multi-center reports [1]. Further, there had been no standardization in the design of clinical trials of AF ablation, and the 2007 and 2012 consensus documents were developed in part to generate standard terminology, definitions, and recommendations for end points, follow-up procedures, and outcome reporting in an effort to make studies more rigorous and consistent [1, 2].</a:t>
            </a:r>
            <a:endParaRPr lang="ko-KR" altLang="ko-KR" sz="1200" kern="1200" dirty="0" smtClean="0">
              <a:solidFill>
                <a:schemeClr val="tx1"/>
              </a:solidFill>
              <a:effectLst/>
              <a:latin typeface="+mn-lt"/>
              <a:ea typeface="+mn-ea"/>
              <a:cs typeface="+mn-cs"/>
            </a:endParaRPr>
          </a:p>
          <a:p>
            <a:endParaRPr lang="en-US" altLang="ko-KR" sz="1200" kern="1200" dirty="0" smtClean="0">
              <a:solidFill>
                <a:schemeClr val="tx1"/>
              </a:solidFill>
              <a:effectLst/>
              <a:latin typeface="+mn-lt"/>
              <a:ea typeface="+mn-ea"/>
              <a:cs typeface="+mn-cs"/>
            </a:endParaRPr>
          </a:p>
          <a:p>
            <a:r>
              <a:rPr lang="en-US" altLang="ko-KR" sz="1200" kern="1200" dirty="0" smtClean="0">
                <a:solidFill>
                  <a:schemeClr val="tx1"/>
                </a:solidFill>
                <a:effectLst/>
                <a:latin typeface="+mn-lt"/>
                <a:ea typeface="+mn-ea"/>
                <a:cs typeface="+mn-cs"/>
              </a:rPr>
              <a:t>Over the past 10–12 years, a large number of randomized trials have been completed addressing various aspects of AF ablation</a:t>
            </a:r>
          </a:p>
          <a:p>
            <a:endParaRPr lang="en-US" altLang="ko-KR" sz="1200" kern="1200" dirty="0" smtClean="0">
              <a:solidFill>
                <a:schemeClr val="tx1"/>
              </a:solidFill>
              <a:effectLst/>
              <a:latin typeface="+mn-lt"/>
              <a:ea typeface="+mn-ea"/>
              <a:cs typeface="+mn-cs"/>
            </a:endParaRPr>
          </a:p>
          <a:p>
            <a:r>
              <a:rPr lang="en-US" altLang="ko-KR" sz="1200" kern="1200" dirty="0" smtClean="0">
                <a:solidFill>
                  <a:schemeClr val="tx1"/>
                </a:solidFill>
                <a:effectLst/>
                <a:latin typeface="+mn-lt"/>
                <a:ea typeface="+mn-ea"/>
                <a:cs typeface="+mn-cs"/>
              </a:rPr>
              <a:t>Previous versions of the consensus report included a section on nonrandomized studies of AF ablation. Due to the very large number of studies reported, the lack of standardization among them, and their generally early time frame in the evolution of AF ablation</a:t>
            </a:r>
          </a:p>
          <a:p>
            <a:endParaRPr lang="en-US" altLang="ko-KR" sz="1200" kern="1200" dirty="0" smtClean="0">
              <a:solidFill>
                <a:schemeClr val="tx1"/>
              </a:solidFill>
              <a:effectLst/>
              <a:latin typeface="+mn-lt"/>
              <a:ea typeface="+mn-ea"/>
              <a:cs typeface="+mn-cs"/>
            </a:endParaRPr>
          </a:p>
          <a:p>
            <a:r>
              <a:rPr lang="en-US" altLang="ko-KR" sz="1200" kern="1200" dirty="0" smtClean="0">
                <a:solidFill>
                  <a:schemeClr val="tx1"/>
                </a:solidFill>
                <a:effectLst/>
                <a:latin typeface="+mn-lt"/>
                <a:ea typeface="+mn-ea"/>
                <a:cs typeface="+mn-cs"/>
              </a:rPr>
              <a:t>Each of these trials met its </a:t>
            </a:r>
            <a:r>
              <a:rPr lang="en-US" altLang="ko-KR" sz="1200" kern="1200" dirty="0" err="1" smtClean="0">
                <a:solidFill>
                  <a:schemeClr val="tx1"/>
                </a:solidFill>
                <a:effectLst/>
                <a:latin typeface="+mn-lt"/>
                <a:ea typeface="+mn-ea"/>
                <a:cs typeface="+mn-cs"/>
              </a:rPr>
              <a:t>prespecified</a:t>
            </a:r>
            <a:r>
              <a:rPr lang="en-US" altLang="ko-KR" sz="1200" kern="1200" dirty="0" smtClean="0">
                <a:solidFill>
                  <a:schemeClr val="tx1"/>
                </a:solidFill>
                <a:effectLst/>
                <a:latin typeface="+mn-lt"/>
                <a:ea typeface="+mn-ea"/>
                <a:cs typeface="+mn-cs"/>
              </a:rPr>
              <a:t> end points, </a:t>
            </a:r>
            <a:r>
              <a:rPr lang="en-US" altLang="ko-KR" sz="1200" b="1" kern="1200" dirty="0" smtClean="0">
                <a:solidFill>
                  <a:schemeClr val="tx1"/>
                </a:solidFill>
                <a:effectLst/>
                <a:latin typeface="+mn-lt"/>
                <a:ea typeface="+mn-ea"/>
                <a:cs typeface="+mn-cs"/>
              </a:rPr>
              <a:t>generally confirming the safety and efficacy of AF ablation in patients with PAF, but none demonstrated the superiority of new technologies in the full study populations</a:t>
            </a:r>
          </a:p>
          <a:p>
            <a:endParaRPr lang="en-US" altLang="ko-KR" sz="1200" b="1" kern="1200" dirty="0" smtClean="0">
              <a:solidFill>
                <a:schemeClr val="tx1"/>
              </a:solidFill>
              <a:effectLst/>
              <a:latin typeface="+mn-lt"/>
              <a:ea typeface="+mn-ea"/>
              <a:cs typeface="+mn-cs"/>
            </a:endParaRPr>
          </a:p>
          <a:p>
            <a:r>
              <a:rPr lang="en-US" altLang="ko-KR" sz="1200" kern="1200" dirty="0" smtClean="0">
                <a:solidFill>
                  <a:schemeClr val="tx1"/>
                </a:solidFill>
                <a:effectLst/>
                <a:latin typeface="+mn-lt"/>
                <a:ea typeface="+mn-ea"/>
                <a:cs typeface="+mn-cs"/>
              </a:rPr>
              <a:t>For the purpose of regulatory approval, it is expected that future ablation technologies designed to treat PAF will continue to be compared with previously approved ablation systems in randomized studies</a:t>
            </a:r>
            <a:endParaRPr lang="ko-KR" altLang="en-US" b="1" dirty="0"/>
          </a:p>
        </p:txBody>
      </p:sp>
      <p:sp>
        <p:nvSpPr>
          <p:cNvPr id="4" name="슬라이드 번호 개체 틀 3"/>
          <p:cNvSpPr>
            <a:spLocks noGrp="1"/>
          </p:cNvSpPr>
          <p:nvPr>
            <p:ph type="sldNum" sz="quarter" idx="10"/>
          </p:nvPr>
        </p:nvSpPr>
        <p:spPr/>
        <p:txBody>
          <a:bodyPr/>
          <a:lstStyle/>
          <a:p>
            <a:fld id="{453027FD-F585-42D6-9716-CCBADE1F953A}" type="slidenum">
              <a:rPr lang="ko-KR" altLang="en-US" smtClean="0"/>
              <a:pPr/>
              <a:t>41</a:t>
            </a:fld>
            <a:endParaRPr lang="ko-KR" altLang="en-US"/>
          </a:p>
        </p:txBody>
      </p:sp>
    </p:spTree>
    <p:extLst>
      <p:ext uri="{BB962C8B-B14F-4D97-AF65-F5344CB8AC3E}">
        <p14:creationId xmlns:p14="http://schemas.microsoft.com/office/powerpoint/2010/main" val="905415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Folienbildplatzhalter 1"/>
          <p:cNvSpPr>
            <a:spLocks noGrp="1" noRot="1" noChangeAspect="1" noTextEdit="1"/>
          </p:cNvSpPr>
          <p:nvPr>
            <p:ph type="sldImg"/>
          </p:nvPr>
        </p:nvSpPr>
        <p:spPr>
          <a:ln/>
        </p:spPr>
      </p:sp>
      <p:sp>
        <p:nvSpPr>
          <p:cNvPr id="48131"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
        <p:nvSpPr>
          <p:cNvPr id="48132"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4CEC06D1-F46B-4E6D-9418-617C1470C807}" type="slidenum">
              <a:rPr lang="de-DE" altLang="de-DE" sz="1200"/>
              <a:pPr/>
              <a:t>133</a:t>
            </a:fld>
            <a:endParaRPr lang="de-DE" altLang="de-DE" sz="12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Folienbildplatzhalter 1"/>
          <p:cNvSpPr>
            <a:spLocks noGrp="1" noRot="1" noChangeAspect="1" noTextEdit="1"/>
          </p:cNvSpPr>
          <p:nvPr>
            <p:ph type="sldImg"/>
          </p:nvPr>
        </p:nvSpPr>
        <p:spPr>
          <a:ln/>
        </p:spPr>
      </p:sp>
      <p:sp>
        <p:nvSpPr>
          <p:cNvPr id="49155"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
        <p:nvSpPr>
          <p:cNvPr id="49156"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60233AA9-D119-448D-9CF7-556CAFD2A363}" type="slidenum">
              <a:rPr lang="de-DE" altLang="de-DE" sz="1200"/>
              <a:pPr/>
              <a:t>134</a:t>
            </a:fld>
            <a:endParaRPr lang="de-DE" altLang="de-DE" sz="12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Folienbildplatzhalter 1"/>
          <p:cNvSpPr>
            <a:spLocks noGrp="1" noRot="1" noChangeAspect="1" noTextEdit="1"/>
          </p:cNvSpPr>
          <p:nvPr>
            <p:ph type="sldImg"/>
          </p:nvPr>
        </p:nvSpPr>
        <p:spPr>
          <a:ln/>
        </p:spPr>
      </p:sp>
      <p:sp>
        <p:nvSpPr>
          <p:cNvPr id="39939"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
        <p:nvSpPr>
          <p:cNvPr id="39940"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3F3100CF-ACE8-427F-B91F-AE172A1312E9}" type="slidenum">
              <a:rPr lang="en-US" altLang="de-DE" sz="1200"/>
              <a:pPr/>
              <a:t>137</a:t>
            </a:fld>
            <a:endParaRPr lang="en-US" altLang="de-DE" sz="12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Folienbildplatzhalter 1"/>
          <p:cNvSpPr>
            <a:spLocks noGrp="1" noRot="1" noChangeAspect="1" noTextEdit="1"/>
          </p:cNvSpPr>
          <p:nvPr>
            <p:ph type="sldImg"/>
          </p:nvPr>
        </p:nvSpPr>
        <p:spPr>
          <a:ln/>
        </p:spPr>
      </p:sp>
      <p:sp>
        <p:nvSpPr>
          <p:cNvPr id="37891"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
        <p:nvSpPr>
          <p:cNvPr id="37892"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EB2F3646-6651-45E0-82A7-10865FF4A81D}" type="slidenum">
              <a:rPr lang="de-DE" altLang="de-DE" sz="1200"/>
              <a:pPr/>
              <a:t>138</a:t>
            </a:fld>
            <a:endParaRPr lang="de-DE" altLang="de-DE" sz="1200"/>
          </a:p>
        </p:txBody>
      </p:sp>
    </p:spTree>
    <p:extLst>
      <p:ext uri="{BB962C8B-B14F-4D97-AF65-F5344CB8AC3E}">
        <p14:creationId xmlns:p14="http://schemas.microsoft.com/office/powerpoint/2010/main" val="38748922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Folienbildplatzhalter 1"/>
          <p:cNvSpPr>
            <a:spLocks noGrp="1" noRot="1" noChangeAspect="1" noTextEdit="1"/>
          </p:cNvSpPr>
          <p:nvPr>
            <p:ph type="sldImg"/>
          </p:nvPr>
        </p:nvSpPr>
        <p:spPr>
          <a:ln/>
        </p:spPr>
      </p:sp>
      <p:sp>
        <p:nvSpPr>
          <p:cNvPr id="37891"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
        <p:nvSpPr>
          <p:cNvPr id="37892"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EB2F3646-6651-45E0-82A7-10865FF4A81D}" type="slidenum">
              <a:rPr lang="de-DE" altLang="de-DE" sz="1200"/>
              <a:pPr/>
              <a:t>139</a:t>
            </a:fld>
            <a:endParaRPr lang="de-DE" altLang="de-DE" sz="1200"/>
          </a:p>
        </p:txBody>
      </p:sp>
    </p:spTree>
    <p:extLst>
      <p:ext uri="{BB962C8B-B14F-4D97-AF65-F5344CB8AC3E}">
        <p14:creationId xmlns:p14="http://schemas.microsoft.com/office/powerpoint/2010/main" val="31997147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Folienbildplatzhalter 1"/>
          <p:cNvSpPr>
            <a:spLocks noGrp="1" noRot="1" noChangeAspect="1" noTextEdit="1"/>
          </p:cNvSpPr>
          <p:nvPr>
            <p:ph type="sldImg"/>
          </p:nvPr>
        </p:nvSpPr>
        <p:spPr>
          <a:ln/>
        </p:spPr>
      </p:sp>
      <p:sp>
        <p:nvSpPr>
          <p:cNvPr id="37891"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
        <p:nvSpPr>
          <p:cNvPr id="37892"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EB2F3646-6651-45E0-82A7-10865FF4A81D}" type="slidenum">
              <a:rPr lang="de-DE" altLang="de-DE" sz="1200"/>
              <a:pPr/>
              <a:t>140</a:t>
            </a:fld>
            <a:endParaRPr lang="de-DE" altLang="de-DE" sz="1200"/>
          </a:p>
        </p:txBody>
      </p:sp>
    </p:spTree>
    <p:extLst>
      <p:ext uri="{BB962C8B-B14F-4D97-AF65-F5344CB8AC3E}">
        <p14:creationId xmlns:p14="http://schemas.microsoft.com/office/powerpoint/2010/main" val="26339503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Folienbildplatzhalter 1"/>
          <p:cNvSpPr>
            <a:spLocks noGrp="1" noRot="1" noChangeAspect="1" noTextEdit="1"/>
          </p:cNvSpPr>
          <p:nvPr>
            <p:ph type="sldImg"/>
          </p:nvPr>
        </p:nvSpPr>
        <p:spPr>
          <a:ln/>
        </p:spPr>
      </p:sp>
      <p:sp>
        <p:nvSpPr>
          <p:cNvPr id="37891"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
        <p:nvSpPr>
          <p:cNvPr id="37892"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EB2F3646-6651-45E0-82A7-10865FF4A81D}" type="slidenum">
              <a:rPr lang="de-DE" altLang="de-DE" sz="1200"/>
              <a:pPr/>
              <a:t>141</a:t>
            </a:fld>
            <a:endParaRPr lang="de-DE" altLang="de-DE" sz="1200"/>
          </a:p>
        </p:txBody>
      </p:sp>
    </p:spTree>
    <p:extLst>
      <p:ext uri="{BB962C8B-B14F-4D97-AF65-F5344CB8AC3E}">
        <p14:creationId xmlns:p14="http://schemas.microsoft.com/office/powerpoint/2010/main" val="39077523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Folienbildplatzhalter 1"/>
          <p:cNvSpPr>
            <a:spLocks noGrp="1" noRot="1" noChangeAspect="1" noTextEdit="1"/>
          </p:cNvSpPr>
          <p:nvPr>
            <p:ph type="sldImg"/>
          </p:nvPr>
        </p:nvSpPr>
        <p:spPr>
          <a:ln/>
        </p:spPr>
      </p:sp>
      <p:sp>
        <p:nvSpPr>
          <p:cNvPr id="53251"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
        <p:nvSpPr>
          <p:cNvPr id="53252"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2AE4C2F5-1944-47DE-9631-48F3180055C9}" type="slidenum">
              <a:rPr lang="de-DE" altLang="de-DE" sz="1200"/>
              <a:pPr/>
              <a:t>142</a:t>
            </a:fld>
            <a:endParaRPr lang="de-DE" altLang="de-DE" sz="120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xfrm>
            <a:off x="1143000" y="685800"/>
            <a:ext cx="4572000" cy="3429000"/>
          </a:xfrm>
          <a:ln/>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defRPr/>
            </a:pPr>
            <a:r>
              <a:rPr lang="en-GB" dirty="0" smtClean="0">
                <a:ea typeface="MS PGothic" pitchFamily="34" charset="-128"/>
              </a:rPr>
              <a:t>Cardioversion is a common procedure used worldwide to restore normal rhythm in patients with AF </a:t>
            </a:r>
          </a:p>
          <a:p>
            <a:pPr marL="171450" indent="-171450">
              <a:buFont typeface="Arial" panose="020B0604020202020204" pitchFamily="34" charset="0"/>
              <a:buChar char="•"/>
              <a:defRPr/>
            </a:pPr>
            <a:r>
              <a:rPr lang="en-GB" dirty="0" smtClean="0">
                <a:ea typeface="MS PGothic" pitchFamily="34" charset="-128"/>
              </a:rPr>
              <a:t>Without adequate anticoagulation, the periprocedural risk of thromboembolic events associated with cardioversion is between 5 and 7%</a:t>
            </a:r>
          </a:p>
          <a:p>
            <a:pPr marL="171450" indent="-171450">
              <a:buFont typeface="Arial" panose="020B0604020202020204" pitchFamily="34" charset="0"/>
              <a:buChar char="•"/>
              <a:defRPr/>
            </a:pPr>
            <a:r>
              <a:rPr lang="en-GB" dirty="0" smtClean="0">
                <a:ea typeface="MS PGothic" pitchFamily="34" charset="-128"/>
              </a:rPr>
              <a:t>The current standard for anticoagulation is VKAs, with some evidence supporting use of novel OACs in this setting</a:t>
            </a:r>
          </a:p>
          <a:p>
            <a:pPr marL="171450" indent="-171450">
              <a:buFont typeface="Arial" panose="020B0604020202020204" pitchFamily="34" charset="0"/>
              <a:buChar char="•"/>
              <a:defRPr/>
            </a:pPr>
            <a:endParaRPr lang="en-GB" b="1" dirty="0" smtClean="0">
              <a:ea typeface="MS PGothic" pitchFamily="34" charset="-128"/>
            </a:endParaRPr>
          </a:p>
          <a:p>
            <a:pPr>
              <a:buFont typeface="Arial" panose="020B0604020202020204" pitchFamily="34" charset="0"/>
              <a:buNone/>
              <a:defRPr/>
            </a:pPr>
            <a:r>
              <a:rPr lang="en-GB" b="1" dirty="0" smtClean="0">
                <a:ea typeface="MS PGothic" pitchFamily="34" charset="-128"/>
              </a:rPr>
              <a:t>References</a:t>
            </a:r>
          </a:p>
          <a:p>
            <a:pPr>
              <a:defRPr/>
            </a:pPr>
            <a:r>
              <a:rPr lang="en-GB" dirty="0" smtClean="0">
                <a:ea typeface="MS PGothic" pitchFamily="34" charset="-128"/>
              </a:rPr>
              <a:t>1. Hernandez-Madrid A </a:t>
            </a:r>
            <a:r>
              <a:rPr lang="en-GB" i="1" dirty="0" smtClean="0">
                <a:ea typeface="MS PGothic" pitchFamily="34" charset="-128"/>
              </a:rPr>
              <a:t>et al. Europace </a:t>
            </a:r>
            <a:r>
              <a:rPr lang="en-GB" dirty="0" smtClean="0">
                <a:ea typeface="MS PGothic" pitchFamily="34" charset="-128"/>
              </a:rPr>
              <a:t>2013;15:915–918</a:t>
            </a:r>
          </a:p>
          <a:p>
            <a:pPr>
              <a:defRPr/>
            </a:pPr>
            <a:r>
              <a:rPr lang="en-GB" dirty="0" smtClean="0">
                <a:ea typeface="MS PGothic" pitchFamily="34" charset="-128"/>
              </a:rPr>
              <a:t>2. Stellbrink C </a:t>
            </a:r>
            <a:r>
              <a:rPr lang="en-GB" i="1" dirty="0" smtClean="0">
                <a:ea typeface="MS PGothic" pitchFamily="34" charset="-128"/>
              </a:rPr>
              <a:t>et al</a:t>
            </a:r>
            <a:r>
              <a:rPr lang="en-GB" dirty="0" smtClean="0">
                <a:ea typeface="MS PGothic" pitchFamily="34" charset="-128"/>
              </a:rPr>
              <a:t>. </a:t>
            </a:r>
            <a:r>
              <a:rPr lang="en-GB" i="1" dirty="0" smtClean="0">
                <a:ea typeface="MS PGothic" pitchFamily="34" charset="-128"/>
              </a:rPr>
              <a:t>Circulation</a:t>
            </a:r>
            <a:r>
              <a:rPr lang="en-GB" dirty="0" smtClean="0">
                <a:ea typeface="MS PGothic" pitchFamily="34" charset="-128"/>
              </a:rPr>
              <a:t> 2004;109:997–1003</a:t>
            </a:r>
          </a:p>
          <a:p>
            <a:pPr>
              <a:defRPr/>
            </a:pPr>
            <a:r>
              <a:rPr lang="en-GB" dirty="0" smtClean="0">
                <a:ea typeface="MS PGothic" pitchFamily="34" charset="-128"/>
              </a:rPr>
              <a:t>3. Gallagher </a:t>
            </a:r>
            <a:r>
              <a:rPr lang="en-GB" i="1" dirty="0" smtClean="0">
                <a:ea typeface="MS PGothic" pitchFamily="34" charset="-128"/>
              </a:rPr>
              <a:t>et al</a:t>
            </a:r>
            <a:r>
              <a:rPr lang="en-GB" dirty="0" smtClean="0">
                <a:ea typeface="MS PGothic" pitchFamily="34" charset="-128"/>
              </a:rPr>
              <a:t>. </a:t>
            </a:r>
            <a:r>
              <a:rPr lang="en-GB" i="1" dirty="0" smtClean="0">
                <a:ea typeface="MS PGothic" pitchFamily="34" charset="-128"/>
              </a:rPr>
              <a:t>J Am </a:t>
            </a:r>
            <a:r>
              <a:rPr lang="en-GB" i="1" dirty="0" err="1" smtClean="0">
                <a:ea typeface="MS PGothic" pitchFamily="34" charset="-128"/>
              </a:rPr>
              <a:t>Coll</a:t>
            </a:r>
            <a:r>
              <a:rPr lang="en-GB" i="1" dirty="0" smtClean="0">
                <a:ea typeface="MS PGothic" pitchFamily="34" charset="-128"/>
              </a:rPr>
              <a:t> </a:t>
            </a:r>
            <a:r>
              <a:rPr lang="en-GB" i="1" dirty="0" err="1" smtClean="0">
                <a:ea typeface="MS PGothic" pitchFamily="34" charset="-128"/>
              </a:rPr>
              <a:t>Cardiol</a:t>
            </a:r>
            <a:r>
              <a:rPr lang="en-GB" i="1" dirty="0" smtClean="0">
                <a:ea typeface="MS PGothic" pitchFamily="34" charset="-128"/>
              </a:rPr>
              <a:t>  </a:t>
            </a:r>
            <a:r>
              <a:rPr lang="en-GB" dirty="0" smtClean="0">
                <a:ea typeface="MS PGothic" pitchFamily="34" charset="-128"/>
              </a:rPr>
              <a:t>2002;4:926–933</a:t>
            </a:r>
          </a:p>
          <a:p>
            <a:pPr>
              <a:defRPr/>
            </a:pPr>
            <a:r>
              <a:rPr lang="en-GB" dirty="0" smtClean="0">
                <a:ea typeface="MS PGothic" pitchFamily="34" charset="-128"/>
              </a:rPr>
              <a:t>4. </a:t>
            </a:r>
            <a:r>
              <a:rPr lang="en-GB" dirty="0" err="1" smtClean="0">
                <a:ea typeface="MS PGothic" pitchFamily="34" charset="-128"/>
              </a:rPr>
              <a:t>Camm</a:t>
            </a:r>
            <a:r>
              <a:rPr lang="en-GB" dirty="0" smtClean="0">
                <a:ea typeface="MS PGothic" pitchFamily="34" charset="-128"/>
              </a:rPr>
              <a:t> AJ </a:t>
            </a:r>
            <a:r>
              <a:rPr lang="en-GB" i="1" dirty="0" smtClean="0">
                <a:ea typeface="MS PGothic" pitchFamily="34" charset="-128"/>
              </a:rPr>
              <a:t>et al</a:t>
            </a:r>
            <a:r>
              <a:rPr lang="en-GB" dirty="0" smtClean="0">
                <a:ea typeface="MS PGothic" pitchFamily="34" charset="-128"/>
              </a:rPr>
              <a:t>. </a:t>
            </a:r>
            <a:r>
              <a:rPr lang="en-GB" i="1" dirty="0" smtClean="0">
                <a:ea typeface="MS PGothic" pitchFamily="34" charset="-128"/>
              </a:rPr>
              <a:t>Eur Heart J </a:t>
            </a:r>
            <a:r>
              <a:rPr lang="en-GB" dirty="0" smtClean="0">
                <a:ea typeface="MS PGothic" pitchFamily="34" charset="-128"/>
              </a:rPr>
              <a:t>2012; 33:2719–2747</a:t>
            </a:r>
          </a:p>
          <a:p>
            <a:pPr>
              <a:defRPr/>
            </a:pPr>
            <a:r>
              <a:rPr lang="en-GB" dirty="0" smtClean="0">
                <a:ea typeface="MS PGothic" pitchFamily="34" charset="-128"/>
              </a:rPr>
              <a:t>5. </a:t>
            </a:r>
            <a:r>
              <a:rPr lang="it-IT" dirty="0" smtClean="0">
                <a:ea typeface="MS PGothic" pitchFamily="34" charset="-128"/>
              </a:rPr>
              <a:t>Piccini JP </a:t>
            </a:r>
            <a:r>
              <a:rPr lang="it-IT" i="1" dirty="0" smtClean="0">
                <a:ea typeface="MS PGothic" pitchFamily="34" charset="-128"/>
              </a:rPr>
              <a:t>et al. J Am Coll Cardiol </a:t>
            </a:r>
            <a:r>
              <a:rPr lang="it-IT" dirty="0" smtClean="0">
                <a:ea typeface="MS PGothic" pitchFamily="34" charset="-128"/>
              </a:rPr>
              <a:t>2013;61:1998–2006</a:t>
            </a:r>
          </a:p>
          <a:p>
            <a:pPr>
              <a:defRPr/>
            </a:pPr>
            <a:r>
              <a:rPr lang="it-IT" dirty="0" smtClean="0">
                <a:ea typeface="MS PGothic" pitchFamily="34" charset="-128"/>
              </a:rPr>
              <a:t>6. Nagarakanti R </a:t>
            </a:r>
            <a:r>
              <a:rPr lang="it-IT" i="1" dirty="0" smtClean="0">
                <a:ea typeface="MS PGothic" pitchFamily="34" charset="-128"/>
              </a:rPr>
              <a:t>et al. Circulation </a:t>
            </a:r>
            <a:r>
              <a:rPr lang="it-IT" dirty="0" smtClean="0">
                <a:ea typeface="MS PGothic" pitchFamily="34" charset="-128"/>
              </a:rPr>
              <a:t>2011;123:131–136</a:t>
            </a:r>
          </a:p>
          <a:p>
            <a:pPr>
              <a:defRPr/>
            </a:pPr>
            <a:r>
              <a:rPr lang="it-IT" dirty="0" smtClean="0">
                <a:ea typeface="MS PGothic" pitchFamily="34" charset="-128"/>
              </a:rPr>
              <a:t>7. </a:t>
            </a:r>
            <a:r>
              <a:rPr lang="en-GB" dirty="0" smtClean="0">
                <a:ea typeface="MS PGothic" pitchFamily="34" charset="-128"/>
              </a:rPr>
              <a:t>Flaker G </a:t>
            </a:r>
            <a:r>
              <a:rPr lang="en-GB" i="1" dirty="0" smtClean="0">
                <a:ea typeface="MS PGothic" pitchFamily="34" charset="-128"/>
              </a:rPr>
              <a:t>et al. J Am Coll Cardiol </a:t>
            </a:r>
            <a:r>
              <a:rPr lang="en-GB" dirty="0" smtClean="0">
                <a:ea typeface="MS PGothic" pitchFamily="34" charset="-128"/>
              </a:rPr>
              <a:t>2014;63:1082–1087</a:t>
            </a:r>
          </a:p>
          <a:p>
            <a:pPr>
              <a:defRPr/>
            </a:pPr>
            <a:endParaRPr lang="it-IT" dirty="0" smtClean="0">
              <a:ea typeface="MS PGothic" pitchFamily="34" charset="-128"/>
            </a:endParaRPr>
          </a:p>
          <a:p>
            <a:pPr>
              <a:defRPr/>
            </a:pPr>
            <a:endParaRPr lang="en-GB" dirty="0" smtClean="0">
              <a:ea typeface="MS PGothic" pitchFamily="34" charset="-128"/>
            </a:endParaRPr>
          </a:p>
          <a:p>
            <a:pPr>
              <a:defRPr/>
            </a:pPr>
            <a:endParaRPr lang="en-GB" dirty="0">
              <a:ea typeface="MS PGothic" pitchFamily="34" charset="-128"/>
            </a:endParaRPr>
          </a:p>
        </p:txBody>
      </p:sp>
      <p:sp>
        <p:nvSpPr>
          <p:cNvPr id="36868" name="Header Placeholder 3"/>
          <p:cNvSpPr>
            <a:spLocks noGrp="1"/>
          </p:cNvSpPr>
          <p:nvPr>
            <p:ph type="hdr" sz="quarter" idx="4294967295"/>
          </p:nvPr>
        </p:nvSpPr>
        <p:spPr bwMode="auto">
          <a:xfrm>
            <a:off x="1" y="1"/>
            <a:ext cx="2972497" cy="45659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ea typeface="ＭＳ Ｐゴシック" pitchFamily="-108" charset="-128"/>
              </a:defRPr>
            </a:lvl1pPr>
            <a:lvl2pPr marL="742950" indent="-285750" eaLnBrk="0" hangingPunct="0">
              <a:spcBef>
                <a:spcPct val="30000"/>
              </a:spcBef>
              <a:defRPr sz="1200">
                <a:solidFill>
                  <a:schemeClr val="tx1"/>
                </a:solidFill>
                <a:latin typeface="Times New Roman" pitchFamily="18" charset="0"/>
                <a:ea typeface="ＭＳ Ｐゴシック" pitchFamily="-108" charset="-128"/>
              </a:defRPr>
            </a:lvl2pPr>
            <a:lvl3pPr marL="1143000" indent="-228600" eaLnBrk="0" hangingPunct="0">
              <a:spcBef>
                <a:spcPct val="30000"/>
              </a:spcBef>
              <a:defRPr sz="1200">
                <a:solidFill>
                  <a:schemeClr val="tx1"/>
                </a:solidFill>
                <a:latin typeface="Times New Roman" pitchFamily="18" charset="0"/>
                <a:ea typeface="ＭＳ Ｐゴシック" pitchFamily="-108" charset="-128"/>
              </a:defRPr>
            </a:lvl3pPr>
            <a:lvl4pPr marL="1600200" indent="-228600" eaLnBrk="0" hangingPunct="0">
              <a:spcBef>
                <a:spcPct val="30000"/>
              </a:spcBef>
              <a:defRPr sz="1200">
                <a:solidFill>
                  <a:schemeClr val="tx1"/>
                </a:solidFill>
                <a:latin typeface="Times New Roman" pitchFamily="18" charset="0"/>
                <a:ea typeface="ＭＳ Ｐゴシック" pitchFamily="-108" charset="-128"/>
              </a:defRPr>
            </a:lvl4pPr>
            <a:lvl5pPr marL="2057400" indent="-228600" eaLnBrk="0" hangingPunct="0">
              <a:spcBef>
                <a:spcPct val="30000"/>
              </a:spcBef>
              <a:defRPr sz="1200">
                <a:solidFill>
                  <a:schemeClr val="tx1"/>
                </a:solidFill>
                <a:latin typeface="Times New Roman" pitchFamily="18" charset="0"/>
                <a:ea typeface="ＭＳ Ｐゴシック" pitchFamily="-108" charset="-128"/>
              </a:defRPr>
            </a:lvl5pPr>
            <a:lvl6pPr marL="2514600" indent="-228600" eaLnBrk="0" fontAlgn="base" hangingPunct="0">
              <a:spcBef>
                <a:spcPct val="30000"/>
              </a:spcBef>
              <a:spcAft>
                <a:spcPct val="0"/>
              </a:spcAft>
              <a:defRPr sz="1200">
                <a:solidFill>
                  <a:schemeClr val="tx1"/>
                </a:solidFill>
                <a:latin typeface="Times New Roman" pitchFamily="18" charset="0"/>
                <a:ea typeface="ＭＳ Ｐゴシック" pitchFamily="-108" charset="-128"/>
              </a:defRPr>
            </a:lvl6pPr>
            <a:lvl7pPr marL="2971800" indent="-228600" eaLnBrk="0" fontAlgn="base" hangingPunct="0">
              <a:spcBef>
                <a:spcPct val="30000"/>
              </a:spcBef>
              <a:spcAft>
                <a:spcPct val="0"/>
              </a:spcAft>
              <a:defRPr sz="1200">
                <a:solidFill>
                  <a:schemeClr val="tx1"/>
                </a:solidFill>
                <a:latin typeface="Times New Roman" pitchFamily="18" charset="0"/>
                <a:ea typeface="ＭＳ Ｐゴシック" pitchFamily="-108" charset="-128"/>
              </a:defRPr>
            </a:lvl7pPr>
            <a:lvl8pPr marL="3429000" indent="-228600" eaLnBrk="0" fontAlgn="base" hangingPunct="0">
              <a:spcBef>
                <a:spcPct val="30000"/>
              </a:spcBef>
              <a:spcAft>
                <a:spcPct val="0"/>
              </a:spcAft>
              <a:defRPr sz="1200">
                <a:solidFill>
                  <a:schemeClr val="tx1"/>
                </a:solidFill>
                <a:latin typeface="Times New Roman" pitchFamily="18" charset="0"/>
                <a:ea typeface="ＭＳ Ｐゴシック" pitchFamily="-108" charset="-128"/>
              </a:defRPr>
            </a:lvl8pPr>
            <a:lvl9pPr marL="3886200" indent="-228600" eaLnBrk="0" fontAlgn="base" hangingPunct="0">
              <a:spcBef>
                <a:spcPct val="30000"/>
              </a:spcBef>
              <a:spcAft>
                <a:spcPct val="0"/>
              </a:spcAft>
              <a:defRPr sz="1200">
                <a:solidFill>
                  <a:schemeClr val="tx1"/>
                </a:solidFill>
                <a:latin typeface="Times New Roman" pitchFamily="18" charset="0"/>
                <a:ea typeface="ＭＳ Ｐゴシック" pitchFamily="-108" charset="-128"/>
              </a:defRPr>
            </a:lvl9pPr>
          </a:lstStyle>
          <a:p>
            <a:pPr eaLnBrk="1" hangingPunct="1">
              <a:spcBef>
                <a:spcPct val="0"/>
              </a:spcBef>
            </a:pPr>
            <a:endParaRPr lang="en-GB" altLang="it-IT" sz="2800"/>
          </a:p>
        </p:txBody>
      </p:sp>
      <p:sp>
        <p:nvSpPr>
          <p:cNvPr id="36869" name="Slide Number Placeholder 4"/>
          <p:cNvSpPr>
            <a:spLocks noGrp="1"/>
          </p:cNvSpPr>
          <p:nvPr>
            <p:ph type="sldNum" sz="quarter" idx="4294967295"/>
          </p:nvPr>
        </p:nvSpPr>
        <p:spPr bwMode="auto">
          <a:xfrm>
            <a:off x="3883762" y="8685894"/>
            <a:ext cx="2972497" cy="45659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ea typeface="ＭＳ Ｐゴシック" pitchFamily="-108" charset="-128"/>
              </a:defRPr>
            </a:lvl1pPr>
            <a:lvl2pPr marL="742950" indent="-285750" eaLnBrk="0" hangingPunct="0">
              <a:spcBef>
                <a:spcPct val="30000"/>
              </a:spcBef>
              <a:defRPr sz="1200">
                <a:solidFill>
                  <a:schemeClr val="tx1"/>
                </a:solidFill>
                <a:latin typeface="Times New Roman" pitchFamily="18" charset="0"/>
                <a:ea typeface="ＭＳ Ｐゴシック" pitchFamily="-108" charset="-128"/>
              </a:defRPr>
            </a:lvl2pPr>
            <a:lvl3pPr marL="1143000" indent="-228600" eaLnBrk="0" hangingPunct="0">
              <a:spcBef>
                <a:spcPct val="30000"/>
              </a:spcBef>
              <a:defRPr sz="1200">
                <a:solidFill>
                  <a:schemeClr val="tx1"/>
                </a:solidFill>
                <a:latin typeface="Times New Roman" pitchFamily="18" charset="0"/>
                <a:ea typeface="ＭＳ Ｐゴシック" pitchFamily="-108" charset="-128"/>
              </a:defRPr>
            </a:lvl3pPr>
            <a:lvl4pPr marL="1600200" indent="-228600" eaLnBrk="0" hangingPunct="0">
              <a:spcBef>
                <a:spcPct val="30000"/>
              </a:spcBef>
              <a:defRPr sz="1200">
                <a:solidFill>
                  <a:schemeClr val="tx1"/>
                </a:solidFill>
                <a:latin typeface="Times New Roman" pitchFamily="18" charset="0"/>
                <a:ea typeface="ＭＳ Ｐゴシック" pitchFamily="-108" charset="-128"/>
              </a:defRPr>
            </a:lvl4pPr>
            <a:lvl5pPr marL="2057400" indent="-228600" eaLnBrk="0" hangingPunct="0">
              <a:spcBef>
                <a:spcPct val="30000"/>
              </a:spcBef>
              <a:defRPr sz="1200">
                <a:solidFill>
                  <a:schemeClr val="tx1"/>
                </a:solidFill>
                <a:latin typeface="Times New Roman" pitchFamily="18" charset="0"/>
                <a:ea typeface="ＭＳ Ｐゴシック" pitchFamily="-108" charset="-128"/>
              </a:defRPr>
            </a:lvl5pPr>
            <a:lvl6pPr marL="2514600" indent="-228600" eaLnBrk="0" fontAlgn="base" hangingPunct="0">
              <a:spcBef>
                <a:spcPct val="30000"/>
              </a:spcBef>
              <a:spcAft>
                <a:spcPct val="0"/>
              </a:spcAft>
              <a:defRPr sz="1200">
                <a:solidFill>
                  <a:schemeClr val="tx1"/>
                </a:solidFill>
                <a:latin typeface="Times New Roman" pitchFamily="18" charset="0"/>
                <a:ea typeface="ＭＳ Ｐゴシック" pitchFamily="-108" charset="-128"/>
              </a:defRPr>
            </a:lvl6pPr>
            <a:lvl7pPr marL="2971800" indent="-228600" eaLnBrk="0" fontAlgn="base" hangingPunct="0">
              <a:spcBef>
                <a:spcPct val="30000"/>
              </a:spcBef>
              <a:spcAft>
                <a:spcPct val="0"/>
              </a:spcAft>
              <a:defRPr sz="1200">
                <a:solidFill>
                  <a:schemeClr val="tx1"/>
                </a:solidFill>
                <a:latin typeface="Times New Roman" pitchFamily="18" charset="0"/>
                <a:ea typeface="ＭＳ Ｐゴシック" pitchFamily="-108" charset="-128"/>
              </a:defRPr>
            </a:lvl7pPr>
            <a:lvl8pPr marL="3429000" indent="-228600" eaLnBrk="0" fontAlgn="base" hangingPunct="0">
              <a:spcBef>
                <a:spcPct val="30000"/>
              </a:spcBef>
              <a:spcAft>
                <a:spcPct val="0"/>
              </a:spcAft>
              <a:defRPr sz="1200">
                <a:solidFill>
                  <a:schemeClr val="tx1"/>
                </a:solidFill>
                <a:latin typeface="Times New Roman" pitchFamily="18" charset="0"/>
                <a:ea typeface="ＭＳ Ｐゴシック" pitchFamily="-108" charset="-128"/>
              </a:defRPr>
            </a:lvl8pPr>
            <a:lvl9pPr marL="3886200" indent="-228600" eaLnBrk="0" fontAlgn="base" hangingPunct="0">
              <a:spcBef>
                <a:spcPct val="30000"/>
              </a:spcBef>
              <a:spcAft>
                <a:spcPct val="0"/>
              </a:spcAft>
              <a:defRPr sz="1200">
                <a:solidFill>
                  <a:schemeClr val="tx1"/>
                </a:solidFill>
                <a:latin typeface="Times New Roman" pitchFamily="18" charset="0"/>
                <a:ea typeface="ＭＳ Ｐゴシック" pitchFamily="-108" charset="-128"/>
              </a:defRPr>
            </a:lvl9pPr>
          </a:lstStyle>
          <a:p>
            <a:pPr eaLnBrk="1" hangingPunct="1">
              <a:spcBef>
                <a:spcPct val="0"/>
              </a:spcBef>
            </a:pPr>
            <a:fld id="{446D4FD8-0B1E-4423-981B-525040241C4C}" type="slidenum">
              <a:rPr lang="en-GB" altLang="it-IT" sz="2800"/>
              <a:pPr eaLnBrk="1" hangingPunct="1">
                <a:spcBef>
                  <a:spcPct val="0"/>
                </a:spcBef>
              </a:pPr>
              <a:t>145</a:t>
            </a:fld>
            <a:endParaRPr lang="en-GB" altLang="it-IT" sz="2800"/>
          </a:p>
        </p:txBody>
      </p:sp>
    </p:spTree>
    <p:extLst>
      <p:ext uri="{BB962C8B-B14F-4D97-AF65-F5344CB8AC3E}">
        <p14:creationId xmlns:p14="http://schemas.microsoft.com/office/powerpoint/2010/main" val="17243644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fontScale="92500"/>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smtClean="0">
                <a:solidFill>
                  <a:schemeClr val="tx1"/>
                </a:solidFill>
                <a:effectLst/>
                <a:latin typeface="+mn-lt"/>
                <a:ea typeface="+mn-ea"/>
                <a:cs typeface="+mn-cs"/>
              </a:rPr>
              <a:t>Prior to the publication of the initial consensus report in 2007, the majority of the published literature on AF ablation consisted of uncontrolled single- and multi-center reports [1]. Further, there had been no standardization in the design of clinical trials of AF ablation, and the 2007 and 2012 consensus documents were developed in part to generate standard terminology, definitions, and recommendations for end points, follow-up procedures, and outcome reporting in an effort to make studies more rigorous and consistent [1, 2].</a:t>
            </a:r>
            <a:endParaRPr lang="ko-KR" altLang="ko-KR" sz="1200" kern="1200" dirty="0" smtClean="0">
              <a:solidFill>
                <a:schemeClr val="tx1"/>
              </a:solidFill>
              <a:effectLst/>
              <a:latin typeface="+mn-lt"/>
              <a:ea typeface="+mn-ea"/>
              <a:cs typeface="+mn-cs"/>
            </a:endParaRPr>
          </a:p>
          <a:p>
            <a:endParaRPr lang="en-US" altLang="ko-KR" sz="1200" kern="1200" dirty="0" smtClean="0">
              <a:solidFill>
                <a:schemeClr val="tx1"/>
              </a:solidFill>
              <a:effectLst/>
              <a:latin typeface="+mn-lt"/>
              <a:ea typeface="+mn-ea"/>
              <a:cs typeface="+mn-cs"/>
            </a:endParaRPr>
          </a:p>
          <a:p>
            <a:r>
              <a:rPr lang="en-US" altLang="ko-KR" sz="1200" kern="1200" dirty="0" smtClean="0">
                <a:solidFill>
                  <a:schemeClr val="tx1"/>
                </a:solidFill>
                <a:effectLst/>
                <a:latin typeface="+mn-lt"/>
                <a:ea typeface="+mn-ea"/>
                <a:cs typeface="+mn-cs"/>
              </a:rPr>
              <a:t>Over the past 10–12 years, a large number of randomized trials have been completed addressing various aspects of AF ablation</a:t>
            </a:r>
          </a:p>
          <a:p>
            <a:endParaRPr lang="en-US" altLang="ko-KR" sz="1200" kern="1200" dirty="0" smtClean="0">
              <a:solidFill>
                <a:schemeClr val="tx1"/>
              </a:solidFill>
              <a:effectLst/>
              <a:latin typeface="+mn-lt"/>
              <a:ea typeface="+mn-ea"/>
              <a:cs typeface="+mn-cs"/>
            </a:endParaRPr>
          </a:p>
          <a:p>
            <a:r>
              <a:rPr lang="en-US" altLang="ko-KR" sz="1200" kern="1200" dirty="0" smtClean="0">
                <a:solidFill>
                  <a:schemeClr val="tx1"/>
                </a:solidFill>
                <a:effectLst/>
                <a:latin typeface="+mn-lt"/>
                <a:ea typeface="+mn-ea"/>
                <a:cs typeface="+mn-cs"/>
              </a:rPr>
              <a:t>Previous versions of the consensus report included a section on nonrandomized studies of AF ablation. Due to the very large number of studies reported, the lack of standardization among them, and their generally early time frame in the evolution of AF ablation</a:t>
            </a:r>
          </a:p>
          <a:p>
            <a:endParaRPr lang="en-US" altLang="ko-KR" sz="1200" kern="1200" dirty="0" smtClean="0">
              <a:solidFill>
                <a:schemeClr val="tx1"/>
              </a:solidFill>
              <a:effectLst/>
              <a:latin typeface="+mn-lt"/>
              <a:ea typeface="+mn-ea"/>
              <a:cs typeface="+mn-cs"/>
            </a:endParaRPr>
          </a:p>
          <a:p>
            <a:r>
              <a:rPr lang="en-US" altLang="ko-KR" sz="1200" kern="1200" dirty="0" smtClean="0">
                <a:solidFill>
                  <a:schemeClr val="tx1"/>
                </a:solidFill>
                <a:effectLst/>
                <a:latin typeface="+mn-lt"/>
                <a:ea typeface="+mn-ea"/>
                <a:cs typeface="+mn-cs"/>
              </a:rPr>
              <a:t>Each of these trials met its </a:t>
            </a:r>
            <a:r>
              <a:rPr lang="en-US" altLang="ko-KR" sz="1200" kern="1200" dirty="0" err="1" smtClean="0">
                <a:solidFill>
                  <a:schemeClr val="tx1"/>
                </a:solidFill>
                <a:effectLst/>
                <a:latin typeface="+mn-lt"/>
                <a:ea typeface="+mn-ea"/>
                <a:cs typeface="+mn-cs"/>
              </a:rPr>
              <a:t>prespecified</a:t>
            </a:r>
            <a:r>
              <a:rPr lang="en-US" altLang="ko-KR" sz="1200" kern="1200" dirty="0" smtClean="0">
                <a:solidFill>
                  <a:schemeClr val="tx1"/>
                </a:solidFill>
                <a:effectLst/>
                <a:latin typeface="+mn-lt"/>
                <a:ea typeface="+mn-ea"/>
                <a:cs typeface="+mn-cs"/>
              </a:rPr>
              <a:t> end points, </a:t>
            </a:r>
            <a:r>
              <a:rPr lang="en-US" altLang="ko-KR" sz="1200" b="1" kern="1200" dirty="0" smtClean="0">
                <a:solidFill>
                  <a:schemeClr val="tx1"/>
                </a:solidFill>
                <a:effectLst/>
                <a:latin typeface="+mn-lt"/>
                <a:ea typeface="+mn-ea"/>
                <a:cs typeface="+mn-cs"/>
              </a:rPr>
              <a:t>generally confirming the safety and efficacy of AF ablation in patients with PAF, but none demonstrated the superiority of new technologies in the full study populations</a:t>
            </a:r>
          </a:p>
          <a:p>
            <a:endParaRPr lang="en-US" altLang="ko-KR" sz="1200" b="1" kern="1200" dirty="0" smtClean="0">
              <a:solidFill>
                <a:schemeClr val="tx1"/>
              </a:solidFill>
              <a:effectLst/>
              <a:latin typeface="+mn-lt"/>
              <a:ea typeface="+mn-ea"/>
              <a:cs typeface="+mn-cs"/>
            </a:endParaRPr>
          </a:p>
          <a:p>
            <a:r>
              <a:rPr lang="en-US" altLang="ko-KR" sz="1200" kern="1200" dirty="0" smtClean="0">
                <a:solidFill>
                  <a:schemeClr val="tx1"/>
                </a:solidFill>
                <a:effectLst/>
                <a:latin typeface="+mn-lt"/>
                <a:ea typeface="+mn-ea"/>
                <a:cs typeface="+mn-cs"/>
              </a:rPr>
              <a:t>For the purpose of regulatory approval, it is expected that future ablation technologies designed to treat PAF will continue to be compared with previously approved ablation systems in randomized studies</a:t>
            </a:r>
            <a:endParaRPr lang="ko-KR" altLang="en-US" b="1" dirty="0"/>
          </a:p>
        </p:txBody>
      </p:sp>
      <p:sp>
        <p:nvSpPr>
          <p:cNvPr id="4" name="슬라이드 번호 개체 틀 3"/>
          <p:cNvSpPr>
            <a:spLocks noGrp="1"/>
          </p:cNvSpPr>
          <p:nvPr>
            <p:ph type="sldNum" sz="quarter" idx="10"/>
          </p:nvPr>
        </p:nvSpPr>
        <p:spPr/>
        <p:txBody>
          <a:bodyPr/>
          <a:lstStyle/>
          <a:p>
            <a:fld id="{453027FD-F585-42D6-9716-CCBADE1F953A}" type="slidenum">
              <a:rPr lang="ko-KR" altLang="en-US" smtClean="0"/>
              <a:pPr/>
              <a:t>42</a:t>
            </a:fld>
            <a:endParaRPr lang="ko-KR" altLang="en-US"/>
          </a:p>
        </p:txBody>
      </p:sp>
    </p:spTree>
    <p:extLst>
      <p:ext uri="{BB962C8B-B14F-4D97-AF65-F5344CB8AC3E}">
        <p14:creationId xmlns:p14="http://schemas.microsoft.com/office/powerpoint/2010/main" val="3260276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1143000" y="685800"/>
            <a:ext cx="4572000" cy="3429000"/>
          </a:xfrm>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453027FD-F585-42D6-9716-CCBADE1F953A}" type="slidenum">
              <a:rPr lang="ko-KR" altLang="en-US">
                <a:solidFill>
                  <a:prstClr val="black"/>
                </a:solidFill>
              </a:rPr>
              <a:pPr/>
              <a:t>63</a:t>
            </a:fld>
            <a:endParaRPr lang="ko-KR" altLang="en-US">
              <a:solidFill>
                <a:prstClr val="black"/>
              </a:solidFill>
            </a:endParaRPr>
          </a:p>
        </p:txBody>
      </p:sp>
    </p:spTree>
    <p:extLst>
      <p:ext uri="{BB962C8B-B14F-4D97-AF65-F5344CB8AC3E}">
        <p14:creationId xmlns:p14="http://schemas.microsoft.com/office/powerpoint/2010/main" val="34393412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sz="1200" kern="1200" dirty="0" smtClean="0">
                <a:solidFill>
                  <a:schemeClr val="tx1"/>
                </a:solidFill>
                <a:effectLst/>
                <a:latin typeface="+mn-lt"/>
                <a:ea typeface="+mn-ea"/>
                <a:cs typeface="+mn-cs"/>
              </a:rPr>
              <a:t>stiff LA syndrome, cough, pulmonary injury, gastric </a:t>
            </a:r>
            <a:r>
              <a:rPr lang="en-US" altLang="ko-KR" sz="1200" kern="1200" dirty="0" err="1" smtClean="0">
                <a:solidFill>
                  <a:schemeClr val="tx1"/>
                </a:solidFill>
                <a:effectLst/>
                <a:latin typeface="+mn-lt"/>
                <a:ea typeface="+mn-ea"/>
                <a:cs typeface="+mn-cs"/>
              </a:rPr>
              <a:t>hypomotility</a:t>
            </a:r>
            <a:r>
              <a:rPr lang="en-US" altLang="ko-KR" sz="1200" kern="1200" dirty="0" smtClean="0">
                <a:solidFill>
                  <a:schemeClr val="tx1"/>
                </a:solidFill>
                <a:effectLst/>
                <a:latin typeface="+mn-lt"/>
                <a:ea typeface="+mn-ea"/>
                <a:cs typeface="+mn-cs"/>
              </a:rPr>
              <a:t>, and sinus tachycardia. </a:t>
            </a:r>
            <a:endParaRPr lang="ko-KR" altLang="en-US" dirty="0"/>
          </a:p>
        </p:txBody>
      </p:sp>
      <p:sp>
        <p:nvSpPr>
          <p:cNvPr id="4" name="슬라이드 번호 개체 틀 3"/>
          <p:cNvSpPr>
            <a:spLocks noGrp="1"/>
          </p:cNvSpPr>
          <p:nvPr>
            <p:ph type="sldNum" sz="quarter" idx="10"/>
          </p:nvPr>
        </p:nvSpPr>
        <p:spPr/>
        <p:txBody>
          <a:bodyPr/>
          <a:lstStyle/>
          <a:p>
            <a:fld id="{453027FD-F585-42D6-9716-CCBADE1F953A}" type="slidenum">
              <a:rPr lang="ko-KR" altLang="en-US" smtClean="0"/>
              <a:pPr/>
              <a:t>69</a:t>
            </a:fld>
            <a:endParaRPr lang="ko-KR" altLang="en-US"/>
          </a:p>
        </p:txBody>
      </p:sp>
    </p:spTree>
    <p:extLst>
      <p:ext uri="{BB962C8B-B14F-4D97-AF65-F5344CB8AC3E}">
        <p14:creationId xmlns:p14="http://schemas.microsoft.com/office/powerpoint/2010/main" val="39463046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453027FD-F585-42D6-9716-CCBADE1F953A}" type="slidenum">
              <a:rPr lang="ko-KR" altLang="en-US" smtClean="0"/>
              <a:pPr/>
              <a:t>85</a:t>
            </a:fld>
            <a:endParaRPr lang="ko-KR" altLang="en-US"/>
          </a:p>
        </p:txBody>
      </p:sp>
    </p:spTree>
    <p:extLst>
      <p:ext uri="{BB962C8B-B14F-4D97-AF65-F5344CB8AC3E}">
        <p14:creationId xmlns:p14="http://schemas.microsoft.com/office/powerpoint/2010/main" val="28624055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de-DE"/>
          </a:p>
        </p:txBody>
      </p:sp>
    </p:spTree>
    <p:extLst>
      <p:ext uri="{BB962C8B-B14F-4D97-AF65-F5344CB8AC3E}">
        <p14:creationId xmlns:p14="http://schemas.microsoft.com/office/powerpoint/2010/main" val="13521260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Folienbildplatzhalter 1"/>
          <p:cNvSpPr>
            <a:spLocks noGrp="1" noRot="1" noChangeAspect="1" noTextEdit="1"/>
          </p:cNvSpPr>
          <p:nvPr>
            <p:ph type="sldImg"/>
          </p:nvPr>
        </p:nvSpPr>
        <p:spPr>
          <a:ln/>
        </p:spPr>
      </p:sp>
      <p:sp>
        <p:nvSpPr>
          <p:cNvPr id="33795"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
        <p:nvSpPr>
          <p:cNvPr id="33796"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5F3101F-FAA2-4043-8DAE-0316C1F6D6DB}" type="slidenum">
              <a:rPr lang="en-US" altLang="de-DE" sz="1200"/>
              <a:pPr/>
              <a:t>110</a:t>
            </a:fld>
            <a:endParaRPr lang="en-US" altLang="de-DE" sz="120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 name="Picture 9" descr="HRS.Logo_Stacked_RGB.png"/>
          <p:cNvPicPr>
            <a:picLocks noChangeAspect="1"/>
          </p:cNvPicPr>
          <p:nvPr userDrawn="1"/>
        </p:nvPicPr>
        <p:blipFill>
          <a:blip r:embed="rId2"/>
          <a:stretch>
            <a:fillRect/>
          </a:stretch>
        </p:blipFill>
        <p:spPr>
          <a:xfrm>
            <a:off x="824937" y="1191374"/>
            <a:ext cx="2281808" cy="817648"/>
          </a:xfrm>
          <a:prstGeom prst="rect">
            <a:avLst/>
          </a:prstGeom>
        </p:spPr>
      </p:pic>
      <p:pic>
        <p:nvPicPr>
          <p:cNvPr id="11" name="Picture 10" descr="lines1.png"/>
          <p:cNvPicPr>
            <a:picLocks noChangeAspect="1"/>
          </p:cNvPicPr>
          <p:nvPr userDrawn="1"/>
        </p:nvPicPr>
        <p:blipFill>
          <a:blip r:embed="rId3"/>
          <a:stretch>
            <a:fillRect/>
          </a:stretch>
        </p:blipFill>
        <p:spPr>
          <a:xfrm>
            <a:off x="5803900" y="0"/>
            <a:ext cx="3340100" cy="6858000"/>
          </a:xfrm>
          <a:prstGeom prst="rect">
            <a:avLst/>
          </a:prstGeom>
        </p:spPr>
      </p:pic>
      <p:pic>
        <p:nvPicPr>
          <p:cNvPr id="12" name="Picture 11" descr="logo_mark_white.png"/>
          <p:cNvPicPr>
            <a:picLocks noChangeAspect="1"/>
          </p:cNvPicPr>
          <p:nvPr userDrawn="1"/>
        </p:nvPicPr>
        <p:blipFill>
          <a:blip r:embed="rId4"/>
          <a:stretch>
            <a:fillRect/>
          </a:stretch>
        </p:blipFill>
        <p:spPr>
          <a:xfrm>
            <a:off x="4709551" y="919505"/>
            <a:ext cx="6063003" cy="4745923"/>
          </a:xfrm>
          <a:prstGeom prst="rect">
            <a:avLst/>
          </a:prstGeom>
        </p:spPr>
      </p:pic>
      <p:sp>
        <p:nvSpPr>
          <p:cNvPr id="2" name="Title 1"/>
          <p:cNvSpPr>
            <a:spLocks noGrp="1"/>
          </p:cNvSpPr>
          <p:nvPr>
            <p:ph type="ctrTitle"/>
          </p:nvPr>
        </p:nvSpPr>
        <p:spPr>
          <a:xfrm>
            <a:off x="724520" y="2238841"/>
            <a:ext cx="3891040" cy="1741412"/>
          </a:xfrm>
        </p:spPr>
        <p:txBody>
          <a:bodyPr anchor="t"/>
          <a:lstStyle/>
          <a:p>
            <a:r>
              <a:rPr lang="en-US" dirty="0" smtClean="0"/>
              <a:t>Click to edit Master title style</a:t>
            </a:r>
            <a:endParaRPr lang="en-US" dirty="0"/>
          </a:p>
        </p:txBody>
      </p:sp>
      <p:sp>
        <p:nvSpPr>
          <p:cNvPr id="3" name="Subtitle 2"/>
          <p:cNvSpPr>
            <a:spLocks noGrp="1"/>
          </p:cNvSpPr>
          <p:nvPr>
            <p:ph type="subTitle" idx="1"/>
          </p:nvPr>
        </p:nvSpPr>
        <p:spPr>
          <a:xfrm>
            <a:off x="724520" y="3980253"/>
            <a:ext cx="3891040" cy="844062"/>
          </a:xfrm>
        </p:spPr>
        <p:txBody>
          <a:bodyPr>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5" name="Subtitle 2"/>
          <p:cNvSpPr txBox="1">
            <a:spLocks/>
          </p:cNvSpPr>
          <p:nvPr userDrawn="1"/>
        </p:nvSpPr>
        <p:spPr>
          <a:xfrm>
            <a:off x="724520" y="6212314"/>
            <a:ext cx="3891040" cy="394928"/>
          </a:xfrm>
          <a:prstGeom prst="rect">
            <a:avLst/>
          </a:prstGeom>
        </p:spPr>
        <p:txBody>
          <a:bodyPr vert="horz" lIns="91440" tIns="45720" rIns="91440" bIns="45720" rtlCol="0">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200" b="0" i="0" u="none" strike="noStrike" kern="1200" cap="none" spc="0" normalizeH="0" baseline="0" noProof="0" dirty="0" err="1" smtClean="0">
                <a:ln>
                  <a:noFill/>
                </a:ln>
                <a:solidFill>
                  <a:srgbClr val="800000"/>
                </a:solidFill>
                <a:effectLst/>
                <a:uLnTx/>
                <a:uFillTx/>
                <a:latin typeface="Helvetica"/>
                <a:ea typeface="+mn-ea"/>
                <a:cs typeface="Helvetica"/>
              </a:rPr>
              <a:t>www.HRSonline.org</a:t>
            </a:r>
            <a:endParaRPr kumimoji="0" lang="en-US" sz="1200" b="0" i="0" u="none" strike="noStrike" kern="1200" cap="none" spc="0" normalizeH="0" baseline="0" noProof="0" dirty="0" smtClean="0">
              <a:ln>
                <a:noFill/>
              </a:ln>
              <a:solidFill>
                <a:srgbClr val="800000"/>
              </a:solidFill>
              <a:effectLst/>
              <a:uLnTx/>
              <a:uFillTx/>
              <a:latin typeface="Helvetica"/>
              <a:ea typeface="+mn-ea"/>
              <a:cs typeface="Helvetica"/>
            </a:endParaRPr>
          </a:p>
        </p:txBody>
      </p:sp>
      <p:sp>
        <p:nvSpPr>
          <p:cNvPr id="17" name="Text Placeholder 16"/>
          <p:cNvSpPr>
            <a:spLocks noGrp="1"/>
          </p:cNvSpPr>
          <p:nvPr>
            <p:ph type="body" sz="quarter" idx="10" hasCustomPrompt="1"/>
          </p:nvPr>
        </p:nvSpPr>
        <p:spPr>
          <a:xfrm>
            <a:off x="724521" y="4824316"/>
            <a:ext cx="3891040" cy="394928"/>
          </a:xfrm>
        </p:spPr>
        <p:txBody>
          <a:bodyPr>
            <a:noAutofit/>
          </a:bodyPr>
          <a:lstStyle>
            <a:lvl1pPr>
              <a:defRPr sz="1400">
                <a:solidFill>
                  <a:schemeClr val="bg1">
                    <a:lumMod val="50000"/>
                  </a:schemeClr>
                </a:solidFill>
              </a:defRPr>
            </a:lvl1pPr>
            <a:lvl2pPr>
              <a:defRPr sz="1400">
                <a:solidFill>
                  <a:schemeClr val="bg1">
                    <a:lumMod val="50000"/>
                  </a:schemeClr>
                </a:solidFill>
              </a:defRPr>
            </a:lvl2pPr>
            <a:lvl3pPr>
              <a:defRPr sz="1400">
                <a:solidFill>
                  <a:schemeClr val="bg1">
                    <a:lumMod val="50000"/>
                  </a:schemeClr>
                </a:solidFill>
              </a:defRPr>
            </a:lvl3pPr>
            <a:lvl4pPr>
              <a:defRPr sz="1400">
                <a:solidFill>
                  <a:schemeClr val="bg1">
                    <a:lumMod val="50000"/>
                  </a:schemeClr>
                </a:solidFill>
              </a:defRPr>
            </a:lvl4pPr>
            <a:lvl5pPr>
              <a:defRPr sz="1400">
                <a:solidFill>
                  <a:schemeClr val="bg1">
                    <a:lumMod val="50000"/>
                  </a:schemeClr>
                </a:solidFill>
              </a:defRPr>
            </a:lvl5pPr>
          </a:lstStyle>
          <a:p>
            <a:pPr lvl="0"/>
            <a:r>
              <a:rPr lang="en-US" dirty="0" smtClean="0"/>
              <a:t>Click to edit date</a:t>
            </a:r>
            <a:endParaRPr lang="en-US" dirty="0"/>
          </a:p>
        </p:txBody>
      </p:sp>
      <p:sp>
        <p:nvSpPr>
          <p:cNvPr id="18" name="Text Placeholder 16"/>
          <p:cNvSpPr>
            <a:spLocks noGrp="1"/>
          </p:cNvSpPr>
          <p:nvPr>
            <p:ph type="body" sz="quarter" idx="11" hasCustomPrompt="1"/>
          </p:nvPr>
        </p:nvSpPr>
        <p:spPr>
          <a:xfrm>
            <a:off x="724521" y="5219244"/>
            <a:ext cx="3891040" cy="280885"/>
          </a:xfrm>
        </p:spPr>
        <p:txBody>
          <a:bodyPr>
            <a:noAutofit/>
          </a:bodyPr>
          <a:lstStyle>
            <a:lvl1pPr>
              <a:defRPr sz="1200">
                <a:solidFill>
                  <a:schemeClr val="tx1"/>
                </a:solidFill>
              </a:defRPr>
            </a:lvl1pPr>
            <a:lvl2pPr>
              <a:defRPr sz="1400">
                <a:solidFill>
                  <a:schemeClr val="bg1">
                    <a:lumMod val="50000"/>
                  </a:schemeClr>
                </a:solidFill>
              </a:defRPr>
            </a:lvl2pPr>
            <a:lvl3pPr>
              <a:defRPr sz="1400">
                <a:solidFill>
                  <a:schemeClr val="bg1">
                    <a:lumMod val="50000"/>
                  </a:schemeClr>
                </a:solidFill>
              </a:defRPr>
            </a:lvl3pPr>
            <a:lvl4pPr>
              <a:defRPr sz="1400">
                <a:solidFill>
                  <a:schemeClr val="bg1">
                    <a:lumMod val="50000"/>
                  </a:schemeClr>
                </a:solidFill>
              </a:defRPr>
            </a:lvl4pPr>
            <a:lvl5pPr>
              <a:defRPr sz="1400">
                <a:solidFill>
                  <a:schemeClr val="bg1">
                    <a:lumMod val="50000"/>
                  </a:schemeClr>
                </a:solidFill>
              </a:defRPr>
            </a:lvl5pPr>
          </a:lstStyle>
          <a:p>
            <a:pPr lvl="0"/>
            <a:r>
              <a:rPr lang="en-US" dirty="0" smtClean="0"/>
              <a:t>Click to edit presenter</a:t>
            </a:r>
            <a:endParaRPr lang="en-US" dirty="0"/>
          </a:p>
        </p:txBody>
      </p:sp>
      <p:sp>
        <p:nvSpPr>
          <p:cNvPr id="19" name="Text Placeholder 16"/>
          <p:cNvSpPr>
            <a:spLocks noGrp="1"/>
          </p:cNvSpPr>
          <p:nvPr>
            <p:ph type="body" sz="quarter" idx="12" hasCustomPrompt="1"/>
          </p:nvPr>
        </p:nvSpPr>
        <p:spPr>
          <a:xfrm>
            <a:off x="724521" y="5500129"/>
            <a:ext cx="3891040" cy="280885"/>
          </a:xfrm>
        </p:spPr>
        <p:txBody>
          <a:bodyPr>
            <a:noAutofit/>
          </a:bodyPr>
          <a:lstStyle>
            <a:lvl1pPr>
              <a:defRPr sz="1200">
                <a:solidFill>
                  <a:srgbClr val="000000"/>
                </a:solidFill>
              </a:defRPr>
            </a:lvl1pPr>
            <a:lvl2pPr>
              <a:defRPr sz="1400">
                <a:solidFill>
                  <a:schemeClr val="bg1">
                    <a:lumMod val="50000"/>
                  </a:schemeClr>
                </a:solidFill>
              </a:defRPr>
            </a:lvl2pPr>
            <a:lvl3pPr>
              <a:defRPr sz="1400">
                <a:solidFill>
                  <a:schemeClr val="bg1">
                    <a:lumMod val="50000"/>
                  </a:schemeClr>
                </a:solidFill>
              </a:defRPr>
            </a:lvl3pPr>
            <a:lvl4pPr>
              <a:defRPr sz="1400">
                <a:solidFill>
                  <a:schemeClr val="bg1">
                    <a:lumMod val="50000"/>
                  </a:schemeClr>
                </a:solidFill>
              </a:defRPr>
            </a:lvl4pPr>
            <a:lvl5pPr>
              <a:defRPr sz="1400">
                <a:solidFill>
                  <a:schemeClr val="bg1">
                    <a:lumMod val="50000"/>
                  </a:schemeClr>
                </a:solidFill>
              </a:defRPr>
            </a:lvl5pPr>
          </a:lstStyle>
          <a:p>
            <a:pPr lvl="0"/>
            <a:r>
              <a:rPr lang="en-US" dirty="0" smtClean="0"/>
              <a:t>Click to edit department</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Rectangle 5"/>
          <p:cNvSpPr/>
          <p:nvPr userDrawn="1"/>
        </p:nvSpPr>
        <p:spPr>
          <a:xfrm>
            <a:off x="0" y="1032933"/>
            <a:ext cx="9144000" cy="5825066"/>
          </a:xfrm>
          <a:prstGeom prst="rect">
            <a:avLst/>
          </a:prstGeom>
          <a:gradFill>
            <a:gsLst>
              <a:gs pos="0">
                <a:srgbClr val="500104"/>
              </a:gs>
              <a:gs pos="100000">
                <a:srgbClr val="850B1C"/>
              </a:gs>
            </a:gsLst>
          </a:gradFill>
          <a:ln>
            <a:noFill/>
          </a:ln>
          <a:effectLst>
            <a:outerShdw blurRad="584200" dist="23000" dir="5400000" rotWithShape="0">
              <a:srgbClr val="000000">
                <a:alpha val="5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HRS.Logo_Stacked_RGB.png"/>
          <p:cNvPicPr>
            <a:picLocks noChangeAspect="1"/>
          </p:cNvPicPr>
          <p:nvPr userDrawn="1"/>
        </p:nvPicPr>
        <p:blipFill>
          <a:blip r:embed="rId2"/>
          <a:stretch>
            <a:fillRect/>
          </a:stretch>
        </p:blipFill>
        <p:spPr>
          <a:xfrm>
            <a:off x="833405" y="213322"/>
            <a:ext cx="1784930" cy="639600"/>
          </a:xfrm>
          <a:prstGeom prst="rect">
            <a:avLst/>
          </a:prstGeom>
        </p:spPr>
      </p:pic>
      <p:sp>
        <p:nvSpPr>
          <p:cNvPr id="11" name="Subtitle 2"/>
          <p:cNvSpPr>
            <a:spLocks noGrp="1"/>
          </p:cNvSpPr>
          <p:nvPr>
            <p:ph type="subTitle" idx="1"/>
          </p:nvPr>
        </p:nvSpPr>
        <p:spPr>
          <a:xfrm>
            <a:off x="724520" y="3980253"/>
            <a:ext cx="3891040" cy="844062"/>
          </a:xfrm>
        </p:spPr>
        <p:txBody>
          <a:bodyPr>
            <a:normAutofit/>
          </a:bodyPr>
          <a:lstStyle>
            <a:lvl1pPr marL="0" indent="0" algn="l">
              <a:buNone/>
              <a:defRPr sz="2000">
                <a:solidFill>
                  <a:srgbClr val="FFFFFF">
                    <a:alpha val="68000"/>
                  </a:srgb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2" name="Text Placeholder 16"/>
          <p:cNvSpPr>
            <a:spLocks noGrp="1"/>
          </p:cNvSpPr>
          <p:nvPr>
            <p:ph type="body" sz="quarter" idx="10" hasCustomPrompt="1"/>
          </p:nvPr>
        </p:nvSpPr>
        <p:spPr>
          <a:xfrm>
            <a:off x="724521" y="4824316"/>
            <a:ext cx="3891040" cy="394928"/>
          </a:xfrm>
        </p:spPr>
        <p:txBody>
          <a:bodyPr>
            <a:noAutofit/>
          </a:bodyPr>
          <a:lstStyle>
            <a:lvl1pPr>
              <a:defRPr sz="1400">
                <a:solidFill>
                  <a:srgbClr val="FFFFFF">
                    <a:alpha val="68000"/>
                  </a:srgbClr>
                </a:solidFill>
              </a:defRPr>
            </a:lvl1pPr>
            <a:lvl2pPr>
              <a:defRPr sz="1400">
                <a:solidFill>
                  <a:schemeClr val="bg1">
                    <a:lumMod val="50000"/>
                  </a:schemeClr>
                </a:solidFill>
              </a:defRPr>
            </a:lvl2pPr>
            <a:lvl3pPr>
              <a:defRPr sz="1400">
                <a:solidFill>
                  <a:schemeClr val="bg1">
                    <a:lumMod val="50000"/>
                  </a:schemeClr>
                </a:solidFill>
              </a:defRPr>
            </a:lvl3pPr>
            <a:lvl4pPr>
              <a:defRPr sz="1400">
                <a:solidFill>
                  <a:schemeClr val="bg1">
                    <a:lumMod val="50000"/>
                  </a:schemeClr>
                </a:solidFill>
              </a:defRPr>
            </a:lvl4pPr>
            <a:lvl5pPr>
              <a:defRPr sz="1400">
                <a:solidFill>
                  <a:schemeClr val="bg1">
                    <a:lumMod val="50000"/>
                  </a:schemeClr>
                </a:solidFill>
              </a:defRPr>
            </a:lvl5pPr>
          </a:lstStyle>
          <a:p>
            <a:pPr lvl="0"/>
            <a:r>
              <a:rPr lang="en-US" dirty="0" smtClean="0"/>
              <a:t>Click to edit date</a:t>
            </a:r>
            <a:endParaRPr lang="en-US" dirty="0"/>
          </a:p>
        </p:txBody>
      </p:sp>
      <p:sp>
        <p:nvSpPr>
          <p:cNvPr id="13" name="Text Placeholder 16"/>
          <p:cNvSpPr>
            <a:spLocks noGrp="1"/>
          </p:cNvSpPr>
          <p:nvPr>
            <p:ph type="body" sz="quarter" idx="11" hasCustomPrompt="1"/>
          </p:nvPr>
        </p:nvSpPr>
        <p:spPr>
          <a:xfrm>
            <a:off x="724521" y="5219244"/>
            <a:ext cx="3891040" cy="280885"/>
          </a:xfrm>
        </p:spPr>
        <p:txBody>
          <a:bodyPr>
            <a:noAutofit/>
          </a:bodyPr>
          <a:lstStyle>
            <a:lvl1pPr>
              <a:defRPr sz="1200">
                <a:solidFill>
                  <a:srgbClr val="FFFFFF"/>
                </a:solidFill>
              </a:defRPr>
            </a:lvl1pPr>
            <a:lvl2pPr>
              <a:defRPr sz="1400">
                <a:solidFill>
                  <a:schemeClr val="bg1">
                    <a:lumMod val="50000"/>
                  </a:schemeClr>
                </a:solidFill>
              </a:defRPr>
            </a:lvl2pPr>
            <a:lvl3pPr>
              <a:defRPr sz="1400">
                <a:solidFill>
                  <a:schemeClr val="bg1">
                    <a:lumMod val="50000"/>
                  </a:schemeClr>
                </a:solidFill>
              </a:defRPr>
            </a:lvl3pPr>
            <a:lvl4pPr>
              <a:defRPr sz="1400">
                <a:solidFill>
                  <a:schemeClr val="bg1">
                    <a:lumMod val="50000"/>
                  </a:schemeClr>
                </a:solidFill>
              </a:defRPr>
            </a:lvl4pPr>
            <a:lvl5pPr>
              <a:defRPr sz="1400">
                <a:solidFill>
                  <a:schemeClr val="bg1">
                    <a:lumMod val="50000"/>
                  </a:schemeClr>
                </a:solidFill>
              </a:defRPr>
            </a:lvl5pPr>
          </a:lstStyle>
          <a:p>
            <a:pPr lvl="0"/>
            <a:r>
              <a:rPr lang="en-US" dirty="0" smtClean="0"/>
              <a:t>Click to edit presenter</a:t>
            </a:r>
            <a:endParaRPr lang="en-US" dirty="0"/>
          </a:p>
        </p:txBody>
      </p:sp>
      <p:sp>
        <p:nvSpPr>
          <p:cNvPr id="14" name="Text Placeholder 16"/>
          <p:cNvSpPr>
            <a:spLocks noGrp="1"/>
          </p:cNvSpPr>
          <p:nvPr>
            <p:ph type="body" sz="quarter" idx="12" hasCustomPrompt="1"/>
          </p:nvPr>
        </p:nvSpPr>
        <p:spPr>
          <a:xfrm>
            <a:off x="724521" y="5500129"/>
            <a:ext cx="3891040" cy="280885"/>
          </a:xfrm>
        </p:spPr>
        <p:txBody>
          <a:bodyPr>
            <a:noAutofit/>
          </a:bodyPr>
          <a:lstStyle>
            <a:lvl1pPr>
              <a:defRPr sz="1200">
                <a:solidFill>
                  <a:srgbClr val="FFFFFF"/>
                </a:solidFill>
              </a:defRPr>
            </a:lvl1pPr>
            <a:lvl2pPr>
              <a:defRPr sz="1400">
                <a:solidFill>
                  <a:schemeClr val="bg1">
                    <a:lumMod val="50000"/>
                  </a:schemeClr>
                </a:solidFill>
              </a:defRPr>
            </a:lvl2pPr>
            <a:lvl3pPr>
              <a:defRPr sz="1400">
                <a:solidFill>
                  <a:schemeClr val="bg1">
                    <a:lumMod val="50000"/>
                  </a:schemeClr>
                </a:solidFill>
              </a:defRPr>
            </a:lvl3pPr>
            <a:lvl4pPr>
              <a:defRPr sz="1400">
                <a:solidFill>
                  <a:schemeClr val="bg1">
                    <a:lumMod val="50000"/>
                  </a:schemeClr>
                </a:solidFill>
              </a:defRPr>
            </a:lvl4pPr>
            <a:lvl5pPr>
              <a:defRPr sz="1400">
                <a:solidFill>
                  <a:schemeClr val="bg1">
                    <a:lumMod val="50000"/>
                  </a:schemeClr>
                </a:solidFill>
              </a:defRPr>
            </a:lvl5pPr>
          </a:lstStyle>
          <a:p>
            <a:pPr lvl="0"/>
            <a:r>
              <a:rPr lang="en-US" dirty="0" smtClean="0"/>
              <a:t>Click to edit department</a:t>
            </a:r>
            <a:endParaRPr lang="en-US" dirty="0"/>
          </a:p>
        </p:txBody>
      </p:sp>
      <p:sp>
        <p:nvSpPr>
          <p:cNvPr id="15" name="Title 1"/>
          <p:cNvSpPr>
            <a:spLocks noGrp="1"/>
          </p:cNvSpPr>
          <p:nvPr>
            <p:ph type="ctrTitle"/>
          </p:nvPr>
        </p:nvSpPr>
        <p:spPr>
          <a:xfrm>
            <a:off x="724520" y="2238841"/>
            <a:ext cx="3891040" cy="1741412"/>
          </a:xfrm>
        </p:spPr>
        <p:txBody>
          <a:bodyPr anchor="t"/>
          <a:lstStyle>
            <a:lvl1pPr>
              <a:defRPr>
                <a:solidFill>
                  <a:schemeClr val="bg1"/>
                </a:solidFill>
              </a:defRPr>
            </a:lvl1pPr>
          </a:lstStyle>
          <a:p>
            <a:r>
              <a:rPr lang="en-US" dirty="0" smtClean="0"/>
              <a:t>Click to edit Master title style</a:t>
            </a:r>
            <a:endParaRPr lang="en-US" dirty="0"/>
          </a:p>
        </p:txBody>
      </p:sp>
      <p:sp>
        <p:nvSpPr>
          <p:cNvPr id="16" name="Subtitle 2"/>
          <p:cNvSpPr txBox="1">
            <a:spLocks/>
          </p:cNvSpPr>
          <p:nvPr userDrawn="1"/>
        </p:nvSpPr>
        <p:spPr>
          <a:xfrm>
            <a:off x="724520" y="6212314"/>
            <a:ext cx="3891040" cy="394928"/>
          </a:xfrm>
          <a:prstGeom prst="rect">
            <a:avLst/>
          </a:prstGeom>
        </p:spPr>
        <p:txBody>
          <a:bodyPr vert="horz" lIns="91440" tIns="45720" rIns="91440" bIns="45720" rtlCol="0">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200" b="0" i="0" u="none" strike="noStrike" kern="1200" cap="none" spc="0" normalizeH="0" baseline="0" noProof="0" dirty="0" err="1" smtClean="0">
                <a:ln>
                  <a:noFill/>
                </a:ln>
                <a:solidFill>
                  <a:srgbClr val="FFFFFF"/>
                </a:solidFill>
                <a:effectLst/>
                <a:uLnTx/>
                <a:uFillTx/>
                <a:latin typeface="Helvetica"/>
                <a:ea typeface="+mn-ea"/>
                <a:cs typeface="Helvetica"/>
              </a:rPr>
              <a:t>www.HRSonline.org</a:t>
            </a:r>
            <a:endParaRPr kumimoji="0" lang="en-US" sz="1200" b="0" i="0" u="none" strike="noStrike" kern="1200" cap="none" spc="0" normalizeH="0" baseline="0" noProof="0" dirty="0" smtClean="0">
              <a:ln>
                <a:noFill/>
              </a:ln>
              <a:solidFill>
                <a:srgbClr val="FFFFFF"/>
              </a:solidFill>
              <a:effectLst/>
              <a:uLnTx/>
              <a:uFillTx/>
              <a:latin typeface="Helvetica"/>
              <a:ea typeface="+mn-ea"/>
              <a:cs typeface="Helvetica"/>
            </a:endParaRPr>
          </a:p>
        </p:txBody>
      </p:sp>
      <p:pic>
        <p:nvPicPr>
          <p:cNvPr id="17" name="Picture 16" descr="logo_mark_white.png"/>
          <p:cNvPicPr>
            <a:picLocks noChangeAspect="1"/>
          </p:cNvPicPr>
          <p:nvPr userDrawn="1"/>
        </p:nvPicPr>
        <p:blipFill>
          <a:blip r:embed="rId3"/>
          <a:stretch>
            <a:fillRect/>
          </a:stretch>
        </p:blipFill>
        <p:spPr>
          <a:xfrm>
            <a:off x="3329703" y="1160372"/>
            <a:ext cx="7050429" cy="5518847"/>
          </a:xfrm>
          <a:prstGeom prst="rect">
            <a:avLst/>
          </a:prstGeom>
        </p:spPr>
      </p:pic>
      <p:pic>
        <p:nvPicPr>
          <p:cNvPr id="18" name="Picture 17" descr="whitelined.png"/>
          <p:cNvPicPr>
            <a:picLocks noChangeAspect="1"/>
          </p:cNvPicPr>
          <p:nvPr userDrawn="1"/>
        </p:nvPicPr>
        <p:blipFill>
          <a:blip r:embed="rId4"/>
          <a:stretch>
            <a:fillRect/>
          </a:stretch>
        </p:blipFill>
        <p:spPr>
          <a:xfrm>
            <a:off x="5498803" y="1032932"/>
            <a:ext cx="3645197" cy="5825067"/>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6" name="Picture 5" descr="lines1.png"/>
          <p:cNvPicPr>
            <a:picLocks noChangeAspect="1"/>
          </p:cNvPicPr>
          <p:nvPr userDrawn="1"/>
        </p:nvPicPr>
        <p:blipFill>
          <a:blip r:embed="rId2"/>
          <a:stretch>
            <a:fillRect/>
          </a:stretch>
        </p:blipFill>
        <p:spPr>
          <a:xfrm>
            <a:off x="5803900" y="0"/>
            <a:ext cx="3340100" cy="6858000"/>
          </a:xfrm>
          <a:prstGeom prst="rect">
            <a:avLst/>
          </a:prstGeom>
        </p:spPr>
      </p:pic>
      <p:sp>
        <p:nvSpPr>
          <p:cNvPr id="12" name="Rectangle 11"/>
          <p:cNvSpPr/>
          <p:nvPr userDrawn="1"/>
        </p:nvSpPr>
        <p:spPr>
          <a:xfrm flipV="1">
            <a:off x="0" y="0"/>
            <a:ext cx="9144000" cy="952499"/>
          </a:xfrm>
          <a:prstGeom prst="rect">
            <a:avLst/>
          </a:prstGeom>
          <a:gradFill>
            <a:gsLst>
              <a:gs pos="0">
                <a:srgbClr val="500104"/>
              </a:gs>
              <a:gs pos="100000">
                <a:srgbClr val="850B1C"/>
              </a:gs>
            </a:gsLst>
          </a:gradFill>
          <a:ln>
            <a:noFill/>
          </a:ln>
          <a:effectLst>
            <a:outerShdw blurRad="584200" dist="23000" dir="5400000" rotWithShape="0">
              <a:srgbClr val="000000">
                <a:alpha val="5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0"/>
            <a:ext cx="8229600" cy="952499"/>
          </a:xfrm>
        </p:spPr>
        <p:txBody>
          <a:bodyPr>
            <a:normAutofit/>
          </a:bodyPr>
          <a:lstStyle>
            <a:lvl1pPr>
              <a:defRPr sz="2400">
                <a:solidFill>
                  <a:srgbClr val="FFFFFF"/>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C95A8F18-F697-5642-B195-DB7A4855AA8F}" type="datetimeFigureOut">
              <a:rPr lang="en-US" smtClean="0"/>
              <a:pPr/>
              <a:t>8/30/2017</a:t>
            </a:fld>
            <a:endParaRPr lang="en-US" dirty="0"/>
          </a:p>
        </p:txBody>
      </p:sp>
      <p:sp>
        <p:nvSpPr>
          <p:cNvPr id="5" name="Slide Number Placeholder 4"/>
          <p:cNvSpPr>
            <a:spLocks noGrp="1"/>
          </p:cNvSpPr>
          <p:nvPr>
            <p:ph type="sldNum" sz="quarter" idx="12"/>
          </p:nvPr>
        </p:nvSpPr>
        <p:spPr/>
        <p:txBody>
          <a:bodyPr/>
          <a:lstStyle/>
          <a:p>
            <a:fld id="{7549FCCD-D8B1-C54B-89BA-BF49953A70B4}" type="slidenum">
              <a:rPr lang="en-US" smtClean="0"/>
              <a:pPr/>
              <a:t>‹#›</a:t>
            </a:fld>
            <a:endParaRPr lang="en-US" dirty="0"/>
          </a:p>
        </p:txBody>
      </p:sp>
      <p:sp>
        <p:nvSpPr>
          <p:cNvPr id="10" name="Text Placeholder 9"/>
          <p:cNvSpPr>
            <a:spLocks noGrp="1"/>
          </p:cNvSpPr>
          <p:nvPr>
            <p:ph type="body" sz="quarter" idx="13" hasCustomPrompt="1"/>
          </p:nvPr>
        </p:nvSpPr>
        <p:spPr>
          <a:xfrm>
            <a:off x="457200" y="1416050"/>
            <a:ext cx="8229600" cy="849313"/>
          </a:xfrm>
        </p:spPr>
        <p:txBody>
          <a:bodyPr>
            <a:normAutofit/>
          </a:bodyPr>
          <a:lstStyle>
            <a:lvl1pPr>
              <a:defRPr sz="2400" b="1"/>
            </a:lvl1pPr>
          </a:lstStyle>
          <a:p>
            <a:pPr lvl="0"/>
            <a:r>
              <a:rPr lang="en-US" dirty="0" smtClean="0"/>
              <a:t>Click to edit header</a:t>
            </a:r>
            <a:endParaRPr lang="en-US" dirty="0"/>
          </a:p>
        </p:txBody>
      </p:sp>
      <p:sp>
        <p:nvSpPr>
          <p:cNvPr id="11" name="Text Placeholder 9"/>
          <p:cNvSpPr>
            <a:spLocks noGrp="1"/>
          </p:cNvSpPr>
          <p:nvPr>
            <p:ph type="body" sz="quarter" idx="14" hasCustomPrompt="1"/>
          </p:nvPr>
        </p:nvSpPr>
        <p:spPr>
          <a:xfrm>
            <a:off x="457200" y="2265363"/>
            <a:ext cx="4794298" cy="3560827"/>
          </a:xfrm>
        </p:spPr>
        <p:txBody>
          <a:bodyPr>
            <a:normAutofit/>
          </a:bodyPr>
          <a:lstStyle>
            <a:lvl1pPr>
              <a:defRPr sz="1800" b="0"/>
            </a:lvl1pPr>
          </a:lstStyle>
          <a:p>
            <a:pPr lvl="0"/>
            <a:r>
              <a:rPr lang="en-US" dirty="0" smtClean="0"/>
              <a:t>Click to edit text</a:t>
            </a:r>
            <a:endParaRPr lang="en-US" dirty="0"/>
          </a:p>
        </p:txBody>
      </p:sp>
      <p:pic>
        <p:nvPicPr>
          <p:cNvPr id="14" name="Picture 13" descr="logo_mark_white.png"/>
          <p:cNvPicPr>
            <a:picLocks noChangeAspect="1"/>
          </p:cNvPicPr>
          <p:nvPr userDrawn="1"/>
        </p:nvPicPr>
        <p:blipFill>
          <a:blip r:embed="rId3"/>
          <a:stretch>
            <a:fillRect/>
          </a:stretch>
        </p:blipFill>
        <p:spPr>
          <a:xfrm>
            <a:off x="5514975" y="2759399"/>
            <a:ext cx="6063003" cy="4745923"/>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6" name="Picture 5" descr="lines1.png"/>
          <p:cNvPicPr>
            <a:picLocks noChangeAspect="1"/>
          </p:cNvPicPr>
          <p:nvPr userDrawn="1"/>
        </p:nvPicPr>
        <p:blipFill>
          <a:blip r:embed="rId2"/>
          <a:stretch>
            <a:fillRect/>
          </a:stretch>
        </p:blipFill>
        <p:spPr>
          <a:xfrm>
            <a:off x="5803900" y="0"/>
            <a:ext cx="3340100" cy="6858000"/>
          </a:xfrm>
          <a:prstGeom prst="rect">
            <a:avLst/>
          </a:prstGeom>
        </p:spPr>
      </p:pic>
      <p:sp>
        <p:nvSpPr>
          <p:cNvPr id="9" name="Rectangle 8"/>
          <p:cNvSpPr/>
          <p:nvPr userDrawn="1"/>
        </p:nvSpPr>
        <p:spPr>
          <a:xfrm flipV="1">
            <a:off x="0" y="0"/>
            <a:ext cx="9144000" cy="952499"/>
          </a:xfrm>
          <a:prstGeom prst="rect">
            <a:avLst/>
          </a:prstGeom>
          <a:gradFill>
            <a:gsLst>
              <a:gs pos="0">
                <a:srgbClr val="500104"/>
              </a:gs>
              <a:gs pos="100000">
                <a:srgbClr val="850B1C"/>
              </a:gs>
            </a:gsLst>
          </a:gradFill>
          <a:ln>
            <a:noFill/>
          </a:ln>
          <a:effectLst>
            <a:outerShdw blurRad="584200" dist="23000" dir="5400000" rotWithShape="0">
              <a:srgbClr val="000000">
                <a:alpha val="5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0"/>
            <a:ext cx="8229600" cy="952499"/>
          </a:xfrm>
        </p:spPr>
        <p:txBody>
          <a:bodyPr>
            <a:normAutofit/>
          </a:bodyPr>
          <a:lstStyle>
            <a:lvl1pPr>
              <a:defRPr sz="2400">
                <a:solidFill>
                  <a:srgbClr val="FFFFFF"/>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C95A8F18-F697-5642-B195-DB7A4855AA8F}" type="datetimeFigureOut">
              <a:rPr lang="en-US" smtClean="0"/>
              <a:pPr/>
              <a:t>8/30/2017</a:t>
            </a:fld>
            <a:endParaRPr lang="en-US" dirty="0"/>
          </a:p>
        </p:txBody>
      </p:sp>
      <p:sp>
        <p:nvSpPr>
          <p:cNvPr id="5" name="Slide Number Placeholder 4"/>
          <p:cNvSpPr>
            <a:spLocks noGrp="1"/>
          </p:cNvSpPr>
          <p:nvPr>
            <p:ph type="sldNum" sz="quarter" idx="12"/>
          </p:nvPr>
        </p:nvSpPr>
        <p:spPr/>
        <p:txBody>
          <a:bodyPr/>
          <a:lstStyle/>
          <a:p>
            <a:fld id="{7549FCCD-D8B1-C54B-89BA-BF49953A70B4}" type="slidenum">
              <a:rPr lang="en-US" smtClean="0"/>
              <a:pPr/>
              <a:t>‹#›</a:t>
            </a:fld>
            <a:endParaRPr lang="en-US" dirty="0"/>
          </a:p>
        </p:txBody>
      </p:sp>
      <p:sp>
        <p:nvSpPr>
          <p:cNvPr id="10" name="Text Placeholder 9"/>
          <p:cNvSpPr>
            <a:spLocks noGrp="1"/>
          </p:cNvSpPr>
          <p:nvPr>
            <p:ph type="body" sz="quarter" idx="13" hasCustomPrompt="1"/>
          </p:nvPr>
        </p:nvSpPr>
        <p:spPr>
          <a:xfrm>
            <a:off x="457200" y="1416050"/>
            <a:ext cx="8229600" cy="849313"/>
          </a:xfrm>
        </p:spPr>
        <p:txBody>
          <a:bodyPr>
            <a:normAutofit/>
          </a:bodyPr>
          <a:lstStyle>
            <a:lvl1pPr>
              <a:defRPr sz="2400" b="1"/>
            </a:lvl1pPr>
          </a:lstStyle>
          <a:p>
            <a:pPr lvl="0"/>
            <a:r>
              <a:rPr lang="en-US" dirty="0" smtClean="0"/>
              <a:t>Click to edit header</a:t>
            </a:r>
            <a:endParaRPr lang="en-US" dirty="0"/>
          </a:p>
        </p:txBody>
      </p:sp>
      <p:sp>
        <p:nvSpPr>
          <p:cNvPr id="11" name="Text Placeholder 9"/>
          <p:cNvSpPr>
            <a:spLocks noGrp="1"/>
          </p:cNvSpPr>
          <p:nvPr>
            <p:ph type="body" sz="quarter" idx="14" hasCustomPrompt="1"/>
          </p:nvPr>
        </p:nvSpPr>
        <p:spPr>
          <a:xfrm>
            <a:off x="457200" y="2265363"/>
            <a:ext cx="8229600" cy="3560827"/>
          </a:xfrm>
        </p:spPr>
        <p:txBody>
          <a:bodyPr>
            <a:normAutofit/>
          </a:bodyPr>
          <a:lstStyle>
            <a:lvl1pPr>
              <a:defRPr sz="1800" b="0"/>
            </a:lvl1pPr>
          </a:lstStyle>
          <a:p>
            <a:pPr lvl="0"/>
            <a:r>
              <a:rPr lang="en-US" dirty="0" smtClean="0"/>
              <a:t>Click to edit text</a:t>
            </a:r>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16" name="Rectangle 15"/>
          <p:cNvSpPr/>
          <p:nvPr userDrawn="1"/>
        </p:nvSpPr>
        <p:spPr>
          <a:xfrm>
            <a:off x="0" y="952499"/>
            <a:ext cx="9144000" cy="5905500"/>
          </a:xfrm>
          <a:prstGeom prst="rect">
            <a:avLst/>
          </a:prstGeom>
          <a:gradFill>
            <a:gsLst>
              <a:gs pos="0">
                <a:srgbClr val="500104"/>
              </a:gs>
              <a:gs pos="100000">
                <a:srgbClr val="850B1C"/>
              </a:gs>
            </a:gsLst>
          </a:gradFill>
          <a:ln>
            <a:noFill/>
          </a:ln>
          <a:effectLst>
            <a:outerShdw blurRad="584200" dist="23000" dir="5400000" rotWithShape="0">
              <a:srgbClr val="000000">
                <a:alpha val="5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userDrawn="1"/>
        </p:nvSpPr>
        <p:spPr>
          <a:xfrm>
            <a:off x="-1" y="1"/>
            <a:ext cx="9144000" cy="952498"/>
          </a:xfrm>
          <a:prstGeom prst="rect">
            <a:avLst/>
          </a:prstGeom>
          <a:solidFill>
            <a:schemeClr val="bg1"/>
          </a:solidFill>
          <a:ln>
            <a:noFill/>
          </a:ln>
          <a:effectLst>
            <a:outerShdw blurRad="584200" dist="23000" dir="5400000" rotWithShape="0">
              <a:srgbClr val="000000">
                <a:alpha val="5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0"/>
            <a:ext cx="8229600" cy="952499"/>
          </a:xfrm>
        </p:spPr>
        <p:txBody>
          <a:bodyPr>
            <a:normAutofit/>
          </a:bodyPr>
          <a:lstStyle>
            <a:lvl1pPr>
              <a:defRPr sz="2400">
                <a:solidFill>
                  <a:schemeClr val="tx1">
                    <a:lumMod val="65000"/>
                    <a:lumOff val="35000"/>
                  </a:schemeClr>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solidFill>
                  <a:srgbClr val="FFFFFF"/>
                </a:solidFill>
              </a:defRPr>
            </a:lvl1pPr>
          </a:lstStyle>
          <a:p>
            <a:fld id="{C95A8F18-F697-5642-B195-DB7A4855AA8F}" type="datetimeFigureOut">
              <a:rPr lang="en-US" smtClean="0"/>
              <a:pPr/>
              <a:t>8/30/2017</a:t>
            </a:fld>
            <a:endParaRPr lang="en-US" dirty="0"/>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7549FCCD-D8B1-C54B-89BA-BF49953A70B4}" type="slidenum">
              <a:rPr lang="en-US" smtClean="0"/>
              <a:pPr/>
              <a:t>‹#›</a:t>
            </a:fld>
            <a:endParaRPr lang="en-US" dirty="0"/>
          </a:p>
        </p:txBody>
      </p:sp>
      <p:sp>
        <p:nvSpPr>
          <p:cNvPr id="10" name="Text Placeholder 9"/>
          <p:cNvSpPr>
            <a:spLocks noGrp="1"/>
          </p:cNvSpPr>
          <p:nvPr>
            <p:ph type="body" sz="quarter" idx="13" hasCustomPrompt="1"/>
          </p:nvPr>
        </p:nvSpPr>
        <p:spPr>
          <a:xfrm>
            <a:off x="457200" y="1416050"/>
            <a:ext cx="8229600" cy="849313"/>
          </a:xfrm>
        </p:spPr>
        <p:txBody>
          <a:bodyPr>
            <a:normAutofit/>
          </a:bodyPr>
          <a:lstStyle>
            <a:lvl1pPr>
              <a:defRPr sz="2400" b="1">
                <a:solidFill>
                  <a:schemeClr val="bg1"/>
                </a:solidFill>
              </a:defRPr>
            </a:lvl1pPr>
          </a:lstStyle>
          <a:p>
            <a:pPr lvl="0"/>
            <a:r>
              <a:rPr lang="en-US" dirty="0" smtClean="0"/>
              <a:t>Click to edit header</a:t>
            </a:r>
            <a:endParaRPr lang="en-US" dirty="0"/>
          </a:p>
        </p:txBody>
      </p:sp>
      <p:sp>
        <p:nvSpPr>
          <p:cNvPr id="11" name="Text Placeholder 9"/>
          <p:cNvSpPr>
            <a:spLocks noGrp="1"/>
          </p:cNvSpPr>
          <p:nvPr>
            <p:ph type="body" sz="quarter" idx="14" hasCustomPrompt="1"/>
          </p:nvPr>
        </p:nvSpPr>
        <p:spPr>
          <a:xfrm>
            <a:off x="457200" y="2265363"/>
            <a:ext cx="4794298" cy="3560827"/>
          </a:xfrm>
        </p:spPr>
        <p:txBody>
          <a:bodyPr>
            <a:normAutofit/>
          </a:bodyPr>
          <a:lstStyle>
            <a:lvl1pPr>
              <a:defRPr sz="1800" b="0">
                <a:solidFill>
                  <a:srgbClr val="FFFFFF"/>
                </a:solidFill>
              </a:defRPr>
            </a:lvl1pPr>
          </a:lstStyle>
          <a:p>
            <a:pPr lvl="0"/>
            <a:r>
              <a:rPr lang="en-US" dirty="0" smtClean="0"/>
              <a:t>Click to edit text</a:t>
            </a:r>
            <a:endParaRPr lang="en-US" dirty="0"/>
          </a:p>
        </p:txBody>
      </p:sp>
      <p:pic>
        <p:nvPicPr>
          <p:cNvPr id="12" name="Picture 11" descr="whitelined.png"/>
          <p:cNvPicPr>
            <a:picLocks noChangeAspect="1"/>
          </p:cNvPicPr>
          <p:nvPr userDrawn="1"/>
        </p:nvPicPr>
        <p:blipFill>
          <a:blip r:embed="rId2"/>
          <a:stretch>
            <a:fillRect/>
          </a:stretch>
        </p:blipFill>
        <p:spPr>
          <a:xfrm>
            <a:off x="4851907" y="1"/>
            <a:ext cx="4291584" cy="6858000"/>
          </a:xfrm>
          <a:prstGeom prst="rect">
            <a:avLst/>
          </a:prstGeom>
        </p:spPr>
      </p:pic>
      <p:pic>
        <p:nvPicPr>
          <p:cNvPr id="17" name="Picture 16" descr="logo_mark_white.png"/>
          <p:cNvPicPr>
            <a:picLocks noChangeAspect="1"/>
          </p:cNvPicPr>
          <p:nvPr userDrawn="1"/>
        </p:nvPicPr>
        <p:blipFill>
          <a:blip r:embed="rId3"/>
          <a:stretch>
            <a:fillRect/>
          </a:stretch>
        </p:blipFill>
        <p:spPr>
          <a:xfrm>
            <a:off x="5514975" y="2759399"/>
            <a:ext cx="6063004" cy="4745923"/>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15" name="Rectangle 14"/>
          <p:cNvSpPr/>
          <p:nvPr userDrawn="1"/>
        </p:nvSpPr>
        <p:spPr>
          <a:xfrm>
            <a:off x="0" y="952499"/>
            <a:ext cx="9144000" cy="5905500"/>
          </a:xfrm>
          <a:prstGeom prst="rect">
            <a:avLst/>
          </a:prstGeom>
          <a:gradFill>
            <a:gsLst>
              <a:gs pos="0">
                <a:srgbClr val="500104"/>
              </a:gs>
              <a:gs pos="100000">
                <a:srgbClr val="850B1C"/>
              </a:gs>
            </a:gsLst>
          </a:gradFill>
          <a:ln>
            <a:noFill/>
          </a:ln>
          <a:effectLst>
            <a:outerShdw blurRad="584200" dist="23000" dir="5400000" rotWithShape="0">
              <a:srgbClr val="000000">
                <a:alpha val="5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userDrawn="1"/>
        </p:nvSpPr>
        <p:spPr>
          <a:xfrm>
            <a:off x="-1" y="1"/>
            <a:ext cx="9144000" cy="952498"/>
          </a:xfrm>
          <a:prstGeom prst="rect">
            <a:avLst/>
          </a:prstGeom>
          <a:solidFill>
            <a:schemeClr val="bg1"/>
          </a:solidFill>
          <a:ln>
            <a:noFill/>
          </a:ln>
          <a:effectLst>
            <a:outerShdw blurRad="584200" dist="23000" dir="5400000" rotWithShape="0">
              <a:srgbClr val="000000">
                <a:alpha val="5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0"/>
            <a:ext cx="8229600" cy="952499"/>
          </a:xfrm>
        </p:spPr>
        <p:txBody>
          <a:bodyPr>
            <a:normAutofit/>
          </a:bodyPr>
          <a:lstStyle>
            <a:lvl1pPr>
              <a:defRPr sz="2400">
                <a:solidFill>
                  <a:schemeClr val="tx1">
                    <a:lumMod val="65000"/>
                    <a:lumOff val="35000"/>
                  </a:schemeClr>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solidFill>
                  <a:srgbClr val="FFFFFF"/>
                </a:solidFill>
              </a:defRPr>
            </a:lvl1pPr>
          </a:lstStyle>
          <a:p>
            <a:fld id="{C95A8F18-F697-5642-B195-DB7A4855AA8F}" type="datetimeFigureOut">
              <a:rPr lang="en-US" smtClean="0"/>
              <a:pPr/>
              <a:t>8/30/2017</a:t>
            </a:fld>
            <a:endParaRPr lang="en-US" dirty="0"/>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7549FCCD-D8B1-C54B-89BA-BF49953A70B4}" type="slidenum">
              <a:rPr lang="en-US" smtClean="0"/>
              <a:pPr/>
              <a:t>‹#›</a:t>
            </a:fld>
            <a:endParaRPr lang="en-US" dirty="0"/>
          </a:p>
        </p:txBody>
      </p:sp>
      <p:sp>
        <p:nvSpPr>
          <p:cNvPr id="10" name="Text Placeholder 9"/>
          <p:cNvSpPr>
            <a:spLocks noGrp="1"/>
          </p:cNvSpPr>
          <p:nvPr>
            <p:ph type="body" sz="quarter" idx="13" hasCustomPrompt="1"/>
          </p:nvPr>
        </p:nvSpPr>
        <p:spPr>
          <a:xfrm>
            <a:off x="457200" y="1416050"/>
            <a:ext cx="8229600" cy="849313"/>
          </a:xfrm>
        </p:spPr>
        <p:txBody>
          <a:bodyPr>
            <a:normAutofit/>
          </a:bodyPr>
          <a:lstStyle>
            <a:lvl1pPr>
              <a:defRPr sz="2400" b="1">
                <a:solidFill>
                  <a:schemeClr val="bg1"/>
                </a:solidFill>
              </a:defRPr>
            </a:lvl1pPr>
          </a:lstStyle>
          <a:p>
            <a:pPr lvl="0"/>
            <a:r>
              <a:rPr lang="en-US" dirty="0" smtClean="0"/>
              <a:t>Click to edit header</a:t>
            </a:r>
            <a:endParaRPr lang="en-US" dirty="0"/>
          </a:p>
        </p:txBody>
      </p:sp>
      <p:sp>
        <p:nvSpPr>
          <p:cNvPr id="11" name="Text Placeholder 9"/>
          <p:cNvSpPr>
            <a:spLocks noGrp="1"/>
          </p:cNvSpPr>
          <p:nvPr>
            <p:ph type="body" sz="quarter" idx="14" hasCustomPrompt="1"/>
          </p:nvPr>
        </p:nvSpPr>
        <p:spPr>
          <a:xfrm>
            <a:off x="457200" y="2265363"/>
            <a:ext cx="8229600" cy="3560827"/>
          </a:xfrm>
        </p:spPr>
        <p:txBody>
          <a:bodyPr>
            <a:normAutofit/>
          </a:bodyPr>
          <a:lstStyle>
            <a:lvl1pPr>
              <a:defRPr sz="1800" b="0">
                <a:solidFill>
                  <a:srgbClr val="FFFFFF"/>
                </a:solidFill>
              </a:defRPr>
            </a:lvl1pPr>
          </a:lstStyle>
          <a:p>
            <a:pPr lvl="0"/>
            <a:r>
              <a:rPr lang="en-US" dirty="0" smtClean="0"/>
              <a:t>Click to edit text</a:t>
            </a:r>
            <a:endParaRPr lang="en-US" dirty="0"/>
          </a:p>
        </p:txBody>
      </p:sp>
      <p:pic>
        <p:nvPicPr>
          <p:cNvPr id="12" name="Picture 11" descr="whitelined.png"/>
          <p:cNvPicPr>
            <a:picLocks noChangeAspect="1"/>
          </p:cNvPicPr>
          <p:nvPr userDrawn="1"/>
        </p:nvPicPr>
        <p:blipFill>
          <a:blip r:embed="rId2"/>
          <a:stretch>
            <a:fillRect/>
          </a:stretch>
        </p:blipFill>
        <p:spPr>
          <a:xfrm>
            <a:off x="4851907" y="1"/>
            <a:ext cx="4291584" cy="6858000"/>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16" name="Rectangle 15"/>
          <p:cNvSpPr/>
          <p:nvPr userDrawn="1"/>
        </p:nvSpPr>
        <p:spPr>
          <a:xfrm>
            <a:off x="0" y="-1"/>
            <a:ext cx="2514600" cy="6858000"/>
          </a:xfrm>
          <a:prstGeom prst="rect">
            <a:avLst/>
          </a:prstGeom>
          <a:gradFill>
            <a:gsLst>
              <a:gs pos="0">
                <a:srgbClr val="500104"/>
              </a:gs>
              <a:gs pos="100000">
                <a:srgbClr val="850B1C"/>
              </a:gs>
            </a:gsLst>
          </a:gradFill>
          <a:ln>
            <a:noFill/>
          </a:ln>
          <a:effectLst>
            <a:outerShdw blurRad="584200" dist="23000" dir="5400000" rotWithShape="0">
              <a:srgbClr val="000000">
                <a:alpha val="5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descr="lines1.png"/>
          <p:cNvPicPr>
            <a:picLocks noChangeAspect="1"/>
          </p:cNvPicPr>
          <p:nvPr userDrawn="1"/>
        </p:nvPicPr>
        <p:blipFill>
          <a:blip r:embed="rId2"/>
          <a:stretch>
            <a:fillRect/>
          </a:stretch>
        </p:blipFill>
        <p:spPr>
          <a:xfrm>
            <a:off x="5803900" y="0"/>
            <a:ext cx="3340100" cy="6858000"/>
          </a:xfrm>
          <a:prstGeom prst="rect">
            <a:avLst/>
          </a:prstGeom>
        </p:spPr>
      </p:pic>
      <p:pic>
        <p:nvPicPr>
          <p:cNvPr id="14" name="Picture 13" descr="HRS.Logo_Stacked_white.png"/>
          <p:cNvPicPr>
            <a:picLocks noChangeAspect="1"/>
          </p:cNvPicPr>
          <p:nvPr userDrawn="1"/>
        </p:nvPicPr>
        <p:blipFill>
          <a:blip r:embed="rId3"/>
          <a:stretch>
            <a:fillRect/>
          </a:stretch>
        </p:blipFill>
        <p:spPr>
          <a:xfrm>
            <a:off x="441965" y="6098130"/>
            <a:ext cx="1613191" cy="578060"/>
          </a:xfrm>
          <a:prstGeom prst="rect">
            <a:avLst/>
          </a:prstGeom>
        </p:spPr>
      </p:pic>
      <p:sp>
        <p:nvSpPr>
          <p:cNvPr id="2" name="Title 1"/>
          <p:cNvSpPr>
            <a:spLocks noGrp="1"/>
          </p:cNvSpPr>
          <p:nvPr>
            <p:ph type="title"/>
          </p:nvPr>
        </p:nvSpPr>
        <p:spPr>
          <a:xfrm>
            <a:off x="245533" y="605896"/>
            <a:ext cx="2122707" cy="2670704"/>
          </a:xfrm>
        </p:spPr>
        <p:txBody>
          <a:bodyPr anchor="t">
            <a:normAutofit/>
          </a:bodyPr>
          <a:lstStyle>
            <a:lvl1pPr>
              <a:defRPr sz="2400">
                <a:solidFill>
                  <a:srgbClr val="FFFFFF"/>
                </a:solidFill>
              </a:defRPr>
            </a:lvl1pPr>
          </a:lstStyle>
          <a:p>
            <a:r>
              <a:rPr lang="en-US" dirty="0" smtClean="0"/>
              <a:t>Click to edit Master title style</a:t>
            </a:r>
            <a:endParaRPr lang="en-US" dirty="0"/>
          </a:p>
        </p:txBody>
      </p:sp>
      <p:sp>
        <p:nvSpPr>
          <p:cNvPr id="5" name="Slide Number Placeholder 4"/>
          <p:cNvSpPr>
            <a:spLocks noGrp="1"/>
          </p:cNvSpPr>
          <p:nvPr>
            <p:ph type="sldNum" sz="quarter" idx="12"/>
          </p:nvPr>
        </p:nvSpPr>
        <p:spPr/>
        <p:txBody>
          <a:bodyPr/>
          <a:lstStyle/>
          <a:p>
            <a:fld id="{7549FCCD-D8B1-C54B-89BA-BF49953A70B4}" type="slidenum">
              <a:rPr lang="en-US" smtClean="0"/>
              <a:pPr/>
              <a:t>‹#›</a:t>
            </a:fld>
            <a:endParaRPr lang="en-US" dirty="0"/>
          </a:p>
        </p:txBody>
      </p:sp>
      <p:sp>
        <p:nvSpPr>
          <p:cNvPr id="10" name="Text Placeholder 9"/>
          <p:cNvSpPr>
            <a:spLocks noGrp="1"/>
          </p:cNvSpPr>
          <p:nvPr>
            <p:ph type="body" sz="quarter" idx="13" hasCustomPrompt="1"/>
          </p:nvPr>
        </p:nvSpPr>
        <p:spPr>
          <a:xfrm>
            <a:off x="3005666" y="605896"/>
            <a:ext cx="5681133" cy="849313"/>
          </a:xfrm>
        </p:spPr>
        <p:txBody>
          <a:bodyPr>
            <a:normAutofit/>
          </a:bodyPr>
          <a:lstStyle>
            <a:lvl1pPr>
              <a:defRPr sz="2400" b="1"/>
            </a:lvl1pPr>
          </a:lstStyle>
          <a:p>
            <a:pPr lvl="0"/>
            <a:r>
              <a:rPr lang="en-US" dirty="0" smtClean="0"/>
              <a:t>Click to edit header</a:t>
            </a:r>
            <a:endParaRPr lang="en-US" dirty="0"/>
          </a:p>
        </p:txBody>
      </p:sp>
      <p:sp>
        <p:nvSpPr>
          <p:cNvPr id="11" name="Text Placeholder 9"/>
          <p:cNvSpPr>
            <a:spLocks noGrp="1"/>
          </p:cNvSpPr>
          <p:nvPr>
            <p:ph type="body" sz="quarter" idx="14" hasCustomPrompt="1"/>
          </p:nvPr>
        </p:nvSpPr>
        <p:spPr>
          <a:xfrm>
            <a:off x="3005666" y="1455209"/>
            <a:ext cx="5681134" cy="3560827"/>
          </a:xfrm>
        </p:spPr>
        <p:txBody>
          <a:bodyPr>
            <a:normAutofit/>
          </a:bodyPr>
          <a:lstStyle>
            <a:lvl1pPr>
              <a:defRPr sz="1800" b="0"/>
            </a:lvl1pPr>
          </a:lstStyle>
          <a:p>
            <a:pPr lvl="0"/>
            <a:r>
              <a:rPr lang="en-US" dirty="0" smtClean="0"/>
              <a:t>Click to edit text</a:t>
            </a:r>
            <a:endParaRPr lang="en-US" dirty="0"/>
          </a:p>
        </p:txBody>
      </p:sp>
      <p:pic>
        <p:nvPicPr>
          <p:cNvPr id="13" name="Picture 12" descr="logo_mark_white.png"/>
          <p:cNvPicPr>
            <a:picLocks noChangeAspect="1"/>
          </p:cNvPicPr>
          <p:nvPr userDrawn="1"/>
        </p:nvPicPr>
        <p:blipFill>
          <a:blip r:embed="rId4"/>
          <a:stretch>
            <a:fillRect/>
          </a:stretch>
        </p:blipFill>
        <p:spPr>
          <a:xfrm>
            <a:off x="-322318" y="4303018"/>
            <a:ext cx="2690558" cy="2106081"/>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7" name="Rectangle 6"/>
          <p:cNvSpPr/>
          <p:nvPr userDrawn="1"/>
        </p:nvSpPr>
        <p:spPr>
          <a:xfrm>
            <a:off x="-1" y="0"/>
            <a:ext cx="9144000" cy="5825068"/>
          </a:xfrm>
          <a:prstGeom prst="rect">
            <a:avLst/>
          </a:prstGeom>
          <a:gradFill>
            <a:gsLst>
              <a:gs pos="0">
                <a:srgbClr val="500104"/>
              </a:gs>
              <a:gs pos="100000">
                <a:srgbClr val="850B1C"/>
              </a:gs>
            </a:gsLst>
          </a:gradFill>
          <a:ln>
            <a:noFill/>
          </a:ln>
          <a:effectLst>
            <a:outerShdw blurRad="584200" dist="23000" dir="5400000" rotWithShape="0">
              <a:srgbClr val="000000">
                <a:alpha val="5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descr="HRS.Logo_Stacked_RGB.png"/>
          <p:cNvPicPr>
            <a:picLocks noChangeAspect="1"/>
          </p:cNvPicPr>
          <p:nvPr userDrawn="1"/>
        </p:nvPicPr>
        <p:blipFill>
          <a:blip r:embed="rId2"/>
          <a:stretch>
            <a:fillRect/>
          </a:stretch>
        </p:blipFill>
        <p:spPr>
          <a:xfrm>
            <a:off x="7604603" y="6103650"/>
            <a:ext cx="1234755" cy="442454"/>
          </a:xfrm>
          <a:prstGeom prst="rect">
            <a:avLst/>
          </a:prstGeom>
        </p:spPr>
      </p:pic>
      <p:sp>
        <p:nvSpPr>
          <p:cNvPr id="2" name="Title 1"/>
          <p:cNvSpPr>
            <a:spLocks noGrp="1"/>
          </p:cNvSpPr>
          <p:nvPr>
            <p:ph type="title"/>
          </p:nvPr>
        </p:nvSpPr>
        <p:spPr>
          <a:xfrm>
            <a:off x="846667" y="1684870"/>
            <a:ext cx="7493000" cy="2670704"/>
          </a:xfrm>
        </p:spPr>
        <p:txBody>
          <a:bodyPr anchor="ctr">
            <a:normAutofit/>
          </a:bodyPr>
          <a:lstStyle>
            <a:lvl1pPr algn="ctr">
              <a:defRPr sz="4000">
                <a:solidFill>
                  <a:srgbClr val="FFFFFF"/>
                </a:solidFill>
              </a:defRPr>
            </a:lvl1pPr>
          </a:lstStyle>
          <a:p>
            <a:r>
              <a:rPr lang="en-US" dirty="0" smtClean="0"/>
              <a:t>Click to edit Master title style</a:t>
            </a:r>
            <a:endParaRPr lang="en-US" dirty="0"/>
          </a:p>
        </p:txBody>
      </p:sp>
      <p:pic>
        <p:nvPicPr>
          <p:cNvPr id="9" name="Picture 8" descr="logo_mark_white.png"/>
          <p:cNvPicPr>
            <a:picLocks noChangeAspect="1"/>
          </p:cNvPicPr>
          <p:nvPr userDrawn="1"/>
        </p:nvPicPr>
        <p:blipFill>
          <a:blip r:embed="rId3"/>
          <a:stretch>
            <a:fillRect/>
          </a:stretch>
        </p:blipFill>
        <p:spPr>
          <a:xfrm>
            <a:off x="-548030" y="147959"/>
            <a:ext cx="7050429" cy="5518847"/>
          </a:xfrm>
          <a:prstGeom prst="rect">
            <a:avLst/>
          </a:prstGeom>
        </p:spPr>
      </p:pic>
      <p:pic>
        <p:nvPicPr>
          <p:cNvPr id="10" name="Picture 9" descr="whitelined.png"/>
          <p:cNvPicPr>
            <a:picLocks noChangeAspect="1"/>
          </p:cNvPicPr>
          <p:nvPr userDrawn="1"/>
        </p:nvPicPr>
        <p:blipFill>
          <a:blip r:embed="rId4"/>
          <a:stretch>
            <a:fillRect/>
          </a:stretch>
        </p:blipFill>
        <p:spPr>
          <a:xfrm>
            <a:off x="5498803" y="0"/>
            <a:ext cx="3645197" cy="5825067"/>
          </a:xfrm>
          <a:prstGeom prst="rect">
            <a:avLst/>
          </a:pr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9" name="Rectangle 8"/>
          <p:cNvSpPr/>
          <p:nvPr userDrawn="1"/>
        </p:nvSpPr>
        <p:spPr>
          <a:xfrm>
            <a:off x="-1" y="0"/>
            <a:ext cx="9144000" cy="5825068"/>
          </a:xfrm>
          <a:prstGeom prst="rect">
            <a:avLst/>
          </a:prstGeom>
          <a:gradFill>
            <a:gsLst>
              <a:gs pos="0">
                <a:srgbClr val="500104"/>
              </a:gs>
              <a:gs pos="100000">
                <a:srgbClr val="850B1C"/>
              </a:gs>
            </a:gsLst>
          </a:gradFill>
          <a:ln>
            <a:noFill/>
          </a:ln>
          <a:effectLst>
            <a:outerShdw blurRad="584200" dist="23000" dir="5400000" rotWithShape="0">
              <a:srgbClr val="000000">
                <a:alpha val="5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descr="HRS.Logo_Stacked_RGB.png"/>
          <p:cNvPicPr>
            <a:picLocks noChangeAspect="1"/>
          </p:cNvPicPr>
          <p:nvPr userDrawn="1"/>
        </p:nvPicPr>
        <p:blipFill>
          <a:blip r:embed="rId2"/>
          <a:stretch>
            <a:fillRect/>
          </a:stretch>
        </p:blipFill>
        <p:spPr>
          <a:xfrm>
            <a:off x="7604603" y="6103650"/>
            <a:ext cx="1234755" cy="442454"/>
          </a:xfrm>
          <a:prstGeom prst="rect">
            <a:avLst/>
          </a:prstGeom>
        </p:spPr>
      </p:pic>
      <p:sp>
        <p:nvSpPr>
          <p:cNvPr id="2" name="Title 1"/>
          <p:cNvSpPr>
            <a:spLocks noGrp="1"/>
          </p:cNvSpPr>
          <p:nvPr>
            <p:ph type="title" hasCustomPrompt="1"/>
          </p:nvPr>
        </p:nvSpPr>
        <p:spPr>
          <a:xfrm>
            <a:off x="846667" y="1684870"/>
            <a:ext cx="7493000" cy="2670704"/>
          </a:xfrm>
        </p:spPr>
        <p:txBody>
          <a:bodyPr anchor="ctr">
            <a:normAutofit/>
          </a:bodyPr>
          <a:lstStyle>
            <a:lvl1pPr algn="ctr">
              <a:defRPr sz="4000">
                <a:solidFill>
                  <a:srgbClr val="FFFFFF"/>
                </a:solidFill>
              </a:defRPr>
            </a:lvl1pPr>
          </a:lstStyle>
          <a:p>
            <a:r>
              <a:rPr lang="en-US" dirty="0" smtClean="0"/>
              <a:t>Click to edit Master title styles</a:t>
            </a:r>
            <a:endParaRPr lang="en-US" dirty="0"/>
          </a:p>
        </p:txBody>
      </p:sp>
      <p:pic>
        <p:nvPicPr>
          <p:cNvPr id="10" name="Picture 9" descr="quotes.png"/>
          <p:cNvPicPr>
            <a:picLocks noChangeAspect="1"/>
          </p:cNvPicPr>
          <p:nvPr userDrawn="1"/>
        </p:nvPicPr>
        <p:blipFill>
          <a:blip r:embed="rId3"/>
          <a:stretch>
            <a:fillRect/>
          </a:stretch>
        </p:blipFill>
        <p:spPr>
          <a:xfrm>
            <a:off x="1739000" y="1382930"/>
            <a:ext cx="1124264" cy="963654"/>
          </a:xfrm>
          <a:prstGeom prst="rect">
            <a:avLst/>
          </a:prstGeom>
        </p:spPr>
      </p:pic>
      <p:pic>
        <p:nvPicPr>
          <p:cNvPr id="11" name="Picture 10" descr="quotes.png"/>
          <p:cNvPicPr>
            <a:picLocks noChangeAspect="1"/>
          </p:cNvPicPr>
          <p:nvPr userDrawn="1"/>
        </p:nvPicPr>
        <p:blipFill>
          <a:blip r:embed="rId3"/>
          <a:stretch>
            <a:fillRect/>
          </a:stretch>
        </p:blipFill>
        <p:spPr>
          <a:xfrm rot="10800000">
            <a:off x="6555617" y="3746227"/>
            <a:ext cx="1124264" cy="963654"/>
          </a:xfrm>
          <a:prstGeom prst="rect">
            <a:avLst/>
          </a:prstGeom>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17" name="Rectangle 16"/>
          <p:cNvSpPr/>
          <p:nvPr userDrawn="1"/>
        </p:nvSpPr>
        <p:spPr>
          <a:xfrm>
            <a:off x="-1" y="1032934"/>
            <a:ext cx="9144000" cy="5825066"/>
          </a:xfrm>
          <a:prstGeom prst="rect">
            <a:avLst/>
          </a:prstGeom>
          <a:gradFill>
            <a:gsLst>
              <a:gs pos="0">
                <a:srgbClr val="4F1C89"/>
              </a:gs>
              <a:gs pos="100000">
                <a:srgbClr val="4F4A89"/>
              </a:gs>
            </a:gsLst>
          </a:gradFill>
          <a:ln>
            <a:noFill/>
          </a:ln>
          <a:effectLst>
            <a:outerShdw blurRad="584200" dist="23000" dir="5400000" rotWithShape="0">
              <a:srgbClr val="000000">
                <a:alpha val="5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HRS.Logo_Stacked_RGB.png"/>
          <p:cNvPicPr>
            <a:picLocks noChangeAspect="1"/>
          </p:cNvPicPr>
          <p:nvPr userDrawn="1"/>
        </p:nvPicPr>
        <p:blipFill>
          <a:blip r:embed="rId2"/>
          <a:stretch>
            <a:fillRect/>
          </a:stretch>
        </p:blipFill>
        <p:spPr>
          <a:xfrm>
            <a:off x="833405" y="213322"/>
            <a:ext cx="1784930" cy="639600"/>
          </a:xfrm>
          <a:prstGeom prst="rect">
            <a:avLst/>
          </a:prstGeom>
        </p:spPr>
      </p:pic>
      <p:sp>
        <p:nvSpPr>
          <p:cNvPr id="11" name="Subtitle 2"/>
          <p:cNvSpPr>
            <a:spLocks noGrp="1"/>
          </p:cNvSpPr>
          <p:nvPr>
            <p:ph type="subTitle" idx="1"/>
          </p:nvPr>
        </p:nvSpPr>
        <p:spPr>
          <a:xfrm>
            <a:off x="724520" y="3980253"/>
            <a:ext cx="3891040" cy="844062"/>
          </a:xfrm>
        </p:spPr>
        <p:txBody>
          <a:bodyPr>
            <a:normAutofit/>
          </a:bodyPr>
          <a:lstStyle>
            <a:lvl1pPr marL="0" indent="0" algn="l">
              <a:buNone/>
              <a:defRPr sz="2000">
                <a:solidFill>
                  <a:srgbClr val="FFFFFF">
                    <a:alpha val="68000"/>
                  </a:srgb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2" name="Text Placeholder 16"/>
          <p:cNvSpPr>
            <a:spLocks noGrp="1"/>
          </p:cNvSpPr>
          <p:nvPr>
            <p:ph type="body" sz="quarter" idx="10" hasCustomPrompt="1"/>
          </p:nvPr>
        </p:nvSpPr>
        <p:spPr>
          <a:xfrm>
            <a:off x="724521" y="4824316"/>
            <a:ext cx="3891040" cy="394928"/>
          </a:xfrm>
        </p:spPr>
        <p:txBody>
          <a:bodyPr>
            <a:noAutofit/>
          </a:bodyPr>
          <a:lstStyle>
            <a:lvl1pPr>
              <a:defRPr sz="1400">
                <a:solidFill>
                  <a:srgbClr val="FFFFFF">
                    <a:alpha val="68000"/>
                  </a:srgbClr>
                </a:solidFill>
              </a:defRPr>
            </a:lvl1pPr>
            <a:lvl2pPr>
              <a:defRPr sz="1400">
                <a:solidFill>
                  <a:schemeClr val="bg1">
                    <a:lumMod val="50000"/>
                  </a:schemeClr>
                </a:solidFill>
              </a:defRPr>
            </a:lvl2pPr>
            <a:lvl3pPr>
              <a:defRPr sz="1400">
                <a:solidFill>
                  <a:schemeClr val="bg1">
                    <a:lumMod val="50000"/>
                  </a:schemeClr>
                </a:solidFill>
              </a:defRPr>
            </a:lvl3pPr>
            <a:lvl4pPr>
              <a:defRPr sz="1400">
                <a:solidFill>
                  <a:schemeClr val="bg1">
                    <a:lumMod val="50000"/>
                  </a:schemeClr>
                </a:solidFill>
              </a:defRPr>
            </a:lvl4pPr>
            <a:lvl5pPr>
              <a:defRPr sz="1400">
                <a:solidFill>
                  <a:schemeClr val="bg1">
                    <a:lumMod val="50000"/>
                  </a:schemeClr>
                </a:solidFill>
              </a:defRPr>
            </a:lvl5pPr>
          </a:lstStyle>
          <a:p>
            <a:pPr lvl="0"/>
            <a:r>
              <a:rPr lang="en-US" dirty="0" smtClean="0"/>
              <a:t>Click to edit date</a:t>
            </a:r>
            <a:endParaRPr lang="en-US" dirty="0"/>
          </a:p>
        </p:txBody>
      </p:sp>
      <p:sp>
        <p:nvSpPr>
          <p:cNvPr id="13" name="Text Placeholder 16"/>
          <p:cNvSpPr>
            <a:spLocks noGrp="1"/>
          </p:cNvSpPr>
          <p:nvPr>
            <p:ph type="body" sz="quarter" idx="11" hasCustomPrompt="1"/>
          </p:nvPr>
        </p:nvSpPr>
        <p:spPr>
          <a:xfrm>
            <a:off x="724521" y="5219244"/>
            <a:ext cx="3891040" cy="280885"/>
          </a:xfrm>
        </p:spPr>
        <p:txBody>
          <a:bodyPr>
            <a:noAutofit/>
          </a:bodyPr>
          <a:lstStyle>
            <a:lvl1pPr>
              <a:defRPr sz="1200">
                <a:solidFill>
                  <a:srgbClr val="FFFFFF"/>
                </a:solidFill>
              </a:defRPr>
            </a:lvl1pPr>
            <a:lvl2pPr>
              <a:defRPr sz="1400">
                <a:solidFill>
                  <a:schemeClr val="bg1">
                    <a:lumMod val="50000"/>
                  </a:schemeClr>
                </a:solidFill>
              </a:defRPr>
            </a:lvl2pPr>
            <a:lvl3pPr>
              <a:defRPr sz="1400">
                <a:solidFill>
                  <a:schemeClr val="bg1">
                    <a:lumMod val="50000"/>
                  </a:schemeClr>
                </a:solidFill>
              </a:defRPr>
            </a:lvl3pPr>
            <a:lvl4pPr>
              <a:defRPr sz="1400">
                <a:solidFill>
                  <a:schemeClr val="bg1">
                    <a:lumMod val="50000"/>
                  </a:schemeClr>
                </a:solidFill>
              </a:defRPr>
            </a:lvl4pPr>
            <a:lvl5pPr>
              <a:defRPr sz="1400">
                <a:solidFill>
                  <a:schemeClr val="bg1">
                    <a:lumMod val="50000"/>
                  </a:schemeClr>
                </a:solidFill>
              </a:defRPr>
            </a:lvl5pPr>
          </a:lstStyle>
          <a:p>
            <a:pPr lvl="0"/>
            <a:r>
              <a:rPr lang="en-US" dirty="0" smtClean="0"/>
              <a:t>Click to edit presenter</a:t>
            </a:r>
            <a:endParaRPr lang="en-US" dirty="0"/>
          </a:p>
        </p:txBody>
      </p:sp>
      <p:sp>
        <p:nvSpPr>
          <p:cNvPr id="14" name="Text Placeholder 16"/>
          <p:cNvSpPr>
            <a:spLocks noGrp="1"/>
          </p:cNvSpPr>
          <p:nvPr>
            <p:ph type="body" sz="quarter" idx="12" hasCustomPrompt="1"/>
          </p:nvPr>
        </p:nvSpPr>
        <p:spPr>
          <a:xfrm>
            <a:off x="724521" y="5500129"/>
            <a:ext cx="3891040" cy="280885"/>
          </a:xfrm>
        </p:spPr>
        <p:txBody>
          <a:bodyPr>
            <a:noAutofit/>
          </a:bodyPr>
          <a:lstStyle>
            <a:lvl1pPr>
              <a:defRPr sz="1200">
                <a:solidFill>
                  <a:srgbClr val="FFFFFF"/>
                </a:solidFill>
              </a:defRPr>
            </a:lvl1pPr>
            <a:lvl2pPr>
              <a:defRPr sz="1400">
                <a:solidFill>
                  <a:schemeClr val="bg1">
                    <a:lumMod val="50000"/>
                  </a:schemeClr>
                </a:solidFill>
              </a:defRPr>
            </a:lvl2pPr>
            <a:lvl3pPr>
              <a:defRPr sz="1400">
                <a:solidFill>
                  <a:schemeClr val="bg1">
                    <a:lumMod val="50000"/>
                  </a:schemeClr>
                </a:solidFill>
              </a:defRPr>
            </a:lvl3pPr>
            <a:lvl4pPr>
              <a:defRPr sz="1400">
                <a:solidFill>
                  <a:schemeClr val="bg1">
                    <a:lumMod val="50000"/>
                  </a:schemeClr>
                </a:solidFill>
              </a:defRPr>
            </a:lvl4pPr>
            <a:lvl5pPr>
              <a:defRPr sz="1400">
                <a:solidFill>
                  <a:schemeClr val="bg1">
                    <a:lumMod val="50000"/>
                  </a:schemeClr>
                </a:solidFill>
              </a:defRPr>
            </a:lvl5pPr>
          </a:lstStyle>
          <a:p>
            <a:pPr lvl="0"/>
            <a:r>
              <a:rPr lang="en-US" dirty="0" smtClean="0"/>
              <a:t>Click to edit department</a:t>
            </a:r>
            <a:endParaRPr lang="en-US" dirty="0"/>
          </a:p>
        </p:txBody>
      </p:sp>
      <p:sp>
        <p:nvSpPr>
          <p:cNvPr id="15" name="Title 1"/>
          <p:cNvSpPr>
            <a:spLocks noGrp="1"/>
          </p:cNvSpPr>
          <p:nvPr>
            <p:ph type="ctrTitle"/>
          </p:nvPr>
        </p:nvSpPr>
        <p:spPr>
          <a:xfrm>
            <a:off x="724520" y="2238841"/>
            <a:ext cx="3891040" cy="1741412"/>
          </a:xfrm>
        </p:spPr>
        <p:txBody>
          <a:bodyPr anchor="t"/>
          <a:lstStyle>
            <a:lvl1pPr>
              <a:defRPr>
                <a:solidFill>
                  <a:schemeClr val="bg1"/>
                </a:solidFill>
              </a:defRPr>
            </a:lvl1pPr>
          </a:lstStyle>
          <a:p>
            <a:r>
              <a:rPr lang="en-US" dirty="0" smtClean="0"/>
              <a:t>Click to edit Master title style</a:t>
            </a:r>
            <a:endParaRPr lang="en-US" dirty="0"/>
          </a:p>
        </p:txBody>
      </p:sp>
      <p:sp>
        <p:nvSpPr>
          <p:cNvPr id="16" name="Subtitle 2"/>
          <p:cNvSpPr txBox="1">
            <a:spLocks/>
          </p:cNvSpPr>
          <p:nvPr userDrawn="1"/>
        </p:nvSpPr>
        <p:spPr>
          <a:xfrm>
            <a:off x="724520" y="6212314"/>
            <a:ext cx="3891040" cy="394928"/>
          </a:xfrm>
          <a:prstGeom prst="rect">
            <a:avLst/>
          </a:prstGeom>
        </p:spPr>
        <p:txBody>
          <a:bodyPr vert="horz" lIns="91440" tIns="45720" rIns="91440" bIns="45720" rtlCol="0">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200" b="0" i="0" u="none" strike="noStrike" kern="1200" cap="none" spc="0" normalizeH="0" baseline="0" noProof="0" dirty="0" err="1" smtClean="0">
                <a:ln>
                  <a:noFill/>
                </a:ln>
                <a:solidFill>
                  <a:srgbClr val="FFFFFF"/>
                </a:solidFill>
                <a:effectLst/>
                <a:uLnTx/>
                <a:uFillTx/>
                <a:latin typeface="Helvetica"/>
                <a:ea typeface="+mn-ea"/>
                <a:cs typeface="Helvetica"/>
              </a:rPr>
              <a:t>www.HRSonline.org</a:t>
            </a:r>
            <a:endParaRPr kumimoji="0" lang="en-US" sz="1200" b="0" i="0" u="none" strike="noStrike" kern="1200" cap="none" spc="0" normalizeH="0" baseline="0" noProof="0" dirty="0" smtClean="0">
              <a:ln>
                <a:noFill/>
              </a:ln>
              <a:solidFill>
                <a:srgbClr val="FFFFFF"/>
              </a:solidFill>
              <a:effectLst/>
              <a:uLnTx/>
              <a:uFillTx/>
              <a:latin typeface="Helvetica"/>
              <a:ea typeface="+mn-ea"/>
              <a:cs typeface="Helvetica"/>
            </a:endParaRPr>
          </a:p>
        </p:txBody>
      </p:sp>
      <p:pic>
        <p:nvPicPr>
          <p:cNvPr id="18" name="Picture 17" descr="logo_mark_white.png"/>
          <p:cNvPicPr>
            <a:picLocks noChangeAspect="1"/>
          </p:cNvPicPr>
          <p:nvPr userDrawn="1"/>
        </p:nvPicPr>
        <p:blipFill>
          <a:blip r:embed="rId3"/>
          <a:stretch>
            <a:fillRect/>
          </a:stretch>
        </p:blipFill>
        <p:spPr>
          <a:xfrm>
            <a:off x="3329703" y="1160372"/>
            <a:ext cx="7050429" cy="5518847"/>
          </a:xfrm>
          <a:prstGeom prst="rect">
            <a:avLst/>
          </a:prstGeom>
        </p:spPr>
      </p:pic>
      <p:pic>
        <p:nvPicPr>
          <p:cNvPr id="19" name="Picture 18" descr="whitelined.png"/>
          <p:cNvPicPr>
            <a:picLocks noChangeAspect="1"/>
          </p:cNvPicPr>
          <p:nvPr userDrawn="1"/>
        </p:nvPicPr>
        <p:blipFill>
          <a:blip r:embed="rId4"/>
          <a:stretch>
            <a:fillRect/>
          </a:stretch>
        </p:blipFill>
        <p:spPr>
          <a:xfrm>
            <a:off x="5498803" y="1032932"/>
            <a:ext cx="3645197" cy="5825067"/>
          </a:xfrm>
          <a:prstGeom prst="rect">
            <a:avLst/>
          </a:prstGeom>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pic>
        <p:nvPicPr>
          <p:cNvPr id="6" name="Picture 5" descr="lines1.png"/>
          <p:cNvPicPr>
            <a:picLocks noChangeAspect="1"/>
          </p:cNvPicPr>
          <p:nvPr userDrawn="1"/>
        </p:nvPicPr>
        <p:blipFill>
          <a:blip r:embed="rId2"/>
          <a:stretch>
            <a:fillRect/>
          </a:stretch>
        </p:blipFill>
        <p:spPr>
          <a:xfrm>
            <a:off x="5803900" y="0"/>
            <a:ext cx="3340100" cy="6858000"/>
          </a:xfrm>
          <a:prstGeom prst="rect">
            <a:avLst/>
          </a:prstGeom>
        </p:spPr>
      </p:pic>
      <p:sp>
        <p:nvSpPr>
          <p:cNvPr id="13" name="Rectangle 12"/>
          <p:cNvSpPr/>
          <p:nvPr userDrawn="1"/>
        </p:nvSpPr>
        <p:spPr>
          <a:xfrm flipV="1">
            <a:off x="0" y="0"/>
            <a:ext cx="9144000" cy="952499"/>
          </a:xfrm>
          <a:prstGeom prst="rect">
            <a:avLst/>
          </a:prstGeom>
          <a:gradFill>
            <a:gsLst>
              <a:gs pos="0">
                <a:srgbClr val="4F1C89"/>
              </a:gs>
              <a:gs pos="100000">
                <a:srgbClr val="4F4A89"/>
              </a:gs>
            </a:gsLst>
          </a:gradFill>
          <a:ln>
            <a:noFill/>
          </a:ln>
          <a:effectLst>
            <a:outerShdw blurRad="584200" dist="23000" dir="5400000" rotWithShape="0">
              <a:srgbClr val="000000">
                <a:alpha val="5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0"/>
            <a:ext cx="8229600" cy="952499"/>
          </a:xfrm>
        </p:spPr>
        <p:txBody>
          <a:bodyPr>
            <a:normAutofit/>
          </a:bodyPr>
          <a:lstStyle>
            <a:lvl1pPr>
              <a:defRPr sz="2400">
                <a:solidFill>
                  <a:srgbClr val="FFFFFF"/>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C95A8F18-F697-5642-B195-DB7A4855AA8F}" type="datetimeFigureOut">
              <a:rPr lang="en-US" smtClean="0"/>
              <a:pPr/>
              <a:t>8/30/2017</a:t>
            </a:fld>
            <a:endParaRPr lang="en-US" dirty="0"/>
          </a:p>
        </p:txBody>
      </p:sp>
      <p:sp>
        <p:nvSpPr>
          <p:cNvPr id="5" name="Slide Number Placeholder 4"/>
          <p:cNvSpPr>
            <a:spLocks noGrp="1"/>
          </p:cNvSpPr>
          <p:nvPr>
            <p:ph type="sldNum" sz="quarter" idx="12"/>
          </p:nvPr>
        </p:nvSpPr>
        <p:spPr/>
        <p:txBody>
          <a:bodyPr/>
          <a:lstStyle/>
          <a:p>
            <a:fld id="{7549FCCD-D8B1-C54B-89BA-BF49953A70B4}" type="slidenum">
              <a:rPr lang="en-US" smtClean="0"/>
              <a:pPr/>
              <a:t>‹#›</a:t>
            </a:fld>
            <a:endParaRPr lang="en-US" dirty="0"/>
          </a:p>
        </p:txBody>
      </p:sp>
      <p:sp>
        <p:nvSpPr>
          <p:cNvPr id="10" name="Text Placeholder 9"/>
          <p:cNvSpPr>
            <a:spLocks noGrp="1"/>
          </p:cNvSpPr>
          <p:nvPr>
            <p:ph type="body" sz="quarter" idx="13" hasCustomPrompt="1"/>
          </p:nvPr>
        </p:nvSpPr>
        <p:spPr>
          <a:xfrm>
            <a:off x="457200" y="1416050"/>
            <a:ext cx="8229600" cy="849313"/>
          </a:xfrm>
        </p:spPr>
        <p:txBody>
          <a:bodyPr>
            <a:normAutofit/>
          </a:bodyPr>
          <a:lstStyle>
            <a:lvl1pPr>
              <a:defRPr sz="2400" b="1"/>
            </a:lvl1pPr>
          </a:lstStyle>
          <a:p>
            <a:pPr lvl="0"/>
            <a:r>
              <a:rPr lang="en-US" dirty="0" smtClean="0"/>
              <a:t>Click to edit header</a:t>
            </a:r>
            <a:endParaRPr lang="en-US" dirty="0"/>
          </a:p>
        </p:txBody>
      </p:sp>
      <p:sp>
        <p:nvSpPr>
          <p:cNvPr id="11" name="Text Placeholder 9"/>
          <p:cNvSpPr>
            <a:spLocks noGrp="1"/>
          </p:cNvSpPr>
          <p:nvPr>
            <p:ph type="body" sz="quarter" idx="14" hasCustomPrompt="1"/>
          </p:nvPr>
        </p:nvSpPr>
        <p:spPr>
          <a:xfrm>
            <a:off x="457200" y="2265363"/>
            <a:ext cx="4794298" cy="3560827"/>
          </a:xfrm>
        </p:spPr>
        <p:txBody>
          <a:bodyPr>
            <a:normAutofit/>
          </a:bodyPr>
          <a:lstStyle>
            <a:lvl1pPr>
              <a:defRPr sz="1800" b="0"/>
            </a:lvl1pPr>
          </a:lstStyle>
          <a:p>
            <a:pPr lvl="0"/>
            <a:r>
              <a:rPr lang="en-US" dirty="0" smtClean="0"/>
              <a:t>Click to edit text</a:t>
            </a:r>
            <a:endParaRPr lang="en-US" dirty="0"/>
          </a:p>
        </p:txBody>
      </p:sp>
      <p:pic>
        <p:nvPicPr>
          <p:cNvPr id="12" name="Picture 11" descr="logo_mark_white.png"/>
          <p:cNvPicPr>
            <a:picLocks noChangeAspect="1"/>
          </p:cNvPicPr>
          <p:nvPr userDrawn="1"/>
        </p:nvPicPr>
        <p:blipFill>
          <a:blip r:embed="rId3"/>
          <a:stretch>
            <a:fillRect/>
          </a:stretch>
        </p:blipFill>
        <p:spPr>
          <a:xfrm>
            <a:off x="5514975" y="2759399"/>
            <a:ext cx="6063003" cy="4745923"/>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p:cNvSpPr/>
          <p:nvPr userDrawn="1"/>
        </p:nvSpPr>
        <p:spPr>
          <a:xfrm>
            <a:off x="0" y="1032933"/>
            <a:ext cx="9144000" cy="5825066"/>
          </a:xfrm>
          <a:prstGeom prst="rect">
            <a:avLst/>
          </a:prstGeom>
          <a:gradFill>
            <a:gsLst>
              <a:gs pos="0">
                <a:srgbClr val="00175F"/>
              </a:gs>
              <a:gs pos="100000">
                <a:srgbClr val="064D9A"/>
              </a:gs>
            </a:gsLst>
          </a:gradFill>
          <a:ln>
            <a:noFill/>
          </a:ln>
          <a:effectLst>
            <a:outerShdw blurRad="584200" dist="23000" dir="5400000" rotWithShape="0">
              <a:srgbClr val="000000">
                <a:alpha val="5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HRS.Logo_Stacked_RGB.png"/>
          <p:cNvPicPr>
            <a:picLocks noChangeAspect="1"/>
          </p:cNvPicPr>
          <p:nvPr userDrawn="1"/>
        </p:nvPicPr>
        <p:blipFill>
          <a:blip r:embed="rId2"/>
          <a:stretch>
            <a:fillRect/>
          </a:stretch>
        </p:blipFill>
        <p:spPr>
          <a:xfrm>
            <a:off x="833405" y="213322"/>
            <a:ext cx="1784930" cy="639600"/>
          </a:xfrm>
          <a:prstGeom prst="rect">
            <a:avLst/>
          </a:prstGeom>
        </p:spPr>
      </p:pic>
      <p:pic>
        <p:nvPicPr>
          <p:cNvPr id="8" name="Picture 7" descr="logo_mark_white.png"/>
          <p:cNvPicPr>
            <a:picLocks noChangeAspect="1"/>
          </p:cNvPicPr>
          <p:nvPr userDrawn="1"/>
        </p:nvPicPr>
        <p:blipFill>
          <a:blip r:embed="rId3"/>
          <a:stretch>
            <a:fillRect/>
          </a:stretch>
        </p:blipFill>
        <p:spPr>
          <a:xfrm>
            <a:off x="3329703" y="1160372"/>
            <a:ext cx="7050429" cy="5518847"/>
          </a:xfrm>
          <a:prstGeom prst="rect">
            <a:avLst/>
          </a:prstGeom>
        </p:spPr>
      </p:pic>
      <p:pic>
        <p:nvPicPr>
          <p:cNvPr id="9" name="Picture 8" descr="whitelined.png"/>
          <p:cNvPicPr>
            <a:picLocks noChangeAspect="1"/>
          </p:cNvPicPr>
          <p:nvPr userDrawn="1"/>
        </p:nvPicPr>
        <p:blipFill>
          <a:blip r:embed="rId4"/>
          <a:stretch>
            <a:fillRect/>
          </a:stretch>
        </p:blipFill>
        <p:spPr>
          <a:xfrm>
            <a:off x="5498803" y="1032932"/>
            <a:ext cx="3645197" cy="5825067"/>
          </a:xfrm>
          <a:prstGeom prst="rect">
            <a:avLst/>
          </a:prstGeom>
        </p:spPr>
      </p:pic>
      <p:sp>
        <p:nvSpPr>
          <p:cNvPr id="11" name="Subtitle 2"/>
          <p:cNvSpPr>
            <a:spLocks noGrp="1"/>
          </p:cNvSpPr>
          <p:nvPr>
            <p:ph type="subTitle" idx="1"/>
          </p:nvPr>
        </p:nvSpPr>
        <p:spPr>
          <a:xfrm>
            <a:off x="724520" y="3980253"/>
            <a:ext cx="3891040" cy="844062"/>
          </a:xfrm>
        </p:spPr>
        <p:txBody>
          <a:bodyPr>
            <a:normAutofit/>
          </a:bodyPr>
          <a:lstStyle>
            <a:lvl1pPr marL="0" indent="0" algn="l">
              <a:buNone/>
              <a:defRPr sz="2000">
                <a:solidFill>
                  <a:srgbClr val="FFFFFF">
                    <a:alpha val="68000"/>
                  </a:srgb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2" name="Text Placeholder 16"/>
          <p:cNvSpPr>
            <a:spLocks noGrp="1"/>
          </p:cNvSpPr>
          <p:nvPr>
            <p:ph type="body" sz="quarter" idx="10" hasCustomPrompt="1"/>
          </p:nvPr>
        </p:nvSpPr>
        <p:spPr>
          <a:xfrm>
            <a:off x="724521" y="4824316"/>
            <a:ext cx="3891040" cy="394928"/>
          </a:xfrm>
        </p:spPr>
        <p:txBody>
          <a:bodyPr>
            <a:noAutofit/>
          </a:bodyPr>
          <a:lstStyle>
            <a:lvl1pPr>
              <a:defRPr sz="1400">
                <a:solidFill>
                  <a:srgbClr val="FFFFFF">
                    <a:alpha val="68000"/>
                  </a:srgbClr>
                </a:solidFill>
              </a:defRPr>
            </a:lvl1pPr>
            <a:lvl2pPr>
              <a:defRPr sz="1400">
                <a:solidFill>
                  <a:schemeClr val="bg1">
                    <a:lumMod val="50000"/>
                  </a:schemeClr>
                </a:solidFill>
              </a:defRPr>
            </a:lvl2pPr>
            <a:lvl3pPr>
              <a:defRPr sz="1400">
                <a:solidFill>
                  <a:schemeClr val="bg1">
                    <a:lumMod val="50000"/>
                  </a:schemeClr>
                </a:solidFill>
              </a:defRPr>
            </a:lvl3pPr>
            <a:lvl4pPr>
              <a:defRPr sz="1400">
                <a:solidFill>
                  <a:schemeClr val="bg1">
                    <a:lumMod val="50000"/>
                  </a:schemeClr>
                </a:solidFill>
              </a:defRPr>
            </a:lvl4pPr>
            <a:lvl5pPr>
              <a:defRPr sz="1400">
                <a:solidFill>
                  <a:schemeClr val="bg1">
                    <a:lumMod val="50000"/>
                  </a:schemeClr>
                </a:solidFill>
              </a:defRPr>
            </a:lvl5pPr>
          </a:lstStyle>
          <a:p>
            <a:pPr lvl="0"/>
            <a:r>
              <a:rPr lang="en-US" dirty="0" smtClean="0"/>
              <a:t>Click to edit date</a:t>
            </a:r>
            <a:endParaRPr lang="en-US" dirty="0"/>
          </a:p>
        </p:txBody>
      </p:sp>
      <p:sp>
        <p:nvSpPr>
          <p:cNvPr id="13" name="Text Placeholder 16"/>
          <p:cNvSpPr>
            <a:spLocks noGrp="1"/>
          </p:cNvSpPr>
          <p:nvPr>
            <p:ph type="body" sz="quarter" idx="11" hasCustomPrompt="1"/>
          </p:nvPr>
        </p:nvSpPr>
        <p:spPr>
          <a:xfrm>
            <a:off x="724521" y="5219244"/>
            <a:ext cx="3891040" cy="280885"/>
          </a:xfrm>
        </p:spPr>
        <p:txBody>
          <a:bodyPr>
            <a:noAutofit/>
          </a:bodyPr>
          <a:lstStyle>
            <a:lvl1pPr>
              <a:defRPr sz="1200">
                <a:solidFill>
                  <a:srgbClr val="FFFFFF"/>
                </a:solidFill>
              </a:defRPr>
            </a:lvl1pPr>
            <a:lvl2pPr>
              <a:defRPr sz="1400">
                <a:solidFill>
                  <a:schemeClr val="bg1">
                    <a:lumMod val="50000"/>
                  </a:schemeClr>
                </a:solidFill>
              </a:defRPr>
            </a:lvl2pPr>
            <a:lvl3pPr>
              <a:defRPr sz="1400">
                <a:solidFill>
                  <a:schemeClr val="bg1">
                    <a:lumMod val="50000"/>
                  </a:schemeClr>
                </a:solidFill>
              </a:defRPr>
            </a:lvl3pPr>
            <a:lvl4pPr>
              <a:defRPr sz="1400">
                <a:solidFill>
                  <a:schemeClr val="bg1">
                    <a:lumMod val="50000"/>
                  </a:schemeClr>
                </a:solidFill>
              </a:defRPr>
            </a:lvl4pPr>
            <a:lvl5pPr>
              <a:defRPr sz="1400">
                <a:solidFill>
                  <a:schemeClr val="bg1">
                    <a:lumMod val="50000"/>
                  </a:schemeClr>
                </a:solidFill>
              </a:defRPr>
            </a:lvl5pPr>
          </a:lstStyle>
          <a:p>
            <a:pPr lvl="0"/>
            <a:r>
              <a:rPr lang="en-US" dirty="0" smtClean="0"/>
              <a:t>Click to edit presenter</a:t>
            </a:r>
            <a:endParaRPr lang="en-US" dirty="0"/>
          </a:p>
        </p:txBody>
      </p:sp>
      <p:sp>
        <p:nvSpPr>
          <p:cNvPr id="14" name="Text Placeholder 16"/>
          <p:cNvSpPr>
            <a:spLocks noGrp="1"/>
          </p:cNvSpPr>
          <p:nvPr>
            <p:ph type="body" sz="quarter" idx="12" hasCustomPrompt="1"/>
          </p:nvPr>
        </p:nvSpPr>
        <p:spPr>
          <a:xfrm>
            <a:off x="724521" y="5500129"/>
            <a:ext cx="3891040" cy="280885"/>
          </a:xfrm>
        </p:spPr>
        <p:txBody>
          <a:bodyPr>
            <a:noAutofit/>
          </a:bodyPr>
          <a:lstStyle>
            <a:lvl1pPr>
              <a:defRPr sz="1200">
                <a:solidFill>
                  <a:srgbClr val="FFFFFF"/>
                </a:solidFill>
              </a:defRPr>
            </a:lvl1pPr>
            <a:lvl2pPr>
              <a:defRPr sz="1400">
                <a:solidFill>
                  <a:schemeClr val="bg1">
                    <a:lumMod val="50000"/>
                  </a:schemeClr>
                </a:solidFill>
              </a:defRPr>
            </a:lvl2pPr>
            <a:lvl3pPr>
              <a:defRPr sz="1400">
                <a:solidFill>
                  <a:schemeClr val="bg1">
                    <a:lumMod val="50000"/>
                  </a:schemeClr>
                </a:solidFill>
              </a:defRPr>
            </a:lvl3pPr>
            <a:lvl4pPr>
              <a:defRPr sz="1400">
                <a:solidFill>
                  <a:schemeClr val="bg1">
                    <a:lumMod val="50000"/>
                  </a:schemeClr>
                </a:solidFill>
              </a:defRPr>
            </a:lvl4pPr>
            <a:lvl5pPr>
              <a:defRPr sz="1400">
                <a:solidFill>
                  <a:schemeClr val="bg1">
                    <a:lumMod val="50000"/>
                  </a:schemeClr>
                </a:solidFill>
              </a:defRPr>
            </a:lvl5pPr>
          </a:lstStyle>
          <a:p>
            <a:pPr lvl="0"/>
            <a:r>
              <a:rPr lang="en-US" dirty="0" smtClean="0"/>
              <a:t>Click to edit department</a:t>
            </a:r>
            <a:endParaRPr lang="en-US" dirty="0"/>
          </a:p>
        </p:txBody>
      </p:sp>
      <p:sp>
        <p:nvSpPr>
          <p:cNvPr id="15" name="Title 1"/>
          <p:cNvSpPr>
            <a:spLocks noGrp="1"/>
          </p:cNvSpPr>
          <p:nvPr>
            <p:ph type="ctrTitle"/>
          </p:nvPr>
        </p:nvSpPr>
        <p:spPr>
          <a:xfrm>
            <a:off x="724520" y="2238841"/>
            <a:ext cx="3891040" cy="1741412"/>
          </a:xfrm>
        </p:spPr>
        <p:txBody>
          <a:bodyPr anchor="t"/>
          <a:lstStyle>
            <a:lvl1pPr>
              <a:defRPr>
                <a:solidFill>
                  <a:schemeClr val="bg1"/>
                </a:solidFill>
              </a:defRPr>
            </a:lvl1pPr>
          </a:lstStyle>
          <a:p>
            <a:r>
              <a:rPr lang="en-US" dirty="0" smtClean="0"/>
              <a:t>Click to edit Master title style</a:t>
            </a:r>
            <a:endParaRPr lang="en-US" dirty="0"/>
          </a:p>
        </p:txBody>
      </p:sp>
      <p:sp>
        <p:nvSpPr>
          <p:cNvPr id="16" name="Subtitle 2"/>
          <p:cNvSpPr txBox="1">
            <a:spLocks/>
          </p:cNvSpPr>
          <p:nvPr userDrawn="1"/>
        </p:nvSpPr>
        <p:spPr>
          <a:xfrm>
            <a:off x="724520" y="6212314"/>
            <a:ext cx="3891040" cy="394928"/>
          </a:xfrm>
          <a:prstGeom prst="rect">
            <a:avLst/>
          </a:prstGeom>
        </p:spPr>
        <p:txBody>
          <a:bodyPr vert="horz" lIns="91440" tIns="45720" rIns="91440" bIns="45720" rtlCol="0">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200" b="0" i="0" u="none" strike="noStrike" kern="1200" cap="none" spc="0" normalizeH="0" baseline="0" noProof="0" dirty="0" err="1" smtClean="0">
                <a:ln>
                  <a:noFill/>
                </a:ln>
                <a:solidFill>
                  <a:srgbClr val="FFFFFF"/>
                </a:solidFill>
                <a:effectLst/>
                <a:uLnTx/>
                <a:uFillTx/>
                <a:latin typeface="Helvetica"/>
                <a:ea typeface="+mn-ea"/>
                <a:cs typeface="Helvetica"/>
              </a:rPr>
              <a:t>www.HRSonline.org</a:t>
            </a:r>
            <a:endParaRPr kumimoji="0" lang="en-US" sz="1200" b="0" i="0" u="none" strike="noStrike" kern="1200" cap="none" spc="0" normalizeH="0" baseline="0" noProof="0" dirty="0" smtClean="0">
              <a:ln>
                <a:noFill/>
              </a:ln>
              <a:solidFill>
                <a:srgbClr val="FFFFFF"/>
              </a:solidFill>
              <a:effectLst/>
              <a:uLnTx/>
              <a:uFillTx/>
              <a:latin typeface="Helvetica"/>
              <a:ea typeface="+mn-ea"/>
              <a:cs typeface="Helvetica"/>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pic>
        <p:nvPicPr>
          <p:cNvPr id="6" name="Picture 5" descr="lines1.png"/>
          <p:cNvPicPr>
            <a:picLocks noChangeAspect="1"/>
          </p:cNvPicPr>
          <p:nvPr userDrawn="1"/>
        </p:nvPicPr>
        <p:blipFill>
          <a:blip r:embed="rId2"/>
          <a:stretch>
            <a:fillRect/>
          </a:stretch>
        </p:blipFill>
        <p:spPr>
          <a:xfrm>
            <a:off x="5803900" y="0"/>
            <a:ext cx="3340100" cy="6858000"/>
          </a:xfrm>
          <a:prstGeom prst="rect">
            <a:avLst/>
          </a:prstGeom>
        </p:spPr>
      </p:pic>
      <p:sp>
        <p:nvSpPr>
          <p:cNvPr id="12" name="Rectangle 11"/>
          <p:cNvSpPr/>
          <p:nvPr userDrawn="1"/>
        </p:nvSpPr>
        <p:spPr>
          <a:xfrm flipV="1">
            <a:off x="0" y="0"/>
            <a:ext cx="9144000" cy="952499"/>
          </a:xfrm>
          <a:prstGeom prst="rect">
            <a:avLst/>
          </a:prstGeom>
          <a:gradFill>
            <a:gsLst>
              <a:gs pos="0">
                <a:srgbClr val="4F1C89"/>
              </a:gs>
              <a:gs pos="100000">
                <a:srgbClr val="4F4A89"/>
              </a:gs>
            </a:gsLst>
          </a:gradFill>
          <a:ln>
            <a:noFill/>
          </a:ln>
          <a:effectLst>
            <a:outerShdw blurRad="584200" dist="23000" dir="5400000" rotWithShape="0">
              <a:srgbClr val="000000">
                <a:alpha val="5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0"/>
            <a:ext cx="8229600" cy="952499"/>
          </a:xfrm>
        </p:spPr>
        <p:txBody>
          <a:bodyPr>
            <a:normAutofit/>
          </a:bodyPr>
          <a:lstStyle>
            <a:lvl1pPr>
              <a:defRPr sz="2400">
                <a:solidFill>
                  <a:srgbClr val="FFFFFF"/>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C95A8F18-F697-5642-B195-DB7A4855AA8F}" type="datetimeFigureOut">
              <a:rPr lang="en-US" smtClean="0"/>
              <a:pPr/>
              <a:t>8/30/2017</a:t>
            </a:fld>
            <a:endParaRPr lang="en-US" dirty="0"/>
          </a:p>
        </p:txBody>
      </p:sp>
      <p:sp>
        <p:nvSpPr>
          <p:cNvPr id="5" name="Slide Number Placeholder 4"/>
          <p:cNvSpPr>
            <a:spLocks noGrp="1"/>
          </p:cNvSpPr>
          <p:nvPr>
            <p:ph type="sldNum" sz="quarter" idx="12"/>
          </p:nvPr>
        </p:nvSpPr>
        <p:spPr/>
        <p:txBody>
          <a:bodyPr/>
          <a:lstStyle/>
          <a:p>
            <a:fld id="{7549FCCD-D8B1-C54B-89BA-BF49953A70B4}" type="slidenum">
              <a:rPr lang="en-US" smtClean="0"/>
              <a:pPr/>
              <a:t>‹#›</a:t>
            </a:fld>
            <a:endParaRPr lang="en-US" dirty="0"/>
          </a:p>
        </p:txBody>
      </p:sp>
      <p:sp>
        <p:nvSpPr>
          <p:cNvPr id="10" name="Text Placeholder 9"/>
          <p:cNvSpPr>
            <a:spLocks noGrp="1"/>
          </p:cNvSpPr>
          <p:nvPr>
            <p:ph type="body" sz="quarter" idx="13" hasCustomPrompt="1"/>
          </p:nvPr>
        </p:nvSpPr>
        <p:spPr>
          <a:xfrm>
            <a:off x="457200" y="1416050"/>
            <a:ext cx="8229600" cy="849313"/>
          </a:xfrm>
        </p:spPr>
        <p:txBody>
          <a:bodyPr>
            <a:normAutofit/>
          </a:bodyPr>
          <a:lstStyle>
            <a:lvl1pPr>
              <a:defRPr sz="2400" b="1"/>
            </a:lvl1pPr>
          </a:lstStyle>
          <a:p>
            <a:pPr lvl="0"/>
            <a:r>
              <a:rPr lang="en-US" dirty="0" smtClean="0"/>
              <a:t>Click to edit header</a:t>
            </a:r>
            <a:endParaRPr lang="en-US" dirty="0"/>
          </a:p>
        </p:txBody>
      </p:sp>
      <p:sp>
        <p:nvSpPr>
          <p:cNvPr id="11" name="Text Placeholder 9"/>
          <p:cNvSpPr>
            <a:spLocks noGrp="1"/>
          </p:cNvSpPr>
          <p:nvPr>
            <p:ph type="body" sz="quarter" idx="14" hasCustomPrompt="1"/>
          </p:nvPr>
        </p:nvSpPr>
        <p:spPr>
          <a:xfrm>
            <a:off x="457200" y="2265363"/>
            <a:ext cx="8229600" cy="3560827"/>
          </a:xfrm>
        </p:spPr>
        <p:txBody>
          <a:bodyPr>
            <a:normAutofit/>
          </a:bodyPr>
          <a:lstStyle>
            <a:lvl1pPr>
              <a:defRPr sz="1800" b="0"/>
            </a:lvl1pPr>
          </a:lstStyle>
          <a:p>
            <a:pPr lvl="0"/>
            <a:r>
              <a:rPr lang="en-US" dirty="0" smtClean="0"/>
              <a:t>Click to edit text</a:t>
            </a:r>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12" name="Rectangle 11"/>
          <p:cNvSpPr/>
          <p:nvPr userDrawn="1"/>
        </p:nvSpPr>
        <p:spPr>
          <a:xfrm>
            <a:off x="0" y="952500"/>
            <a:ext cx="9144000" cy="5905500"/>
          </a:xfrm>
          <a:prstGeom prst="rect">
            <a:avLst/>
          </a:prstGeom>
          <a:gradFill>
            <a:gsLst>
              <a:gs pos="0">
                <a:srgbClr val="4F1C89"/>
              </a:gs>
              <a:gs pos="100000">
                <a:srgbClr val="4F4A89"/>
              </a:gs>
            </a:gsLst>
          </a:gradFill>
          <a:ln>
            <a:noFill/>
          </a:ln>
          <a:effectLst>
            <a:outerShdw blurRad="584200" dist="23000" dir="5400000" rotWithShape="0">
              <a:srgbClr val="000000">
                <a:alpha val="5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userDrawn="1"/>
        </p:nvSpPr>
        <p:spPr>
          <a:xfrm>
            <a:off x="-1" y="1"/>
            <a:ext cx="9144000" cy="952498"/>
          </a:xfrm>
          <a:prstGeom prst="rect">
            <a:avLst/>
          </a:prstGeom>
          <a:solidFill>
            <a:schemeClr val="bg1"/>
          </a:solidFill>
          <a:ln>
            <a:noFill/>
          </a:ln>
          <a:effectLst>
            <a:outerShdw blurRad="584200" dist="23000" dir="5400000" rotWithShape="0">
              <a:srgbClr val="000000">
                <a:alpha val="5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0"/>
            <a:ext cx="8229600" cy="952499"/>
          </a:xfrm>
        </p:spPr>
        <p:txBody>
          <a:bodyPr>
            <a:normAutofit/>
          </a:bodyPr>
          <a:lstStyle>
            <a:lvl1pPr>
              <a:defRPr sz="2400">
                <a:solidFill>
                  <a:schemeClr val="tx1">
                    <a:lumMod val="65000"/>
                    <a:lumOff val="35000"/>
                  </a:schemeClr>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solidFill>
                  <a:srgbClr val="FFFFFF"/>
                </a:solidFill>
              </a:defRPr>
            </a:lvl1pPr>
          </a:lstStyle>
          <a:p>
            <a:fld id="{C95A8F18-F697-5642-B195-DB7A4855AA8F}" type="datetimeFigureOut">
              <a:rPr lang="en-US" smtClean="0"/>
              <a:pPr/>
              <a:t>8/30/2017</a:t>
            </a:fld>
            <a:endParaRPr lang="en-US" dirty="0"/>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7549FCCD-D8B1-C54B-89BA-BF49953A70B4}" type="slidenum">
              <a:rPr lang="en-US" smtClean="0"/>
              <a:pPr/>
              <a:t>‹#›</a:t>
            </a:fld>
            <a:endParaRPr lang="en-US" dirty="0"/>
          </a:p>
        </p:txBody>
      </p:sp>
      <p:sp>
        <p:nvSpPr>
          <p:cNvPr id="10" name="Text Placeholder 9"/>
          <p:cNvSpPr>
            <a:spLocks noGrp="1"/>
          </p:cNvSpPr>
          <p:nvPr>
            <p:ph type="body" sz="quarter" idx="13" hasCustomPrompt="1"/>
          </p:nvPr>
        </p:nvSpPr>
        <p:spPr>
          <a:xfrm>
            <a:off x="457200" y="1416050"/>
            <a:ext cx="8229600" cy="849313"/>
          </a:xfrm>
        </p:spPr>
        <p:txBody>
          <a:bodyPr>
            <a:normAutofit/>
          </a:bodyPr>
          <a:lstStyle>
            <a:lvl1pPr>
              <a:defRPr sz="2400" b="1">
                <a:solidFill>
                  <a:schemeClr val="bg1"/>
                </a:solidFill>
              </a:defRPr>
            </a:lvl1pPr>
          </a:lstStyle>
          <a:p>
            <a:pPr lvl="0"/>
            <a:r>
              <a:rPr lang="en-US" dirty="0" smtClean="0"/>
              <a:t>Click to edit header</a:t>
            </a:r>
            <a:endParaRPr lang="en-US" dirty="0"/>
          </a:p>
        </p:txBody>
      </p:sp>
      <p:sp>
        <p:nvSpPr>
          <p:cNvPr id="11" name="Text Placeholder 9"/>
          <p:cNvSpPr>
            <a:spLocks noGrp="1"/>
          </p:cNvSpPr>
          <p:nvPr>
            <p:ph type="body" sz="quarter" idx="14" hasCustomPrompt="1"/>
          </p:nvPr>
        </p:nvSpPr>
        <p:spPr>
          <a:xfrm>
            <a:off x="457200" y="2265363"/>
            <a:ext cx="4794298" cy="3560827"/>
          </a:xfrm>
        </p:spPr>
        <p:txBody>
          <a:bodyPr>
            <a:normAutofit/>
          </a:bodyPr>
          <a:lstStyle>
            <a:lvl1pPr>
              <a:defRPr sz="1800" b="0">
                <a:solidFill>
                  <a:srgbClr val="FFFFFF"/>
                </a:solidFill>
              </a:defRPr>
            </a:lvl1pPr>
          </a:lstStyle>
          <a:p>
            <a:pPr lvl="0"/>
            <a:r>
              <a:rPr lang="en-US" dirty="0" smtClean="0"/>
              <a:t>Click to edit text</a:t>
            </a:r>
            <a:endParaRPr lang="en-US" dirty="0"/>
          </a:p>
        </p:txBody>
      </p:sp>
      <p:pic>
        <p:nvPicPr>
          <p:cNvPr id="16" name="Picture 15" descr="whitelined.png"/>
          <p:cNvPicPr>
            <a:picLocks noChangeAspect="1"/>
          </p:cNvPicPr>
          <p:nvPr userDrawn="1"/>
        </p:nvPicPr>
        <p:blipFill>
          <a:blip r:embed="rId2"/>
          <a:stretch>
            <a:fillRect/>
          </a:stretch>
        </p:blipFill>
        <p:spPr>
          <a:xfrm>
            <a:off x="4851907" y="1"/>
            <a:ext cx="4291584" cy="6858000"/>
          </a:xfrm>
          <a:prstGeom prst="rect">
            <a:avLst/>
          </a:prstGeom>
        </p:spPr>
      </p:pic>
      <p:pic>
        <p:nvPicPr>
          <p:cNvPr id="17" name="Picture 16" descr="logo_mark_white.png"/>
          <p:cNvPicPr>
            <a:picLocks noChangeAspect="1"/>
          </p:cNvPicPr>
          <p:nvPr userDrawn="1"/>
        </p:nvPicPr>
        <p:blipFill>
          <a:blip r:embed="rId3"/>
          <a:stretch>
            <a:fillRect/>
          </a:stretch>
        </p:blipFill>
        <p:spPr>
          <a:xfrm>
            <a:off x="5514975" y="2759399"/>
            <a:ext cx="6063004" cy="4745923"/>
          </a:xfrm>
          <a:prstGeom prst="rect">
            <a:avLst/>
          </a:prstGeom>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16" name="Rectangle 15"/>
          <p:cNvSpPr/>
          <p:nvPr userDrawn="1"/>
        </p:nvSpPr>
        <p:spPr>
          <a:xfrm>
            <a:off x="0" y="952500"/>
            <a:ext cx="9144000" cy="5905500"/>
          </a:xfrm>
          <a:prstGeom prst="rect">
            <a:avLst/>
          </a:prstGeom>
          <a:gradFill>
            <a:gsLst>
              <a:gs pos="0">
                <a:srgbClr val="4F1C89"/>
              </a:gs>
              <a:gs pos="100000">
                <a:srgbClr val="4F4A89"/>
              </a:gs>
            </a:gsLst>
          </a:gradFill>
          <a:ln>
            <a:noFill/>
          </a:ln>
          <a:effectLst>
            <a:outerShdw blurRad="584200" dist="23000" dir="5400000" rotWithShape="0">
              <a:srgbClr val="000000">
                <a:alpha val="5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userDrawn="1"/>
        </p:nvSpPr>
        <p:spPr>
          <a:xfrm>
            <a:off x="-1" y="1"/>
            <a:ext cx="9144000" cy="952498"/>
          </a:xfrm>
          <a:prstGeom prst="rect">
            <a:avLst/>
          </a:prstGeom>
          <a:solidFill>
            <a:schemeClr val="bg1"/>
          </a:solidFill>
          <a:ln>
            <a:noFill/>
          </a:ln>
          <a:effectLst>
            <a:outerShdw blurRad="584200" dist="23000" dir="5400000" rotWithShape="0">
              <a:srgbClr val="000000">
                <a:alpha val="5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0"/>
            <a:ext cx="8229600" cy="952499"/>
          </a:xfrm>
        </p:spPr>
        <p:txBody>
          <a:bodyPr>
            <a:normAutofit/>
          </a:bodyPr>
          <a:lstStyle>
            <a:lvl1pPr>
              <a:defRPr sz="2400">
                <a:solidFill>
                  <a:schemeClr val="tx1">
                    <a:lumMod val="65000"/>
                    <a:lumOff val="35000"/>
                  </a:schemeClr>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solidFill>
                  <a:srgbClr val="FFFFFF"/>
                </a:solidFill>
              </a:defRPr>
            </a:lvl1pPr>
          </a:lstStyle>
          <a:p>
            <a:fld id="{C95A8F18-F697-5642-B195-DB7A4855AA8F}" type="datetimeFigureOut">
              <a:rPr lang="en-US" smtClean="0"/>
              <a:pPr/>
              <a:t>8/30/2017</a:t>
            </a:fld>
            <a:endParaRPr lang="en-US" dirty="0"/>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7549FCCD-D8B1-C54B-89BA-BF49953A70B4}" type="slidenum">
              <a:rPr lang="en-US" smtClean="0"/>
              <a:pPr/>
              <a:t>‹#›</a:t>
            </a:fld>
            <a:endParaRPr lang="en-US" dirty="0"/>
          </a:p>
        </p:txBody>
      </p:sp>
      <p:sp>
        <p:nvSpPr>
          <p:cNvPr id="10" name="Text Placeholder 9"/>
          <p:cNvSpPr>
            <a:spLocks noGrp="1"/>
          </p:cNvSpPr>
          <p:nvPr>
            <p:ph type="body" sz="quarter" idx="13" hasCustomPrompt="1"/>
          </p:nvPr>
        </p:nvSpPr>
        <p:spPr>
          <a:xfrm>
            <a:off x="457200" y="1416050"/>
            <a:ext cx="8229600" cy="849313"/>
          </a:xfrm>
        </p:spPr>
        <p:txBody>
          <a:bodyPr>
            <a:normAutofit/>
          </a:bodyPr>
          <a:lstStyle>
            <a:lvl1pPr>
              <a:defRPr sz="2400" b="1">
                <a:solidFill>
                  <a:schemeClr val="bg1"/>
                </a:solidFill>
              </a:defRPr>
            </a:lvl1pPr>
          </a:lstStyle>
          <a:p>
            <a:pPr lvl="0"/>
            <a:r>
              <a:rPr lang="en-US" dirty="0" smtClean="0"/>
              <a:t>Click to edit header</a:t>
            </a:r>
            <a:endParaRPr lang="en-US" dirty="0"/>
          </a:p>
        </p:txBody>
      </p:sp>
      <p:sp>
        <p:nvSpPr>
          <p:cNvPr id="11" name="Text Placeholder 9"/>
          <p:cNvSpPr>
            <a:spLocks noGrp="1"/>
          </p:cNvSpPr>
          <p:nvPr>
            <p:ph type="body" sz="quarter" idx="14" hasCustomPrompt="1"/>
          </p:nvPr>
        </p:nvSpPr>
        <p:spPr>
          <a:xfrm>
            <a:off x="457200" y="2265363"/>
            <a:ext cx="8229600" cy="3560827"/>
          </a:xfrm>
        </p:spPr>
        <p:txBody>
          <a:bodyPr>
            <a:normAutofit/>
          </a:bodyPr>
          <a:lstStyle>
            <a:lvl1pPr>
              <a:defRPr sz="1800" b="0">
                <a:solidFill>
                  <a:srgbClr val="FFFFFF"/>
                </a:solidFill>
              </a:defRPr>
            </a:lvl1pPr>
          </a:lstStyle>
          <a:p>
            <a:pPr lvl="0"/>
            <a:r>
              <a:rPr lang="en-US" dirty="0" smtClean="0"/>
              <a:t>Click to edit text</a:t>
            </a:r>
            <a:endParaRPr lang="en-US" dirty="0"/>
          </a:p>
        </p:txBody>
      </p:sp>
      <p:pic>
        <p:nvPicPr>
          <p:cNvPr id="12" name="Picture 11" descr="whitelined.png"/>
          <p:cNvPicPr>
            <a:picLocks noChangeAspect="1"/>
          </p:cNvPicPr>
          <p:nvPr userDrawn="1"/>
        </p:nvPicPr>
        <p:blipFill>
          <a:blip r:embed="rId2"/>
          <a:stretch>
            <a:fillRect/>
          </a:stretch>
        </p:blipFill>
        <p:spPr>
          <a:xfrm>
            <a:off x="4851907" y="1"/>
            <a:ext cx="4291584" cy="6858000"/>
          </a:xfrm>
          <a:prstGeom prst="rect">
            <a:avLst/>
          </a:prstGeom>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13" name="Rectangle 12"/>
          <p:cNvSpPr/>
          <p:nvPr userDrawn="1"/>
        </p:nvSpPr>
        <p:spPr>
          <a:xfrm>
            <a:off x="0" y="0"/>
            <a:ext cx="2514600" cy="6858000"/>
          </a:xfrm>
          <a:prstGeom prst="rect">
            <a:avLst/>
          </a:prstGeom>
          <a:gradFill>
            <a:gsLst>
              <a:gs pos="0">
                <a:srgbClr val="4F1C89"/>
              </a:gs>
              <a:gs pos="100000">
                <a:srgbClr val="4F4A89"/>
              </a:gs>
            </a:gsLst>
          </a:gradFill>
          <a:ln>
            <a:noFill/>
          </a:ln>
          <a:effectLst>
            <a:outerShdw blurRad="584200" dist="23000" dir="5400000" rotWithShape="0">
              <a:srgbClr val="000000">
                <a:alpha val="5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descr="lines1.png"/>
          <p:cNvPicPr>
            <a:picLocks noChangeAspect="1"/>
          </p:cNvPicPr>
          <p:nvPr userDrawn="1"/>
        </p:nvPicPr>
        <p:blipFill>
          <a:blip r:embed="rId2"/>
          <a:stretch>
            <a:fillRect/>
          </a:stretch>
        </p:blipFill>
        <p:spPr>
          <a:xfrm>
            <a:off x="5803900" y="0"/>
            <a:ext cx="3340100" cy="6858000"/>
          </a:xfrm>
          <a:prstGeom prst="rect">
            <a:avLst/>
          </a:prstGeom>
        </p:spPr>
      </p:pic>
      <p:pic>
        <p:nvPicPr>
          <p:cNvPr id="14" name="Picture 13" descr="HRS.Logo_Stacked_white.png"/>
          <p:cNvPicPr>
            <a:picLocks noChangeAspect="1"/>
          </p:cNvPicPr>
          <p:nvPr userDrawn="1"/>
        </p:nvPicPr>
        <p:blipFill>
          <a:blip r:embed="rId3"/>
          <a:stretch>
            <a:fillRect/>
          </a:stretch>
        </p:blipFill>
        <p:spPr>
          <a:xfrm>
            <a:off x="441965" y="6098130"/>
            <a:ext cx="1613191" cy="578060"/>
          </a:xfrm>
          <a:prstGeom prst="rect">
            <a:avLst/>
          </a:prstGeom>
        </p:spPr>
      </p:pic>
      <p:sp>
        <p:nvSpPr>
          <p:cNvPr id="2" name="Title 1"/>
          <p:cNvSpPr>
            <a:spLocks noGrp="1"/>
          </p:cNvSpPr>
          <p:nvPr>
            <p:ph type="title"/>
          </p:nvPr>
        </p:nvSpPr>
        <p:spPr>
          <a:xfrm>
            <a:off x="245533" y="605896"/>
            <a:ext cx="2122707" cy="2670704"/>
          </a:xfrm>
        </p:spPr>
        <p:txBody>
          <a:bodyPr anchor="t">
            <a:normAutofit/>
          </a:bodyPr>
          <a:lstStyle>
            <a:lvl1pPr>
              <a:defRPr sz="2400">
                <a:solidFill>
                  <a:srgbClr val="FFFFFF"/>
                </a:solidFill>
              </a:defRPr>
            </a:lvl1pPr>
          </a:lstStyle>
          <a:p>
            <a:r>
              <a:rPr lang="en-US" dirty="0" smtClean="0"/>
              <a:t>Click to edit Master title style</a:t>
            </a:r>
            <a:endParaRPr lang="en-US" dirty="0"/>
          </a:p>
        </p:txBody>
      </p:sp>
      <p:sp>
        <p:nvSpPr>
          <p:cNvPr id="5" name="Slide Number Placeholder 4"/>
          <p:cNvSpPr>
            <a:spLocks noGrp="1"/>
          </p:cNvSpPr>
          <p:nvPr>
            <p:ph type="sldNum" sz="quarter" idx="12"/>
          </p:nvPr>
        </p:nvSpPr>
        <p:spPr/>
        <p:txBody>
          <a:bodyPr/>
          <a:lstStyle/>
          <a:p>
            <a:fld id="{7549FCCD-D8B1-C54B-89BA-BF49953A70B4}" type="slidenum">
              <a:rPr lang="en-US" smtClean="0"/>
              <a:pPr/>
              <a:t>‹#›</a:t>
            </a:fld>
            <a:endParaRPr lang="en-US" dirty="0"/>
          </a:p>
        </p:txBody>
      </p:sp>
      <p:sp>
        <p:nvSpPr>
          <p:cNvPr id="10" name="Text Placeholder 9"/>
          <p:cNvSpPr>
            <a:spLocks noGrp="1"/>
          </p:cNvSpPr>
          <p:nvPr>
            <p:ph type="body" sz="quarter" idx="13" hasCustomPrompt="1"/>
          </p:nvPr>
        </p:nvSpPr>
        <p:spPr>
          <a:xfrm>
            <a:off x="3005666" y="605896"/>
            <a:ext cx="5681133" cy="849313"/>
          </a:xfrm>
        </p:spPr>
        <p:txBody>
          <a:bodyPr>
            <a:normAutofit/>
          </a:bodyPr>
          <a:lstStyle>
            <a:lvl1pPr>
              <a:defRPr sz="2400" b="1"/>
            </a:lvl1pPr>
          </a:lstStyle>
          <a:p>
            <a:pPr lvl="0"/>
            <a:r>
              <a:rPr lang="en-US" dirty="0" smtClean="0"/>
              <a:t>Click to edit header</a:t>
            </a:r>
            <a:endParaRPr lang="en-US" dirty="0"/>
          </a:p>
        </p:txBody>
      </p:sp>
      <p:sp>
        <p:nvSpPr>
          <p:cNvPr id="11" name="Text Placeholder 9"/>
          <p:cNvSpPr>
            <a:spLocks noGrp="1"/>
          </p:cNvSpPr>
          <p:nvPr>
            <p:ph type="body" sz="quarter" idx="14" hasCustomPrompt="1"/>
          </p:nvPr>
        </p:nvSpPr>
        <p:spPr>
          <a:xfrm>
            <a:off x="3005666" y="1455209"/>
            <a:ext cx="5681134" cy="3560827"/>
          </a:xfrm>
        </p:spPr>
        <p:txBody>
          <a:bodyPr>
            <a:normAutofit/>
          </a:bodyPr>
          <a:lstStyle>
            <a:lvl1pPr>
              <a:defRPr sz="1800" b="0"/>
            </a:lvl1pPr>
          </a:lstStyle>
          <a:p>
            <a:pPr lvl="0"/>
            <a:r>
              <a:rPr lang="en-US" dirty="0" smtClean="0"/>
              <a:t>Click to edit text</a:t>
            </a:r>
            <a:endParaRPr lang="en-US" dirty="0"/>
          </a:p>
        </p:txBody>
      </p:sp>
      <p:pic>
        <p:nvPicPr>
          <p:cNvPr id="16" name="Picture 15" descr="logo_mark_white.png"/>
          <p:cNvPicPr>
            <a:picLocks noChangeAspect="1"/>
          </p:cNvPicPr>
          <p:nvPr userDrawn="1"/>
        </p:nvPicPr>
        <p:blipFill>
          <a:blip r:embed="rId4"/>
          <a:stretch>
            <a:fillRect/>
          </a:stretch>
        </p:blipFill>
        <p:spPr>
          <a:xfrm>
            <a:off x="-322318" y="4303018"/>
            <a:ext cx="2690558" cy="2106081"/>
          </a:xfrm>
          <a:prstGeom prst="rect">
            <a:avLst/>
          </a:prstGeom>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8" name="Rectangle 7"/>
          <p:cNvSpPr/>
          <p:nvPr userDrawn="1"/>
        </p:nvSpPr>
        <p:spPr>
          <a:xfrm>
            <a:off x="0" y="1"/>
            <a:ext cx="9144000" cy="5825067"/>
          </a:xfrm>
          <a:prstGeom prst="rect">
            <a:avLst/>
          </a:prstGeom>
          <a:gradFill>
            <a:gsLst>
              <a:gs pos="0">
                <a:srgbClr val="4F1C89"/>
              </a:gs>
              <a:gs pos="100000">
                <a:srgbClr val="4F4A89"/>
              </a:gs>
            </a:gsLst>
          </a:gradFill>
          <a:ln>
            <a:noFill/>
          </a:ln>
          <a:effectLst>
            <a:outerShdw blurRad="584200" dist="23000" dir="5400000" rotWithShape="0">
              <a:srgbClr val="000000">
                <a:alpha val="5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descr="HRS.Logo_Stacked_RGB.png"/>
          <p:cNvPicPr>
            <a:picLocks noChangeAspect="1"/>
          </p:cNvPicPr>
          <p:nvPr userDrawn="1"/>
        </p:nvPicPr>
        <p:blipFill>
          <a:blip r:embed="rId2"/>
          <a:stretch>
            <a:fillRect/>
          </a:stretch>
        </p:blipFill>
        <p:spPr>
          <a:xfrm>
            <a:off x="7604603" y="6103650"/>
            <a:ext cx="1234755" cy="442454"/>
          </a:xfrm>
          <a:prstGeom prst="rect">
            <a:avLst/>
          </a:prstGeom>
        </p:spPr>
      </p:pic>
      <p:sp>
        <p:nvSpPr>
          <p:cNvPr id="2" name="Title 1"/>
          <p:cNvSpPr>
            <a:spLocks noGrp="1"/>
          </p:cNvSpPr>
          <p:nvPr>
            <p:ph type="title"/>
          </p:nvPr>
        </p:nvSpPr>
        <p:spPr>
          <a:xfrm>
            <a:off x="846667" y="1684870"/>
            <a:ext cx="7493000" cy="2670704"/>
          </a:xfrm>
        </p:spPr>
        <p:txBody>
          <a:bodyPr anchor="ctr">
            <a:normAutofit/>
          </a:bodyPr>
          <a:lstStyle>
            <a:lvl1pPr algn="ctr">
              <a:defRPr sz="4000">
                <a:solidFill>
                  <a:srgbClr val="FFFFFF"/>
                </a:solidFill>
              </a:defRPr>
            </a:lvl1pPr>
          </a:lstStyle>
          <a:p>
            <a:r>
              <a:rPr lang="en-US" dirty="0" smtClean="0"/>
              <a:t>Click to edit Master title style</a:t>
            </a:r>
            <a:endParaRPr lang="en-US" dirty="0"/>
          </a:p>
        </p:txBody>
      </p:sp>
      <p:pic>
        <p:nvPicPr>
          <p:cNvPr id="7" name="Picture 6" descr="logo_mark_white.png"/>
          <p:cNvPicPr>
            <a:picLocks noChangeAspect="1"/>
          </p:cNvPicPr>
          <p:nvPr userDrawn="1"/>
        </p:nvPicPr>
        <p:blipFill>
          <a:blip r:embed="rId3"/>
          <a:stretch>
            <a:fillRect/>
          </a:stretch>
        </p:blipFill>
        <p:spPr>
          <a:xfrm>
            <a:off x="-548030" y="147959"/>
            <a:ext cx="7050429" cy="5518847"/>
          </a:xfrm>
          <a:prstGeom prst="rect">
            <a:avLst/>
          </a:prstGeom>
        </p:spPr>
      </p:pic>
      <p:pic>
        <p:nvPicPr>
          <p:cNvPr id="9" name="Picture 8" descr="whitelined.png"/>
          <p:cNvPicPr>
            <a:picLocks noChangeAspect="1"/>
          </p:cNvPicPr>
          <p:nvPr userDrawn="1"/>
        </p:nvPicPr>
        <p:blipFill>
          <a:blip r:embed="rId4"/>
          <a:stretch>
            <a:fillRect/>
          </a:stretch>
        </p:blipFill>
        <p:spPr>
          <a:xfrm>
            <a:off x="5498803" y="0"/>
            <a:ext cx="3645197" cy="5825067"/>
          </a:xfrm>
          <a:prstGeom prst="rect">
            <a:avLst/>
          </a:prstGeom>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10" name="Rectangle 9"/>
          <p:cNvSpPr/>
          <p:nvPr userDrawn="1"/>
        </p:nvSpPr>
        <p:spPr>
          <a:xfrm>
            <a:off x="0" y="1"/>
            <a:ext cx="9144000" cy="5825067"/>
          </a:xfrm>
          <a:prstGeom prst="rect">
            <a:avLst/>
          </a:prstGeom>
          <a:gradFill>
            <a:gsLst>
              <a:gs pos="0">
                <a:srgbClr val="4F1C89"/>
              </a:gs>
              <a:gs pos="100000">
                <a:srgbClr val="4F4A89"/>
              </a:gs>
            </a:gsLst>
          </a:gradFill>
          <a:ln>
            <a:noFill/>
          </a:ln>
          <a:effectLst>
            <a:outerShdw blurRad="584200" dist="23000" dir="5400000" rotWithShape="0">
              <a:srgbClr val="000000">
                <a:alpha val="5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descr="HRS.Logo_Stacked_RGB.png"/>
          <p:cNvPicPr>
            <a:picLocks noChangeAspect="1"/>
          </p:cNvPicPr>
          <p:nvPr userDrawn="1"/>
        </p:nvPicPr>
        <p:blipFill>
          <a:blip r:embed="rId2"/>
          <a:stretch>
            <a:fillRect/>
          </a:stretch>
        </p:blipFill>
        <p:spPr>
          <a:xfrm>
            <a:off x="7604603" y="6103650"/>
            <a:ext cx="1234755" cy="442454"/>
          </a:xfrm>
          <a:prstGeom prst="rect">
            <a:avLst/>
          </a:prstGeom>
        </p:spPr>
      </p:pic>
      <p:sp>
        <p:nvSpPr>
          <p:cNvPr id="2" name="Title 1"/>
          <p:cNvSpPr>
            <a:spLocks noGrp="1"/>
          </p:cNvSpPr>
          <p:nvPr>
            <p:ph type="title" hasCustomPrompt="1"/>
          </p:nvPr>
        </p:nvSpPr>
        <p:spPr>
          <a:xfrm>
            <a:off x="846667" y="1684870"/>
            <a:ext cx="7493000" cy="2670704"/>
          </a:xfrm>
        </p:spPr>
        <p:txBody>
          <a:bodyPr anchor="ctr">
            <a:normAutofit/>
          </a:bodyPr>
          <a:lstStyle>
            <a:lvl1pPr algn="ctr">
              <a:defRPr sz="4000">
                <a:solidFill>
                  <a:srgbClr val="FFFFFF"/>
                </a:solidFill>
              </a:defRPr>
            </a:lvl1pPr>
          </a:lstStyle>
          <a:p>
            <a:r>
              <a:rPr lang="en-US" dirty="0" smtClean="0"/>
              <a:t>Click to edit Master title styles</a:t>
            </a:r>
            <a:endParaRPr lang="en-US" dirty="0"/>
          </a:p>
        </p:txBody>
      </p:sp>
      <p:pic>
        <p:nvPicPr>
          <p:cNvPr id="9" name="Picture 8" descr="quotes.png"/>
          <p:cNvPicPr>
            <a:picLocks noChangeAspect="1"/>
          </p:cNvPicPr>
          <p:nvPr userDrawn="1"/>
        </p:nvPicPr>
        <p:blipFill>
          <a:blip r:embed="rId3"/>
          <a:stretch>
            <a:fillRect/>
          </a:stretch>
        </p:blipFill>
        <p:spPr>
          <a:xfrm>
            <a:off x="1739000" y="1382930"/>
            <a:ext cx="1124264" cy="963654"/>
          </a:xfrm>
          <a:prstGeom prst="rect">
            <a:avLst/>
          </a:prstGeom>
        </p:spPr>
      </p:pic>
      <p:pic>
        <p:nvPicPr>
          <p:cNvPr id="11" name="Picture 10" descr="quotes.png"/>
          <p:cNvPicPr>
            <a:picLocks noChangeAspect="1"/>
          </p:cNvPicPr>
          <p:nvPr userDrawn="1"/>
        </p:nvPicPr>
        <p:blipFill>
          <a:blip r:embed="rId3"/>
          <a:stretch>
            <a:fillRect/>
          </a:stretch>
        </p:blipFill>
        <p:spPr>
          <a:xfrm rot="10800000">
            <a:off x="6555617" y="3746227"/>
            <a:ext cx="1124264" cy="963654"/>
          </a:xfrm>
          <a:prstGeom prst="rect">
            <a:avLst/>
          </a:prstGeom>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18" name="Rectangle 17"/>
          <p:cNvSpPr/>
          <p:nvPr userDrawn="1"/>
        </p:nvSpPr>
        <p:spPr>
          <a:xfrm>
            <a:off x="0" y="1032935"/>
            <a:ext cx="9144000" cy="5825064"/>
          </a:xfrm>
          <a:prstGeom prst="rect">
            <a:avLst/>
          </a:prstGeom>
          <a:gradFill>
            <a:gsLst>
              <a:gs pos="0">
                <a:srgbClr val="D77E26"/>
              </a:gs>
              <a:gs pos="100000">
                <a:srgbClr val="FBB244"/>
              </a:gs>
            </a:gsLst>
          </a:gradFill>
          <a:ln>
            <a:noFill/>
          </a:ln>
          <a:effectLst>
            <a:outerShdw blurRad="584200" dist="23000" dir="5400000" rotWithShape="0">
              <a:srgbClr val="000000">
                <a:alpha val="5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HRS.Logo_Stacked_RGB.png"/>
          <p:cNvPicPr>
            <a:picLocks noChangeAspect="1"/>
          </p:cNvPicPr>
          <p:nvPr userDrawn="1"/>
        </p:nvPicPr>
        <p:blipFill>
          <a:blip r:embed="rId2"/>
          <a:stretch>
            <a:fillRect/>
          </a:stretch>
        </p:blipFill>
        <p:spPr>
          <a:xfrm>
            <a:off x="833405" y="213322"/>
            <a:ext cx="1784930" cy="639600"/>
          </a:xfrm>
          <a:prstGeom prst="rect">
            <a:avLst/>
          </a:prstGeom>
        </p:spPr>
      </p:pic>
      <p:sp>
        <p:nvSpPr>
          <p:cNvPr id="11" name="Subtitle 2"/>
          <p:cNvSpPr>
            <a:spLocks noGrp="1"/>
          </p:cNvSpPr>
          <p:nvPr>
            <p:ph type="subTitle" idx="1"/>
          </p:nvPr>
        </p:nvSpPr>
        <p:spPr>
          <a:xfrm>
            <a:off x="724520" y="3980253"/>
            <a:ext cx="3891040" cy="844062"/>
          </a:xfrm>
        </p:spPr>
        <p:txBody>
          <a:bodyPr>
            <a:normAutofit/>
          </a:bodyPr>
          <a:lstStyle>
            <a:lvl1pPr marL="0" indent="0" algn="l">
              <a:buNone/>
              <a:defRPr sz="2000">
                <a:solidFill>
                  <a:srgbClr val="595959"/>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2" name="Text Placeholder 16"/>
          <p:cNvSpPr>
            <a:spLocks noGrp="1"/>
          </p:cNvSpPr>
          <p:nvPr>
            <p:ph type="body" sz="quarter" idx="10" hasCustomPrompt="1"/>
          </p:nvPr>
        </p:nvSpPr>
        <p:spPr>
          <a:xfrm>
            <a:off x="724521" y="4824316"/>
            <a:ext cx="3891040" cy="394928"/>
          </a:xfrm>
        </p:spPr>
        <p:txBody>
          <a:bodyPr>
            <a:noAutofit/>
          </a:bodyPr>
          <a:lstStyle>
            <a:lvl1pPr>
              <a:defRPr sz="1400">
                <a:solidFill>
                  <a:srgbClr val="595959"/>
                </a:solidFill>
              </a:defRPr>
            </a:lvl1pPr>
            <a:lvl2pPr>
              <a:defRPr sz="1400">
                <a:solidFill>
                  <a:schemeClr val="bg1">
                    <a:lumMod val="50000"/>
                  </a:schemeClr>
                </a:solidFill>
              </a:defRPr>
            </a:lvl2pPr>
            <a:lvl3pPr>
              <a:defRPr sz="1400">
                <a:solidFill>
                  <a:schemeClr val="bg1">
                    <a:lumMod val="50000"/>
                  </a:schemeClr>
                </a:solidFill>
              </a:defRPr>
            </a:lvl3pPr>
            <a:lvl4pPr>
              <a:defRPr sz="1400">
                <a:solidFill>
                  <a:schemeClr val="bg1">
                    <a:lumMod val="50000"/>
                  </a:schemeClr>
                </a:solidFill>
              </a:defRPr>
            </a:lvl4pPr>
            <a:lvl5pPr>
              <a:defRPr sz="1400">
                <a:solidFill>
                  <a:schemeClr val="bg1">
                    <a:lumMod val="50000"/>
                  </a:schemeClr>
                </a:solidFill>
              </a:defRPr>
            </a:lvl5pPr>
          </a:lstStyle>
          <a:p>
            <a:pPr lvl="0"/>
            <a:r>
              <a:rPr lang="en-US" dirty="0" smtClean="0"/>
              <a:t>Click to edit date</a:t>
            </a:r>
            <a:endParaRPr lang="en-US" dirty="0"/>
          </a:p>
        </p:txBody>
      </p:sp>
      <p:sp>
        <p:nvSpPr>
          <p:cNvPr id="13" name="Text Placeholder 16"/>
          <p:cNvSpPr>
            <a:spLocks noGrp="1"/>
          </p:cNvSpPr>
          <p:nvPr>
            <p:ph type="body" sz="quarter" idx="11" hasCustomPrompt="1"/>
          </p:nvPr>
        </p:nvSpPr>
        <p:spPr>
          <a:xfrm>
            <a:off x="724521" y="5219244"/>
            <a:ext cx="3891040" cy="280885"/>
          </a:xfrm>
        </p:spPr>
        <p:txBody>
          <a:bodyPr>
            <a:noAutofit/>
          </a:bodyPr>
          <a:lstStyle>
            <a:lvl1pPr>
              <a:defRPr sz="1200">
                <a:solidFill>
                  <a:srgbClr val="595959"/>
                </a:solidFill>
              </a:defRPr>
            </a:lvl1pPr>
            <a:lvl2pPr>
              <a:defRPr sz="1400">
                <a:solidFill>
                  <a:schemeClr val="bg1">
                    <a:lumMod val="50000"/>
                  </a:schemeClr>
                </a:solidFill>
              </a:defRPr>
            </a:lvl2pPr>
            <a:lvl3pPr>
              <a:defRPr sz="1400">
                <a:solidFill>
                  <a:schemeClr val="bg1">
                    <a:lumMod val="50000"/>
                  </a:schemeClr>
                </a:solidFill>
              </a:defRPr>
            </a:lvl3pPr>
            <a:lvl4pPr>
              <a:defRPr sz="1400">
                <a:solidFill>
                  <a:schemeClr val="bg1">
                    <a:lumMod val="50000"/>
                  </a:schemeClr>
                </a:solidFill>
              </a:defRPr>
            </a:lvl4pPr>
            <a:lvl5pPr>
              <a:defRPr sz="1400">
                <a:solidFill>
                  <a:schemeClr val="bg1">
                    <a:lumMod val="50000"/>
                  </a:schemeClr>
                </a:solidFill>
              </a:defRPr>
            </a:lvl5pPr>
          </a:lstStyle>
          <a:p>
            <a:pPr lvl="0"/>
            <a:r>
              <a:rPr lang="en-US" dirty="0" smtClean="0"/>
              <a:t>Click to edit presenter</a:t>
            </a:r>
            <a:endParaRPr lang="en-US" dirty="0"/>
          </a:p>
        </p:txBody>
      </p:sp>
      <p:sp>
        <p:nvSpPr>
          <p:cNvPr id="14" name="Text Placeholder 16"/>
          <p:cNvSpPr>
            <a:spLocks noGrp="1"/>
          </p:cNvSpPr>
          <p:nvPr>
            <p:ph type="body" sz="quarter" idx="12" hasCustomPrompt="1"/>
          </p:nvPr>
        </p:nvSpPr>
        <p:spPr>
          <a:xfrm>
            <a:off x="724521" y="5500129"/>
            <a:ext cx="3891040" cy="280885"/>
          </a:xfrm>
        </p:spPr>
        <p:txBody>
          <a:bodyPr>
            <a:noAutofit/>
          </a:bodyPr>
          <a:lstStyle>
            <a:lvl1pPr>
              <a:defRPr sz="1200">
                <a:solidFill>
                  <a:srgbClr val="595959"/>
                </a:solidFill>
              </a:defRPr>
            </a:lvl1pPr>
            <a:lvl2pPr>
              <a:defRPr sz="1400">
                <a:solidFill>
                  <a:schemeClr val="bg1">
                    <a:lumMod val="50000"/>
                  </a:schemeClr>
                </a:solidFill>
              </a:defRPr>
            </a:lvl2pPr>
            <a:lvl3pPr>
              <a:defRPr sz="1400">
                <a:solidFill>
                  <a:schemeClr val="bg1">
                    <a:lumMod val="50000"/>
                  </a:schemeClr>
                </a:solidFill>
              </a:defRPr>
            </a:lvl3pPr>
            <a:lvl4pPr>
              <a:defRPr sz="1400">
                <a:solidFill>
                  <a:schemeClr val="bg1">
                    <a:lumMod val="50000"/>
                  </a:schemeClr>
                </a:solidFill>
              </a:defRPr>
            </a:lvl4pPr>
            <a:lvl5pPr>
              <a:defRPr sz="1400">
                <a:solidFill>
                  <a:schemeClr val="bg1">
                    <a:lumMod val="50000"/>
                  </a:schemeClr>
                </a:solidFill>
              </a:defRPr>
            </a:lvl5pPr>
          </a:lstStyle>
          <a:p>
            <a:pPr lvl="0"/>
            <a:r>
              <a:rPr lang="en-US" dirty="0" smtClean="0"/>
              <a:t>Click to edit department</a:t>
            </a:r>
            <a:endParaRPr lang="en-US" dirty="0"/>
          </a:p>
        </p:txBody>
      </p:sp>
      <p:sp>
        <p:nvSpPr>
          <p:cNvPr id="15" name="Title 1"/>
          <p:cNvSpPr>
            <a:spLocks noGrp="1"/>
          </p:cNvSpPr>
          <p:nvPr>
            <p:ph type="ctrTitle"/>
          </p:nvPr>
        </p:nvSpPr>
        <p:spPr>
          <a:xfrm>
            <a:off x="724520" y="2238841"/>
            <a:ext cx="3891040" cy="1741412"/>
          </a:xfrm>
        </p:spPr>
        <p:txBody>
          <a:bodyPr anchor="t"/>
          <a:lstStyle>
            <a:lvl1pPr>
              <a:defRPr>
                <a:solidFill>
                  <a:schemeClr val="bg1"/>
                </a:solidFill>
              </a:defRPr>
            </a:lvl1pPr>
          </a:lstStyle>
          <a:p>
            <a:r>
              <a:rPr lang="en-US" dirty="0" smtClean="0"/>
              <a:t>Click to edit Master title style</a:t>
            </a:r>
            <a:endParaRPr lang="en-US" dirty="0"/>
          </a:p>
        </p:txBody>
      </p:sp>
      <p:sp>
        <p:nvSpPr>
          <p:cNvPr id="16" name="Subtitle 2"/>
          <p:cNvSpPr txBox="1">
            <a:spLocks/>
          </p:cNvSpPr>
          <p:nvPr userDrawn="1"/>
        </p:nvSpPr>
        <p:spPr>
          <a:xfrm>
            <a:off x="724520" y="6212314"/>
            <a:ext cx="3891040" cy="394928"/>
          </a:xfrm>
          <a:prstGeom prst="rect">
            <a:avLst/>
          </a:prstGeom>
        </p:spPr>
        <p:txBody>
          <a:bodyPr vert="horz" lIns="91440" tIns="45720" rIns="91440" bIns="45720" rtlCol="0">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200" b="0" i="0" u="none" strike="noStrike" kern="1200" cap="none" spc="0" normalizeH="0" baseline="0" noProof="0" dirty="0" err="1" smtClean="0">
                <a:ln>
                  <a:noFill/>
                </a:ln>
                <a:solidFill>
                  <a:srgbClr val="FFFFFF"/>
                </a:solidFill>
                <a:effectLst/>
                <a:uLnTx/>
                <a:uFillTx/>
                <a:latin typeface="Helvetica"/>
                <a:ea typeface="+mn-ea"/>
                <a:cs typeface="Helvetica"/>
              </a:rPr>
              <a:t>www.HRSonline.org</a:t>
            </a:r>
            <a:endParaRPr kumimoji="0" lang="en-US" sz="1200" b="0" i="0" u="none" strike="noStrike" kern="1200" cap="none" spc="0" normalizeH="0" baseline="0" noProof="0" dirty="0" smtClean="0">
              <a:ln>
                <a:noFill/>
              </a:ln>
              <a:solidFill>
                <a:srgbClr val="FFFFFF"/>
              </a:solidFill>
              <a:effectLst/>
              <a:uLnTx/>
              <a:uFillTx/>
              <a:latin typeface="Helvetica"/>
              <a:ea typeface="+mn-ea"/>
              <a:cs typeface="Helvetica"/>
            </a:endParaRPr>
          </a:p>
        </p:txBody>
      </p:sp>
      <p:pic>
        <p:nvPicPr>
          <p:cNvPr id="17" name="Picture 16" descr="logo_mark_white.png"/>
          <p:cNvPicPr>
            <a:picLocks noChangeAspect="1"/>
          </p:cNvPicPr>
          <p:nvPr userDrawn="1"/>
        </p:nvPicPr>
        <p:blipFill>
          <a:blip r:embed="rId3"/>
          <a:stretch>
            <a:fillRect/>
          </a:stretch>
        </p:blipFill>
        <p:spPr>
          <a:xfrm>
            <a:off x="3329703" y="1160372"/>
            <a:ext cx="7050429" cy="5518847"/>
          </a:xfrm>
          <a:prstGeom prst="rect">
            <a:avLst/>
          </a:prstGeom>
        </p:spPr>
      </p:pic>
      <p:pic>
        <p:nvPicPr>
          <p:cNvPr id="19" name="Picture 18" descr="whitelined.png"/>
          <p:cNvPicPr>
            <a:picLocks noChangeAspect="1"/>
          </p:cNvPicPr>
          <p:nvPr userDrawn="1"/>
        </p:nvPicPr>
        <p:blipFill>
          <a:blip r:embed="rId4"/>
          <a:stretch>
            <a:fillRect/>
          </a:stretch>
        </p:blipFill>
        <p:spPr>
          <a:xfrm>
            <a:off x="5498803" y="1032932"/>
            <a:ext cx="3645197" cy="5825067"/>
          </a:xfrm>
          <a:prstGeom prst="rect">
            <a:avLst/>
          </a:prstGeom>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pic>
        <p:nvPicPr>
          <p:cNvPr id="6" name="Picture 5" descr="lines1.png"/>
          <p:cNvPicPr>
            <a:picLocks noChangeAspect="1"/>
          </p:cNvPicPr>
          <p:nvPr userDrawn="1"/>
        </p:nvPicPr>
        <p:blipFill>
          <a:blip r:embed="rId2"/>
          <a:stretch>
            <a:fillRect/>
          </a:stretch>
        </p:blipFill>
        <p:spPr>
          <a:xfrm>
            <a:off x="5803900" y="0"/>
            <a:ext cx="3340100" cy="6858000"/>
          </a:xfrm>
          <a:prstGeom prst="rect">
            <a:avLst/>
          </a:prstGeom>
        </p:spPr>
      </p:pic>
      <p:sp>
        <p:nvSpPr>
          <p:cNvPr id="12" name="Rectangle 11"/>
          <p:cNvSpPr/>
          <p:nvPr userDrawn="1"/>
        </p:nvSpPr>
        <p:spPr>
          <a:xfrm flipV="1">
            <a:off x="0" y="0"/>
            <a:ext cx="9144000" cy="952499"/>
          </a:xfrm>
          <a:prstGeom prst="rect">
            <a:avLst/>
          </a:prstGeom>
          <a:gradFill>
            <a:gsLst>
              <a:gs pos="0">
                <a:srgbClr val="D77E26"/>
              </a:gs>
              <a:gs pos="100000">
                <a:srgbClr val="FBB244"/>
              </a:gs>
            </a:gsLst>
          </a:gradFill>
          <a:ln>
            <a:noFill/>
          </a:ln>
          <a:effectLst>
            <a:outerShdw blurRad="584200" dist="23000" dir="5400000" rotWithShape="0">
              <a:srgbClr val="000000">
                <a:alpha val="5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0"/>
            <a:ext cx="8229600" cy="952499"/>
          </a:xfrm>
        </p:spPr>
        <p:txBody>
          <a:bodyPr>
            <a:normAutofit/>
          </a:bodyPr>
          <a:lstStyle>
            <a:lvl1pPr>
              <a:defRPr sz="2400">
                <a:solidFill>
                  <a:srgbClr val="FFFFFF"/>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C95A8F18-F697-5642-B195-DB7A4855AA8F}" type="datetimeFigureOut">
              <a:rPr lang="en-US" smtClean="0"/>
              <a:pPr/>
              <a:t>8/30/2017</a:t>
            </a:fld>
            <a:endParaRPr lang="en-US" dirty="0"/>
          </a:p>
        </p:txBody>
      </p:sp>
      <p:sp>
        <p:nvSpPr>
          <p:cNvPr id="5" name="Slide Number Placeholder 4"/>
          <p:cNvSpPr>
            <a:spLocks noGrp="1"/>
          </p:cNvSpPr>
          <p:nvPr>
            <p:ph type="sldNum" sz="quarter" idx="12"/>
          </p:nvPr>
        </p:nvSpPr>
        <p:spPr/>
        <p:txBody>
          <a:bodyPr/>
          <a:lstStyle/>
          <a:p>
            <a:fld id="{7549FCCD-D8B1-C54B-89BA-BF49953A70B4}" type="slidenum">
              <a:rPr lang="en-US" smtClean="0"/>
              <a:pPr/>
              <a:t>‹#›</a:t>
            </a:fld>
            <a:endParaRPr lang="en-US" dirty="0"/>
          </a:p>
        </p:txBody>
      </p:sp>
      <p:sp>
        <p:nvSpPr>
          <p:cNvPr id="10" name="Text Placeholder 9"/>
          <p:cNvSpPr>
            <a:spLocks noGrp="1"/>
          </p:cNvSpPr>
          <p:nvPr>
            <p:ph type="body" sz="quarter" idx="13" hasCustomPrompt="1"/>
          </p:nvPr>
        </p:nvSpPr>
        <p:spPr>
          <a:xfrm>
            <a:off x="457200" y="1416050"/>
            <a:ext cx="8229600" cy="849313"/>
          </a:xfrm>
        </p:spPr>
        <p:txBody>
          <a:bodyPr>
            <a:normAutofit/>
          </a:bodyPr>
          <a:lstStyle>
            <a:lvl1pPr>
              <a:defRPr sz="2400" b="1"/>
            </a:lvl1pPr>
          </a:lstStyle>
          <a:p>
            <a:pPr lvl="0"/>
            <a:r>
              <a:rPr lang="en-US" dirty="0" smtClean="0"/>
              <a:t>Click to edit header</a:t>
            </a:r>
            <a:endParaRPr lang="en-US" dirty="0"/>
          </a:p>
        </p:txBody>
      </p:sp>
      <p:sp>
        <p:nvSpPr>
          <p:cNvPr id="11" name="Text Placeholder 9"/>
          <p:cNvSpPr>
            <a:spLocks noGrp="1"/>
          </p:cNvSpPr>
          <p:nvPr>
            <p:ph type="body" sz="quarter" idx="14" hasCustomPrompt="1"/>
          </p:nvPr>
        </p:nvSpPr>
        <p:spPr>
          <a:xfrm>
            <a:off x="457200" y="2265363"/>
            <a:ext cx="4794298" cy="3560827"/>
          </a:xfrm>
        </p:spPr>
        <p:txBody>
          <a:bodyPr>
            <a:normAutofit/>
          </a:bodyPr>
          <a:lstStyle>
            <a:lvl1pPr>
              <a:defRPr sz="1800" b="0"/>
            </a:lvl1pPr>
          </a:lstStyle>
          <a:p>
            <a:pPr lvl="0"/>
            <a:r>
              <a:rPr lang="en-US" dirty="0" smtClean="0"/>
              <a:t>Click to edit text</a:t>
            </a:r>
            <a:endParaRPr lang="en-US" dirty="0"/>
          </a:p>
        </p:txBody>
      </p:sp>
      <p:pic>
        <p:nvPicPr>
          <p:cNvPr id="13" name="Picture 12" descr="logo_mark_white.png"/>
          <p:cNvPicPr>
            <a:picLocks noChangeAspect="1"/>
          </p:cNvPicPr>
          <p:nvPr userDrawn="1"/>
        </p:nvPicPr>
        <p:blipFill>
          <a:blip r:embed="rId3"/>
          <a:stretch>
            <a:fillRect/>
          </a:stretch>
        </p:blipFill>
        <p:spPr>
          <a:xfrm>
            <a:off x="5514975" y="2759399"/>
            <a:ext cx="6063003" cy="4745923"/>
          </a:xfrm>
          <a:prstGeom prst="rect">
            <a:avLst/>
          </a:prstGeom>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pic>
        <p:nvPicPr>
          <p:cNvPr id="6" name="Picture 5" descr="lines1.png"/>
          <p:cNvPicPr>
            <a:picLocks noChangeAspect="1"/>
          </p:cNvPicPr>
          <p:nvPr userDrawn="1"/>
        </p:nvPicPr>
        <p:blipFill>
          <a:blip r:embed="rId2"/>
          <a:stretch>
            <a:fillRect/>
          </a:stretch>
        </p:blipFill>
        <p:spPr>
          <a:xfrm>
            <a:off x="5803900" y="0"/>
            <a:ext cx="3340100" cy="6858000"/>
          </a:xfrm>
          <a:prstGeom prst="rect">
            <a:avLst/>
          </a:prstGeom>
        </p:spPr>
      </p:pic>
      <p:sp>
        <p:nvSpPr>
          <p:cNvPr id="9" name="Rectangle 8"/>
          <p:cNvSpPr/>
          <p:nvPr userDrawn="1"/>
        </p:nvSpPr>
        <p:spPr>
          <a:xfrm flipV="1">
            <a:off x="0" y="0"/>
            <a:ext cx="9144000" cy="952499"/>
          </a:xfrm>
          <a:prstGeom prst="rect">
            <a:avLst/>
          </a:prstGeom>
          <a:gradFill>
            <a:gsLst>
              <a:gs pos="0">
                <a:srgbClr val="D77E26"/>
              </a:gs>
              <a:gs pos="100000">
                <a:srgbClr val="FBB244"/>
              </a:gs>
            </a:gsLst>
          </a:gradFill>
          <a:ln>
            <a:noFill/>
          </a:ln>
          <a:effectLst>
            <a:outerShdw blurRad="584200" dist="23000" dir="5400000" rotWithShape="0">
              <a:srgbClr val="000000">
                <a:alpha val="5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0"/>
            <a:ext cx="8229600" cy="952499"/>
          </a:xfrm>
        </p:spPr>
        <p:txBody>
          <a:bodyPr>
            <a:normAutofit/>
          </a:bodyPr>
          <a:lstStyle>
            <a:lvl1pPr>
              <a:defRPr sz="2400">
                <a:solidFill>
                  <a:srgbClr val="FFFFFF"/>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C95A8F18-F697-5642-B195-DB7A4855AA8F}" type="datetimeFigureOut">
              <a:rPr lang="en-US" smtClean="0"/>
              <a:pPr/>
              <a:t>8/30/2017</a:t>
            </a:fld>
            <a:endParaRPr lang="en-US" dirty="0"/>
          </a:p>
        </p:txBody>
      </p:sp>
      <p:sp>
        <p:nvSpPr>
          <p:cNvPr id="5" name="Slide Number Placeholder 4"/>
          <p:cNvSpPr>
            <a:spLocks noGrp="1"/>
          </p:cNvSpPr>
          <p:nvPr>
            <p:ph type="sldNum" sz="quarter" idx="12"/>
          </p:nvPr>
        </p:nvSpPr>
        <p:spPr/>
        <p:txBody>
          <a:bodyPr/>
          <a:lstStyle/>
          <a:p>
            <a:fld id="{7549FCCD-D8B1-C54B-89BA-BF49953A70B4}" type="slidenum">
              <a:rPr lang="en-US" smtClean="0"/>
              <a:pPr/>
              <a:t>‹#›</a:t>
            </a:fld>
            <a:endParaRPr lang="en-US" dirty="0"/>
          </a:p>
        </p:txBody>
      </p:sp>
      <p:sp>
        <p:nvSpPr>
          <p:cNvPr id="10" name="Text Placeholder 9"/>
          <p:cNvSpPr>
            <a:spLocks noGrp="1"/>
          </p:cNvSpPr>
          <p:nvPr>
            <p:ph type="body" sz="quarter" idx="13" hasCustomPrompt="1"/>
          </p:nvPr>
        </p:nvSpPr>
        <p:spPr>
          <a:xfrm>
            <a:off x="457200" y="1416050"/>
            <a:ext cx="8229600" cy="849313"/>
          </a:xfrm>
        </p:spPr>
        <p:txBody>
          <a:bodyPr>
            <a:normAutofit/>
          </a:bodyPr>
          <a:lstStyle>
            <a:lvl1pPr>
              <a:defRPr sz="2400" b="1"/>
            </a:lvl1pPr>
          </a:lstStyle>
          <a:p>
            <a:pPr lvl="0"/>
            <a:r>
              <a:rPr lang="en-US" dirty="0" smtClean="0"/>
              <a:t>Click to edit header</a:t>
            </a:r>
            <a:endParaRPr lang="en-US" dirty="0"/>
          </a:p>
        </p:txBody>
      </p:sp>
      <p:sp>
        <p:nvSpPr>
          <p:cNvPr id="11" name="Text Placeholder 9"/>
          <p:cNvSpPr>
            <a:spLocks noGrp="1"/>
          </p:cNvSpPr>
          <p:nvPr>
            <p:ph type="body" sz="quarter" idx="14" hasCustomPrompt="1"/>
          </p:nvPr>
        </p:nvSpPr>
        <p:spPr>
          <a:xfrm>
            <a:off x="457200" y="2265363"/>
            <a:ext cx="8229600" cy="3560827"/>
          </a:xfrm>
        </p:spPr>
        <p:txBody>
          <a:bodyPr>
            <a:normAutofit/>
          </a:bodyPr>
          <a:lstStyle>
            <a:lvl1pPr>
              <a:defRPr sz="1800" b="0"/>
            </a:lvl1pPr>
          </a:lstStyle>
          <a:p>
            <a:pPr lvl="0"/>
            <a:r>
              <a:rPr lang="en-US" dirty="0" smtClean="0"/>
              <a:t>Click to edit text</a:t>
            </a:r>
            <a:endParaRPr lang="en-US"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16" name="Rectangle 15"/>
          <p:cNvSpPr/>
          <p:nvPr userDrawn="1"/>
        </p:nvSpPr>
        <p:spPr>
          <a:xfrm>
            <a:off x="0" y="952500"/>
            <a:ext cx="9144000" cy="5905499"/>
          </a:xfrm>
          <a:prstGeom prst="rect">
            <a:avLst/>
          </a:prstGeom>
          <a:gradFill>
            <a:gsLst>
              <a:gs pos="0">
                <a:srgbClr val="D77E26"/>
              </a:gs>
              <a:gs pos="100000">
                <a:srgbClr val="FBB244"/>
              </a:gs>
            </a:gsLst>
          </a:gradFill>
          <a:ln>
            <a:noFill/>
          </a:ln>
          <a:effectLst>
            <a:outerShdw blurRad="584200" dist="23000" dir="5400000" rotWithShape="0">
              <a:srgbClr val="000000">
                <a:alpha val="5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userDrawn="1"/>
        </p:nvSpPr>
        <p:spPr>
          <a:xfrm>
            <a:off x="-1" y="1"/>
            <a:ext cx="9144000" cy="952498"/>
          </a:xfrm>
          <a:prstGeom prst="rect">
            <a:avLst/>
          </a:prstGeom>
          <a:solidFill>
            <a:schemeClr val="bg1"/>
          </a:solidFill>
          <a:ln>
            <a:noFill/>
          </a:ln>
          <a:effectLst>
            <a:outerShdw blurRad="584200" dist="23000" dir="5400000" rotWithShape="0">
              <a:srgbClr val="000000">
                <a:alpha val="5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0"/>
            <a:ext cx="8229600" cy="952499"/>
          </a:xfrm>
        </p:spPr>
        <p:txBody>
          <a:bodyPr>
            <a:normAutofit/>
          </a:bodyPr>
          <a:lstStyle>
            <a:lvl1pPr>
              <a:defRPr sz="2400">
                <a:solidFill>
                  <a:schemeClr val="tx1">
                    <a:lumMod val="65000"/>
                    <a:lumOff val="35000"/>
                  </a:schemeClr>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solidFill>
                  <a:srgbClr val="FFFFFF"/>
                </a:solidFill>
              </a:defRPr>
            </a:lvl1pPr>
          </a:lstStyle>
          <a:p>
            <a:fld id="{C95A8F18-F697-5642-B195-DB7A4855AA8F}" type="datetimeFigureOut">
              <a:rPr lang="en-US" smtClean="0"/>
              <a:pPr/>
              <a:t>8/30/2017</a:t>
            </a:fld>
            <a:endParaRPr lang="en-US" dirty="0"/>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7549FCCD-D8B1-C54B-89BA-BF49953A70B4}" type="slidenum">
              <a:rPr lang="en-US" smtClean="0"/>
              <a:pPr/>
              <a:t>‹#›</a:t>
            </a:fld>
            <a:endParaRPr lang="en-US" dirty="0"/>
          </a:p>
        </p:txBody>
      </p:sp>
      <p:sp>
        <p:nvSpPr>
          <p:cNvPr id="10" name="Text Placeholder 9"/>
          <p:cNvSpPr>
            <a:spLocks noGrp="1"/>
          </p:cNvSpPr>
          <p:nvPr>
            <p:ph type="body" sz="quarter" idx="13" hasCustomPrompt="1"/>
          </p:nvPr>
        </p:nvSpPr>
        <p:spPr>
          <a:xfrm>
            <a:off x="457200" y="1416050"/>
            <a:ext cx="8229600" cy="849313"/>
          </a:xfrm>
        </p:spPr>
        <p:txBody>
          <a:bodyPr>
            <a:normAutofit/>
          </a:bodyPr>
          <a:lstStyle>
            <a:lvl1pPr>
              <a:defRPr sz="2400" b="1">
                <a:solidFill>
                  <a:srgbClr val="595959"/>
                </a:solidFill>
              </a:defRPr>
            </a:lvl1pPr>
          </a:lstStyle>
          <a:p>
            <a:pPr lvl="0"/>
            <a:r>
              <a:rPr lang="en-US" dirty="0" smtClean="0"/>
              <a:t>Click to edit header</a:t>
            </a:r>
            <a:endParaRPr lang="en-US" dirty="0"/>
          </a:p>
        </p:txBody>
      </p:sp>
      <p:sp>
        <p:nvSpPr>
          <p:cNvPr id="11" name="Text Placeholder 9"/>
          <p:cNvSpPr>
            <a:spLocks noGrp="1"/>
          </p:cNvSpPr>
          <p:nvPr>
            <p:ph type="body" sz="quarter" idx="14" hasCustomPrompt="1"/>
          </p:nvPr>
        </p:nvSpPr>
        <p:spPr>
          <a:xfrm>
            <a:off x="457200" y="2265363"/>
            <a:ext cx="4794298" cy="3560827"/>
          </a:xfrm>
        </p:spPr>
        <p:txBody>
          <a:bodyPr>
            <a:normAutofit/>
          </a:bodyPr>
          <a:lstStyle>
            <a:lvl1pPr>
              <a:defRPr sz="1800" b="0">
                <a:solidFill>
                  <a:schemeClr val="tx1">
                    <a:lumMod val="65000"/>
                    <a:lumOff val="35000"/>
                  </a:schemeClr>
                </a:solidFill>
              </a:defRPr>
            </a:lvl1pPr>
          </a:lstStyle>
          <a:p>
            <a:pPr lvl="0"/>
            <a:r>
              <a:rPr lang="en-US" dirty="0" smtClean="0"/>
              <a:t>Click to edit text</a:t>
            </a:r>
            <a:endParaRPr lang="en-US" dirty="0"/>
          </a:p>
        </p:txBody>
      </p:sp>
      <p:pic>
        <p:nvPicPr>
          <p:cNvPr id="12" name="Picture 11" descr="whitelined.png"/>
          <p:cNvPicPr>
            <a:picLocks noChangeAspect="1"/>
          </p:cNvPicPr>
          <p:nvPr userDrawn="1"/>
        </p:nvPicPr>
        <p:blipFill>
          <a:blip r:embed="rId2"/>
          <a:stretch>
            <a:fillRect/>
          </a:stretch>
        </p:blipFill>
        <p:spPr>
          <a:xfrm>
            <a:off x="4851907" y="1"/>
            <a:ext cx="4291584" cy="6858000"/>
          </a:xfrm>
          <a:prstGeom prst="rect">
            <a:avLst/>
          </a:prstGeom>
        </p:spPr>
      </p:pic>
      <p:pic>
        <p:nvPicPr>
          <p:cNvPr id="17" name="Picture 16" descr="logo_mark_white.png"/>
          <p:cNvPicPr>
            <a:picLocks noChangeAspect="1"/>
          </p:cNvPicPr>
          <p:nvPr userDrawn="1"/>
        </p:nvPicPr>
        <p:blipFill>
          <a:blip r:embed="rId3"/>
          <a:stretch>
            <a:fillRect/>
          </a:stretch>
        </p:blipFill>
        <p:spPr>
          <a:xfrm>
            <a:off x="5514975" y="2759399"/>
            <a:ext cx="6063004" cy="4745923"/>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12" name="Picture 11" descr="lines1.png"/>
          <p:cNvPicPr>
            <a:picLocks noChangeAspect="1"/>
          </p:cNvPicPr>
          <p:nvPr userDrawn="1"/>
        </p:nvPicPr>
        <p:blipFill>
          <a:blip r:embed="rId2"/>
          <a:stretch>
            <a:fillRect/>
          </a:stretch>
        </p:blipFill>
        <p:spPr>
          <a:xfrm>
            <a:off x="5803900" y="0"/>
            <a:ext cx="3340100" cy="6858000"/>
          </a:xfrm>
          <a:prstGeom prst="rect">
            <a:avLst/>
          </a:prstGeom>
        </p:spPr>
      </p:pic>
      <p:sp>
        <p:nvSpPr>
          <p:cNvPr id="7" name="Rectangle 6"/>
          <p:cNvSpPr/>
          <p:nvPr userDrawn="1"/>
        </p:nvSpPr>
        <p:spPr>
          <a:xfrm flipV="1">
            <a:off x="0" y="0"/>
            <a:ext cx="9144000" cy="952499"/>
          </a:xfrm>
          <a:prstGeom prst="rect">
            <a:avLst/>
          </a:prstGeom>
          <a:gradFill>
            <a:gsLst>
              <a:gs pos="0">
                <a:srgbClr val="00175F"/>
              </a:gs>
              <a:gs pos="100000">
                <a:srgbClr val="064D9A"/>
              </a:gs>
            </a:gsLst>
          </a:gradFill>
          <a:ln>
            <a:noFill/>
          </a:ln>
          <a:effectLst>
            <a:outerShdw blurRad="584200" dist="23000" dir="5400000" rotWithShape="0">
              <a:srgbClr val="000000">
                <a:alpha val="5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logo_mark_white.png"/>
          <p:cNvPicPr>
            <a:picLocks noChangeAspect="1"/>
          </p:cNvPicPr>
          <p:nvPr userDrawn="1"/>
        </p:nvPicPr>
        <p:blipFill>
          <a:blip r:embed="rId3"/>
          <a:stretch>
            <a:fillRect/>
          </a:stretch>
        </p:blipFill>
        <p:spPr>
          <a:xfrm>
            <a:off x="5514975" y="2759399"/>
            <a:ext cx="6063003" cy="4745923"/>
          </a:xfrm>
          <a:prstGeom prst="rect">
            <a:avLst/>
          </a:prstGeom>
        </p:spPr>
      </p:pic>
      <p:sp>
        <p:nvSpPr>
          <p:cNvPr id="2" name="Title 1"/>
          <p:cNvSpPr>
            <a:spLocks noGrp="1"/>
          </p:cNvSpPr>
          <p:nvPr>
            <p:ph type="title"/>
          </p:nvPr>
        </p:nvSpPr>
        <p:spPr>
          <a:xfrm>
            <a:off x="457200" y="0"/>
            <a:ext cx="8229600" cy="952499"/>
          </a:xfrm>
        </p:spPr>
        <p:txBody>
          <a:bodyPr>
            <a:normAutofit/>
          </a:bodyPr>
          <a:lstStyle>
            <a:lvl1pPr>
              <a:defRPr sz="2400">
                <a:solidFill>
                  <a:srgbClr val="FFFFFF"/>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C95A8F18-F697-5642-B195-DB7A4855AA8F}" type="datetimeFigureOut">
              <a:rPr lang="en-US" smtClean="0"/>
              <a:pPr/>
              <a:t>8/30/2017</a:t>
            </a:fld>
            <a:endParaRPr lang="en-US" dirty="0"/>
          </a:p>
        </p:txBody>
      </p:sp>
      <p:sp>
        <p:nvSpPr>
          <p:cNvPr id="5" name="Slide Number Placeholder 4"/>
          <p:cNvSpPr>
            <a:spLocks noGrp="1"/>
          </p:cNvSpPr>
          <p:nvPr>
            <p:ph type="sldNum" sz="quarter" idx="12"/>
          </p:nvPr>
        </p:nvSpPr>
        <p:spPr/>
        <p:txBody>
          <a:bodyPr/>
          <a:lstStyle/>
          <a:p>
            <a:fld id="{7549FCCD-D8B1-C54B-89BA-BF49953A70B4}" type="slidenum">
              <a:rPr lang="en-US" smtClean="0"/>
              <a:pPr/>
              <a:t>‹#›</a:t>
            </a:fld>
            <a:endParaRPr lang="en-US" dirty="0"/>
          </a:p>
        </p:txBody>
      </p:sp>
      <p:sp>
        <p:nvSpPr>
          <p:cNvPr id="10" name="Text Placeholder 9"/>
          <p:cNvSpPr>
            <a:spLocks noGrp="1"/>
          </p:cNvSpPr>
          <p:nvPr>
            <p:ph type="body" sz="quarter" idx="13" hasCustomPrompt="1"/>
          </p:nvPr>
        </p:nvSpPr>
        <p:spPr>
          <a:xfrm>
            <a:off x="457200" y="1416050"/>
            <a:ext cx="8229600" cy="849313"/>
          </a:xfrm>
        </p:spPr>
        <p:txBody>
          <a:bodyPr>
            <a:normAutofit/>
          </a:bodyPr>
          <a:lstStyle>
            <a:lvl1pPr>
              <a:defRPr sz="2400" b="1"/>
            </a:lvl1pPr>
          </a:lstStyle>
          <a:p>
            <a:pPr lvl="0"/>
            <a:r>
              <a:rPr lang="en-US" dirty="0" smtClean="0"/>
              <a:t>Click to edit header</a:t>
            </a:r>
            <a:endParaRPr lang="en-US" dirty="0"/>
          </a:p>
        </p:txBody>
      </p:sp>
      <p:sp>
        <p:nvSpPr>
          <p:cNvPr id="11" name="Text Placeholder 9"/>
          <p:cNvSpPr>
            <a:spLocks noGrp="1"/>
          </p:cNvSpPr>
          <p:nvPr>
            <p:ph type="body" sz="quarter" idx="14" hasCustomPrompt="1"/>
          </p:nvPr>
        </p:nvSpPr>
        <p:spPr>
          <a:xfrm>
            <a:off x="457200" y="2265363"/>
            <a:ext cx="4794298" cy="3560827"/>
          </a:xfrm>
        </p:spPr>
        <p:txBody>
          <a:bodyPr>
            <a:normAutofit/>
          </a:bodyPr>
          <a:lstStyle>
            <a:lvl1pPr>
              <a:defRPr sz="1800" b="0"/>
            </a:lvl1pPr>
          </a:lstStyle>
          <a:p>
            <a:pPr lvl="0"/>
            <a:r>
              <a:rPr lang="en-US" dirty="0" smtClean="0"/>
              <a:t>Click to edit text</a:t>
            </a:r>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12" name="Rectangle 11"/>
          <p:cNvSpPr/>
          <p:nvPr userDrawn="1"/>
        </p:nvSpPr>
        <p:spPr>
          <a:xfrm>
            <a:off x="0" y="952500"/>
            <a:ext cx="9144000" cy="5905499"/>
          </a:xfrm>
          <a:prstGeom prst="rect">
            <a:avLst/>
          </a:prstGeom>
          <a:gradFill>
            <a:gsLst>
              <a:gs pos="0">
                <a:srgbClr val="D77E26"/>
              </a:gs>
              <a:gs pos="100000">
                <a:srgbClr val="FBB244"/>
              </a:gs>
            </a:gsLst>
          </a:gradFill>
          <a:ln>
            <a:noFill/>
          </a:ln>
          <a:effectLst>
            <a:outerShdw blurRad="584200" dist="23000" dir="5400000" rotWithShape="0">
              <a:srgbClr val="000000">
                <a:alpha val="5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userDrawn="1"/>
        </p:nvSpPr>
        <p:spPr>
          <a:xfrm>
            <a:off x="-1" y="1"/>
            <a:ext cx="9144000" cy="952498"/>
          </a:xfrm>
          <a:prstGeom prst="rect">
            <a:avLst/>
          </a:prstGeom>
          <a:solidFill>
            <a:schemeClr val="bg1"/>
          </a:solidFill>
          <a:ln>
            <a:noFill/>
          </a:ln>
          <a:effectLst>
            <a:outerShdw blurRad="584200" dist="23000" dir="5400000" rotWithShape="0">
              <a:srgbClr val="000000">
                <a:alpha val="5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0"/>
            <a:ext cx="8229600" cy="952499"/>
          </a:xfrm>
        </p:spPr>
        <p:txBody>
          <a:bodyPr>
            <a:normAutofit/>
          </a:bodyPr>
          <a:lstStyle>
            <a:lvl1pPr>
              <a:defRPr sz="2400">
                <a:solidFill>
                  <a:schemeClr val="tx1">
                    <a:lumMod val="65000"/>
                    <a:lumOff val="35000"/>
                  </a:schemeClr>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solidFill>
                  <a:srgbClr val="FFFFFF"/>
                </a:solidFill>
              </a:defRPr>
            </a:lvl1pPr>
          </a:lstStyle>
          <a:p>
            <a:fld id="{C95A8F18-F697-5642-B195-DB7A4855AA8F}" type="datetimeFigureOut">
              <a:rPr lang="en-US" smtClean="0"/>
              <a:pPr/>
              <a:t>8/30/2017</a:t>
            </a:fld>
            <a:endParaRPr lang="en-US" dirty="0"/>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7549FCCD-D8B1-C54B-89BA-BF49953A70B4}" type="slidenum">
              <a:rPr lang="en-US" smtClean="0"/>
              <a:pPr/>
              <a:t>‹#›</a:t>
            </a:fld>
            <a:endParaRPr lang="en-US" dirty="0"/>
          </a:p>
        </p:txBody>
      </p:sp>
      <p:sp>
        <p:nvSpPr>
          <p:cNvPr id="10" name="Text Placeholder 9"/>
          <p:cNvSpPr>
            <a:spLocks noGrp="1"/>
          </p:cNvSpPr>
          <p:nvPr>
            <p:ph type="body" sz="quarter" idx="13" hasCustomPrompt="1"/>
          </p:nvPr>
        </p:nvSpPr>
        <p:spPr>
          <a:xfrm>
            <a:off x="457200" y="1416050"/>
            <a:ext cx="8229600" cy="849313"/>
          </a:xfrm>
        </p:spPr>
        <p:txBody>
          <a:bodyPr>
            <a:normAutofit/>
          </a:bodyPr>
          <a:lstStyle>
            <a:lvl1pPr>
              <a:defRPr sz="2400" b="1">
                <a:solidFill>
                  <a:schemeClr val="tx1">
                    <a:lumMod val="65000"/>
                    <a:lumOff val="35000"/>
                  </a:schemeClr>
                </a:solidFill>
              </a:defRPr>
            </a:lvl1pPr>
          </a:lstStyle>
          <a:p>
            <a:pPr lvl="0"/>
            <a:r>
              <a:rPr lang="en-US" dirty="0" smtClean="0"/>
              <a:t>Click to edit header</a:t>
            </a:r>
            <a:endParaRPr lang="en-US" dirty="0"/>
          </a:p>
        </p:txBody>
      </p:sp>
      <p:sp>
        <p:nvSpPr>
          <p:cNvPr id="11" name="Text Placeholder 9"/>
          <p:cNvSpPr>
            <a:spLocks noGrp="1"/>
          </p:cNvSpPr>
          <p:nvPr>
            <p:ph type="body" sz="quarter" idx="14" hasCustomPrompt="1"/>
          </p:nvPr>
        </p:nvSpPr>
        <p:spPr>
          <a:xfrm>
            <a:off x="457200" y="2265363"/>
            <a:ext cx="8229600" cy="3560827"/>
          </a:xfrm>
        </p:spPr>
        <p:txBody>
          <a:bodyPr>
            <a:normAutofit/>
          </a:bodyPr>
          <a:lstStyle>
            <a:lvl1pPr>
              <a:defRPr sz="1800" b="0">
                <a:solidFill>
                  <a:srgbClr val="595959"/>
                </a:solidFill>
              </a:defRPr>
            </a:lvl1pPr>
          </a:lstStyle>
          <a:p>
            <a:pPr lvl="0"/>
            <a:r>
              <a:rPr lang="en-US" dirty="0" smtClean="0"/>
              <a:t>Click to edit text</a:t>
            </a:r>
            <a:endParaRPr lang="en-US" dirty="0"/>
          </a:p>
        </p:txBody>
      </p:sp>
      <p:pic>
        <p:nvPicPr>
          <p:cNvPr id="15" name="Picture 14" descr="whitelined.png"/>
          <p:cNvPicPr>
            <a:picLocks noChangeAspect="1"/>
          </p:cNvPicPr>
          <p:nvPr userDrawn="1"/>
        </p:nvPicPr>
        <p:blipFill>
          <a:blip r:embed="rId2"/>
          <a:stretch>
            <a:fillRect/>
          </a:stretch>
        </p:blipFill>
        <p:spPr>
          <a:xfrm>
            <a:off x="4851907" y="1"/>
            <a:ext cx="4291584" cy="6858000"/>
          </a:xfrm>
          <a:prstGeom prst="rect">
            <a:avLst/>
          </a:prstGeom>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16" name="Rectangle 15"/>
          <p:cNvSpPr/>
          <p:nvPr userDrawn="1"/>
        </p:nvSpPr>
        <p:spPr>
          <a:xfrm>
            <a:off x="0" y="0"/>
            <a:ext cx="2514600" cy="6857999"/>
          </a:xfrm>
          <a:prstGeom prst="rect">
            <a:avLst/>
          </a:prstGeom>
          <a:gradFill>
            <a:gsLst>
              <a:gs pos="0">
                <a:srgbClr val="D77E26"/>
              </a:gs>
              <a:gs pos="100000">
                <a:srgbClr val="FBB244"/>
              </a:gs>
            </a:gsLst>
          </a:gradFill>
          <a:ln>
            <a:noFill/>
          </a:ln>
          <a:effectLst>
            <a:outerShdw blurRad="584200" dist="23000" dir="5400000" rotWithShape="0">
              <a:srgbClr val="000000">
                <a:alpha val="5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descr="lines1.png"/>
          <p:cNvPicPr>
            <a:picLocks noChangeAspect="1"/>
          </p:cNvPicPr>
          <p:nvPr userDrawn="1"/>
        </p:nvPicPr>
        <p:blipFill>
          <a:blip r:embed="rId2"/>
          <a:stretch>
            <a:fillRect/>
          </a:stretch>
        </p:blipFill>
        <p:spPr>
          <a:xfrm>
            <a:off x="5803900" y="0"/>
            <a:ext cx="3340100" cy="6858000"/>
          </a:xfrm>
          <a:prstGeom prst="rect">
            <a:avLst/>
          </a:prstGeom>
        </p:spPr>
      </p:pic>
      <p:pic>
        <p:nvPicPr>
          <p:cNvPr id="14" name="Picture 13" descr="HRS.Logo_Stacked_white.png"/>
          <p:cNvPicPr>
            <a:picLocks noChangeAspect="1"/>
          </p:cNvPicPr>
          <p:nvPr userDrawn="1"/>
        </p:nvPicPr>
        <p:blipFill>
          <a:blip r:embed="rId3"/>
          <a:stretch>
            <a:fillRect/>
          </a:stretch>
        </p:blipFill>
        <p:spPr>
          <a:xfrm>
            <a:off x="441965" y="6098130"/>
            <a:ext cx="1613191" cy="578060"/>
          </a:xfrm>
          <a:prstGeom prst="rect">
            <a:avLst/>
          </a:prstGeom>
        </p:spPr>
      </p:pic>
      <p:sp>
        <p:nvSpPr>
          <p:cNvPr id="2" name="Title 1"/>
          <p:cNvSpPr>
            <a:spLocks noGrp="1"/>
          </p:cNvSpPr>
          <p:nvPr>
            <p:ph type="title"/>
          </p:nvPr>
        </p:nvSpPr>
        <p:spPr>
          <a:xfrm>
            <a:off x="245533" y="605896"/>
            <a:ext cx="2122707" cy="2670704"/>
          </a:xfrm>
        </p:spPr>
        <p:txBody>
          <a:bodyPr anchor="t">
            <a:normAutofit/>
          </a:bodyPr>
          <a:lstStyle>
            <a:lvl1pPr>
              <a:defRPr sz="2400">
                <a:solidFill>
                  <a:srgbClr val="FFFFFF"/>
                </a:solidFill>
              </a:defRPr>
            </a:lvl1pPr>
          </a:lstStyle>
          <a:p>
            <a:r>
              <a:rPr lang="en-US" dirty="0" smtClean="0"/>
              <a:t>Click to edit Master title style</a:t>
            </a:r>
            <a:endParaRPr lang="en-US" dirty="0"/>
          </a:p>
        </p:txBody>
      </p:sp>
      <p:sp>
        <p:nvSpPr>
          <p:cNvPr id="5" name="Slide Number Placeholder 4"/>
          <p:cNvSpPr>
            <a:spLocks noGrp="1"/>
          </p:cNvSpPr>
          <p:nvPr>
            <p:ph type="sldNum" sz="quarter" idx="12"/>
          </p:nvPr>
        </p:nvSpPr>
        <p:spPr/>
        <p:txBody>
          <a:bodyPr/>
          <a:lstStyle/>
          <a:p>
            <a:fld id="{7549FCCD-D8B1-C54B-89BA-BF49953A70B4}" type="slidenum">
              <a:rPr lang="en-US" smtClean="0"/>
              <a:pPr/>
              <a:t>‹#›</a:t>
            </a:fld>
            <a:endParaRPr lang="en-US" dirty="0"/>
          </a:p>
        </p:txBody>
      </p:sp>
      <p:sp>
        <p:nvSpPr>
          <p:cNvPr id="10" name="Text Placeholder 9"/>
          <p:cNvSpPr>
            <a:spLocks noGrp="1"/>
          </p:cNvSpPr>
          <p:nvPr>
            <p:ph type="body" sz="quarter" idx="13" hasCustomPrompt="1"/>
          </p:nvPr>
        </p:nvSpPr>
        <p:spPr>
          <a:xfrm>
            <a:off x="3005666" y="605896"/>
            <a:ext cx="5681133" cy="849313"/>
          </a:xfrm>
        </p:spPr>
        <p:txBody>
          <a:bodyPr>
            <a:normAutofit/>
          </a:bodyPr>
          <a:lstStyle>
            <a:lvl1pPr>
              <a:defRPr sz="2400" b="1"/>
            </a:lvl1pPr>
          </a:lstStyle>
          <a:p>
            <a:pPr lvl="0"/>
            <a:r>
              <a:rPr lang="en-US" dirty="0" smtClean="0"/>
              <a:t>Click to edit header</a:t>
            </a:r>
            <a:endParaRPr lang="en-US" dirty="0"/>
          </a:p>
        </p:txBody>
      </p:sp>
      <p:sp>
        <p:nvSpPr>
          <p:cNvPr id="11" name="Text Placeholder 9"/>
          <p:cNvSpPr>
            <a:spLocks noGrp="1"/>
          </p:cNvSpPr>
          <p:nvPr>
            <p:ph type="body" sz="quarter" idx="14" hasCustomPrompt="1"/>
          </p:nvPr>
        </p:nvSpPr>
        <p:spPr>
          <a:xfrm>
            <a:off x="3005666" y="1455209"/>
            <a:ext cx="5681134" cy="3560827"/>
          </a:xfrm>
        </p:spPr>
        <p:txBody>
          <a:bodyPr>
            <a:normAutofit/>
          </a:bodyPr>
          <a:lstStyle>
            <a:lvl1pPr>
              <a:defRPr sz="1800" b="0"/>
            </a:lvl1pPr>
          </a:lstStyle>
          <a:p>
            <a:pPr lvl="0"/>
            <a:r>
              <a:rPr lang="en-US" dirty="0" smtClean="0"/>
              <a:t>Click to edit text</a:t>
            </a:r>
            <a:endParaRPr lang="en-US" dirty="0"/>
          </a:p>
        </p:txBody>
      </p:sp>
      <p:pic>
        <p:nvPicPr>
          <p:cNvPr id="13" name="Picture 12" descr="logo_mark_white.png"/>
          <p:cNvPicPr>
            <a:picLocks noChangeAspect="1"/>
          </p:cNvPicPr>
          <p:nvPr userDrawn="1"/>
        </p:nvPicPr>
        <p:blipFill>
          <a:blip r:embed="rId4"/>
          <a:stretch>
            <a:fillRect/>
          </a:stretch>
        </p:blipFill>
        <p:spPr>
          <a:xfrm>
            <a:off x="-322318" y="4303018"/>
            <a:ext cx="2690558" cy="2106081"/>
          </a:xfrm>
          <a:prstGeom prst="rect">
            <a:avLst/>
          </a:prstGeom>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sp>
        <p:nvSpPr>
          <p:cNvPr id="7" name="Rectangle 6"/>
          <p:cNvSpPr/>
          <p:nvPr userDrawn="1"/>
        </p:nvSpPr>
        <p:spPr>
          <a:xfrm>
            <a:off x="0" y="2"/>
            <a:ext cx="9144000" cy="5825066"/>
          </a:xfrm>
          <a:prstGeom prst="rect">
            <a:avLst/>
          </a:prstGeom>
          <a:gradFill>
            <a:gsLst>
              <a:gs pos="0">
                <a:srgbClr val="D77E26"/>
              </a:gs>
              <a:gs pos="100000">
                <a:srgbClr val="FBB244"/>
              </a:gs>
            </a:gsLst>
          </a:gradFill>
          <a:ln>
            <a:noFill/>
          </a:ln>
          <a:effectLst>
            <a:outerShdw blurRad="584200" dist="23000" dir="5400000" rotWithShape="0">
              <a:srgbClr val="000000">
                <a:alpha val="5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descr="HRS.Logo_Stacked_RGB.png"/>
          <p:cNvPicPr>
            <a:picLocks noChangeAspect="1"/>
          </p:cNvPicPr>
          <p:nvPr userDrawn="1"/>
        </p:nvPicPr>
        <p:blipFill>
          <a:blip r:embed="rId2"/>
          <a:stretch>
            <a:fillRect/>
          </a:stretch>
        </p:blipFill>
        <p:spPr>
          <a:xfrm>
            <a:off x="7604603" y="6103650"/>
            <a:ext cx="1234755" cy="442454"/>
          </a:xfrm>
          <a:prstGeom prst="rect">
            <a:avLst/>
          </a:prstGeom>
        </p:spPr>
      </p:pic>
      <p:sp>
        <p:nvSpPr>
          <p:cNvPr id="2" name="Title 1"/>
          <p:cNvSpPr>
            <a:spLocks noGrp="1"/>
          </p:cNvSpPr>
          <p:nvPr>
            <p:ph type="title"/>
          </p:nvPr>
        </p:nvSpPr>
        <p:spPr>
          <a:xfrm>
            <a:off x="846667" y="1684870"/>
            <a:ext cx="7493000" cy="2670704"/>
          </a:xfrm>
        </p:spPr>
        <p:txBody>
          <a:bodyPr anchor="ctr">
            <a:normAutofit/>
          </a:bodyPr>
          <a:lstStyle>
            <a:lvl1pPr algn="ctr">
              <a:defRPr sz="4000">
                <a:solidFill>
                  <a:srgbClr val="FFFFFF"/>
                </a:solidFill>
              </a:defRPr>
            </a:lvl1pPr>
          </a:lstStyle>
          <a:p>
            <a:r>
              <a:rPr lang="en-US" dirty="0" smtClean="0"/>
              <a:t>Click to edit Master title style</a:t>
            </a:r>
            <a:endParaRPr lang="en-US" dirty="0"/>
          </a:p>
        </p:txBody>
      </p:sp>
      <p:pic>
        <p:nvPicPr>
          <p:cNvPr id="8" name="Picture 7" descr="logo_mark_white.png"/>
          <p:cNvPicPr>
            <a:picLocks noChangeAspect="1"/>
          </p:cNvPicPr>
          <p:nvPr userDrawn="1"/>
        </p:nvPicPr>
        <p:blipFill>
          <a:blip r:embed="rId3"/>
          <a:stretch>
            <a:fillRect/>
          </a:stretch>
        </p:blipFill>
        <p:spPr>
          <a:xfrm>
            <a:off x="-548030" y="147959"/>
            <a:ext cx="7050429" cy="5518847"/>
          </a:xfrm>
          <a:prstGeom prst="rect">
            <a:avLst/>
          </a:prstGeom>
        </p:spPr>
      </p:pic>
      <p:pic>
        <p:nvPicPr>
          <p:cNvPr id="9" name="Picture 8" descr="whitelined.png"/>
          <p:cNvPicPr>
            <a:picLocks noChangeAspect="1"/>
          </p:cNvPicPr>
          <p:nvPr userDrawn="1"/>
        </p:nvPicPr>
        <p:blipFill>
          <a:blip r:embed="rId4"/>
          <a:stretch>
            <a:fillRect/>
          </a:stretch>
        </p:blipFill>
        <p:spPr>
          <a:xfrm>
            <a:off x="5498803" y="0"/>
            <a:ext cx="3645197" cy="5825067"/>
          </a:xfrm>
          <a:prstGeom prst="rect">
            <a:avLst/>
          </a:prstGeom>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9" name="Rectangle 8"/>
          <p:cNvSpPr/>
          <p:nvPr userDrawn="1"/>
        </p:nvSpPr>
        <p:spPr>
          <a:xfrm>
            <a:off x="0" y="2"/>
            <a:ext cx="9144000" cy="5825066"/>
          </a:xfrm>
          <a:prstGeom prst="rect">
            <a:avLst/>
          </a:prstGeom>
          <a:gradFill>
            <a:gsLst>
              <a:gs pos="0">
                <a:srgbClr val="D77E26"/>
              </a:gs>
              <a:gs pos="100000">
                <a:srgbClr val="FBB244"/>
              </a:gs>
            </a:gsLst>
          </a:gradFill>
          <a:ln>
            <a:noFill/>
          </a:ln>
          <a:effectLst>
            <a:outerShdw blurRad="584200" dist="23000" dir="5400000" rotWithShape="0">
              <a:srgbClr val="000000">
                <a:alpha val="5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descr="HRS.Logo_Stacked_RGB.png"/>
          <p:cNvPicPr>
            <a:picLocks noChangeAspect="1"/>
          </p:cNvPicPr>
          <p:nvPr userDrawn="1"/>
        </p:nvPicPr>
        <p:blipFill>
          <a:blip r:embed="rId2"/>
          <a:stretch>
            <a:fillRect/>
          </a:stretch>
        </p:blipFill>
        <p:spPr>
          <a:xfrm>
            <a:off x="7604603" y="6103650"/>
            <a:ext cx="1234755" cy="442454"/>
          </a:xfrm>
          <a:prstGeom prst="rect">
            <a:avLst/>
          </a:prstGeom>
        </p:spPr>
      </p:pic>
      <p:sp>
        <p:nvSpPr>
          <p:cNvPr id="2" name="Title 1"/>
          <p:cNvSpPr>
            <a:spLocks noGrp="1"/>
          </p:cNvSpPr>
          <p:nvPr>
            <p:ph type="title" hasCustomPrompt="1"/>
          </p:nvPr>
        </p:nvSpPr>
        <p:spPr>
          <a:xfrm>
            <a:off x="846667" y="1684870"/>
            <a:ext cx="7493000" cy="2670704"/>
          </a:xfrm>
        </p:spPr>
        <p:txBody>
          <a:bodyPr anchor="ctr">
            <a:normAutofit/>
          </a:bodyPr>
          <a:lstStyle>
            <a:lvl1pPr algn="ctr">
              <a:defRPr sz="4000">
                <a:solidFill>
                  <a:srgbClr val="FFFFFF"/>
                </a:solidFill>
              </a:defRPr>
            </a:lvl1pPr>
          </a:lstStyle>
          <a:p>
            <a:r>
              <a:rPr lang="en-US" dirty="0" smtClean="0"/>
              <a:t>Click to edit Master title styles</a:t>
            </a:r>
            <a:endParaRPr lang="en-US" dirty="0"/>
          </a:p>
        </p:txBody>
      </p:sp>
      <p:pic>
        <p:nvPicPr>
          <p:cNvPr id="10" name="Picture 9" descr="quotes.png"/>
          <p:cNvPicPr>
            <a:picLocks noChangeAspect="1"/>
          </p:cNvPicPr>
          <p:nvPr userDrawn="1"/>
        </p:nvPicPr>
        <p:blipFill>
          <a:blip r:embed="rId3"/>
          <a:stretch>
            <a:fillRect/>
          </a:stretch>
        </p:blipFill>
        <p:spPr>
          <a:xfrm>
            <a:off x="1739000" y="1382930"/>
            <a:ext cx="1124264" cy="963654"/>
          </a:xfrm>
          <a:prstGeom prst="rect">
            <a:avLst/>
          </a:prstGeom>
        </p:spPr>
      </p:pic>
      <p:pic>
        <p:nvPicPr>
          <p:cNvPr id="11" name="Picture 10" descr="quotes.png"/>
          <p:cNvPicPr>
            <a:picLocks noChangeAspect="1"/>
          </p:cNvPicPr>
          <p:nvPr userDrawn="1"/>
        </p:nvPicPr>
        <p:blipFill>
          <a:blip r:embed="rId3"/>
          <a:stretch>
            <a:fillRect/>
          </a:stretch>
        </p:blipFill>
        <p:spPr>
          <a:xfrm rot="10800000">
            <a:off x="6555617" y="3746227"/>
            <a:ext cx="1124264" cy="963654"/>
          </a:xfrm>
          <a:prstGeom prst="rect">
            <a:avLst/>
          </a:prstGeom>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xfrm>
            <a:off x="6108700" y="6343650"/>
            <a:ext cx="2895600" cy="457200"/>
          </a:xfrm>
          <a:prstGeom prst="rect">
            <a:avLst/>
          </a:prstGeom>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B2A0918-5B4A-4768-A221-F1B4D4AA7AC7}" type="slidenum">
              <a:rPr lang="en-US" altLang="en-US"/>
              <a:pPr>
                <a:defRPr/>
              </a:pPr>
              <a:t>‹#›</a:t>
            </a:fld>
            <a:endParaRPr lang="en-US" altLang="en-US"/>
          </a:p>
        </p:txBody>
      </p:sp>
    </p:spTree>
    <p:extLst>
      <p:ext uri="{BB962C8B-B14F-4D97-AF65-F5344CB8AC3E}">
        <p14:creationId xmlns:p14="http://schemas.microsoft.com/office/powerpoint/2010/main" val="21521201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woObj">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512064"/>
            <a:ext cx="8229600" cy="914400"/>
          </a:xfrm>
        </p:spPr>
        <p:txBody>
          <a:bodyPr/>
          <a:lstStyle>
            <a:extLst/>
          </a:lstStyle>
          <a:p>
            <a:r>
              <a:rPr lang="ko-KR" altLang="en-US" smtClean="0"/>
              <a:t>마스터 제목 스타일 편집</a:t>
            </a:r>
            <a:endParaRPr lang="en-US"/>
          </a:p>
        </p:txBody>
      </p:sp>
      <p:sp>
        <p:nvSpPr>
          <p:cNvPr id="3" name="내용 개체 틀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a:p>
        </p:txBody>
      </p:sp>
      <p:sp>
        <p:nvSpPr>
          <p:cNvPr id="4" name="내용 개체 틀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a:p>
        </p:txBody>
      </p:sp>
      <p:sp>
        <p:nvSpPr>
          <p:cNvPr id="5" name="날짜 개체 틀 4"/>
          <p:cNvSpPr>
            <a:spLocks noGrp="1"/>
          </p:cNvSpPr>
          <p:nvPr>
            <p:ph type="dt" sz="half" idx="10"/>
          </p:nvPr>
        </p:nvSpPr>
        <p:spPr/>
        <p:txBody>
          <a:bodyPr/>
          <a:lstStyle>
            <a:lvl1pPr>
              <a:defRPr b="1"/>
            </a:lvl1pPr>
            <a:extLst/>
          </a:lstStyle>
          <a:p>
            <a:pPr>
              <a:defRPr/>
            </a:pPr>
            <a:fld id="{54608C9E-4DC8-487F-B51F-DD804BA96EBD}" type="datetimeFigureOut">
              <a:rPr lang="ko-KR" altLang="en-US"/>
              <a:pPr>
                <a:defRPr/>
              </a:pPr>
              <a:t>2017-08-30</a:t>
            </a:fld>
            <a:endParaRPr lang="ko-KR" altLang="en-US"/>
          </a:p>
        </p:txBody>
      </p:sp>
      <p:sp>
        <p:nvSpPr>
          <p:cNvPr id="6" name="바닥글 개체 틀 5"/>
          <p:cNvSpPr>
            <a:spLocks noGrp="1"/>
          </p:cNvSpPr>
          <p:nvPr>
            <p:ph type="ftr" sz="quarter" idx="11"/>
          </p:nvPr>
        </p:nvSpPr>
        <p:spPr>
          <a:xfrm>
            <a:off x="914400" y="6416675"/>
            <a:ext cx="5562600" cy="365125"/>
          </a:xfrm>
          <a:prstGeom prst="rect">
            <a:avLst/>
          </a:prstGeom>
        </p:spPr>
        <p:txBody>
          <a:bodyPr/>
          <a:lstStyle>
            <a:lvl1pPr>
              <a:defRPr b="1"/>
            </a:lvl1pPr>
            <a:extLst/>
          </a:lstStyle>
          <a:p>
            <a:pPr>
              <a:defRPr/>
            </a:pPr>
            <a:endParaRPr lang="ko-KR" altLang="en-US"/>
          </a:p>
        </p:txBody>
      </p:sp>
      <p:sp>
        <p:nvSpPr>
          <p:cNvPr id="7" name="슬라이드 번호 개체 틀 6"/>
          <p:cNvSpPr>
            <a:spLocks noGrp="1"/>
          </p:cNvSpPr>
          <p:nvPr>
            <p:ph type="sldNum" sz="quarter" idx="12"/>
          </p:nvPr>
        </p:nvSpPr>
        <p:spPr/>
        <p:txBody>
          <a:bodyPr/>
          <a:lstStyle>
            <a:lvl1pPr>
              <a:defRPr b="1"/>
            </a:lvl1pPr>
            <a:extLst/>
          </a:lstStyle>
          <a:p>
            <a:pPr>
              <a:defRPr/>
            </a:pPr>
            <a:fld id="{60CE7ACA-4772-4149-BFFC-F11855493861}" type="slidenum">
              <a:rPr lang="ko-KR" altLang="en-US"/>
              <a:pPr>
                <a:defRPr/>
              </a:pPr>
              <a:t>‹#›</a:t>
            </a:fld>
            <a:endParaRPr lang="ko-KR" altLang="en-US"/>
          </a:p>
        </p:txBody>
      </p:sp>
    </p:spTree>
    <p:extLst>
      <p:ext uri="{BB962C8B-B14F-4D97-AF65-F5344CB8AC3E}">
        <p14:creationId xmlns:p14="http://schemas.microsoft.com/office/powerpoint/2010/main" val="22240634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fld id="{13AFD190-F23E-4233-BFF2-ABCE7FD69993}" type="slidenum">
              <a:rPr lang="de-DE" altLang="de-DE"/>
              <a:pPr/>
              <a:t>‹#›</a:t>
            </a:fld>
            <a:endParaRPr lang="de-DE" altLang="de-DE"/>
          </a:p>
        </p:txBody>
      </p:sp>
    </p:spTree>
    <p:extLst>
      <p:ext uri="{BB962C8B-B14F-4D97-AF65-F5344CB8AC3E}">
        <p14:creationId xmlns:p14="http://schemas.microsoft.com/office/powerpoint/2010/main" val="23447063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fld id="{FC73BA7B-BC73-48C3-B1FD-6F8FFD52E2CD}" type="slidenum">
              <a:rPr lang="de-DE" altLang="de-DE"/>
              <a:pPr/>
              <a:t>‹#›</a:t>
            </a:fld>
            <a:endParaRPr lang="de-DE" altLang="de-DE"/>
          </a:p>
        </p:txBody>
      </p:sp>
    </p:spTree>
    <p:extLst>
      <p:ext uri="{BB962C8B-B14F-4D97-AF65-F5344CB8AC3E}">
        <p14:creationId xmlns:p14="http://schemas.microsoft.com/office/powerpoint/2010/main" val="10441054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6" name="Picture 5" descr="lines1.png"/>
          <p:cNvPicPr>
            <a:picLocks noChangeAspect="1"/>
          </p:cNvPicPr>
          <p:nvPr userDrawn="1"/>
        </p:nvPicPr>
        <p:blipFill>
          <a:blip r:embed="rId2"/>
          <a:stretch>
            <a:fillRect/>
          </a:stretch>
        </p:blipFill>
        <p:spPr>
          <a:xfrm>
            <a:off x="5803900" y="0"/>
            <a:ext cx="3340100" cy="6858000"/>
          </a:xfrm>
          <a:prstGeom prst="rect">
            <a:avLst/>
          </a:prstGeom>
        </p:spPr>
      </p:pic>
      <p:sp>
        <p:nvSpPr>
          <p:cNvPr id="7" name="Rectangle 6"/>
          <p:cNvSpPr/>
          <p:nvPr userDrawn="1"/>
        </p:nvSpPr>
        <p:spPr>
          <a:xfrm flipV="1">
            <a:off x="0" y="0"/>
            <a:ext cx="9144000" cy="952499"/>
          </a:xfrm>
          <a:prstGeom prst="rect">
            <a:avLst/>
          </a:prstGeom>
          <a:gradFill>
            <a:gsLst>
              <a:gs pos="0">
                <a:srgbClr val="00175F"/>
              </a:gs>
              <a:gs pos="100000">
                <a:srgbClr val="064D9A"/>
              </a:gs>
            </a:gsLst>
          </a:gradFill>
          <a:ln>
            <a:noFill/>
          </a:ln>
          <a:effectLst>
            <a:outerShdw blurRad="584200" dist="23000" dir="5400000" rotWithShape="0">
              <a:srgbClr val="000000">
                <a:alpha val="5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0"/>
            <a:ext cx="8229600" cy="952499"/>
          </a:xfrm>
        </p:spPr>
        <p:txBody>
          <a:bodyPr>
            <a:normAutofit/>
          </a:bodyPr>
          <a:lstStyle>
            <a:lvl1pPr>
              <a:defRPr sz="2400">
                <a:solidFill>
                  <a:srgbClr val="FFFFFF"/>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C95A8F18-F697-5642-B195-DB7A4855AA8F}" type="datetimeFigureOut">
              <a:rPr lang="en-US" smtClean="0"/>
              <a:pPr/>
              <a:t>8/30/2017</a:t>
            </a:fld>
            <a:endParaRPr lang="en-US" dirty="0"/>
          </a:p>
        </p:txBody>
      </p:sp>
      <p:sp>
        <p:nvSpPr>
          <p:cNvPr id="5" name="Slide Number Placeholder 4"/>
          <p:cNvSpPr>
            <a:spLocks noGrp="1"/>
          </p:cNvSpPr>
          <p:nvPr>
            <p:ph type="sldNum" sz="quarter" idx="12"/>
          </p:nvPr>
        </p:nvSpPr>
        <p:spPr/>
        <p:txBody>
          <a:bodyPr/>
          <a:lstStyle/>
          <a:p>
            <a:fld id="{7549FCCD-D8B1-C54B-89BA-BF49953A70B4}" type="slidenum">
              <a:rPr lang="en-US" smtClean="0"/>
              <a:pPr/>
              <a:t>‹#›</a:t>
            </a:fld>
            <a:endParaRPr lang="en-US" dirty="0"/>
          </a:p>
        </p:txBody>
      </p:sp>
      <p:sp>
        <p:nvSpPr>
          <p:cNvPr id="10" name="Text Placeholder 9"/>
          <p:cNvSpPr>
            <a:spLocks noGrp="1"/>
          </p:cNvSpPr>
          <p:nvPr>
            <p:ph type="body" sz="quarter" idx="13" hasCustomPrompt="1"/>
          </p:nvPr>
        </p:nvSpPr>
        <p:spPr>
          <a:xfrm>
            <a:off x="457200" y="1416050"/>
            <a:ext cx="8229600" cy="849313"/>
          </a:xfrm>
        </p:spPr>
        <p:txBody>
          <a:bodyPr>
            <a:normAutofit/>
          </a:bodyPr>
          <a:lstStyle>
            <a:lvl1pPr>
              <a:defRPr sz="2400" b="1"/>
            </a:lvl1pPr>
          </a:lstStyle>
          <a:p>
            <a:pPr lvl="0"/>
            <a:r>
              <a:rPr lang="en-US" dirty="0" smtClean="0"/>
              <a:t>Click to edit header</a:t>
            </a:r>
            <a:endParaRPr lang="en-US" dirty="0"/>
          </a:p>
        </p:txBody>
      </p:sp>
      <p:sp>
        <p:nvSpPr>
          <p:cNvPr id="11" name="Text Placeholder 9"/>
          <p:cNvSpPr>
            <a:spLocks noGrp="1"/>
          </p:cNvSpPr>
          <p:nvPr>
            <p:ph type="body" sz="quarter" idx="14" hasCustomPrompt="1"/>
          </p:nvPr>
        </p:nvSpPr>
        <p:spPr>
          <a:xfrm>
            <a:off x="457200" y="2265363"/>
            <a:ext cx="8229600" cy="3560827"/>
          </a:xfrm>
        </p:spPr>
        <p:txBody>
          <a:bodyPr>
            <a:normAutofit/>
          </a:bodyPr>
          <a:lstStyle>
            <a:lvl1pPr>
              <a:defRPr sz="1800" b="0"/>
            </a:lvl1pPr>
          </a:lstStyle>
          <a:p>
            <a:pPr lvl="0"/>
            <a:r>
              <a:rPr lang="en-US" dirty="0" smtClean="0"/>
              <a:t>Click to edit text</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12" name="Rectangle 11"/>
          <p:cNvSpPr/>
          <p:nvPr userDrawn="1"/>
        </p:nvSpPr>
        <p:spPr>
          <a:xfrm>
            <a:off x="0" y="952499"/>
            <a:ext cx="9144000" cy="5905499"/>
          </a:xfrm>
          <a:prstGeom prst="rect">
            <a:avLst/>
          </a:prstGeom>
          <a:gradFill>
            <a:gsLst>
              <a:gs pos="0">
                <a:srgbClr val="00175F"/>
              </a:gs>
              <a:gs pos="100000">
                <a:srgbClr val="064D9A"/>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descr="whitelined.png"/>
          <p:cNvPicPr>
            <a:picLocks noChangeAspect="1"/>
          </p:cNvPicPr>
          <p:nvPr userDrawn="1"/>
        </p:nvPicPr>
        <p:blipFill>
          <a:blip r:embed="rId2"/>
          <a:stretch>
            <a:fillRect/>
          </a:stretch>
        </p:blipFill>
        <p:spPr>
          <a:xfrm>
            <a:off x="4851907" y="1"/>
            <a:ext cx="4291584" cy="6858000"/>
          </a:xfrm>
          <a:prstGeom prst="rect">
            <a:avLst/>
          </a:prstGeom>
        </p:spPr>
      </p:pic>
      <p:sp>
        <p:nvSpPr>
          <p:cNvPr id="14" name="Rectangle 13"/>
          <p:cNvSpPr/>
          <p:nvPr userDrawn="1"/>
        </p:nvSpPr>
        <p:spPr>
          <a:xfrm>
            <a:off x="-1" y="1"/>
            <a:ext cx="9144000" cy="952498"/>
          </a:xfrm>
          <a:prstGeom prst="rect">
            <a:avLst/>
          </a:prstGeom>
          <a:solidFill>
            <a:schemeClr val="bg1"/>
          </a:solidFill>
          <a:ln>
            <a:noFill/>
          </a:ln>
          <a:effectLst>
            <a:outerShdw blurRad="584200" dist="23000" dir="5400000" rotWithShape="0">
              <a:srgbClr val="000000">
                <a:alpha val="5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descr="logo_mark_white.png"/>
          <p:cNvPicPr>
            <a:picLocks noChangeAspect="1"/>
          </p:cNvPicPr>
          <p:nvPr userDrawn="1"/>
        </p:nvPicPr>
        <p:blipFill>
          <a:blip r:embed="rId3"/>
          <a:stretch>
            <a:fillRect/>
          </a:stretch>
        </p:blipFill>
        <p:spPr>
          <a:xfrm>
            <a:off x="5514975" y="2759399"/>
            <a:ext cx="6063004" cy="4745923"/>
          </a:xfrm>
          <a:prstGeom prst="rect">
            <a:avLst/>
          </a:prstGeom>
        </p:spPr>
      </p:pic>
      <p:sp>
        <p:nvSpPr>
          <p:cNvPr id="2" name="Title 1"/>
          <p:cNvSpPr>
            <a:spLocks noGrp="1"/>
          </p:cNvSpPr>
          <p:nvPr>
            <p:ph type="title"/>
          </p:nvPr>
        </p:nvSpPr>
        <p:spPr>
          <a:xfrm>
            <a:off x="457200" y="0"/>
            <a:ext cx="8229600" cy="952499"/>
          </a:xfrm>
        </p:spPr>
        <p:txBody>
          <a:bodyPr>
            <a:normAutofit/>
          </a:bodyPr>
          <a:lstStyle>
            <a:lvl1pPr>
              <a:defRPr sz="2400">
                <a:solidFill>
                  <a:schemeClr val="tx1">
                    <a:lumMod val="65000"/>
                    <a:lumOff val="35000"/>
                  </a:schemeClr>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solidFill>
                  <a:srgbClr val="FFFFFF"/>
                </a:solidFill>
              </a:defRPr>
            </a:lvl1pPr>
          </a:lstStyle>
          <a:p>
            <a:fld id="{C95A8F18-F697-5642-B195-DB7A4855AA8F}" type="datetimeFigureOut">
              <a:rPr lang="en-US" smtClean="0"/>
              <a:pPr/>
              <a:t>8/30/2017</a:t>
            </a:fld>
            <a:endParaRPr lang="en-US" dirty="0"/>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7549FCCD-D8B1-C54B-89BA-BF49953A70B4}" type="slidenum">
              <a:rPr lang="en-US" smtClean="0"/>
              <a:pPr/>
              <a:t>‹#›</a:t>
            </a:fld>
            <a:endParaRPr lang="en-US" dirty="0"/>
          </a:p>
        </p:txBody>
      </p:sp>
      <p:sp>
        <p:nvSpPr>
          <p:cNvPr id="10" name="Text Placeholder 9"/>
          <p:cNvSpPr>
            <a:spLocks noGrp="1"/>
          </p:cNvSpPr>
          <p:nvPr>
            <p:ph type="body" sz="quarter" idx="13" hasCustomPrompt="1"/>
          </p:nvPr>
        </p:nvSpPr>
        <p:spPr>
          <a:xfrm>
            <a:off x="457200" y="1416050"/>
            <a:ext cx="8229600" cy="849313"/>
          </a:xfrm>
        </p:spPr>
        <p:txBody>
          <a:bodyPr>
            <a:normAutofit/>
          </a:bodyPr>
          <a:lstStyle>
            <a:lvl1pPr>
              <a:defRPr sz="2400" b="1">
                <a:solidFill>
                  <a:schemeClr val="bg1"/>
                </a:solidFill>
              </a:defRPr>
            </a:lvl1pPr>
          </a:lstStyle>
          <a:p>
            <a:pPr lvl="0"/>
            <a:r>
              <a:rPr lang="en-US" dirty="0" smtClean="0"/>
              <a:t>Click to edit header</a:t>
            </a:r>
            <a:endParaRPr lang="en-US" dirty="0"/>
          </a:p>
        </p:txBody>
      </p:sp>
      <p:sp>
        <p:nvSpPr>
          <p:cNvPr id="11" name="Text Placeholder 9"/>
          <p:cNvSpPr>
            <a:spLocks noGrp="1"/>
          </p:cNvSpPr>
          <p:nvPr>
            <p:ph type="body" sz="quarter" idx="14" hasCustomPrompt="1"/>
          </p:nvPr>
        </p:nvSpPr>
        <p:spPr>
          <a:xfrm>
            <a:off x="457200" y="2265363"/>
            <a:ext cx="4794298" cy="3560827"/>
          </a:xfrm>
        </p:spPr>
        <p:txBody>
          <a:bodyPr>
            <a:normAutofit/>
          </a:bodyPr>
          <a:lstStyle>
            <a:lvl1pPr>
              <a:defRPr sz="1800" b="0">
                <a:solidFill>
                  <a:srgbClr val="FFFFFF"/>
                </a:solidFill>
              </a:defRPr>
            </a:lvl1pPr>
          </a:lstStyle>
          <a:p>
            <a:pPr lvl="0"/>
            <a:r>
              <a:rPr lang="en-US" dirty="0" smtClean="0"/>
              <a:t>Click to edit text</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12" name="Rectangle 11"/>
          <p:cNvSpPr/>
          <p:nvPr userDrawn="1"/>
        </p:nvSpPr>
        <p:spPr>
          <a:xfrm>
            <a:off x="0" y="952499"/>
            <a:ext cx="9144000" cy="5905499"/>
          </a:xfrm>
          <a:prstGeom prst="rect">
            <a:avLst/>
          </a:prstGeom>
          <a:gradFill>
            <a:gsLst>
              <a:gs pos="0">
                <a:srgbClr val="00175F"/>
              </a:gs>
              <a:gs pos="100000">
                <a:srgbClr val="064D9A"/>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userDrawn="1"/>
        </p:nvSpPr>
        <p:spPr>
          <a:xfrm>
            <a:off x="-1" y="1"/>
            <a:ext cx="9144000" cy="952498"/>
          </a:xfrm>
          <a:prstGeom prst="rect">
            <a:avLst/>
          </a:prstGeom>
          <a:solidFill>
            <a:schemeClr val="bg1"/>
          </a:solidFill>
          <a:ln>
            <a:noFill/>
          </a:ln>
          <a:effectLst>
            <a:outerShdw blurRad="584200" dist="23000" dir="5400000" rotWithShape="0">
              <a:srgbClr val="000000">
                <a:alpha val="5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0"/>
            <a:ext cx="8229600" cy="952499"/>
          </a:xfrm>
        </p:spPr>
        <p:txBody>
          <a:bodyPr>
            <a:normAutofit/>
          </a:bodyPr>
          <a:lstStyle>
            <a:lvl1pPr>
              <a:defRPr sz="2400">
                <a:solidFill>
                  <a:schemeClr val="tx1">
                    <a:lumMod val="65000"/>
                    <a:lumOff val="35000"/>
                  </a:schemeClr>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solidFill>
                  <a:srgbClr val="FFFFFF"/>
                </a:solidFill>
              </a:defRPr>
            </a:lvl1pPr>
          </a:lstStyle>
          <a:p>
            <a:fld id="{C95A8F18-F697-5642-B195-DB7A4855AA8F}" type="datetimeFigureOut">
              <a:rPr lang="en-US" smtClean="0"/>
              <a:pPr/>
              <a:t>8/30/2017</a:t>
            </a:fld>
            <a:endParaRPr lang="en-US" dirty="0"/>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7549FCCD-D8B1-C54B-89BA-BF49953A70B4}" type="slidenum">
              <a:rPr lang="en-US" smtClean="0"/>
              <a:pPr/>
              <a:t>‹#›</a:t>
            </a:fld>
            <a:endParaRPr lang="en-US" dirty="0"/>
          </a:p>
        </p:txBody>
      </p:sp>
      <p:sp>
        <p:nvSpPr>
          <p:cNvPr id="10" name="Text Placeholder 9"/>
          <p:cNvSpPr>
            <a:spLocks noGrp="1"/>
          </p:cNvSpPr>
          <p:nvPr>
            <p:ph type="body" sz="quarter" idx="13" hasCustomPrompt="1"/>
          </p:nvPr>
        </p:nvSpPr>
        <p:spPr>
          <a:xfrm>
            <a:off x="457200" y="1416050"/>
            <a:ext cx="8229600" cy="849313"/>
          </a:xfrm>
        </p:spPr>
        <p:txBody>
          <a:bodyPr>
            <a:normAutofit/>
          </a:bodyPr>
          <a:lstStyle>
            <a:lvl1pPr>
              <a:defRPr sz="2400" b="1">
                <a:solidFill>
                  <a:schemeClr val="bg1"/>
                </a:solidFill>
              </a:defRPr>
            </a:lvl1pPr>
          </a:lstStyle>
          <a:p>
            <a:pPr lvl="0"/>
            <a:r>
              <a:rPr lang="en-US" dirty="0" smtClean="0"/>
              <a:t>Click to edit header</a:t>
            </a:r>
            <a:endParaRPr lang="en-US" dirty="0"/>
          </a:p>
        </p:txBody>
      </p:sp>
      <p:sp>
        <p:nvSpPr>
          <p:cNvPr id="11" name="Text Placeholder 9"/>
          <p:cNvSpPr>
            <a:spLocks noGrp="1"/>
          </p:cNvSpPr>
          <p:nvPr>
            <p:ph type="body" sz="quarter" idx="14" hasCustomPrompt="1"/>
          </p:nvPr>
        </p:nvSpPr>
        <p:spPr>
          <a:xfrm>
            <a:off x="457200" y="2265363"/>
            <a:ext cx="8229600" cy="3560827"/>
          </a:xfrm>
        </p:spPr>
        <p:txBody>
          <a:bodyPr>
            <a:normAutofit/>
          </a:bodyPr>
          <a:lstStyle>
            <a:lvl1pPr>
              <a:defRPr sz="1800" b="0">
                <a:solidFill>
                  <a:srgbClr val="FFFFFF"/>
                </a:solidFill>
              </a:defRPr>
            </a:lvl1pPr>
          </a:lstStyle>
          <a:p>
            <a:pPr lvl="0"/>
            <a:r>
              <a:rPr lang="en-US" dirty="0" smtClean="0"/>
              <a:t>Click to edit text</a:t>
            </a:r>
            <a:endParaRPr lang="en-US" dirty="0"/>
          </a:p>
        </p:txBody>
      </p:sp>
      <p:pic>
        <p:nvPicPr>
          <p:cNvPr id="15" name="Picture 14" descr="whitelined.png"/>
          <p:cNvPicPr>
            <a:picLocks noChangeAspect="1"/>
          </p:cNvPicPr>
          <p:nvPr userDrawn="1"/>
        </p:nvPicPr>
        <p:blipFill>
          <a:blip r:embed="rId2"/>
          <a:stretch>
            <a:fillRect/>
          </a:stretch>
        </p:blipFill>
        <p:spPr>
          <a:xfrm>
            <a:off x="4851907" y="1"/>
            <a:ext cx="4291584" cy="685800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12" name="Picture 11" descr="lines1.png"/>
          <p:cNvPicPr>
            <a:picLocks noChangeAspect="1"/>
          </p:cNvPicPr>
          <p:nvPr userDrawn="1"/>
        </p:nvPicPr>
        <p:blipFill>
          <a:blip r:embed="rId2"/>
          <a:stretch>
            <a:fillRect/>
          </a:stretch>
        </p:blipFill>
        <p:spPr>
          <a:xfrm>
            <a:off x="5803900" y="0"/>
            <a:ext cx="3340100" cy="6858000"/>
          </a:xfrm>
          <a:prstGeom prst="rect">
            <a:avLst/>
          </a:prstGeom>
        </p:spPr>
      </p:pic>
      <p:sp>
        <p:nvSpPr>
          <p:cNvPr id="13" name="Rectangle 12"/>
          <p:cNvSpPr/>
          <p:nvPr userDrawn="1"/>
        </p:nvSpPr>
        <p:spPr>
          <a:xfrm>
            <a:off x="0" y="-1"/>
            <a:ext cx="2514600" cy="6858000"/>
          </a:xfrm>
          <a:prstGeom prst="rect">
            <a:avLst/>
          </a:prstGeom>
          <a:gradFill>
            <a:gsLst>
              <a:gs pos="0">
                <a:srgbClr val="00175F"/>
              </a:gs>
              <a:gs pos="100000">
                <a:srgbClr val="064D9A"/>
              </a:gs>
            </a:gsLst>
          </a:gradFill>
          <a:ln>
            <a:noFill/>
          </a:ln>
          <a:effectLst>
            <a:outerShdw blurRad="584200" dist="23000" dir="5400000" rotWithShape="0">
              <a:srgbClr val="000000">
                <a:alpha val="5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descr="HRS.Logo_Stacked_white.png"/>
          <p:cNvPicPr>
            <a:picLocks noChangeAspect="1"/>
          </p:cNvPicPr>
          <p:nvPr userDrawn="1"/>
        </p:nvPicPr>
        <p:blipFill>
          <a:blip r:embed="rId3"/>
          <a:stretch>
            <a:fillRect/>
          </a:stretch>
        </p:blipFill>
        <p:spPr>
          <a:xfrm>
            <a:off x="441965" y="6098130"/>
            <a:ext cx="1613191" cy="578060"/>
          </a:xfrm>
          <a:prstGeom prst="rect">
            <a:avLst/>
          </a:prstGeom>
        </p:spPr>
      </p:pic>
      <p:pic>
        <p:nvPicPr>
          <p:cNvPr id="15" name="Picture 14" descr="logo_mark_white.png"/>
          <p:cNvPicPr>
            <a:picLocks noChangeAspect="1"/>
          </p:cNvPicPr>
          <p:nvPr userDrawn="1"/>
        </p:nvPicPr>
        <p:blipFill>
          <a:blip r:embed="rId4"/>
          <a:stretch>
            <a:fillRect/>
          </a:stretch>
        </p:blipFill>
        <p:spPr>
          <a:xfrm>
            <a:off x="-322318" y="4303018"/>
            <a:ext cx="2690558" cy="2106081"/>
          </a:xfrm>
          <a:prstGeom prst="rect">
            <a:avLst/>
          </a:prstGeom>
        </p:spPr>
      </p:pic>
      <p:sp>
        <p:nvSpPr>
          <p:cNvPr id="2" name="Title 1"/>
          <p:cNvSpPr>
            <a:spLocks noGrp="1"/>
          </p:cNvSpPr>
          <p:nvPr>
            <p:ph type="title"/>
          </p:nvPr>
        </p:nvSpPr>
        <p:spPr>
          <a:xfrm>
            <a:off x="245533" y="605896"/>
            <a:ext cx="2122707" cy="2670704"/>
          </a:xfrm>
        </p:spPr>
        <p:txBody>
          <a:bodyPr anchor="t">
            <a:normAutofit/>
          </a:bodyPr>
          <a:lstStyle>
            <a:lvl1pPr>
              <a:defRPr sz="2400">
                <a:solidFill>
                  <a:srgbClr val="FFFFFF"/>
                </a:solidFill>
              </a:defRPr>
            </a:lvl1pPr>
          </a:lstStyle>
          <a:p>
            <a:r>
              <a:rPr lang="en-US" dirty="0" smtClean="0"/>
              <a:t>Click to edit Master title style</a:t>
            </a:r>
            <a:endParaRPr lang="en-US" dirty="0"/>
          </a:p>
        </p:txBody>
      </p:sp>
      <p:sp>
        <p:nvSpPr>
          <p:cNvPr id="5" name="Slide Number Placeholder 4"/>
          <p:cNvSpPr>
            <a:spLocks noGrp="1"/>
          </p:cNvSpPr>
          <p:nvPr>
            <p:ph type="sldNum" sz="quarter" idx="12"/>
          </p:nvPr>
        </p:nvSpPr>
        <p:spPr/>
        <p:txBody>
          <a:bodyPr/>
          <a:lstStyle/>
          <a:p>
            <a:fld id="{7549FCCD-D8B1-C54B-89BA-BF49953A70B4}" type="slidenum">
              <a:rPr lang="en-US" smtClean="0"/>
              <a:pPr/>
              <a:t>‹#›</a:t>
            </a:fld>
            <a:endParaRPr lang="en-US" dirty="0"/>
          </a:p>
        </p:txBody>
      </p:sp>
      <p:sp>
        <p:nvSpPr>
          <p:cNvPr id="10" name="Text Placeholder 9"/>
          <p:cNvSpPr>
            <a:spLocks noGrp="1"/>
          </p:cNvSpPr>
          <p:nvPr>
            <p:ph type="body" sz="quarter" idx="13" hasCustomPrompt="1"/>
          </p:nvPr>
        </p:nvSpPr>
        <p:spPr>
          <a:xfrm>
            <a:off x="3005666" y="605896"/>
            <a:ext cx="5681133" cy="849313"/>
          </a:xfrm>
        </p:spPr>
        <p:txBody>
          <a:bodyPr>
            <a:normAutofit/>
          </a:bodyPr>
          <a:lstStyle>
            <a:lvl1pPr>
              <a:defRPr sz="2400" b="1"/>
            </a:lvl1pPr>
          </a:lstStyle>
          <a:p>
            <a:pPr lvl="0"/>
            <a:r>
              <a:rPr lang="en-US" dirty="0" smtClean="0"/>
              <a:t>Click to edit header</a:t>
            </a:r>
            <a:endParaRPr lang="en-US" dirty="0"/>
          </a:p>
        </p:txBody>
      </p:sp>
      <p:sp>
        <p:nvSpPr>
          <p:cNvPr id="11" name="Text Placeholder 9"/>
          <p:cNvSpPr>
            <a:spLocks noGrp="1"/>
          </p:cNvSpPr>
          <p:nvPr>
            <p:ph type="body" sz="quarter" idx="14" hasCustomPrompt="1"/>
          </p:nvPr>
        </p:nvSpPr>
        <p:spPr>
          <a:xfrm>
            <a:off x="3005666" y="1455209"/>
            <a:ext cx="5681134" cy="3560827"/>
          </a:xfrm>
        </p:spPr>
        <p:txBody>
          <a:bodyPr>
            <a:normAutofit/>
          </a:bodyPr>
          <a:lstStyle>
            <a:lvl1pPr>
              <a:defRPr sz="1800" b="0"/>
            </a:lvl1pPr>
          </a:lstStyle>
          <a:p>
            <a:pPr lvl="0"/>
            <a:r>
              <a:rPr lang="en-US" dirty="0" smtClean="0"/>
              <a:t>Click to edit text</a:t>
            </a:r>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16" name="Rectangle 15"/>
          <p:cNvSpPr/>
          <p:nvPr userDrawn="1"/>
        </p:nvSpPr>
        <p:spPr>
          <a:xfrm>
            <a:off x="0" y="2"/>
            <a:ext cx="9144000" cy="5825066"/>
          </a:xfrm>
          <a:prstGeom prst="rect">
            <a:avLst/>
          </a:prstGeom>
          <a:gradFill>
            <a:gsLst>
              <a:gs pos="0">
                <a:srgbClr val="00175F"/>
              </a:gs>
              <a:gs pos="100000">
                <a:srgbClr val="064D9A"/>
              </a:gs>
            </a:gsLst>
          </a:gradFill>
          <a:ln>
            <a:noFill/>
          </a:ln>
          <a:effectLst>
            <a:outerShdw blurRad="584200" dist="23000" dir="5400000" rotWithShape="0">
              <a:srgbClr val="000000">
                <a:alpha val="5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descr="HRS.Logo_Stacked_RGB.png"/>
          <p:cNvPicPr>
            <a:picLocks noChangeAspect="1"/>
          </p:cNvPicPr>
          <p:nvPr userDrawn="1"/>
        </p:nvPicPr>
        <p:blipFill>
          <a:blip r:embed="rId2"/>
          <a:stretch>
            <a:fillRect/>
          </a:stretch>
        </p:blipFill>
        <p:spPr>
          <a:xfrm>
            <a:off x="7604603" y="6103650"/>
            <a:ext cx="1234755" cy="442454"/>
          </a:xfrm>
          <a:prstGeom prst="rect">
            <a:avLst/>
          </a:prstGeom>
        </p:spPr>
      </p:pic>
      <p:pic>
        <p:nvPicPr>
          <p:cNvPr id="18" name="Picture 17" descr="logo_mark_white.png"/>
          <p:cNvPicPr>
            <a:picLocks noChangeAspect="1"/>
          </p:cNvPicPr>
          <p:nvPr userDrawn="1"/>
        </p:nvPicPr>
        <p:blipFill>
          <a:blip r:embed="rId3"/>
          <a:stretch>
            <a:fillRect/>
          </a:stretch>
        </p:blipFill>
        <p:spPr>
          <a:xfrm>
            <a:off x="-548030" y="147959"/>
            <a:ext cx="7050429" cy="5518847"/>
          </a:xfrm>
          <a:prstGeom prst="rect">
            <a:avLst/>
          </a:prstGeom>
        </p:spPr>
      </p:pic>
      <p:pic>
        <p:nvPicPr>
          <p:cNvPr id="19" name="Picture 18" descr="whitelined.png"/>
          <p:cNvPicPr>
            <a:picLocks noChangeAspect="1"/>
          </p:cNvPicPr>
          <p:nvPr userDrawn="1"/>
        </p:nvPicPr>
        <p:blipFill>
          <a:blip r:embed="rId4"/>
          <a:stretch>
            <a:fillRect/>
          </a:stretch>
        </p:blipFill>
        <p:spPr>
          <a:xfrm>
            <a:off x="5498803" y="0"/>
            <a:ext cx="3645197" cy="5825067"/>
          </a:xfrm>
          <a:prstGeom prst="rect">
            <a:avLst/>
          </a:prstGeom>
        </p:spPr>
      </p:pic>
      <p:sp>
        <p:nvSpPr>
          <p:cNvPr id="2" name="Title 1"/>
          <p:cNvSpPr>
            <a:spLocks noGrp="1"/>
          </p:cNvSpPr>
          <p:nvPr>
            <p:ph type="title"/>
          </p:nvPr>
        </p:nvSpPr>
        <p:spPr>
          <a:xfrm>
            <a:off x="846667" y="1684870"/>
            <a:ext cx="7493000" cy="2670704"/>
          </a:xfrm>
        </p:spPr>
        <p:txBody>
          <a:bodyPr anchor="ctr">
            <a:normAutofit/>
          </a:bodyPr>
          <a:lstStyle>
            <a:lvl1pPr algn="ctr">
              <a:defRPr sz="4000">
                <a:solidFill>
                  <a:srgbClr val="FFFFFF"/>
                </a:solidFill>
              </a:defRPr>
            </a:lvl1pPr>
          </a:lstStyle>
          <a:p>
            <a:r>
              <a:rPr lang="en-US" dirty="0" smtClean="0"/>
              <a:t>Click to edit Master title style</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16" name="Rectangle 15"/>
          <p:cNvSpPr/>
          <p:nvPr userDrawn="1"/>
        </p:nvSpPr>
        <p:spPr>
          <a:xfrm>
            <a:off x="0" y="2"/>
            <a:ext cx="9144000" cy="5825066"/>
          </a:xfrm>
          <a:prstGeom prst="rect">
            <a:avLst/>
          </a:prstGeom>
          <a:gradFill>
            <a:gsLst>
              <a:gs pos="0">
                <a:srgbClr val="00175F"/>
              </a:gs>
              <a:gs pos="100000">
                <a:srgbClr val="064D9A"/>
              </a:gs>
            </a:gsLst>
          </a:gradFill>
          <a:ln>
            <a:noFill/>
          </a:ln>
          <a:effectLst>
            <a:outerShdw blurRad="584200" dist="23000" dir="5400000" rotWithShape="0">
              <a:srgbClr val="000000">
                <a:alpha val="5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descr="HRS.Logo_Stacked_RGB.png"/>
          <p:cNvPicPr>
            <a:picLocks noChangeAspect="1"/>
          </p:cNvPicPr>
          <p:nvPr userDrawn="1"/>
        </p:nvPicPr>
        <p:blipFill>
          <a:blip r:embed="rId2"/>
          <a:stretch>
            <a:fillRect/>
          </a:stretch>
        </p:blipFill>
        <p:spPr>
          <a:xfrm>
            <a:off x="7604603" y="6103650"/>
            <a:ext cx="1234755" cy="442454"/>
          </a:xfrm>
          <a:prstGeom prst="rect">
            <a:avLst/>
          </a:prstGeom>
        </p:spPr>
      </p:pic>
      <p:sp>
        <p:nvSpPr>
          <p:cNvPr id="2" name="Title 1"/>
          <p:cNvSpPr>
            <a:spLocks noGrp="1"/>
          </p:cNvSpPr>
          <p:nvPr>
            <p:ph type="title" hasCustomPrompt="1"/>
          </p:nvPr>
        </p:nvSpPr>
        <p:spPr>
          <a:xfrm>
            <a:off x="846667" y="1684870"/>
            <a:ext cx="7493000" cy="2670704"/>
          </a:xfrm>
        </p:spPr>
        <p:txBody>
          <a:bodyPr anchor="ctr">
            <a:normAutofit/>
          </a:bodyPr>
          <a:lstStyle>
            <a:lvl1pPr algn="ctr">
              <a:defRPr sz="4000">
                <a:solidFill>
                  <a:srgbClr val="FFFFFF"/>
                </a:solidFill>
              </a:defRPr>
            </a:lvl1pPr>
          </a:lstStyle>
          <a:p>
            <a:r>
              <a:rPr lang="en-US" dirty="0" smtClean="0"/>
              <a:t>Click to edit Master title styles</a:t>
            </a:r>
            <a:endParaRPr lang="en-US" dirty="0"/>
          </a:p>
        </p:txBody>
      </p:sp>
      <p:pic>
        <p:nvPicPr>
          <p:cNvPr id="7" name="Picture 6" descr="quotes.png"/>
          <p:cNvPicPr>
            <a:picLocks noChangeAspect="1"/>
          </p:cNvPicPr>
          <p:nvPr userDrawn="1"/>
        </p:nvPicPr>
        <p:blipFill>
          <a:blip r:embed="rId3"/>
          <a:stretch>
            <a:fillRect/>
          </a:stretch>
        </p:blipFill>
        <p:spPr>
          <a:xfrm>
            <a:off x="1739000" y="1382930"/>
            <a:ext cx="1124264" cy="963654"/>
          </a:xfrm>
          <a:prstGeom prst="rect">
            <a:avLst/>
          </a:prstGeom>
        </p:spPr>
      </p:pic>
      <p:pic>
        <p:nvPicPr>
          <p:cNvPr id="8" name="Picture 7" descr="quotes.png"/>
          <p:cNvPicPr>
            <a:picLocks noChangeAspect="1"/>
          </p:cNvPicPr>
          <p:nvPr userDrawn="1"/>
        </p:nvPicPr>
        <p:blipFill>
          <a:blip r:embed="rId3"/>
          <a:stretch>
            <a:fillRect/>
          </a:stretch>
        </p:blipFill>
        <p:spPr>
          <a:xfrm rot="10800000">
            <a:off x="6555617" y="3746227"/>
            <a:ext cx="1124264" cy="963654"/>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Helvetica"/>
                <a:cs typeface="Helvetica"/>
              </a:defRPr>
            </a:lvl1pPr>
          </a:lstStyle>
          <a:p>
            <a:fld id="{C95A8F18-F697-5642-B195-DB7A4855AA8F}" type="datetimeFigureOut">
              <a:rPr lang="en-US" smtClean="0"/>
              <a:pPr/>
              <a:t>8/30/2017</a:t>
            </a:fld>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Helvetica"/>
                <a:cs typeface="Helvetica"/>
              </a:defRPr>
            </a:lvl1pPr>
          </a:lstStyle>
          <a:p>
            <a:fld id="{7549FCCD-D8B1-C54B-89BA-BF49953A70B4}"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1"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Lst>
  <p:txStyles>
    <p:titleStyle>
      <a:lvl1pPr algn="l" defTabSz="457200" rtl="0" eaLnBrk="1" latinLnBrk="0" hangingPunct="1">
        <a:lnSpc>
          <a:spcPct val="80000"/>
        </a:lnSpc>
        <a:spcBef>
          <a:spcPct val="0"/>
        </a:spcBef>
        <a:buNone/>
        <a:defRPr sz="4000" b="1" i="0" kern="1200">
          <a:solidFill>
            <a:srgbClr val="595959"/>
          </a:solidFill>
          <a:latin typeface="Helvetica"/>
          <a:ea typeface="+mj-ea"/>
          <a:cs typeface="Helvetica"/>
        </a:defRPr>
      </a:lvl1pPr>
    </p:titleStyle>
    <p:bodyStyle>
      <a:lvl1pPr marL="342900" indent="-342900" algn="l" defTabSz="457200" rtl="0" eaLnBrk="1" latinLnBrk="0" hangingPunct="1">
        <a:spcBef>
          <a:spcPct val="20000"/>
        </a:spcBef>
        <a:buFont typeface="Arial"/>
        <a:buNone/>
        <a:defRPr sz="3200" kern="1200">
          <a:solidFill>
            <a:srgbClr val="595959"/>
          </a:solidFill>
          <a:latin typeface="Helvetica"/>
          <a:ea typeface="+mn-ea"/>
          <a:cs typeface="Helvetica"/>
        </a:defRPr>
      </a:lvl1pPr>
      <a:lvl2pPr marL="742950" indent="-285750" algn="l" defTabSz="457200" rtl="0" eaLnBrk="1" latinLnBrk="0" hangingPunct="1">
        <a:spcBef>
          <a:spcPct val="20000"/>
        </a:spcBef>
        <a:buFont typeface="Arial"/>
        <a:buNone/>
        <a:defRPr sz="2800" kern="1200">
          <a:solidFill>
            <a:srgbClr val="595959"/>
          </a:solidFill>
          <a:latin typeface="Helvetica"/>
          <a:ea typeface="+mn-ea"/>
          <a:cs typeface="Helvetica"/>
        </a:defRPr>
      </a:lvl2pPr>
      <a:lvl3pPr marL="1143000" indent="-228600" algn="l" defTabSz="457200" rtl="0" eaLnBrk="1" latinLnBrk="0" hangingPunct="1">
        <a:spcBef>
          <a:spcPct val="20000"/>
        </a:spcBef>
        <a:buFont typeface="Arial"/>
        <a:buNone/>
        <a:defRPr sz="2400" kern="1200">
          <a:solidFill>
            <a:srgbClr val="595959"/>
          </a:solidFill>
          <a:latin typeface="Helvetica"/>
          <a:ea typeface="+mn-ea"/>
          <a:cs typeface="Helvetica"/>
        </a:defRPr>
      </a:lvl3pPr>
      <a:lvl4pPr marL="1600200" indent="-228600" algn="l" defTabSz="457200" rtl="0" eaLnBrk="1" latinLnBrk="0" hangingPunct="1">
        <a:spcBef>
          <a:spcPct val="20000"/>
        </a:spcBef>
        <a:buFont typeface="Arial"/>
        <a:buNone/>
        <a:defRPr sz="2000" kern="1200">
          <a:solidFill>
            <a:srgbClr val="595959"/>
          </a:solidFill>
          <a:latin typeface="Helvetica"/>
          <a:ea typeface="+mn-ea"/>
          <a:cs typeface="Helvetica"/>
        </a:defRPr>
      </a:lvl4pPr>
      <a:lvl5pPr marL="2057400" indent="-228600" algn="l" defTabSz="457200" rtl="0" eaLnBrk="1" latinLnBrk="0" hangingPunct="1">
        <a:spcBef>
          <a:spcPct val="20000"/>
        </a:spcBef>
        <a:buFont typeface="Arial"/>
        <a:buNone/>
        <a:defRPr sz="2000" kern="1200">
          <a:solidFill>
            <a:srgbClr val="595959"/>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clinicaldocs@hrsonline.org" TargetMode="Externa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4.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4.xml"/></Relationships>
</file>

<file path=ppt/slides/_rels/slide1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34.xml"/></Relationships>
</file>

<file path=ppt/slides/_rels/slide1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34.xml"/><Relationship Id="rId4" Type="http://schemas.openxmlformats.org/officeDocument/2006/relationships/image" Target="../media/image42.png"/></Relationships>
</file>

<file path=ppt/slides/_rels/slide1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34.xml"/><Relationship Id="rId4" Type="http://schemas.openxmlformats.org/officeDocument/2006/relationships/image" Target="../media/image44.png"/></Relationships>
</file>

<file path=ppt/slides/_rels/slide1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34.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1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5.xml"/><Relationship Id="rId1" Type="http://schemas.openxmlformats.org/officeDocument/2006/relationships/slideLayout" Target="../slideLayouts/slideLayout34.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4.xml"/></Relationships>
</file>

<file path=ppt/slides/_rels/slide1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34.xml"/></Relationships>
</file>

<file path=ppt/slides/_rels/slide1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2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9.xml"/><Relationship Id="rId1" Type="http://schemas.openxmlformats.org/officeDocument/2006/relationships/slideLayout" Target="../slideLayouts/slideLayout34.xml"/></Relationships>
</file>

<file path=ppt/slides/_rels/slide1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34.xml"/></Relationships>
</file>

<file path=ppt/slides/_rels/slide1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1.xml"/><Relationship Id="rId1" Type="http://schemas.openxmlformats.org/officeDocument/2006/relationships/slideLayout" Target="../slideLayouts/slideLayout34.xml"/></Relationships>
</file>

<file path=ppt/slides/_rels/slide1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2.xml"/><Relationship Id="rId1" Type="http://schemas.openxmlformats.org/officeDocument/2006/relationships/slideLayout" Target="../slideLayouts/slideLayout34.xml"/></Relationships>
</file>

<file path=ppt/slides/_rels/slide1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3.xml"/><Relationship Id="rId1" Type="http://schemas.openxmlformats.org/officeDocument/2006/relationships/slideLayout" Target="../slideLayouts/slideLayout34.xml"/></Relationships>
</file>

<file path=ppt/slides/_rels/slide1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37.xml"/></Relationships>
</file>

<file path=ppt/slides/_rels/slide12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4.xml"/></Relationships>
</file>

<file path=ppt/slides/_rels/slide1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4.xml"/><Relationship Id="rId1" Type="http://schemas.openxmlformats.org/officeDocument/2006/relationships/slideLayout" Target="../slideLayouts/slideLayout34.xml"/></Relationships>
</file>

<file path=ppt/slides/_rels/slide1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5.xml"/><Relationship Id="rId1" Type="http://schemas.openxmlformats.org/officeDocument/2006/relationships/slideLayout" Target="../slideLayouts/slideLayout34.xml"/><Relationship Id="rId4" Type="http://schemas.openxmlformats.org/officeDocument/2006/relationships/image" Target="../media/image62.png"/></Relationships>
</file>

<file path=ppt/slides/_rels/slide1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6.xml"/><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7.xml"/><Relationship Id="rId1" Type="http://schemas.openxmlformats.org/officeDocument/2006/relationships/slideLayout" Target="../slideLayouts/slideLayout34.xml"/></Relationships>
</file>

<file path=ppt/slides/_rels/slide13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8.xml"/><Relationship Id="rId1" Type="http://schemas.openxmlformats.org/officeDocument/2006/relationships/slideLayout" Target="../slideLayouts/slideLayout34.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4.xml"/></Relationships>
</file>

<file path=ppt/slides/_rels/slide13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0.xml"/><Relationship Id="rId1" Type="http://schemas.openxmlformats.org/officeDocument/2006/relationships/slideLayout" Target="../slideLayouts/slideLayout34.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13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1.xml"/><Relationship Id="rId1" Type="http://schemas.openxmlformats.org/officeDocument/2006/relationships/slideLayout" Target="../slideLayouts/slideLayout34.xml"/><Relationship Id="rId5" Type="http://schemas.openxmlformats.org/officeDocument/2006/relationships/image" Target="../media/image72.png"/><Relationship Id="rId4" Type="http://schemas.openxmlformats.org/officeDocument/2006/relationships/image" Target="../media/image71.png"/></Relationships>
</file>

<file path=ppt/slides/_rels/slide13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34.xml"/></Relationships>
</file>

<file path=ppt/slides/_rels/slide13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34.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4.xml"/></Relationships>
</file>

<file path=ppt/slides/_rels/slide13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3.xml"/><Relationship Id="rId1" Type="http://schemas.openxmlformats.org/officeDocument/2006/relationships/slideLayout" Target="../slideLayouts/slideLayout34.xml"/><Relationship Id="rId4" Type="http://schemas.openxmlformats.org/officeDocument/2006/relationships/image" Target="../media/image77.png"/></Relationships>
</file>

<file path=ppt/slides/_rels/slide13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4.xml"/><Relationship Id="rId1" Type="http://schemas.openxmlformats.org/officeDocument/2006/relationships/slideLayout" Target="../slideLayouts/slideLayout34.xml"/><Relationship Id="rId4" Type="http://schemas.openxmlformats.org/officeDocument/2006/relationships/image" Target="../media/image7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5.xml"/><Relationship Id="rId1" Type="http://schemas.openxmlformats.org/officeDocument/2006/relationships/slideLayout" Target="../slideLayouts/slideLayout34.xml"/><Relationship Id="rId4" Type="http://schemas.openxmlformats.org/officeDocument/2006/relationships/image" Target="../media/image81.png"/></Relationships>
</file>

<file path=ppt/slides/_rels/slide14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6.xml"/><Relationship Id="rId1" Type="http://schemas.openxmlformats.org/officeDocument/2006/relationships/slideLayout" Target="../slideLayouts/slideLayout34.xml"/><Relationship Id="rId5" Type="http://schemas.openxmlformats.org/officeDocument/2006/relationships/image" Target="../media/image83.png"/><Relationship Id="rId4" Type="http://schemas.openxmlformats.org/officeDocument/2006/relationships/image" Target="../media/image82.png"/></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4.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36.xml"/></Relationships>
</file>

<file path=ppt/slides/_rels/slide14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34.xml"/><Relationship Id="rId4" Type="http://schemas.openxmlformats.org/officeDocument/2006/relationships/image" Target="../media/image88.png"/></Relationships>
</file>

<file path=ppt/slides/_rels/slide15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6.png"/><Relationship Id="rId1" Type="http://schemas.openxmlformats.org/officeDocument/2006/relationships/slideLayout" Target="../slideLayouts/slideLayout34.xml"/></Relationships>
</file>

<file path=ppt/slides/_rels/slide15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34.xml"/></Relationships>
</file>

<file path=ppt/slides/_rels/slide15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34.xml"/></Relationships>
</file>

<file path=ppt/slides/_rels/slide154.xml.rels><?xml version="1.0" encoding="UTF-8" standalone="yes"?>
<Relationships xmlns="http://schemas.openxmlformats.org/package/2006/relationships"><Relationship Id="rId2" Type="http://schemas.openxmlformats.org/officeDocument/2006/relationships/hyperlink" Target="http://www.hrsonline.org/Policy-Payment/Clinical-Guidelines-Documents" TargetMode="Externa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4.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4.xml"/></Relationships>
</file>

<file path=ppt/slides/_rels/slide29.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5.png"/><Relationship Id="rId1" Type="http://schemas.openxmlformats.org/officeDocument/2006/relationships/slideLayout" Target="../slideLayouts/slideLayout3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7.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xml"/><Relationship Id="rId1" Type="http://schemas.openxmlformats.org/officeDocument/2006/relationships/slideLayout" Target="../slideLayouts/slideLayout34.xml"/><Relationship Id="rId4" Type="http://schemas.openxmlformats.org/officeDocument/2006/relationships/image" Target="../media/image25.png"/></Relationships>
</file>

<file path=ppt/slides/_rels/slide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4.xml"/></Relationships>
</file>

<file path=ppt/slides/_rels/slide3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4.xml"/></Relationships>
</file>

<file path=ppt/slides/_rels/slide4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34.xml"/></Relationships>
</file>

<file path=ppt/slides/_rels/slide4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34.xml"/></Relationships>
</file>

<file path=ppt/slides/_rels/slide4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4.xml"/></Relationships>
</file>

<file path=ppt/slides/_rels/slide4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4.xml"/></Relationships>
</file>

<file path=ppt/slides/_rels/slide4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4.xml"/></Relationships>
</file>

<file path=ppt/slides/_rels/slide4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4.xml"/></Relationships>
</file>

<file path=ppt/slides/_rels/slide4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4.xml"/></Relationships>
</file>

<file path=ppt/slides/_rels/slide4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4.xml"/></Relationships>
</file>

<file path=ppt/slides/_rels/slide4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4.xml"/></Relationships>
</file>

<file path=ppt/slides/_rels/slide5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4.xml"/></Relationships>
</file>

<file path=ppt/slides/_rels/slide5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chart" Target="../charts/chart1.xml"/><Relationship Id="rId1" Type="http://schemas.openxmlformats.org/officeDocument/2006/relationships/slideLayout" Target="../slideLayouts/slideLayout34.xml"/></Relationships>
</file>

<file path=ppt/slides/_rels/slide5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chart" Target="../charts/chart2.xml"/><Relationship Id="rId1" Type="http://schemas.openxmlformats.org/officeDocument/2006/relationships/slideLayout" Target="../slideLayouts/slideLayout3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4.xml"/></Relationships>
</file>

<file path=ppt/slides/_rels/slide5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4.xml"/></Relationships>
</file>

<file path=ppt/slides/_rels/slide6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4.xml"/></Relationships>
</file>

<file path=ppt/slides/_rels/slide6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5.png"/><Relationship Id="rId1" Type="http://schemas.openxmlformats.org/officeDocument/2006/relationships/slideLayout" Target="../slideLayouts/slideLayout34.xml"/></Relationships>
</file>

<file path=ppt/slides/_rels/slide6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34.xml"/></Relationships>
</file>

<file path=ppt/slides/_rels/slide6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6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6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7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7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4.xml"/></Relationships>
</file>

<file path=ppt/slides/_rels/slide7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7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35.xml"/><Relationship Id="rId4" Type="http://schemas.openxmlformats.org/officeDocument/2006/relationships/image" Target="../media/image34.jpeg"/></Relationships>
</file>

<file path=ppt/slides/_rels/slide7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5.jpeg"/><Relationship Id="rId1" Type="http://schemas.openxmlformats.org/officeDocument/2006/relationships/slideLayout" Target="../slideLayouts/slideLayout34.xml"/></Relationships>
</file>

<file path=ppt/slides/_rels/slide7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4.xml"/></Relationships>
</file>

<file path=ppt/slides/_rels/slide8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6.jpeg"/><Relationship Id="rId1" Type="http://schemas.openxmlformats.org/officeDocument/2006/relationships/slideLayout" Target="../slideLayouts/slideLayout34.xml"/></Relationships>
</file>

<file path=ppt/slides/_rels/slide8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7.png"/><Relationship Id="rId1" Type="http://schemas.openxmlformats.org/officeDocument/2006/relationships/slideLayout" Target="../slideLayouts/slideLayout34.xml"/></Relationships>
</file>

<file path=ppt/slides/_rels/slide8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34.xml"/><Relationship Id="rId4" Type="http://schemas.openxmlformats.org/officeDocument/2006/relationships/image" Target="../media/image25.png"/></Relationships>
</file>

<file path=ppt/slides/_rels/slide8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4.xml"/></Relationships>
</file>

<file path=ppt/slides/_rels/slide8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34.xml"/></Relationships>
</file>

<file path=ppt/slides/_rels/slide8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4.xml"/></Relationships>
</file>

<file path=ppt/slides/_rels/slide8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2800" dirty="0" smtClean="0"/>
              <a:t>Sharing </a:t>
            </a:r>
            <a:r>
              <a:rPr lang="en-US" sz="2800" dirty="0" smtClean="0"/>
              <a:t>This </a:t>
            </a:r>
            <a:r>
              <a:rPr lang="en-US" sz="2800" dirty="0"/>
              <a:t>I</a:t>
            </a:r>
            <a:r>
              <a:rPr lang="en-US" sz="2800" dirty="0" smtClean="0"/>
              <a:t>nformation</a:t>
            </a:r>
            <a:endParaRPr lang="en-US" sz="2800" dirty="0"/>
          </a:p>
        </p:txBody>
      </p:sp>
      <p:sp>
        <p:nvSpPr>
          <p:cNvPr id="9" name="Text Placeholder 8"/>
          <p:cNvSpPr>
            <a:spLocks noGrp="1"/>
          </p:cNvSpPr>
          <p:nvPr>
            <p:ph type="body" sz="quarter" idx="14"/>
          </p:nvPr>
        </p:nvSpPr>
        <p:spPr>
          <a:xfrm>
            <a:off x="335280" y="1828801"/>
            <a:ext cx="8351520" cy="3997390"/>
          </a:xfrm>
        </p:spPr>
        <p:txBody>
          <a:bodyPr/>
          <a:lstStyle/>
          <a:p>
            <a:r>
              <a:rPr lang="en-US" dirty="0" smtClean="0"/>
              <a:t>The Heart Rhythm Society develops presentation slides as an </a:t>
            </a:r>
          </a:p>
          <a:p>
            <a:r>
              <a:rPr lang="en-US" dirty="0" smtClean="0"/>
              <a:t>educational tool for electrophysiologists, cardiologists, and other licensed </a:t>
            </a:r>
          </a:p>
          <a:p>
            <a:r>
              <a:rPr lang="en-US" dirty="0" smtClean="0"/>
              <a:t>health care practitioners. You may download and retain a single copy for your </a:t>
            </a:r>
          </a:p>
          <a:p>
            <a:r>
              <a:rPr lang="en-US" dirty="0" smtClean="0"/>
              <a:t>personal use.</a:t>
            </a:r>
          </a:p>
          <a:p>
            <a:endParaRPr lang="en-US" dirty="0"/>
          </a:p>
          <a:p>
            <a:r>
              <a:rPr lang="en-US" dirty="0" smtClean="0"/>
              <a:t>Please contact </a:t>
            </a:r>
            <a:r>
              <a:rPr lang="en-US" dirty="0" smtClean="0">
                <a:hlinkClick r:id="rId2"/>
              </a:rPr>
              <a:t>clinicaldocs@hrsonline.org</a:t>
            </a:r>
            <a:r>
              <a:rPr lang="en-US" dirty="0" smtClean="0"/>
              <a:t> to learn more about options for </a:t>
            </a:r>
          </a:p>
          <a:p>
            <a:r>
              <a:rPr lang="en-US" dirty="0" smtClean="0"/>
              <a:t>sharing this content beyond your personal use.</a:t>
            </a:r>
            <a:endParaRPr lang="en-US" dirty="0"/>
          </a:p>
        </p:txBody>
      </p:sp>
    </p:spTree>
    <p:extLst>
      <p:ext uri="{BB962C8B-B14F-4D97-AF65-F5344CB8AC3E}">
        <p14:creationId xmlns:p14="http://schemas.microsoft.com/office/powerpoint/2010/main" val="12337250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6428218" y="5950059"/>
            <a:ext cx="2307364" cy="400110"/>
          </a:xfrm>
          <a:prstGeom prst="rect">
            <a:avLst/>
          </a:prstGeom>
          <a:solidFill>
            <a:schemeClr val="bg1">
              <a:lumMod val="20000"/>
              <a:lumOff val="80000"/>
            </a:schemeClr>
          </a:solidFill>
        </p:spPr>
        <p:txBody>
          <a:bodyPr wrap="square" rtlCol="0">
            <a:spAutoFit/>
          </a:bodyPr>
          <a:lstStyle/>
          <a:p>
            <a:pPr algn="ctr"/>
            <a:r>
              <a:rPr lang="pt-BR" sz="2000" dirty="0" err="1"/>
              <a:t>Class</a:t>
            </a:r>
            <a:r>
              <a:rPr lang="pt-BR" sz="2000" dirty="0"/>
              <a:t> </a:t>
            </a:r>
            <a:r>
              <a:rPr lang="pt-BR" sz="2000" dirty="0" err="1"/>
              <a:t>IIb</a:t>
            </a:r>
            <a:r>
              <a:rPr lang="pt-BR" sz="2000" dirty="0"/>
              <a:t>, LOE C</a:t>
            </a:r>
          </a:p>
        </p:txBody>
      </p:sp>
      <p:sp>
        <p:nvSpPr>
          <p:cNvPr id="10" name="Title 9"/>
          <p:cNvSpPr>
            <a:spLocks noGrp="1"/>
          </p:cNvSpPr>
          <p:nvPr>
            <p:ph type="title"/>
          </p:nvPr>
        </p:nvSpPr>
        <p:spPr/>
        <p:txBody>
          <a:bodyPr>
            <a:normAutofit/>
          </a:bodyPr>
          <a:lstStyle/>
          <a:p>
            <a:r>
              <a:rPr lang="en-US" sz="2800" dirty="0" smtClean="0"/>
              <a:t>Surgical AF Ablation</a:t>
            </a:r>
            <a:endParaRPr lang="en-US" sz="2800" dirty="0"/>
          </a:p>
        </p:txBody>
      </p:sp>
      <p:pic>
        <p:nvPicPr>
          <p:cNvPr id="2050" name="Picture 2" descr="\\hrs.local\vdfs\profileunitydata\valentina.such\Desktop\New folder\Pages from 14.Final.HRTHM_7159 F-4.png"/>
          <p:cNvPicPr>
            <a:picLocks noChangeAspect="1" noChangeArrowheads="1"/>
          </p:cNvPicPr>
          <p:nvPr/>
        </p:nvPicPr>
        <p:blipFill rotWithShape="1">
          <a:blip r:embed="rId2">
            <a:extLst>
              <a:ext uri="{28A0092B-C50C-407E-A947-70E740481C1C}">
                <a14:useLocalDpi xmlns:a14="http://schemas.microsoft.com/office/drawing/2010/main" val="0"/>
              </a:ext>
            </a:extLst>
          </a:blip>
          <a:srcRect l="2808" t="5351" r="1203" b="-5351"/>
          <a:stretch/>
        </p:blipFill>
        <p:spPr bwMode="auto">
          <a:xfrm>
            <a:off x="0" y="1171062"/>
            <a:ext cx="5471161" cy="4984480"/>
          </a:xfrm>
          <a:prstGeom prst="rect">
            <a:avLst/>
          </a:prstGeom>
          <a:noFill/>
          <a:extLst>
            <a:ext uri="{909E8E84-426E-40DD-AFC4-6F175D3DCCD1}">
              <a14:hiddenFill xmlns:a14="http://schemas.microsoft.com/office/drawing/2010/main">
                <a:solidFill>
                  <a:srgbClr val="FFFFFF"/>
                </a:solidFill>
              </a14:hiddenFill>
            </a:ext>
          </a:extLst>
        </p:spPr>
      </p:pic>
      <p:sp>
        <p:nvSpPr>
          <p:cNvPr id="6" name="Elipse 5"/>
          <p:cNvSpPr/>
          <p:nvPr/>
        </p:nvSpPr>
        <p:spPr bwMode="auto">
          <a:xfrm>
            <a:off x="348017" y="5074920"/>
            <a:ext cx="5527003" cy="875139"/>
          </a:xfrm>
          <a:prstGeom prst="flowChartProcess">
            <a:avLst/>
          </a:prstGeom>
          <a:noFill/>
          <a:ln w="19050" cap="flat" cmpd="sng" algn="ctr">
            <a:solidFill>
              <a:srgbClr val="FF000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dirty="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4" name="CaixaDeTexto 3"/>
          <p:cNvSpPr txBox="1"/>
          <p:nvPr/>
        </p:nvSpPr>
        <p:spPr>
          <a:xfrm>
            <a:off x="6019800" y="1165633"/>
            <a:ext cx="3124200" cy="4524315"/>
          </a:xfrm>
          <a:prstGeom prst="rect">
            <a:avLst/>
          </a:prstGeom>
          <a:solidFill>
            <a:schemeClr val="bg1">
              <a:lumMod val="20000"/>
              <a:lumOff val="80000"/>
            </a:schemeClr>
          </a:solidFill>
        </p:spPr>
        <p:txBody>
          <a:bodyPr wrap="square" rtlCol="0">
            <a:spAutoFit/>
          </a:bodyPr>
          <a:lstStyle/>
          <a:p>
            <a:r>
              <a:rPr lang="pt-BR" sz="2400" dirty="0"/>
              <a:t>Hybrid </a:t>
            </a:r>
            <a:r>
              <a:rPr lang="pt-BR" sz="2400" dirty="0" smtClean="0"/>
              <a:t>Procedures</a:t>
            </a:r>
            <a:r>
              <a:rPr lang="pt-BR" sz="2400" dirty="0"/>
              <a:t>:</a:t>
            </a:r>
          </a:p>
          <a:p>
            <a:pPr marL="742950" indent="-742950">
              <a:buAutoNum type="arabicPeriod"/>
            </a:pPr>
            <a:r>
              <a:rPr lang="pt-BR" sz="2400" dirty="0" err="1"/>
              <a:t>Complementary</a:t>
            </a:r>
            <a:r>
              <a:rPr lang="pt-BR" sz="2400" dirty="0"/>
              <a:t> </a:t>
            </a:r>
            <a:r>
              <a:rPr lang="pt-BR" sz="2400" dirty="0" err="1"/>
              <a:t>endo</a:t>
            </a:r>
            <a:r>
              <a:rPr lang="pt-BR" sz="2400" dirty="0"/>
              <a:t> + </a:t>
            </a:r>
            <a:r>
              <a:rPr lang="pt-BR" sz="2400" dirty="0" err="1"/>
              <a:t>epi</a:t>
            </a:r>
            <a:r>
              <a:rPr lang="pt-BR" sz="2400" dirty="0"/>
              <a:t> </a:t>
            </a:r>
            <a:r>
              <a:rPr lang="pt-BR" sz="2400" dirty="0" err="1"/>
              <a:t>ablation</a:t>
            </a:r>
            <a:endParaRPr lang="pt-BR" sz="2400" dirty="0"/>
          </a:p>
          <a:p>
            <a:pPr marL="742950" indent="-742950">
              <a:buAutoNum type="arabicPeriod"/>
            </a:pPr>
            <a:r>
              <a:rPr lang="pt-BR" sz="2400" dirty="0"/>
              <a:t>Touch-</a:t>
            </a:r>
            <a:r>
              <a:rPr lang="pt-BR" sz="2400" dirty="0" err="1"/>
              <a:t>up</a:t>
            </a:r>
            <a:r>
              <a:rPr lang="pt-BR" sz="2400" dirty="0"/>
              <a:t> </a:t>
            </a:r>
            <a:r>
              <a:rPr lang="pt-BR" sz="2400" dirty="0" err="1"/>
              <a:t>catheter</a:t>
            </a:r>
            <a:r>
              <a:rPr lang="pt-BR" sz="2400" dirty="0"/>
              <a:t> </a:t>
            </a:r>
            <a:r>
              <a:rPr lang="pt-BR" sz="2400" dirty="0" err="1"/>
              <a:t>ablation</a:t>
            </a:r>
            <a:r>
              <a:rPr lang="pt-BR" sz="2400" dirty="0"/>
              <a:t> </a:t>
            </a:r>
            <a:r>
              <a:rPr lang="pt-BR" sz="2400" dirty="0" err="1"/>
              <a:t>of</a:t>
            </a:r>
            <a:r>
              <a:rPr lang="pt-BR" sz="2400" dirty="0"/>
              <a:t> </a:t>
            </a:r>
            <a:r>
              <a:rPr lang="pt-BR" sz="2400" dirty="0" err="1"/>
              <a:t>surgical</a:t>
            </a:r>
            <a:r>
              <a:rPr lang="pt-BR" sz="2400" dirty="0"/>
              <a:t> </a:t>
            </a:r>
            <a:r>
              <a:rPr lang="pt-BR" sz="2400" dirty="0" err="1"/>
              <a:t>endocardial</a:t>
            </a:r>
            <a:r>
              <a:rPr lang="pt-BR" sz="2400" dirty="0"/>
              <a:t> gaps</a:t>
            </a:r>
          </a:p>
          <a:p>
            <a:pPr marL="742950" indent="-742950">
              <a:buAutoNum type="arabicPeriod"/>
            </a:pPr>
            <a:r>
              <a:rPr lang="pt-BR" sz="2400" dirty="0" err="1"/>
              <a:t>Catheter</a:t>
            </a:r>
            <a:r>
              <a:rPr lang="pt-BR" sz="2400" dirty="0"/>
              <a:t> </a:t>
            </a:r>
            <a:r>
              <a:rPr lang="pt-BR" sz="2400" dirty="0" err="1"/>
              <a:t>ablation</a:t>
            </a:r>
            <a:r>
              <a:rPr lang="pt-BR" sz="2400" dirty="0"/>
              <a:t> </a:t>
            </a:r>
            <a:r>
              <a:rPr lang="pt-BR" sz="2400" dirty="0" err="1"/>
              <a:t>of</a:t>
            </a:r>
            <a:r>
              <a:rPr lang="pt-BR" sz="2400" dirty="0"/>
              <a:t> ICT, CS, </a:t>
            </a:r>
            <a:r>
              <a:rPr lang="pt-BR" sz="2400" dirty="0" err="1"/>
              <a:t>flutters</a:t>
            </a:r>
            <a:r>
              <a:rPr lang="pt-BR" sz="2400" dirty="0"/>
              <a:t> </a:t>
            </a:r>
            <a:r>
              <a:rPr lang="pt-BR" sz="2400" dirty="0" err="1"/>
              <a:t>and</a:t>
            </a:r>
            <a:r>
              <a:rPr lang="pt-BR" sz="2400" dirty="0"/>
              <a:t> focal triggers</a:t>
            </a:r>
          </a:p>
          <a:p>
            <a:pPr marL="742950" indent="-742950">
              <a:buAutoNum type="arabicPeriod"/>
            </a:pPr>
            <a:endParaRPr lang="pt-BR" sz="2400" dirty="0"/>
          </a:p>
        </p:txBody>
      </p:sp>
    </p:spTree>
    <p:extLst>
      <p:ext uri="{BB962C8B-B14F-4D97-AF65-F5344CB8AC3E}">
        <p14:creationId xmlns:p14="http://schemas.microsoft.com/office/powerpoint/2010/main" val="2560832398"/>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p:cNvSpPr/>
          <p:nvPr/>
        </p:nvSpPr>
        <p:spPr>
          <a:xfrm>
            <a:off x="447880" y="211287"/>
            <a:ext cx="8280920" cy="413959"/>
          </a:xfrm>
          <a:prstGeom prst="rect">
            <a:avLst/>
          </a:prstGeom>
        </p:spPr>
        <p:txBody>
          <a:bodyPr wrap="square">
            <a:spAutoFit/>
          </a:bodyPr>
          <a:lstStyle/>
          <a:p>
            <a:pPr marL="6350" marR="7620" indent="-6350" algn="ctr">
              <a:lnSpc>
                <a:spcPct val="110000"/>
              </a:lnSpc>
              <a:spcAft>
                <a:spcPts val="265"/>
              </a:spcAft>
            </a:pPr>
            <a:r>
              <a:rPr lang="en-US" altLang="ko-KR" sz="2000" b="1" dirty="0" smtClean="0">
                <a:ea typeface="Arial" panose="020B0604020202020204" pitchFamily="34" charset="0"/>
              </a:rPr>
              <a:t>Quality </a:t>
            </a:r>
            <a:r>
              <a:rPr lang="en-US" altLang="ko-KR" sz="2000" b="1" dirty="0">
                <a:ea typeface="Arial" panose="020B0604020202020204" pitchFamily="34" charset="0"/>
              </a:rPr>
              <a:t>of </a:t>
            </a:r>
            <a:r>
              <a:rPr lang="en-US" altLang="ko-KR" sz="2000" b="1" dirty="0" smtClean="0">
                <a:ea typeface="Arial" panose="020B0604020202020204" pitchFamily="34" charset="0"/>
              </a:rPr>
              <a:t>Life Scales, Definitions, and Strengths </a:t>
            </a:r>
            <a:endParaRPr lang="ko-KR" altLang="ko-KR" sz="1400" dirty="0">
              <a:ea typeface="Arial" panose="020B0604020202020204" pitchFamily="34" charset="0"/>
            </a:endParaRPr>
          </a:p>
        </p:txBody>
      </p:sp>
      <p:graphicFrame>
        <p:nvGraphicFramePr>
          <p:cNvPr id="4" name="표 3"/>
          <p:cNvGraphicFramePr>
            <a:graphicFrameLocks noGrp="1"/>
          </p:cNvGraphicFramePr>
          <p:nvPr>
            <p:extLst>
              <p:ext uri="{D42A27DB-BD31-4B8C-83A1-F6EECF244321}">
                <p14:modId xmlns:p14="http://schemas.microsoft.com/office/powerpoint/2010/main" val="368900407"/>
              </p:ext>
            </p:extLst>
          </p:nvPr>
        </p:nvGraphicFramePr>
        <p:xfrm>
          <a:off x="107503" y="767671"/>
          <a:ext cx="8997168" cy="5838317"/>
        </p:xfrm>
        <a:graphic>
          <a:graphicData uri="http://schemas.openxmlformats.org/drawingml/2006/table">
            <a:tbl>
              <a:tblPr firstRow="1" firstCol="1" bandRow="1">
                <a:tableStyleId>{69CF1AB2-1976-4502-BF36-3FF5EA218861}</a:tableStyleId>
              </a:tblPr>
              <a:tblGrid>
                <a:gridCol w="2829755">
                  <a:extLst>
                    <a:ext uri="{9D8B030D-6E8A-4147-A177-3AD203B41FA5}">
                      <a16:colId xmlns="" xmlns:a16="http://schemas.microsoft.com/office/drawing/2014/main" val="4057238924"/>
                    </a:ext>
                  </a:extLst>
                </a:gridCol>
                <a:gridCol w="2971929">
                  <a:extLst>
                    <a:ext uri="{9D8B030D-6E8A-4147-A177-3AD203B41FA5}">
                      <a16:colId xmlns="" xmlns:a16="http://schemas.microsoft.com/office/drawing/2014/main" val="1766480478"/>
                    </a:ext>
                  </a:extLst>
                </a:gridCol>
                <a:gridCol w="3195484">
                  <a:extLst>
                    <a:ext uri="{9D8B030D-6E8A-4147-A177-3AD203B41FA5}">
                      <a16:colId xmlns="" xmlns:a16="http://schemas.microsoft.com/office/drawing/2014/main" val="857834970"/>
                    </a:ext>
                  </a:extLst>
                </a:gridCol>
              </a:tblGrid>
              <a:tr h="476521">
                <a:tc>
                  <a:txBody>
                    <a:bodyPr/>
                    <a:lstStyle/>
                    <a:p>
                      <a:pPr marL="635">
                        <a:lnSpc>
                          <a:spcPct val="107000"/>
                        </a:lnSpc>
                        <a:spcAft>
                          <a:spcPts val="75"/>
                        </a:spcAft>
                      </a:pPr>
                      <a:r>
                        <a:rPr lang="en-US" sz="1600" b="0" dirty="0" err="1">
                          <a:solidFill>
                            <a:srgbClr val="000000"/>
                          </a:solidFill>
                          <a:effectLst/>
                          <a:latin typeface="+mn-lt"/>
                          <a:ea typeface="Arial" panose="020B0604020202020204" pitchFamily="34" charset="0"/>
                          <a:cs typeface="Times New Roman" panose="02020603050405020304" pitchFamily="18" charset="0"/>
                        </a:rPr>
                        <a:t>EuroQol</a:t>
                      </a:r>
                      <a:r>
                        <a:rPr lang="en-US" sz="1600" b="0" dirty="0">
                          <a:solidFill>
                            <a:srgbClr val="000000"/>
                          </a:solidFill>
                          <a:effectLst/>
                          <a:latin typeface="+mn-lt"/>
                          <a:ea typeface="Arial" panose="020B0604020202020204" pitchFamily="34" charset="0"/>
                          <a:cs typeface="Times New Roman" panose="02020603050405020304" pitchFamily="18" charset="0"/>
                        </a:rPr>
                        <a:t> Five Dimensions </a:t>
                      </a:r>
                      <a:endParaRPr lang="ko-KR" sz="1600" b="0" dirty="0">
                        <a:solidFill>
                          <a:srgbClr val="000000"/>
                        </a:solidFill>
                        <a:effectLst/>
                        <a:latin typeface="+mn-lt"/>
                        <a:ea typeface="Calibri" panose="020F0502020204030204" pitchFamily="34" charset="0"/>
                        <a:cs typeface="Times New Roman" panose="02020603050405020304" pitchFamily="18" charset="0"/>
                      </a:endParaRPr>
                    </a:p>
                    <a:p>
                      <a:pPr marL="635">
                        <a:lnSpc>
                          <a:spcPct val="107000"/>
                        </a:lnSpc>
                        <a:spcAft>
                          <a:spcPts val="0"/>
                        </a:spcAft>
                      </a:pPr>
                      <a:r>
                        <a:rPr lang="en-US" sz="1600" b="0" dirty="0">
                          <a:solidFill>
                            <a:srgbClr val="000000"/>
                          </a:solidFill>
                          <a:effectLst/>
                          <a:latin typeface="+mn-lt"/>
                          <a:ea typeface="Arial" panose="020B0604020202020204" pitchFamily="34" charset="0"/>
                          <a:cs typeface="Times New Roman" panose="02020603050405020304" pitchFamily="18" charset="0"/>
                        </a:rPr>
                        <a:t>Questionnaire (</a:t>
                      </a:r>
                      <a:r>
                        <a:rPr lang="en-US" sz="1600" b="0" dirty="0" smtClean="0">
                          <a:solidFill>
                            <a:srgbClr val="000000"/>
                          </a:solidFill>
                          <a:effectLst/>
                          <a:latin typeface="+mn-lt"/>
                          <a:ea typeface="Arial" panose="020B0604020202020204" pitchFamily="34" charset="0"/>
                          <a:cs typeface="Times New Roman" panose="02020603050405020304" pitchFamily="18" charset="0"/>
                        </a:rPr>
                        <a:t>EQ-5D)39 </a:t>
                      </a:r>
                      <a:endParaRPr lang="ko-KR" sz="1600" b="0" dirty="0">
                        <a:solidFill>
                          <a:srgbClr val="000000"/>
                        </a:solidFill>
                        <a:effectLst/>
                        <a:latin typeface="+mn-lt"/>
                        <a:ea typeface="Calibri" panose="020F0502020204030204" pitchFamily="34" charset="0"/>
                        <a:cs typeface="Times New Roman" panose="02020603050405020304" pitchFamily="18" charset="0"/>
                      </a:endParaRPr>
                    </a:p>
                    <a:p>
                      <a:pPr marL="635">
                        <a:lnSpc>
                          <a:spcPct val="107000"/>
                        </a:lnSpc>
                        <a:spcAft>
                          <a:spcPts val="0"/>
                        </a:spcAft>
                      </a:pPr>
                      <a:r>
                        <a:rPr lang="en-US" sz="1600" b="0" dirty="0">
                          <a:solidFill>
                            <a:srgbClr val="000000"/>
                          </a:solidFill>
                          <a:effectLst/>
                          <a:latin typeface="+mn-lt"/>
                          <a:ea typeface="Arial" panose="020B0604020202020204" pitchFamily="34" charset="0"/>
                          <a:cs typeface="Times New Roman" panose="02020603050405020304" pitchFamily="18" charset="0"/>
                        </a:rPr>
                        <a:t>(General) </a:t>
                      </a:r>
                      <a:endParaRPr lang="ko-KR" sz="1600" b="0" dirty="0">
                        <a:solidFill>
                          <a:srgbClr val="000000"/>
                        </a:solidFill>
                        <a:effectLst/>
                        <a:latin typeface="+mn-lt"/>
                        <a:ea typeface="Calibri" panose="020F0502020204030204" pitchFamily="34" charset="0"/>
                        <a:cs typeface="Times New Roman" panose="02020603050405020304" pitchFamily="18" charset="0"/>
                      </a:endParaRPr>
                    </a:p>
                  </a:txBody>
                  <a:tcPr marR="63500" marT="2286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0"/>
                        </a:spcAft>
                      </a:pPr>
                      <a:r>
                        <a:rPr lang="en-US" sz="1200" b="0" dirty="0">
                          <a:solidFill>
                            <a:srgbClr val="000000"/>
                          </a:solidFill>
                          <a:effectLst/>
                          <a:latin typeface="+mn-lt"/>
                          <a:ea typeface="Arial" panose="020B0604020202020204" pitchFamily="34" charset="0"/>
                          <a:cs typeface="Times New Roman" panose="02020603050405020304" pitchFamily="18" charset="0"/>
                        </a:rPr>
                        <a:t>Two components: Health state description is measured in five dimensions: mobility, self-care, usual activities, pain/discomfort, anxiety/depression. Answers may be provided on a three-level (3l) or five-level (SL) scale. In the Evaluation section, respondents evaluate their overall health status using a visual analogue scale (</a:t>
                      </a:r>
                      <a:r>
                        <a:rPr lang="en-US" sz="1200" b="0" dirty="0" smtClean="0">
                          <a:solidFill>
                            <a:srgbClr val="000000"/>
                          </a:solidFill>
                          <a:effectLst/>
                          <a:latin typeface="+mn-lt"/>
                          <a:ea typeface="Arial" panose="020B0604020202020204" pitchFamily="34" charset="0"/>
                          <a:cs typeface="Times New Roman" panose="02020603050405020304" pitchFamily="18" charset="0"/>
                        </a:rPr>
                        <a:t>EQ-VAS</a:t>
                      </a:r>
                      <a:r>
                        <a:rPr lang="en-US" sz="1200" b="0" dirty="0">
                          <a:solidFill>
                            <a:srgbClr val="000000"/>
                          </a:solidFill>
                          <a:effectLst/>
                          <a:latin typeface="+mn-lt"/>
                          <a:ea typeface="Arial" panose="020B0604020202020204" pitchFamily="34" charset="0"/>
                          <a:cs typeface="Times New Roman" panose="02020603050405020304" pitchFamily="18" charset="0"/>
                        </a:rPr>
                        <a:t>). Results can easily be converted to quality-adjusted life years for cost utility analysis. </a:t>
                      </a:r>
                      <a:endParaRPr lang="ko-KR" sz="1200" b="0" dirty="0">
                        <a:solidFill>
                          <a:srgbClr val="000000"/>
                        </a:solidFill>
                        <a:effectLst/>
                        <a:latin typeface="+mn-lt"/>
                        <a:ea typeface="Calibri" panose="020F0502020204030204" pitchFamily="34" charset="0"/>
                        <a:cs typeface="Times New Roman" panose="02020603050405020304" pitchFamily="18" charset="0"/>
                      </a:endParaRPr>
                    </a:p>
                  </a:txBody>
                  <a:tcPr marR="63500" marT="2286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R="4445">
                        <a:lnSpc>
                          <a:spcPct val="115000"/>
                        </a:lnSpc>
                        <a:spcAft>
                          <a:spcPts val="1000"/>
                        </a:spcAft>
                      </a:pPr>
                      <a:r>
                        <a:rPr lang="en-US" sz="1200" b="0" dirty="0">
                          <a:solidFill>
                            <a:srgbClr val="000000"/>
                          </a:solidFill>
                          <a:effectLst/>
                          <a:latin typeface="+mn-lt"/>
                          <a:ea typeface="Arial" panose="020B0604020202020204" pitchFamily="34" charset="0"/>
                          <a:cs typeface="Times New Roman" panose="02020603050405020304" pitchFamily="18" charset="0"/>
                        </a:rPr>
                        <a:t>Advantages: extensively validated in a number of disease and health states. Can easily be converted into quality adjusted life years (QALY) for cost-effectiveness analysis. </a:t>
                      </a:r>
                      <a:endParaRPr lang="ko-KR" sz="1200" b="0" dirty="0">
                        <a:solidFill>
                          <a:srgbClr val="000000"/>
                        </a:solidFill>
                        <a:effectLst/>
                        <a:latin typeface="+mn-lt"/>
                        <a:ea typeface="Calibri" panose="020F0502020204030204" pitchFamily="34" charset="0"/>
                        <a:cs typeface="Times New Roman" panose="02020603050405020304" pitchFamily="18" charset="0"/>
                      </a:endParaRPr>
                    </a:p>
                    <a:p>
                      <a:pPr>
                        <a:lnSpc>
                          <a:spcPct val="107000"/>
                        </a:lnSpc>
                        <a:spcAft>
                          <a:spcPts val="0"/>
                        </a:spcAft>
                      </a:pPr>
                      <a:r>
                        <a:rPr lang="en-US" sz="1200" b="0" dirty="0">
                          <a:solidFill>
                            <a:srgbClr val="000000"/>
                          </a:solidFill>
                          <a:effectLst/>
                          <a:latin typeface="+mn-lt"/>
                          <a:ea typeface="Arial" panose="020B0604020202020204" pitchFamily="34" charset="0"/>
                          <a:cs typeface="Times New Roman" panose="02020603050405020304" pitchFamily="18" charset="0"/>
                        </a:rPr>
                        <a:t>Disadvantages: might not be specific enough to detect AF-specific changes in QOL. Might be less specific than SF-36. </a:t>
                      </a:r>
                      <a:endParaRPr lang="ko-KR" sz="1200" b="0" dirty="0">
                        <a:solidFill>
                          <a:srgbClr val="000000"/>
                        </a:solidFill>
                        <a:effectLst/>
                        <a:latin typeface="+mn-lt"/>
                        <a:ea typeface="Calibri" panose="020F0502020204030204" pitchFamily="34" charset="0"/>
                        <a:cs typeface="Times New Roman" panose="02020603050405020304" pitchFamily="18" charset="0"/>
                      </a:endParaRPr>
                    </a:p>
                  </a:txBody>
                  <a:tcPr marR="63500" marT="2286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379888666"/>
                  </a:ext>
                </a:extLst>
              </a:tr>
              <a:tr h="476521">
                <a:tc>
                  <a:txBody>
                    <a:bodyPr/>
                    <a:lstStyle/>
                    <a:p>
                      <a:pPr>
                        <a:lnSpc>
                          <a:spcPct val="107000"/>
                        </a:lnSpc>
                        <a:spcAft>
                          <a:spcPts val="0"/>
                        </a:spcAft>
                      </a:pPr>
                      <a:r>
                        <a:rPr lang="en-US" sz="1600" b="0" dirty="0">
                          <a:solidFill>
                            <a:srgbClr val="000000"/>
                          </a:solidFill>
                          <a:effectLst/>
                          <a:latin typeface="+mn-lt"/>
                          <a:ea typeface="Arial" panose="020B0604020202020204" pitchFamily="34" charset="0"/>
                          <a:cs typeface="Times New Roman" panose="02020603050405020304" pitchFamily="18" charset="0"/>
                        </a:rPr>
                        <a:t>AF effect on Quality of Life </a:t>
                      </a:r>
                      <a:endParaRPr lang="en-US" sz="1600" b="0" dirty="0" smtClean="0">
                        <a:solidFill>
                          <a:srgbClr val="000000"/>
                        </a:solidFill>
                        <a:effectLst/>
                        <a:latin typeface="+mn-lt"/>
                        <a:ea typeface="Arial" panose="020B0604020202020204" pitchFamily="34" charset="0"/>
                        <a:cs typeface="Times New Roman" panose="02020603050405020304" pitchFamily="18" charset="0"/>
                      </a:endParaRPr>
                    </a:p>
                    <a:p>
                      <a:pPr>
                        <a:lnSpc>
                          <a:spcPct val="107000"/>
                        </a:lnSpc>
                        <a:spcAft>
                          <a:spcPts val="0"/>
                        </a:spcAft>
                      </a:pPr>
                      <a:r>
                        <a:rPr lang="en-US" sz="1600" b="0" dirty="0" smtClean="0">
                          <a:solidFill>
                            <a:srgbClr val="000000"/>
                          </a:solidFill>
                          <a:effectLst/>
                          <a:latin typeface="+mn-lt"/>
                          <a:ea typeface="Arial" panose="020B0604020202020204" pitchFamily="34" charset="0"/>
                          <a:cs typeface="Times New Roman" panose="02020603050405020304" pitchFamily="18" charset="0"/>
                        </a:rPr>
                        <a:t>Survey (AFEQT)40 </a:t>
                      </a:r>
                      <a:endParaRPr lang="ko-KR" sz="1600" b="0" dirty="0">
                        <a:solidFill>
                          <a:srgbClr val="000000"/>
                        </a:solidFill>
                        <a:effectLst/>
                        <a:latin typeface="+mn-lt"/>
                        <a:ea typeface="Calibri" panose="020F0502020204030204" pitchFamily="34" charset="0"/>
                        <a:cs typeface="Times New Roman" panose="02020603050405020304" pitchFamily="18" charset="0"/>
                      </a:endParaRPr>
                    </a:p>
                    <a:p>
                      <a:pPr>
                        <a:lnSpc>
                          <a:spcPct val="107000"/>
                        </a:lnSpc>
                        <a:spcAft>
                          <a:spcPts val="0"/>
                        </a:spcAft>
                      </a:pPr>
                      <a:r>
                        <a:rPr lang="en-US" sz="1600" b="0" dirty="0">
                          <a:solidFill>
                            <a:srgbClr val="000000"/>
                          </a:solidFill>
                          <a:effectLst/>
                          <a:latin typeface="+mn-lt"/>
                          <a:ea typeface="Arial" panose="020B0604020202020204" pitchFamily="34" charset="0"/>
                          <a:cs typeface="Times New Roman" panose="02020603050405020304" pitchFamily="18" charset="0"/>
                        </a:rPr>
                        <a:t> (AF specific) </a:t>
                      </a:r>
                      <a:endParaRPr lang="ko-KR" sz="1600" b="0" dirty="0">
                        <a:solidFill>
                          <a:srgbClr val="000000"/>
                        </a:solidFill>
                        <a:effectLst/>
                        <a:latin typeface="+mn-lt"/>
                        <a:ea typeface="Calibri" panose="020F0502020204030204" pitchFamily="34" charset="0"/>
                        <a:cs typeface="Times New Roman" panose="02020603050405020304" pitchFamily="18" charset="0"/>
                      </a:endParaRPr>
                    </a:p>
                  </a:txBody>
                  <a:tcPr marR="63500" marT="2286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1000"/>
                        </a:spcAft>
                      </a:pPr>
                      <a:r>
                        <a:rPr lang="en-US" sz="1200" b="0" dirty="0">
                          <a:solidFill>
                            <a:srgbClr val="000000"/>
                          </a:solidFill>
                          <a:effectLst/>
                          <a:latin typeface="+mn-lt"/>
                          <a:ea typeface="Arial" panose="020B0604020202020204" pitchFamily="34" charset="0"/>
                          <a:cs typeface="Times New Roman" panose="02020603050405020304" pitchFamily="18" charset="0"/>
                        </a:rPr>
                        <a:t>20 questions: 4 targeting AF-related symptoms, 8 evaluating daily function, and 6 assessing AF treatment concerns. Each item scored on a 7-point Likert scale. </a:t>
                      </a:r>
                      <a:endParaRPr lang="ko-KR" sz="1200" b="0" dirty="0">
                        <a:solidFill>
                          <a:srgbClr val="000000"/>
                        </a:solidFill>
                        <a:effectLst/>
                        <a:latin typeface="+mn-lt"/>
                        <a:ea typeface="Calibri" panose="020F0502020204030204" pitchFamily="34" charset="0"/>
                        <a:cs typeface="Times New Roman" panose="02020603050405020304" pitchFamily="18" charset="0"/>
                      </a:endParaRPr>
                    </a:p>
                    <a:p>
                      <a:pPr>
                        <a:lnSpc>
                          <a:spcPct val="107000"/>
                        </a:lnSpc>
                        <a:spcAft>
                          <a:spcPts val="0"/>
                        </a:spcAft>
                      </a:pPr>
                      <a:r>
                        <a:rPr lang="en-US" sz="1200" b="0" dirty="0">
                          <a:solidFill>
                            <a:srgbClr val="000000"/>
                          </a:solidFill>
                          <a:effectLst/>
                          <a:latin typeface="+mn-lt"/>
                          <a:ea typeface="Arial" panose="020B0604020202020204" pitchFamily="34" charset="0"/>
                          <a:cs typeface="Times New Roman" panose="02020603050405020304" pitchFamily="18" charset="0"/>
                        </a:rPr>
                        <a:t> </a:t>
                      </a:r>
                      <a:endParaRPr lang="ko-KR" sz="1200" b="0" dirty="0">
                        <a:solidFill>
                          <a:srgbClr val="000000"/>
                        </a:solidFill>
                        <a:effectLst/>
                        <a:latin typeface="+mn-lt"/>
                        <a:ea typeface="Calibri" panose="020F0502020204030204" pitchFamily="34" charset="0"/>
                        <a:cs typeface="Times New Roman" panose="02020603050405020304" pitchFamily="18" charset="0"/>
                      </a:endParaRPr>
                    </a:p>
                  </a:txBody>
                  <a:tcPr marR="63500" marT="2286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R="22860">
                        <a:lnSpc>
                          <a:spcPct val="115000"/>
                        </a:lnSpc>
                        <a:spcAft>
                          <a:spcPts val="1000"/>
                        </a:spcAft>
                      </a:pPr>
                      <a:r>
                        <a:rPr lang="en-US" sz="1200" b="0" dirty="0">
                          <a:solidFill>
                            <a:srgbClr val="000000"/>
                          </a:solidFill>
                          <a:effectLst/>
                          <a:latin typeface="+mn-lt"/>
                          <a:ea typeface="Arial" panose="020B0604020202020204" pitchFamily="34" charset="0"/>
                          <a:cs typeface="Times New Roman" panose="02020603050405020304" pitchFamily="18" charset="0"/>
                        </a:rPr>
                        <a:t>Advantages: brief, simple, very responsive to AF interventions. Good internal validity and well validated against a number of other global and AF-specific QOL scales. Used in CABANA. </a:t>
                      </a:r>
                      <a:endParaRPr lang="ko-KR" sz="1200" b="0" dirty="0">
                        <a:solidFill>
                          <a:srgbClr val="000000"/>
                        </a:solidFill>
                        <a:effectLst/>
                        <a:latin typeface="+mn-lt"/>
                        <a:ea typeface="Calibri" panose="020F0502020204030204" pitchFamily="34" charset="0"/>
                        <a:cs typeface="Times New Roman" panose="02020603050405020304" pitchFamily="18" charset="0"/>
                      </a:endParaRPr>
                    </a:p>
                    <a:p>
                      <a:pPr>
                        <a:lnSpc>
                          <a:spcPct val="107000"/>
                        </a:lnSpc>
                        <a:spcAft>
                          <a:spcPts val="0"/>
                        </a:spcAft>
                      </a:pPr>
                      <a:r>
                        <a:rPr lang="en-US" sz="1200" b="0" dirty="0">
                          <a:solidFill>
                            <a:srgbClr val="000000"/>
                          </a:solidFill>
                          <a:effectLst/>
                          <a:latin typeface="+mn-lt"/>
                          <a:ea typeface="Arial" panose="020B0604020202020204" pitchFamily="34" charset="0"/>
                          <a:cs typeface="Times New Roman" panose="02020603050405020304" pitchFamily="18" charset="0"/>
                        </a:rPr>
                        <a:t>Disadvantages: validation in only two published studies (approximately 219 patients). </a:t>
                      </a:r>
                      <a:endParaRPr lang="ko-KR" sz="1200" b="0" dirty="0">
                        <a:solidFill>
                          <a:srgbClr val="000000"/>
                        </a:solidFill>
                        <a:effectLst/>
                        <a:latin typeface="+mn-lt"/>
                        <a:ea typeface="Calibri" panose="020F0502020204030204" pitchFamily="34" charset="0"/>
                        <a:cs typeface="Times New Roman" panose="02020603050405020304" pitchFamily="18" charset="0"/>
                      </a:endParaRPr>
                    </a:p>
                  </a:txBody>
                  <a:tcPr marR="63500" marT="2286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2367134287"/>
                  </a:ext>
                </a:extLst>
              </a:tr>
              <a:tr h="476521">
                <a:tc>
                  <a:txBody>
                    <a:bodyPr/>
                    <a:lstStyle/>
                    <a:p>
                      <a:pPr>
                        <a:lnSpc>
                          <a:spcPct val="107000"/>
                        </a:lnSpc>
                        <a:spcAft>
                          <a:spcPts val="0"/>
                        </a:spcAft>
                      </a:pPr>
                      <a:r>
                        <a:rPr lang="en-US" sz="1600" b="0" dirty="0">
                          <a:solidFill>
                            <a:srgbClr val="000000"/>
                          </a:solidFill>
                          <a:effectLst/>
                          <a:latin typeface="+mn-lt"/>
                          <a:ea typeface="Arial" panose="020B0604020202020204" pitchFamily="34" charset="0"/>
                          <a:cs typeface="Times New Roman" panose="02020603050405020304" pitchFamily="18" charset="0"/>
                        </a:rPr>
                        <a:t>Quality of Life Questionnaire </a:t>
                      </a:r>
                      <a:endParaRPr lang="en-US" sz="1600" b="0" dirty="0" smtClean="0">
                        <a:solidFill>
                          <a:srgbClr val="000000"/>
                        </a:solidFill>
                        <a:effectLst/>
                        <a:latin typeface="+mn-lt"/>
                        <a:ea typeface="Arial" panose="020B0604020202020204" pitchFamily="34" charset="0"/>
                        <a:cs typeface="Times New Roman" panose="02020603050405020304" pitchFamily="18" charset="0"/>
                      </a:endParaRPr>
                    </a:p>
                    <a:p>
                      <a:pPr>
                        <a:lnSpc>
                          <a:spcPct val="107000"/>
                        </a:lnSpc>
                        <a:spcAft>
                          <a:spcPts val="0"/>
                        </a:spcAft>
                      </a:pPr>
                      <a:r>
                        <a:rPr lang="en-US" sz="1600" b="0" dirty="0" smtClean="0">
                          <a:solidFill>
                            <a:srgbClr val="000000"/>
                          </a:solidFill>
                          <a:effectLst/>
                          <a:latin typeface="+mn-lt"/>
                          <a:ea typeface="Arial" panose="020B0604020202020204" pitchFamily="34" charset="0"/>
                          <a:cs typeface="Times New Roman" panose="02020603050405020304" pitchFamily="18" charset="0"/>
                        </a:rPr>
                        <a:t>for </a:t>
                      </a:r>
                      <a:r>
                        <a:rPr lang="en-US" sz="1600" b="0" dirty="0">
                          <a:solidFill>
                            <a:srgbClr val="000000"/>
                          </a:solidFill>
                          <a:effectLst/>
                          <a:latin typeface="+mn-lt"/>
                          <a:ea typeface="Arial" panose="020B0604020202020204" pitchFamily="34" charset="0"/>
                          <a:cs typeface="Times New Roman" panose="02020603050405020304" pitchFamily="18" charset="0"/>
                        </a:rPr>
                        <a:t>Patients </a:t>
                      </a:r>
                      <a:r>
                        <a:rPr lang="en-US" sz="1600" b="0" dirty="0" smtClean="0">
                          <a:solidFill>
                            <a:srgbClr val="000000"/>
                          </a:solidFill>
                          <a:effectLst/>
                          <a:latin typeface="+mn-lt"/>
                          <a:ea typeface="Arial" panose="020B0604020202020204" pitchFamily="34" charset="0"/>
                          <a:cs typeface="Times New Roman" panose="02020603050405020304" pitchFamily="18" charset="0"/>
                        </a:rPr>
                        <a:t>with </a:t>
                      </a:r>
                      <a:r>
                        <a:rPr lang="en-US" sz="1600" b="0" dirty="0">
                          <a:solidFill>
                            <a:srgbClr val="000000"/>
                          </a:solidFill>
                          <a:effectLst/>
                          <a:latin typeface="+mn-lt"/>
                          <a:ea typeface="Arial" panose="020B0604020202020204" pitchFamily="34" charset="0"/>
                          <a:cs typeface="Times New Roman" panose="02020603050405020304" pitchFamily="18" charset="0"/>
                        </a:rPr>
                        <a:t>AF </a:t>
                      </a:r>
                      <a:endParaRPr lang="ko-KR" sz="1600" b="0" dirty="0">
                        <a:solidFill>
                          <a:srgbClr val="000000"/>
                        </a:solidFill>
                        <a:effectLst/>
                        <a:latin typeface="+mn-lt"/>
                        <a:ea typeface="Calibri" panose="020F0502020204030204" pitchFamily="34" charset="0"/>
                        <a:cs typeface="Times New Roman" panose="02020603050405020304" pitchFamily="18" charset="0"/>
                      </a:endParaRPr>
                    </a:p>
                    <a:p>
                      <a:pPr>
                        <a:lnSpc>
                          <a:spcPct val="107000"/>
                        </a:lnSpc>
                        <a:spcAft>
                          <a:spcPts val="0"/>
                        </a:spcAft>
                      </a:pPr>
                      <a:r>
                        <a:rPr lang="en-US" sz="1600" b="0" dirty="0">
                          <a:solidFill>
                            <a:srgbClr val="000000"/>
                          </a:solidFill>
                          <a:effectLst/>
                          <a:latin typeface="+mn-lt"/>
                          <a:ea typeface="Arial" panose="020B0604020202020204" pitchFamily="34" charset="0"/>
                          <a:cs typeface="Times New Roman" panose="02020603050405020304" pitchFamily="18" charset="0"/>
                        </a:rPr>
                        <a:t>(</a:t>
                      </a:r>
                      <a:r>
                        <a:rPr lang="en-US" sz="1600" b="0" dirty="0" smtClean="0">
                          <a:solidFill>
                            <a:srgbClr val="000000"/>
                          </a:solidFill>
                          <a:effectLst/>
                          <a:latin typeface="+mn-lt"/>
                          <a:ea typeface="Arial" panose="020B0604020202020204" pitchFamily="34" charset="0"/>
                          <a:cs typeface="Times New Roman" panose="02020603050405020304" pitchFamily="18" charset="0"/>
                        </a:rPr>
                        <a:t>AF-</a:t>
                      </a:r>
                      <a:r>
                        <a:rPr lang="en-US" sz="1600" b="0" dirty="0" err="1" smtClean="0">
                          <a:solidFill>
                            <a:srgbClr val="000000"/>
                          </a:solidFill>
                          <a:effectLst/>
                          <a:latin typeface="+mn-lt"/>
                          <a:ea typeface="Arial" panose="020B0604020202020204" pitchFamily="34" charset="0"/>
                          <a:cs typeface="Times New Roman" panose="02020603050405020304" pitchFamily="18" charset="0"/>
                        </a:rPr>
                        <a:t>QoL</a:t>
                      </a:r>
                      <a:r>
                        <a:rPr lang="en-US" sz="1600" b="0" dirty="0" smtClean="0">
                          <a:solidFill>
                            <a:srgbClr val="000000"/>
                          </a:solidFill>
                          <a:effectLst/>
                          <a:latin typeface="+mn-lt"/>
                          <a:ea typeface="Arial" panose="020B0604020202020204" pitchFamily="34" charset="0"/>
                          <a:cs typeface="Times New Roman" panose="02020603050405020304" pitchFamily="18" charset="0"/>
                        </a:rPr>
                        <a:t>)41 </a:t>
                      </a:r>
                      <a:endParaRPr lang="ko-KR" sz="1600" b="0" dirty="0">
                        <a:solidFill>
                          <a:srgbClr val="000000"/>
                        </a:solidFill>
                        <a:effectLst/>
                        <a:latin typeface="+mn-lt"/>
                        <a:ea typeface="Calibri" panose="020F0502020204030204" pitchFamily="34" charset="0"/>
                        <a:cs typeface="Times New Roman" panose="02020603050405020304" pitchFamily="18" charset="0"/>
                      </a:endParaRPr>
                    </a:p>
                    <a:p>
                      <a:pPr>
                        <a:lnSpc>
                          <a:spcPct val="107000"/>
                        </a:lnSpc>
                        <a:spcAft>
                          <a:spcPts val="0"/>
                        </a:spcAft>
                      </a:pPr>
                      <a:r>
                        <a:rPr lang="en-US" sz="1600" b="0" dirty="0">
                          <a:solidFill>
                            <a:srgbClr val="000000"/>
                          </a:solidFill>
                          <a:effectLst/>
                          <a:latin typeface="+mn-lt"/>
                          <a:ea typeface="Arial" panose="020B0604020202020204" pitchFamily="34" charset="0"/>
                          <a:cs typeface="Times New Roman" panose="02020603050405020304" pitchFamily="18" charset="0"/>
                        </a:rPr>
                        <a:t>(AF specific) </a:t>
                      </a:r>
                      <a:endParaRPr lang="ko-KR" sz="1600" b="0" dirty="0">
                        <a:solidFill>
                          <a:srgbClr val="000000"/>
                        </a:solidFill>
                        <a:effectLst/>
                        <a:latin typeface="+mn-lt"/>
                        <a:ea typeface="Calibri" panose="020F0502020204030204" pitchFamily="34" charset="0"/>
                        <a:cs typeface="Times New Roman" panose="02020603050405020304" pitchFamily="18" charset="0"/>
                      </a:endParaRPr>
                    </a:p>
                  </a:txBody>
                  <a:tcPr marR="63500" marT="2286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US" sz="1200" b="0" dirty="0">
                          <a:solidFill>
                            <a:srgbClr val="000000"/>
                          </a:solidFill>
                          <a:effectLst/>
                          <a:latin typeface="+mn-lt"/>
                          <a:ea typeface="Arial" panose="020B0604020202020204" pitchFamily="34" charset="0"/>
                          <a:cs typeface="Times New Roman" panose="02020603050405020304" pitchFamily="18" charset="0"/>
                        </a:rPr>
                        <a:t>18-item self-administered questionnaire with three domains: psychological, physical, and </a:t>
                      </a:r>
                      <a:endParaRPr lang="en-US" sz="1200" b="0" dirty="0" smtClean="0">
                        <a:solidFill>
                          <a:srgbClr val="000000"/>
                        </a:solidFill>
                        <a:effectLst/>
                        <a:latin typeface="+mn-lt"/>
                        <a:ea typeface="Arial" panose="020B0604020202020204" pitchFamily="34" charset="0"/>
                        <a:cs typeface="Times New Roman" panose="02020603050405020304" pitchFamily="18" charset="0"/>
                      </a:endParaRPr>
                    </a:p>
                    <a:p>
                      <a:pPr>
                        <a:lnSpc>
                          <a:spcPct val="107000"/>
                        </a:lnSpc>
                        <a:spcAft>
                          <a:spcPts val="0"/>
                        </a:spcAft>
                      </a:pPr>
                      <a:r>
                        <a:rPr lang="en-US" sz="1200" b="0" dirty="0" smtClean="0">
                          <a:solidFill>
                            <a:srgbClr val="000000"/>
                          </a:solidFill>
                          <a:effectLst/>
                          <a:latin typeface="+mn-lt"/>
                          <a:ea typeface="Arial" panose="020B0604020202020204" pitchFamily="34" charset="0"/>
                          <a:cs typeface="Times New Roman" panose="02020603050405020304" pitchFamily="18" charset="0"/>
                        </a:rPr>
                        <a:t>sexual </a:t>
                      </a:r>
                      <a:r>
                        <a:rPr lang="en-US" sz="1200" b="0" dirty="0">
                          <a:solidFill>
                            <a:srgbClr val="000000"/>
                          </a:solidFill>
                          <a:effectLst/>
                          <a:latin typeface="+mn-lt"/>
                          <a:ea typeface="Arial" panose="020B0604020202020204" pitchFamily="34" charset="0"/>
                          <a:cs typeface="Times New Roman" panose="02020603050405020304" pitchFamily="18" charset="0"/>
                        </a:rPr>
                        <a:t>activity. Each item scores on a 5-point </a:t>
                      </a:r>
                      <a:endParaRPr lang="en-US" sz="1200" b="0" dirty="0" smtClean="0">
                        <a:solidFill>
                          <a:srgbClr val="000000"/>
                        </a:solidFill>
                        <a:effectLst/>
                        <a:latin typeface="+mn-lt"/>
                        <a:ea typeface="Arial" panose="020B0604020202020204" pitchFamily="34" charset="0"/>
                        <a:cs typeface="Times New Roman" panose="02020603050405020304" pitchFamily="18" charset="0"/>
                      </a:endParaRPr>
                    </a:p>
                    <a:p>
                      <a:pPr>
                        <a:lnSpc>
                          <a:spcPct val="107000"/>
                        </a:lnSpc>
                        <a:spcAft>
                          <a:spcPts val="0"/>
                        </a:spcAft>
                      </a:pPr>
                      <a:r>
                        <a:rPr lang="en-US" sz="1200" b="0" dirty="0" smtClean="0">
                          <a:solidFill>
                            <a:srgbClr val="000000"/>
                          </a:solidFill>
                          <a:effectLst/>
                          <a:latin typeface="+mn-lt"/>
                          <a:ea typeface="Arial" panose="020B0604020202020204" pitchFamily="34" charset="0"/>
                          <a:cs typeface="Times New Roman" panose="02020603050405020304" pitchFamily="18" charset="0"/>
                        </a:rPr>
                        <a:t>Likert </a:t>
                      </a:r>
                      <a:r>
                        <a:rPr lang="en-US" sz="1200" b="0" dirty="0">
                          <a:solidFill>
                            <a:srgbClr val="000000"/>
                          </a:solidFill>
                          <a:effectLst/>
                          <a:latin typeface="+mn-lt"/>
                          <a:ea typeface="Arial" panose="020B0604020202020204" pitchFamily="34" charset="0"/>
                          <a:cs typeface="Times New Roman" panose="02020603050405020304" pitchFamily="18" charset="0"/>
                        </a:rPr>
                        <a:t>scale. </a:t>
                      </a:r>
                      <a:endParaRPr lang="ko-KR" sz="1200" b="0" dirty="0">
                        <a:solidFill>
                          <a:srgbClr val="000000"/>
                        </a:solidFill>
                        <a:effectLst/>
                        <a:latin typeface="+mn-lt"/>
                        <a:ea typeface="Calibri" panose="020F0502020204030204" pitchFamily="34" charset="0"/>
                        <a:cs typeface="Times New Roman" panose="02020603050405020304" pitchFamily="18" charset="0"/>
                      </a:endParaRPr>
                    </a:p>
                  </a:txBody>
                  <a:tcPr marR="63500" marT="2286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R="16510">
                        <a:lnSpc>
                          <a:spcPct val="115000"/>
                        </a:lnSpc>
                        <a:spcAft>
                          <a:spcPts val="1000"/>
                        </a:spcAft>
                      </a:pPr>
                      <a:r>
                        <a:rPr lang="en-US" sz="1200" b="0" dirty="0">
                          <a:solidFill>
                            <a:srgbClr val="000000"/>
                          </a:solidFill>
                          <a:effectLst/>
                          <a:latin typeface="+mn-lt"/>
                          <a:ea typeface="Arial" panose="020B0604020202020204" pitchFamily="34" charset="0"/>
                          <a:cs typeface="Times New Roman" panose="02020603050405020304" pitchFamily="18" charset="0"/>
                        </a:rPr>
                        <a:t>Advantages: brief, simple, responsive to AF interventions; good internal validity; used in SARA trial. </a:t>
                      </a:r>
                      <a:endParaRPr lang="ko-KR" sz="1200" b="0" dirty="0">
                        <a:solidFill>
                          <a:srgbClr val="000000"/>
                        </a:solidFill>
                        <a:effectLst/>
                        <a:latin typeface="+mn-lt"/>
                        <a:ea typeface="Calibri" panose="020F0502020204030204" pitchFamily="34" charset="0"/>
                        <a:cs typeface="Times New Roman" panose="02020603050405020304" pitchFamily="18" charset="0"/>
                      </a:endParaRPr>
                    </a:p>
                    <a:p>
                      <a:pPr>
                        <a:lnSpc>
                          <a:spcPct val="107000"/>
                        </a:lnSpc>
                        <a:spcAft>
                          <a:spcPts val="0"/>
                        </a:spcAft>
                      </a:pPr>
                      <a:r>
                        <a:rPr lang="en-US" sz="1200" b="0" dirty="0">
                          <a:solidFill>
                            <a:srgbClr val="000000"/>
                          </a:solidFill>
                          <a:effectLst/>
                          <a:latin typeface="+mn-lt"/>
                          <a:ea typeface="Arial" panose="020B0604020202020204" pitchFamily="34" charset="0"/>
                          <a:cs typeface="Times New Roman" panose="02020603050405020304" pitchFamily="18" charset="0"/>
                        </a:rPr>
                        <a:t>Disadvantages: external validity compared </a:t>
                      </a:r>
                      <a:endParaRPr lang="en-US" sz="1200" b="0" dirty="0" smtClean="0">
                        <a:solidFill>
                          <a:srgbClr val="000000"/>
                        </a:solidFill>
                        <a:effectLst/>
                        <a:latin typeface="+mn-lt"/>
                        <a:ea typeface="Arial" panose="020B0604020202020204" pitchFamily="34" charset="0"/>
                        <a:cs typeface="Times New Roman" panose="02020603050405020304" pitchFamily="18" charset="0"/>
                      </a:endParaRPr>
                    </a:p>
                    <a:p>
                      <a:pPr>
                        <a:lnSpc>
                          <a:spcPct val="107000"/>
                        </a:lnSpc>
                        <a:spcAft>
                          <a:spcPts val="0"/>
                        </a:spcAft>
                      </a:pPr>
                      <a:r>
                        <a:rPr lang="en-US" sz="1200" b="0" dirty="0" smtClean="0">
                          <a:solidFill>
                            <a:srgbClr val="000000"/>
                          </a:solidFill>
                          <a:effectLst/>
                          <a:latin typeface="+mn-lt"/>
                          <a:ea typeface="Arial" panose="020B0604020202020204" pitchFamily="34" charset="0"/>
                          <a:cs typeface="Times New Roman" panose="02020603050405020304" pitchFamily="18" charset="0"/>
                        </a:rPr>
                        <a:t>only </a:t>
                      </a:r>
                      <a:r>
                        <a:rPr lang="en-US" sz="1200" b="0" dirty="0">
                          <a:solidFill>
                            <a:srgbClr val="000000"/>
                          </a:solidFill>
                          <a:effectLst/>
                          <a:latin typeface="+mn-lt"/>
                          <a:ea typeface="Arial" panose="020B0604020202020204" pitchFamily="34" charset="0"/>
                          <a:cs typeface="Times New Roman" panose="02020603050405020304" pitchFamily="18" charset="0"/>
                        </a:rPr>
                        <a:t>to SF-36; formal validation in 1 study </a:t>
                      </a:r>
                      <a:endParaRPr lang="en-US" sz="1200" b="0" dirty="0" smtClean="0">
                        <a:solidFill>
                          <a:srgbClr val="000000"/>
                        </a:solidFill>
                        <a:effectLst/>
                        <a:latin typeface="+mn-lt"/>
                        <a:ea typeface="Arial" panose="020B0604020202020204" pitchFamily="34" charset="0"/>
                        <a:cs typeface="Times New Roman" panose="02020603050405020304" pitchFamily="18" charset="0"/>
                      </a:endParaRPr>
                    </a:p>
                    <a:p>
                      <a:pPr>
                        <a:lnSpc>
                          <a:spcPct val="107000"/>
                        </a:lnSpc>
                        <a:spcAft>
                          <a:spcPts val="0"/>
                        </a:spcAft>
                      </a:pPr>
                      <a:r>
                        <a:rPr lang="en-US" sz="1200" b="0" dirty="0" smtClean="0">
                          <a:solidFill>
                            <a:srgbClr val="000000"/>
                          </a:solidFill>
                          <a:effectLst/>
                          <a:latin typeface="+mn-lt"/>
                          <a:ea typeface="Arial" panose="020B0604020202020204" pitchFamily="34" charset="0"/>
                          <a:cs typeface="Times New Roman" panose="02020603050405020304" pitchFamily="18" charset="0"/>
                        </a:rPr>
                        <a:t>(</a:t>
                      </a:r>
                      <a:r>
                        <a:rPr lang="en-US" sz="1200" b="0" dirty="0">
                          <a:solidFill>
                            <a:srgbClr val="000000"/>
                          </a:solidFill>
                          <a:effectLst/>
                          <a:latin typeface="+mn-lt"/>
                          <a:ea typeface="Arial" panose="020B0604020202020204" pitchFamily="34" charset="0"/>
                          <a:cs typeface="Times New Roman" panose="02020603050405020304" pitchFamily="18" charset="0"/>
                        </a:rPr>
                        <a:t>approximately 400 patients). </a:t>
                      </a:r>
                      <a:endParaRPr lang="ko-KR" sz="1200" b="0" dirty="0">
                        <a:solidFill>
                          <a:srgbClr val="000000"/>
                        </a:solidFill>
                        <a:effectLst/>
                        <a:latin typeface="+mn-lt"/>
                        <a:ea typeface="Calibri" panose="020F0502020204030204" pitchFamily="34" charset="0"/>
                        <a:cs typeface="Times New Roman" panose="02020603050405020304" pitchFamily="18" charset="0"/>
                      </a:endParaRPr>
                    </a:p>
                  </a:txBody>
                  <a:tcPr marR="63500" marT="2286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88157171"/>
                  </a:ext>
                </a:extLst>
              </a:tr>
              <a:tr h="476521">
                <a:tc>
                  <a:txBody>
                    <a:bodyPr/>
                    <a:lstStyle/>
                    <a:p>
                      <a:pPr marL="635">
                        <a:lnSpc>
                          <a:spcPct val="107000"/>
                        </a:lnSpc>
                        <a:spcAft>
                          <a:spcPts val="0"/>
                        </a:spcAft>
                      </a:pPr>
                      <a:r>
                        <a:rPr lang="en-US" sz="1600" b="0" dirty="0">
                          <a:solidFill>
                            <a:srgbClr val="000000"/>
                          </a:solidFill>
                          <a:effectLst/>
                          <a:latin typeface="+mn-lt"/>
                          <a:ea typeface="Arial" panose="020B0604020202020204" pitchFamily="34" charset="0"/>
                          <a:cs typeface="Times New Roman" panose="02020603050405020304" pitchFamily="18" charset="0"/>
                        </a:rPr>
                        <a:t>Arrhythmia-Related Symptom </a:t>
                      </a:r>
                      <a:r>
                        <a:rPr lang="en-US" sz="1600" b="0" dirty="0" smtClean="0">
                          <a:solidFill>
                            <a:srgbClr val="000000"/>
                          </a:solidFill>
                          <a:effectLst/>
                          <a:latin typeface="+mn-lt"/>
                          <a:ea typeface="Arial" panose="020B0604020202020204" pitchFamily="34" charset="0"/>
                          <a:cs typeface="Times New Roman" panose="02020603050405020304" pitchFamily="18" charset="0"/>
                        </a:rPr>
                        <a:t>Checklist (SCL)42 </a:t>
                      </a:r>
                      <a:endParaRPr lang="ko-KR" sz="1600" b="0" dirty="0">
                        <a:solidFill>
                          <a:srgbClr val="000000"/>
                        </a:solidFill>
                        <a:effectLst/>
                        <a:latin typeface="+mn-lt"/>
                        <a:ea typeface="Calibri" panose="020F0502020204030204" pitchFamily="34" charset="0"/>
                        <a:cs typeface="Times New Roman" panose="02020603050405020304" pitchFamily="18" charset="0"/>
                      </a:endParaRPr>
                    </a:p>
                    <a:p>
                      <a:pPr marL="635">
                        <a:lnSpc>
                          <a:spcPct val="107000"/>
                        </a:lnSpc>
                        <a:spcAft>
                          <a:spcPts val="0"/>
                        </a:spcAft>
                      </a:pPr>
                      <a:r>
                        <a:rPr lang="en-US" sz="1600" b="0" dirty="0">
                          <a:solidFill>
                            <a:srgbClr val="000000"/>
                          </a:solidFill>
                          <a:effectLst/>
                          <a:latin typeface="+mn-lt"/>
                          <a:ea typeface="Arial" panose="020B0604020202020204" pitchFamily="34" charset="0"/>
                          <a:cs typeface="Times New Roman" panose="02020603050405020304" pitchFamily="18" charset="0"/>
                        </a:rPr>
                        <a:t>(AF specific)</a:t>
                      </a:r>
                      <a:endParaRPr lang="ko-KR" sz="1600" b="0" dirty="0">
                        <a:solidFill>
                          <a:srgbClr val="000000"/>
                        </a:solidFill>
                        <a:effectLst/>
                        <a:latin typeface="+mn-lt"/>
                        <a:ea typeface="Calibri" panose="020F0502020204030204" pitchFamily="34" charset="0"/>
                        <a:cs typeface="Times New Roman" panose="02020603050405020304" pitchFamily="18" charset="0"/>
                      </a:endParaRPr>
                    </a:p>
                  </a:txBody>
                  <a:tcPr marR="63500" marT="2286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R="5715">
                        <a:lnSpc>
                          <a:spcPct val="107000"/>
                        </a:lnSpc>
                        <a:spcAft>
                          <a:spcPts val="0"/>
                        </a:spcAft>
                      </a:pPr>
                      <a:r>
                        <a:rPr lang="en-US" sz="1200" b="0" dirty="0">
                          <a:solidFill>
                            <a:srgbClr val="000000"/>
                          </a:solidFill>
                          <a:effectLst/>
                          <a:latin typeface="+mn-lt"/>
                          <a:ea typeface="Arial" panose="020B0604020202020204" pitchFamily="34" charset="0"/>
                          <a:cs typeface="Times New Roman" panose="02020603050405020304" pitchFamily="18" charset="0"/>
                        </a:rPr>
                        <a:t>16 items covering AF symptom frequency </a:t>
                      </a:r>
                      <a:r>
                        <a:rPr lang="en-US" sz="1200" b="0" dirty="0" smtClean="0">
                          <a:solidFill>
                            <a:srgbClr val="000000"/>
                          </a:solidFill>
                          <a:effectLst/>
                          <a:latin typeface="+mn-lt"/>
                          <a:ea typeface="Arial" panose="020B0604020202020204" pitchFamily="34" charset="0"/>
                          <a:cs typeface="Times New Roman" panose="02020603050405020304" pitchFamily="18" charset="0"/>
                        </a:rPr>
                        <a:t>    and </a:t>
                      </a:r>
                      <a:r>
                        <a:rPr lang="en-US" sz="1200" b="0" dirty="0">
                          <a:solidFill>
                            <a:srgbClr val="000000"/>
                          </a:solidFill>
                          <a:effectLst/>
                          <a:latin typeface="+mn-lt"/>
                          <a:ea typeface="Arial" panose="020B0604020202020204" pitchFamily="34" charset="0"/>
                          <a:cs typeface="Times New Roman" panose="02020603050405020304" pitchFamily="18" charset="0"/>
                        </a:rPr>
                        <a:t>symptom severity. </a:t>
                      </a:r>
                      <a:endParaRPr lang="ko-KR" sz="1200" b="0" dirty="0">
                        <a:solidFill>
                          <a:srgbClr val="000000"/>
                        </a:solidFill>
                        <a:effectLst/>
                        <a:latin typeface="+mn-lt"/>
                        <a:ea typeface="Calibri" panose="020F0502020204030204" pitchFamily="34" charset="0"/>
                        <a:cs typeface="Times New Roman" panose="02020603050405020304" pitchFamily="18" charset="0"/>
                      </a:endParaRPr>
                    </a:p>
                  </a:txBody>
                  <a:tcPr marR="63500" marT="2286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995"/>
                        </a:spcAft>
                      </a:pPr>
                      <a:r>
                        <a:rPr lang="en-US" sz="1200" b="0" dirty="0">
                          <a:solidFill>
                            <a:srgbClr val="000000"/>
                          </a:solidFill>
                          <a:effectLst/>
                          <a:latin typeface="+mn-lt"/>
                          <a:ea typeface="Arial" panose="020B0604020202020204" pitchFamily="34" charset="0"/>
                          <a:cs typeface="Times New Roman" panose="02020603050405020304" pitchFamily="18" charset="0"/>
                        </a:rPr>
                        <a:t>Advantages: most extensively validated in </a:t>
                      </a:r>
                      <a:r>
                        <a:rPr lang="en-US" sz="1200" b="0" dirty="0" smtClean="0">
                          <a:solidFill>
                            <a:srgbClr val="000000"/>
                          </a:solidFill>
                          <a:effectLst/>
                          <a:latin typeface="+mn-lt"/>
                          <a:ea typeface="Arial" panose="020B0604020202020204" pitchFamily="34" charset="0"/>
                          <a:cs typeface="Times New Roman" panose="02020603050405020304" pitchFamily="18" charset="0"/>
                        </a:rPr>
                        <a:t>a        </a:t>
                      </a:r>
                      <a:r>
                        <a:rPr lang="en-US" sz="1200" b="0" baseline="0" dirty="0" smtClean="0">
                          <a:solidFill>
                            <a:srgbClr val="000000"/>
                          </a:solidFill>
                          <a:effectLst/>
                          <a:latin typeface="+mn-lt"/>
                          <a:ea typeface="Arial" panose="020B0604020202020204" pitchFamily="34" charset="0"/>
                          <a:cs typeface="Times New Roman" panose="02020603050405020304" pitchFamily="18" charset="0"/>
                        </a:rPr>
                        <a:t> </a:t>
                      </a:r>
                      <a:r>
                        <a:rPr lang="en-US" sz="1200" b="0" dirty="0" smtClean="0">
                          <a:solidFill>
                            <a:srgbClr val="000000"/>
                          </a:solidFill>
                          <a:effectLst/>
                          <a:latin typeface="+mn-lt"/>
                          <a:ea typeface="Arial" panose="020B0604020202020204" pitchFamily="34" charset="0"/>
                          <a:cs typeface="Times New Roman" panose="02020603050405020304" pitchFamily="18" charset="0"/>
                        </a:rPr>
                        <a:t>number </a:t>
                      </a:r>
                      <a:r>
                        <a:rPr lang="en-US" sz="1200" b="0" dirty="0">
                          <a:solidFill>
                            <a:srgbClr val="000000"/>
                          </a:solidFill>
                          <a:effectLst/>
                          <a:latin typeface="+mn-lt"/>
                          <a:ea typeface="Arial" panose="020B0604020202020204" pitchFamily="34" charset="0"/>
                          <a:cs typeface="Times New Roman" panose="02020603050405020304" pitchFamily="18" charset="0"/>
                        </a:rPr>
                        <a:t>of arrhythmia cohorts and clinical trials. </a:t>
                      </a:r>
                      <a:endParaRPr lang="ko-KR" sz="1200" b="0" dirty="0">
                        <a:solidFill>
                          <a:srgbClr val="000000"/>
                        </a:solidFill>
                        <a:effectLst/>
                        <a:latin typeface="+mn-lt"/>
                        <a:ea typeface="Calibri" panose="020F0502020204030204" pitchFamily="34" charset="0"/>
                        <a:cs typeface="Times New Roman" panose="02020603050405020304" pitchFamily="18" charset="0"/>
                      </a:endParaRPr>
                    </a:p>
                    <a:p>
                      <a:pPr>
                        <a:lnSpc>
                          <a:spcPct val="107000"/>
                        </a:lnSpc>
                        <a:spcAft>
                          <a:spcPts val="0"/>
                        </a:spcAft>
                      </a:pPr>
                      <a:r>
                        <a:rPr lang="en-US" sz="1200" b="0" dirty="0">
                          <a:solidFill>
                            <a:srgbClr val="000000"/>
                          </a:solidFill>
                          <a:effectLst/>
                          <a:latin typeface="+mn-lt"/>
                          <a:ea typeface="Arial" panose="020B0604020202020204" pitchFamily="34" charset="0"/>
                          <a:cs typeface="Times New Roman" panose="02020603050405020304" pitchFamily="18" charset="0"/>
                        </a:rPr>
                        <a:t>Disadvantages: time-consuming and uncertain </a:t>
                      </a:r>
                      <a:r>
                        <a:rPr lang="en-US" sz="1200" b="0" dirty="0" smtClean="0">
                          <a:solidFill>
                            <a:srgbClr val="000000"/>
                          </a:solidFill>
                          <a:effectLst/>
                          <a:latin typeface="+mn-lt"/>
                          <a:ea typeface="Arial" panose="020B0604020202020204" pitchFamily="34" charset="0"/>
                          <a:cs typeface="Times New Roman" panose="02020603050405020304" pitchFamily="18" charset="0"/>
                        </a:rPr>
                        <a:t> generalizability</a:t>
                      </a:r>
                      <a:r>
                        <a:rPr lang="en-US" sz="1200" b="0" dirty="0">
                          <a:solidFill>
                            <a:srgbClr val="000000"/>
                          </a:solidFill>
                          <a:effectLst/>
                          <a:latin typeface="+mn-lt"/>
                          <a:ea typeface="Arial" panose="020B0604020202020204" pitchFamily="34" charset="0"/>
                          <a:cs typeface="Times New Roman" panose="02020603050405020304" pitchFamily="18" charset="0"/>
                        </a:rPr>
                        <a:t>. </a:t>
                      </a:r>
                      <a:endParaRPr lang="ko-KR" sz="1200" b="0" dirty="0">
                        <a:solidFill>
                          <a:srgbClr val="000000"/>
                        </a:solidFill>
                        <a:effectLst/>
                        <a:latin typeface="+mn-lt"/>
                        <a:ea typeface="Calibri" panose="020F0502020204030204" pitchFamily="34" charset="0"/>
                        <a:cs typeface="Times New Roman" panose="02020603050405020304" pitchFamily="18" charset="0"/>
                      </a:endParaRPr>
                    </a:p>
                  </a:txBody>
                  <a:tcPr marR="63500" marT="2286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866959728"/>
                  </a:ext>
                </a:extLst>
              </a:tr>
            </a:tbl>
          </a:graphicData>
        </a:graphic>
      </p:graphicFrame>
    </p:spTree>
    <p:extLst>
      <p:ext uri="{BB962C8B-B14F-4D97-AF65-F5344CB8AC3E}">
        <p14:creationId xmlns:p14="http://schemas.microsoft.com/office/powerpoint/2010/main" val="2575483828"/>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표 1"/>
          <p:cNvGraphicFramePr>
            <a:graphicFrameLocks noGrp="1"/>
          </p:cNvGraphicFramePr>
          <p:nvPr>
            <p:extLst>
              <p:ext uri="{D42A27DB-BD31-4B8C-83A1-F6EECF244321}">
                <p14:modId xmlns:p14="http://schemas.microsoft.com/office/powerpoint/2010/main" val="3874995261"/>
              </p:ext>
            </p:extLst>
          </p:nvPr>
        </p:nvGraphicFramePr>
        <p:xfrm>
          <a:off x="89034" y="476672"/>
          <a:ext cx="8997168" cy="4856480"/>
        </p:xfrm>
        <a:graphic>
          <a:graphicData uri="http://schemas.openxmlformats.org/drawingml/2006/table">
            <a:tbl>
              <a:tblPr firstRow="1" firstCol="1" bandRow="1">
                <a:tableStyleId>{69CF1AB2-1976-4502-BF36-3FF5EA218861}</a:tableStyleId>
              </a:tblPr>
              <a:tblGrid>
                <a:gridCol w="2770392">
                  <a:extLst>
                    <a:ext uri="{9D8B030D-6E8A-4147-A177-3AD203B41FA5}">
                      <a16:colId xmlns="" xmlns:a16="http://schemas.microsoft.com/office/drawing/2014/main" val="4057238924"/>
                    </a:ext>
                  </a:extLst>
                </a:gridCol>
                <a:gridCol w="3031292">
                  <a:extLst>
                    <a:ext uri="{9D8B030D-6E8A-4147-A177-3AD203B41FA5}">
                      <a16:colId xmlns="" xmlns:a16="http://schemas.microsoft.com/office/drawing/2014/main" val="1766480478"/>
                    </a:ext>
                  </a:extLst>
                </a:gridCol>
                <a:gridCol w="3195484">
                  <a:extLst>
                    <a:ext uri="{9D8B030D-6E8A-4147-A177-3AD203B41FA5}">
                      <a16:colId xmlns="" xmlns:a16="http://schemas.microsoft.com/office/drawing/2014/main" val="857834970"/>
                    </a:ext>
                  </a:extLst>
                </a:gridCol>
              </a:tblGrid>
              <a:tr h="476521">
                <a:tc>
                  <a:txBody>
                    <a:bodyPr/>
                    <a:lstStyle/>
                    <a:p>
                      <a:pPr marL="635">
                        <a:lnSpc>
                          <a:spcPct val="107000"/>
                        </a:lnSpc>
                        <a:spcAft>
                          <a:spcPts val="75"/>
                        </a:spcAft>
                      </a:pPr>
                      <a:r>
                        <a:rPr lang="en-US" sz="1600" b="0" dirty="0">
                          <a:solidFill>
                            <a:srgbClr val="000000"/>
                          </a:solidFill>
                          <a:effectLst/>
                          <a:latin typeface="+mn-lt"/>
                          <a:ea typeface="Arial" panose="020B0604020202020204" pitchFamily="34" charset="0"/>
                          <a:cs typeface="Times New Roman" panose="02020603050405020304" pitchFamily="18" charset="0"/>
                        </a:rPr>
                        <a:t>Mayo AF Specific Symptom </a:t>
                      </a:r>
                      <a:endParaRPr lang="ko-KR" sz="1600" b="0" dirty="0">
                        <a:solidFill>
                          <a:srgbClr val="000000"/>
                        </a:solidFill>
                        <a:effectLst/>
                        <a:latin typeface="+mn-lt"/>
                        <a:ea typeface="Calibri" panose="020F0502020204030204" pitchFamily="34" charset="0"/>
                        <a:cs typeface="Times New Roman" panose="02020603050405020304" pitchFamily="18" charset="0"/>
                      </a:endParaRPr>
                    </a:p>
                    <a:p>
                      <a:pPr marL="635">
                        <a:lnSpc>
                          <a:spcPct val="107000"/>
                        </a:lnSpc>
                        <a:spcAft>
                          <a:spcPts val="0"/>
                        </a:spcAft>
                      </a:pPr>
                      <a:r>
                        <a:rPr lang="en-US" sz="1600" b="0" dirty="0">
                          <a:solidFill>
                            <a:srgbClr val="000000"/>
                          </a:solidFill>
                          <a:effectLst/>
                          <a:latin typeface="+mn-lt"/>
                          <a:ea typeface="Arial" panose="020B0604020202020204" pitchFamily="34" charset="0"/>
                          <a:cs typeface="Times New Roman" panose="02020603050405020304" pitchFamily="18" charset="0"/>
                        </a:rPr>
                        <a:t>Inventory (</a:t>
                      </a:r>
                      <a:r>
                        <a:rPr lang="en-US" sz="1600" b="0" dirty="0" smtClean="0">
                          <a:solidFill>
                            <a:srgbClr val="000000"/>
                          </a:solidFill>
                          <a:effectLst/>
                          <a:latin typeface="+mn-lt"/>
                          <a:ea typeface="Arial" panose="020B0604020202020204" pitchFamily="34" charset="0"/>
                          <a:cs typeface="Times New Roman" panose="02020603050405020304" pitchFamily="18" charset="0"/>
                        </a:rPr>
                        <a:t>MAFSI)43 </a:t>
                      </a:r>
                      <a:endParaRPr lang="ko-KR" sz="1600" b="0" dirty="0">
                        <a:solidFill>
                          <a:srgbClr val="000000"/>
                        </a:solidFill>
                        <a:effectLst/>
                        <a:latin typeface="+mn-lt"/>
                        <a:ea typeface="Calibri" panose="020F0502020204030204" pitchFamily="34" charset="0"/>
                        <a:cs typeface="Times New Roman" panose="02020603050405020304" pitchFamily="18" charset="0"/>
                      </a:endParaRPr>
                    </a:p>
                    <a:p>
                      <a:pPr marL="635">
                        <a:lnSpc>
                          <a:spcPct val="107000"/>
                        </a:lnSpc>
                        <a:spcAft>
                          <a:spcPts val="0"/>
                        </a:spcAft>
                      </a:pPr>
                      <a:r>
                        <a:rPr lang="en-US" sz="1600" b="0" dirty="0">
                          <a:solidFill>
                            <a:srgbClr val="000000"/>
                          </a:solidFill>
                          <a:effectLst/>
                          <a:latin typeface="+mn-lt"/>
                          <a:ea typeface="Arial" panose="020B0604020202020204" pitchFamily="34" charset="0"/>
                          <a:cs typeface="Times New Roman" panose="02020603050405020304" pitchFamily="18" charset="0"/>
                        </a:rPr>
                        <a:t>(AF specific) </a:t>
                      </a:r>
                      <a:endParaRPr lang="ko-KR" sz="1600" b="0" dirty="0">
                        <a:solidFill>
                          <a:srgbClr val="000000"/>
                        </a:solidFill>
                        <a:effectLst/>
                        <a:latin typeface="+mn-lt"/>
                        <a:ea typeface="Calibri" panose="020F0502020204030204" pitchFamily="34" charset="0"/>
                        <a:cs typeface="Times New Roman" panose="02020603050405020304" pitchFamily="18" charset="0"/>
                      </a:endParaRPr>
                    </a:p>
                  </a:txBody>
                  <a:tcPr marR="63500" marT="2286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R="5715">
                        <a:lnSpc>
                          <a:spcPct val="115000"/>
                        </a:lnSpc>
                        <a:spcAft>
                          <a:spcPts val="0"/>
                        </a:spcAft>
                      </a:pPr>
                      <a:r>
                        <a:rPr lang="en-US" sz="1200" b="0" dirty="0">
                          <a:solidFill>
                            <a:srgbClr val="000000"/>
                          </a:solidFill>
                          <a:effectLst/>
                          <a:latin typeface="+mn-lt"/>
                          <a:ea typeface="Arial" panose="020B0604020202020204" pitchFamily="34" charset="0"/>
                          <a:cs typeface="Times New Roman" panose="02020603050405020304" pitchFamily="18" charset="0"/>
                        </a:rPr>
                        <a:t>10 items covering AF symptom frequency and severity. Combination of 5- point and 3-point Likert scale responses. </a:t>
                      </a:r>
                      <a:endParaRPr lang="ko-KR" sz="1200" b="0" dirty="0">
                        <a:solidFill>
                          <a:srgbClr val="000000"/>
                        </a:solidFill>
                        <a:effectLst/>
                        <a:latin typeface="+mn-lt"/>
                        <a:ea typeface="Calibri" panose="020F0502020204030204" pitchFamily="34" charset="0"/>
                        <a:cs typeface="Times New Roman" panose="02020603050405020304" pitchFamily="18" charset="0"/>
                      </a:endParaRPr>
                    </a:p>
                    <a:p>
                      <a:pPr>
                        <a:lnSpc>
                          <a:spcPct val="107000"/>
                        </a:lnSpc>
                        <a:spcAft>
                          <a:spcPts val="0"/>
                        </a:spcAft>
                      </a:pPr>
                      <a:r>
                        <a:rPr lang="en-US" sz="1200" b="0" dirty="0">
                          <a:solidFill>
                            <a:srgbClr val="000000"/>
                          </a:solidFill>
                          <a:effectLst/>
                          <a:latin typeface="+mn-lt"/>
                          <a:ea typeface="Arial" panose="020B0604020202020204" pitchFamily="34" charset="0"/>
                          <a:cs typeface="Times New Roman" panose="02020603050405020304" pitchFamily="18" charset="0"/>
                        </a:rPr>
                        <a:t>Used in CABANA trial. </a:t>
                      </a:r>
                      <a:endParaRPr lang="ko-KR" sz="1200" b="0" dirty="0">
                        <a:solidFill>
                          <a:srgbClr val="000000"/>
                        </a:solidFill>
                        <a:effectLst/>
                        <a:latin typeface="+mn-lt"/>
                        <a:ea typeface="Calibri" panose="020F0502020204030204" pitchFamily="34" charset="0"/>
                        <a:cs typeface="Times New Roman" panose="02020603050405020304" pitchFamily="18" charset="0"/>
                      </a:endParaRPr>
                    </a:p>
                  </a:txBody>
                  <a:tcPr marR="63500" marT="2286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R="15240">
                        <a:lnSpc>
                          <a:spcPct val="115000"/>
                        </a:lnSpc>
                        <a:spcAft>
                          <a:spcPts val="1000"/>
                        </a:spcAft>
                      </a:pPr>
                      <a:r>
                        <a:rPr lang="en-US" sz="1200" b="0" dirty="0">
                          <a:solidFill>
                            <a:srgbClr val="000000"/>
                          </a:solidFill>
                          <a:effectLst/>
                          <a:latin typeface="+mn-lt"/>
                          <a:ea typeface="Arial" panose="020B0604020202020204" pitchFamily="34" charset="0"/>
                          <a:cs typeface="Times New Roman" panose="02020603050405020304" pitchFamily="18" charset="0"/>
                        </a:rPr>
                        <a:t>Advantages: validated in an AF ablation </a:t>
                      </a:r>
                      <a:r>
                        <a:rPr lang="en-US" sz="1200" b="0" dirty="0" smtClean="0">
                          <a:solidFill>
                            <a:srgbClr val="000000"/>
                          </a:solidFill>
                          <a:effectLst/>
                          <a:latin typeface="+mn-lt"/>
                          <a:ea typeface="Arial" panose="020B0604020202020204" pitchFamily="34" charset="0"/>
                          <a:cs typeface="Times New Roman" panose="02020603050405020304" pitchFamily="18" charset="0"/>
                        </a:rPr>
                        <a:t>               population </a:t>
                      </a:r>
                      <a:r>
                        <a:rPr lang="en-US" sz="1200" b="0" dirty="0">
                          <a:solidFill>
                            <a:srgbClr val="000000"/>
                          </a:solidFill>
                          <a:effectLst/>
                          <a:latin typeface="+mn-lt"/>
                          <a:ea typeface="Arial" panose="020B0604020202020204" pitchFamily="34" charset="0"/>
                          <a:cs typeface="Times New Roman" panose="02020603050405020304" pitchFamily="18" charset="0"/>
                        </a:rPr>
                        <a:t>and responsive to ablation outcome; used in CABANA trial.</a:t>
                      </a:r>
                      <a:endParaRPr lang="ko-KR" sz="1200" b="0" dirty="0">
                        <a:solidFill>
                          <a:srgbClr val="000000"/>
                        </a:solidFill>
                        <a:effectLst/>
                        <a:latin typeface="+mn-lt"/>
                        <a:ea typeface="Calibri" panose="020F0502020204030204" pitchFamily="34" charset="0"/>
                        <a:cs typeface="Times New Roman" panose="02020603050405020304" pitchFamily="18" charset="0"/>
                      </a:endParaRPr>
                    </a:p>
                    <a:p>
                      <a:pPr>
                        <a:lnSpc>
                          <a:spcPct val="107000"/>
                        </a:lnSpc>
                        <a:spcAft>
                          <a:spcPts val="0"/>
                        </a:spcAft>
                      </a:pPr>
                      <a:r>
                        <a:rPr lang="en-US" sz="1200" b="0" dirty="0">
                          <a:solidFill>
                            <a:srgbClr val="000000"/>
                          </a:solidFill>
                          <a:effectLst/>
                          <a:latin typeface="+mn-lt"/>
                          <a:ea typeface="Arial" panose="020B0604020202020204" pitchFamily="34" charset="0"/>
                          <a:cs typeface="Times New Roman" panose="02020603050405020304" pitchFamily="18" charset="0"/>
                        </a:rPr>
                        <a:t>Disadvantages: external validity compared only to SF-36; 1 validation study (approximately 300 patients). </a:t>
                      </a:r>
                      <a:endParaRPr lang="ko-KR" sz="1200" b="0" dirty="0">
                        <a:solidFill>
                          <a:srgbClr val="000000"/>
                        </a:solidFill>
                        <a:effectLst/>
                        <a:latin typeface="+mn-lt"/>
                        <a:ea typeface="Calibri" panose="020F0502020204030204" pitchFamily="34" charset="0"/>
                        <a:cs typeface="Times New Roman" panose="02020603050405020304" pitchFamily="18" charset="0"/>
                      </a:endParaRPr>
                    </a:p>
                  </a:txBody>
                  <a:tcPr marR="63500" marT="2286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2367134287"/>
                  </a:ext>
                </a:extLst>
              </a:tr>
              <a:tr h="476521">
                <a:tc>
                  <a:txBody>
                    <a:bodyPr/>
                    <a:lstStyle/>
                    <a:p>
                      <a:pPr marL="635">
                        <a:lnSpc>
                          <a:spcPct val="107000"/>
                        </a:lnSpc>
                        <a:spcAft>
                          <a:spcPts val="70"/>
                        </a:spcAft>
                      </a:pPr>
                      <a:r>
                        <a:rPr lang="en-US" sz="1600" b="0" dirty="0">
                          <a:solidFill>
                            <a:srgbClr val="000000"/>
                          </a:solidFill>
                          <a:effectLst/>
                          <a:latin typeface="+mn-lt"/>
                          <a:ea typeface="Arial" panose="020B0604020202020204" pitchFamily="34" charset="0"/>
                          <a:cs typeface="Times New Roman" panose="02020603050405020304" pitchFamily="18" charset="0"/>
                        </a:rPr>
                        <a:t>University of Toronto Atrial </a:t>
                      </a:r>
                      <a:endParaRPr lang="ko-KR" sz="1600" b="0" dirty="0">
                        <a:solidFill>
                          <a:srgbClr val="000000"/>
                        </a:solidFill>
                        <a:effectLst/>
                        <a:latin typeface="+mn-lt"/>
                        <a:ea typeface="Calibri" panose="020F0502020204030204" pitchFamily="34" charset="0"/>
                        <a:cs typeface="Times New Roman" panose="02020603050405020304" pitchFamily="18" charset="0"/>
                      </a:endParaRPr>
                    </a:p>
                    <a:p>
                      <a:pPr marL="635">
                        <a:lnSpc>
                          <a:spcPct val="107000"/>
                        </a:lnSpc>
                        <a:spcAft>
                          <a:spcPts val="75"/>
                        </a:spcAft>
                      </a:pPr>
                      <a:r>
                        <a:rPr lang="en-US" sz="1600" b="0" dirty="0">
                          <a:solidFill>
                            <a:srgbClr val="000000"/>
                          </a:solidFill>
                          <a:effectLst/>
                          <a:latin typeface="+mn-lt"/>
                          <a:ea typeface="Arial" panose="020B0604020202020204" pitchFamily="34" charset="0"/>
                          <a:cs typeface="Times New Roman" panose="02020603050405020304" pitchFamily="18" charset="0"/>
                        </a:rPr>
                        <a:t>Fibrillation Severity Scale </a:t>
                      </a:r>
                      <a:endParaRPr lang="en-US" sz="1600" b="0" dirty="0" smtClean="0">
                        <a:solidFill>
                          <a:srgbClr val="000000"/>
                        </a:solidFill>
                        <a:effectLst/>
                        <a:latin typeface="+mn-lt"/>
                        <a:ea typeface="Arial" panose="020B0604020202020204" pitchFamily="34" charset="0"/>
                        <a:cs typeface="Times New Roman" panose="02020603050405020304" pitchFamily="18" charset="0"/>
                      </a:endParaRPr>
                    </a:p>
                    <a:p>
                      <a:pPr marL="635">
                        <a:lnSpc>
                          <a:spcPct val="107000"/>
                        </a:lnSpc>
                        <a:spcAft>
                          <a:spcPts val="75"/>
                        </a:spcAft>
                      </a:pPr>
                      <a:r>
                        <a:rPr lang="en-US" sz="1600" b="0" dirty="0" smtClean="0">
                          <a:solidFill>
                            <a:srgbClr val="000000"/>
                          </a:solidFill>
                          <a:effectLst/>
                          <a:latin typeface="+mn-lt"/>
                          <a:ea typeface="Arial" panose="020B0604020202020204" pitchFamily="34" charset="0"/>
                          <a:cs typeface="Times New Roman" panose="02020603050405020304" pitchFamily="18" charset="0"/>
                        </a:rPr>
                        <a:t>(AFSS)44 </a:t>
                      </a:r>
                      <a:endParaRPr lang="ko-KR" sz="1600" b="0" dirty="0">
                        <a:solidFill>
                          <a:srgbClr val="000000"/>
                        </a:solidFill>
                        <a:effectLst/>
                        <a:latin typeface="+mn-lt"/>
                        <a:ea typeface="Calibri" panose="020F0502020204030204" pitchFamily="34" charset="0"/>
                        <a:cs typeface="Times New Roman" panose="02020603050405020304" pitchFamily="18" charset="0"/>
                      </a:endParaRPr>
                    </a:p>
                    <a:p>
                      <a:pPr marL="635">
                        <a:lnSpc>
                          <a:spcPct val="107000"/>
                        </a:lnSpc>
                        <a:spcAft>
                          <a:spcPts val="0"/>
                        </a:spcAft>
                      </a:pPr>
                      <a:r>
                        <a:rPr lang="en-US" sz="1600" b="0" dirty="0">
                          <a:solidFill>
                            <a:srgbClr val="000000"/>
                          </a:solidFill>
                          <a:effectLst/>
                          <a:latin typeface="+mn-lt"/>
                          <a:ea typeface="Arial" panose="020B0604020202020204" pitchFamily="34" charset="0"/>
                          <a:cs typeface="Times New Roman" panose="02020603050405020304" pitchFamily="18" charset="0"/>
                        </a:rPr>
                        <a:t>(AF </a:t>
                      </a:r>
                      <a:r>
                        <a:rPr lang="en-US" sz="1600" b="0" dirty="0" smtClean="0">
                          <a:solidFill>
                            <a:srgbClr val="000000"/>
                          </a:solidFill>
                          <a:effectLst/>
                          <a:latin typeface="+mn-lt"/>
                          <a:ea typeface="Arial" panose="020B0604020202020204" pitchFamily="34" charset="0"/>
                          <a:cs typeface="Times New Roman" panose="02020603050405020304" pitchFamily="18" charset="0"/>
                        </a:rPr>
                        <a:t>specific) </a:t>
                      </a:r>
                      <a:endParaRPr lang="ko-KR" sz="1600" b="0" dirty="0">
                        <a:solidFill>
                          <a:srgbClr val="000000"/>
                        </a:solidFill>
                        <a:effectLst/>
                        <a:latin typeface="+mn-lt"/>
                        <a:ea typeface="Calibri" panose="020F0502020204030204" pitchFamily="34" charset="0"/>
                        <a:cs typeface="Times New Roman" panose="02020603050405020304" pitchFamily="18" charset="0"/>
                      </a:endParaRPr>
                    </a:p>
                  </a:txBody>
                  <a:tcPr marR="63500" marT="2286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US" sz="1200" b="0" dirty="0">
                          <a:solidFill>
                            <a:srgbClr val="000000"/>
                          </a:solidFill>
                          <a:effectLst/>
                          <a:latin typeface="+mn-lt"/>
                          <a:ea typeface="Arial" panose="020B0604020202020204" pitchFamily="34" charset="0"/>
                          <a:cs typeface="Times New Roman" panose="02020603050405020304" pitchFamily="18" charset="0"/>
                        </a:rPr>
                        <a:t>10 items covering frequency, duration, and </a:t>
                      </a:r>
                      <a:r>
                        <a:rPr lang="en-US" sz="1200" b="0" dirty="0" smtClean="0">
                          <a:solidFill>
                            <a:srgbClr val="000000"/>
                          </a:solidFill>
                          <a:effectLst/>
                          <a:latin typeface="+mn-lt"/>
                          <a:ea typeface="Arial" panose="020B0604020202020204" pitchFamily="34" charset="0"/>
                          <a:cs typeface="Times New Roman" panose="02020603050405020304" pitchFamily="18" charset="0"/>
                        </a:rPr>
                        <a:t>    severity</a:t>
                      </a:r>
                      <a:r>
                        <a:rPr lang="en-US" sz="1200" b="0" dirty="0">
                          <a:solidFill>
                            <a:srgbClr val="000000"/>
                          </a:solidFill>
                          <a:effectLst/>
                          <a:latin typeface="+mn-lt"/>
                          <a:ea typeface="Arial" panose="020B0604020202020204" pitchFamily="34" charset="0"/>
                          <a:cs typeface="Times New Roman" panose="02020603050405020304" pitchFamily="18" charset="0"/>
                        </a:rPr>
                        <a:t>. 7-point Likert scale responses. </a:t>
                      </a:r>
                      <a:endParaRPr lang="ko-KR" sz="1200" b="0" dirty="0">
                        <a:solidFill>
                          <a:srgbClr val="000000"/>
                        </a:solidFill>
                        <a:effectLst/>
                        <a:latin typeface="+mn-lt"/>
                        <a:ea typeface="Calibri" panose="020F0502020204030204" pitchFamily="34" charset="0"/>
                        <a:cs typeface="Times New Roman" panose="02020603050405020304" pitchFamily="18" charset="0"/>
                      </a:endParaRPr>
                    </a:p>
                  </a:txBody>
                  <a:tcPr marR="63500" marT="2286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1000"/>
                        </a:spcAft>
                      </a:pPr>
                      <a:r>
                        <a:rPr lang="en-US" sz="1200" b="0" dirty="0">
                          <a:solidFill>
                            <a:srgbClr val="000000"/>
                          </a:solidFill>
                          <a:effectLst/>
                          <a:latin typeface="+mn-lt"/>
                          <a:ea typeface="Arial" panose="020B0604020202020204" pitchFamily="34" charset="0"/>
                          <a:cs typeface="Times New Roman" panose="02020603050405020304" pitchFamily="18" charset="0"/>
                        </a:rPr>
                        <a:t>Advantages: validated and reproducible; used in CTAF trial.</a:t>
                      </a:r>
                      <a:endParaRPr lang="ko-KR" sz="1200" b="0" dirty="0">
                        <a:solidFill>
                          <a:srgbClr val="000000"/>
                        </a:solidFill>
                        <a:effectLst/>
                        <a:latin typeface="+mn-lt"/>
                        <a:ea typeface="Calibri" panose="020F0502020204030204" pitchFamily="34" charset="0"/>
                        <a:cs typeface="Times New Roman" panose="02020603050405020304" pitchFamily="18" charset="0"/>
                      </a:endParaRPr>
                    </a:p>
                    <a:p>
                      <a:pPr>
                        <a:lnSpc>
                          <a:spcPct val="107000"/>
                        </a:lnSpc>
                        <a:spcAft>
                          <a:spcPts val="0"/>
                        </a:spcAft>
                      </a:pPr>
                      <a:r>
                        <a:rPr lang="en-US" sz="1200" b="0" dirty="0">
                          <a:solidFill>
                            <a:srgbClr val="000000"/>
                          </a:solidFill>
                          <a:effectLst/>
                          <a:latin typeface="+mn-lt"/>
                          <a:ea typeface="Arial" panose="020B0604020202020204" pitchFamily="34" charset="0"/>
                          <a:cs typeface="Times New Roman" panose="02020603050405020304" pitchFamily="18" charset="0"/>
                        </a:rPr>
                        <a:t>Disadvantages: time-consuming and uncertain </a:t>
                      </a:r>
                      <a:r>
                        <a:rPr lang="en-US" sz="1200" b="0" dirty="0" smtClean="0">
                          <a:solidFill>
                            <a:srgbClr val="000000"/>
                          </a:solidFill>
                          <a:effectLst/>
                          <a:latin typeface="+mn-lt"/>
                          <a:ea typeface="Arial" panose="020B0604020202020204" pitchFamily="34" charset="0"/>
                          <a:cs typeface="Times New Roman" panose="02020603050405020304" pitchFamily="18" charset="0"/>
                        </a:rPr>
                        <a:t> generalizability</a:t>
                      </a:r>
                      <a:r>
                        <a:rPr lang="en-US" sz="1200" b="0" dirty="0">
                          <a:solidFill>
                            <a:srgbClr val="000000"/>
                          </a:solidFill>
                          <a:effectLst/>
                          <a:latin typeface="+mn-lt"/>
                          <a:ea typeface="Arial" panose="020B0604020202020204" pitchFamily="34" charset="0"/>
                          <a:cs typeface="Times New Roman" panose="02020603050405020304" pitchFamily="18" charset="0"/>
                        </a:rPr>
                        <a:t>.</a:t>
                      </a:r>
                      <a:endParaRPr lang="ko-KR" sz="1200" b="0" dirty="0">
                        <a:solidFill>
                          <a:srgbClr val="000000"/>
                        </a:solidFill>
                        <a:effectLst/>
                        <a:latin typeface="+mn-lt"/>
                        <a:ea typeface="Calibri" panose="020F0502020204030204" pitchFamily="34" charset="0"/>
                        <a:cs typeface="Times New Roman" panose="02020603050405020304" pitchFamily="18" charset="0"/>
                      </a:endParaRPr>
                    </a:p>
                  </a:txBody>
                  <a:tcPr marR="63500" marT="2286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88157171"/>
                  </a:ext>
                </a:extLst>
              </a:tr>
              <a:tr h="476521">
                <a:tc>
                  <a:txBody>
                    <a:bodyPr/>
                    <a:lstStyle/>
                    <a:p>
                      <a:pPr marL="635">
                        <a:lnSpc>
                          <a:spcPct val="107000"/>
                        </a:lnSpc>
                        <a:spcAft>
                          <a:spcPts val="70"/>
                        </a:spcAft>
                      </a:pPr>
                      <a:r>
                        <a:rPr lang="en-US" sz="1600" b="0" dirty="0">
                          <a:solidFill>
                            <a:srgbClr val="000000"/>
                          </a:solidFill>
                          <a:effectLst/>
                          <a:latin typeface="+mn-lt"/>
                          <a:ea typeface="Arial" panose="020B0604020202020204" pitchFamily="34" charset="0"/>
                          <a:cs typeface="Times New Roman" panose="02020603050405020304" pitchFamily="18" charset="0"/>
                        </a:rPr>
                        <a:t>Arrhythmia Specific Questionnaire in </a:t>
                      </a:r>
                      <a:r>
                        <a:rPr lang="en-US" sz="1600" b="0" dirty="0" smtClean="0">
                          <a:solidFill>
                            <a:srgbClr val="000000"/>
                          </a:solidFill>
                          <a:effectLst/>
                          <a:latin typeface="+mn-lt"/>
                          <a:ea typeface="Arial" panose="020B0604020202020204" pitchFamily="34" charset="0"/>
                          <a:cs typeface="Times New Roman" panose="02020603050405020304" pitchFamily="18" charset="0"/>
                        </a:rPr>
                        <a:t>Tachycardia </a:t>
                      </a:r>
                      <a:r>
                        <a:rPr lang="en-US" sz="1600" b="0" dirty="0">
                          <a:solidFill>
                            <a:srgbClr val="000000"/>
                          </a:solidFill>
                          <a:effectLst/>
                          <a:latin typeface="+mn-lt"/>
                          <a:ea typeface="Arial" panose="020B0604020202020204" pitchFamily="34" charset="0"/>
                          <a:cs typeface="Times New Roman" panose="02020603050405020304" pitchFamily="18" charset="0"/>
                        </a:rPr>
                        <a:t>and </a:t>
                      </a:r>
                      <a:r>
                        <a:rPr lang="en-US" sz="1600" b="0" dirty="0" smtClean="0">
                          <a:solidFill>
                            <a:srgbClr val="000000"/>
                          </a:solidFill>
                          <a:effectLst/>
                          <a:latin typeface="+mn-lt"/>
                          <a:ea typeface="Arial" panose="020B0604020202020204" pitchFamily="34" charset="0"/>
                          <a:cs typeface="Times New Roman" panose="02020603050405020304" pitchFamily="18" charset="0"/>
                        </a:rPr>
                        <a:t>Arrhythmia (ASTA)45</a:t>
                      </a:r>
                      <a:endParaRPr lang="ko-KR" sz="1600" b="0" dirty="0">
                        <a:solidFill>
                          <a:srgbClr val="000000"/>
                        </a:solidFill>
                        <a:effectLst/>
                        <a:latin typeface="+mn-lt"/>
                        <a:ea typeface="Calibri" panose="020F0502020204030204" pitchFamily="34" charset="0"/>
                        <a:cs typeface="Times New Roman" panose="02020603050405020304" pitchFamily="18" charset="0"/>
                      </a:endParaRPr>
                    </a:p>
                    <a:p>
                      <a:pPr marL="635">
                        <a:lnSpc>
                          <a:spcPct val="107000"/>
                        </a:lnSpc>
                        <a:spcAft>
                          <a:spcPts val="0"/>
                        </a:spcAft>
                      </a:pPr>
                      <a:r>
                        <a:rPr lang="en-US" sz="1600" b="0" dirty="0">
                          <a:solidFill>
                            <a:srgbClr val="000000"/>
                          </a:solidFill>
                          <a:effectLst/>
                          <a:latin typeface="+mn-lt"/>
                          <a:ea typeface="Arial" panose="020B0604020202020204" pitchFamily="34" charset="0"/>
                          <a:cs typeface="Times New Roman" panose="02020603050405020304" pitchFamily="18" charset="0"/>
                        </a:rPr>
                        <a:t>(AF specific) </a:t>
                      </a:r>
                      <a:endParaRPr lang="ko-KR" sz="1600" b="0" dirty="0">
                        <a:solidFill>
                          <a:srgbClr val="000000"/>
                        </a:solidFill>
                        <a:effectLst/>
                        <a:latin typeface="+mn-lt"/>
                        <a:ea typeface="Calibri" panose="020F0502020204030204" pitchFamily="34" charset="0"/>
                        <a:cs typeface="Times New Roman" panose="02020603050405020304" pitchFamily="18" charset="0"/>
                      </a:endParaRPr>
                    </a:p>
                  </a:txBody>
                  <a:tcPr marR="63500" marT="2286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US" sz="1200" b="0" dirty="0">
                          <a:solidFill>
                            <a:srgbClr val="000000"/>
                          </a:solidFill>
                          <a:effectLst/>
                          <a:latin typeface="+mn-lt"/>
                          <a:ea typeface="Arial" panose="020B0604020202020204" pitchFamily="34" charset="0"/>
                          <a:cs typeface="Times New Roman" panose="02020603050405020304" pitchFamily="18" charset="0"/>
                        </a:rPr>
                        <a:t>Records number of AF episodes and average episode duration during last 3 months. </a:t>
                      </a:r>
                      <a:r>
                        <a:rPr lang="en-US" sz="1200" b="0" dirty="0" smtClean="0">
                          <a:solidFill>
                            <a:srgbClr val="000000"/>
                          </a:solidFill>
                          <a:effectLst/>
                          <a:latin typeface="+mn-lt"/>
                          <a:ea typeface="Arial" panose="020B0604020202020204" pitchFamily="34" charset="0"/>
                          <a:cs typeface="Times New Roman" panose="02020603050405020304" pitchFamily="18" charset="0"/>
                        </a:rPr>
                        <a:t>             8 </a:t>
                      </a:r>
                      <a:r>
                        <a:rPr lang="en-US" sz="1200" b="0" dirty="0">
                          <a:solidFill>
                            <a:srgbClr val="000000"/>
                          </a:solidFill>
                          <a:effectLst/>
                          <a:latin typeface="+mn-lt"/>
                          <a:ea typeface="Arial" panose="020B0604020202020204" pitchFamily="34" charset="0"/>
                          <a:cs typeface="Times New Roman" panose="02020603050405020304" pitchFamily="18" charset="0"/>
                        </a:rPr>
                        <a:t>symptoms and 2 disabling symptoms are recorded with scores from 1–4 for each. </a:t>
                      </a:r>
                      <a:endParaRPr lang="ko-KR" sz="1200" b="0" dirty="0">
                        <a:solidFill>
                          <a:srgbClr val="000000"/>
                        </a:solidFill>
                        <a:effectLst/>
                        <a:latin typeface="+mn-lt"/>
                        <a:ea typeface="Calibri" panose="020F0502020204030204" pitchFamily="34" charset="0"/>
                        <a:cs typeface="Times New Roman" panose="02020603050405020304" pitchFamily="18" charset="0"/>
                      </a:endParaRPr>
                    </a:p>
                  </a:txBody>
                  <a:tcPr marR="63500" marT="2286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R="21590">
                        <a:lnSpc>
                          <a:spcPct val="115000"/>
                        </a:lnSpc>
                        <a:spcAft>
                          <a:spcPts val="1000"/>
                        </a:spcAft>
                      </a:pPr>
                      <a:r>
                        <a:rPr lang="en-US" sz="1200" b="0" dirty="0">
                          <a:solidFill>
                            <a:srgbClr val="000000"/>
                          </a:solidFill>
                          <a:effectLst/>
                          <a:latin typeface="+mn-lt"/>
                          <a:ea typeface="Arial" panose="020B0604020202020204" pitchFamily="34" charset="0"/>
                          <a:cs typeface="Times New Roman" panose="02020603050405020304" pitchFamily="18" charset="0"/>
                        </a:rPr>
                        <a:t>Advantages: validated in various arrhythmia </a:t>
                      </a:r>
                      <a:r>
                        <a:rPr lang="en-US" sz="1200" b="0" dirty="0" smtClean="0">
                          <a:solidFill>
                            <a:srgbClr val="000000"/>
                          </a:solidFill>
                          <a:effectLst/>
                          <a:latin typeface="+mn-lt"/>
                          <a:ea typeface="Arial" panose="020B0604020202020204" pitchFamily="34" charset="0"/>
                          <a:cs typeface="Times New Roman" panose="02020603050405020304" pitchFamily="18" charset="0"/>
                        </a:rPr>
                        <a:t>     groups</a:t>
                      </a:r>
                      <a:r>
                        <a:rPr lang="en-US" sz="1200" b="0" dirty="0">
                          <a:solidFill>
                            <a:srgbClr val="000000"/>
                          </a:solidFill>
                          <a:effectLst/>
                          <a:latin typeface="+mn-lt"/>
                          <a:ea typeface="Arial" panose="020B0604020202020204" pitchFamily="34" charset="0"/>
                          <a:cs typeface="Times New Roman" panose="02020603050405020304" pitchFamily="18" charset="0"/>
                        </a:rPr>
                        <a:t>; external validity compared with SCL, EQ5D, and SF-36; used in </a:t>
                      </a:r>
                      <a:r>
                        <a:rPr lang="en-US" sz="1200" b="0" dirty="0" smtClean="0">
                          <a:solidFill>
                            <a:srgbClr val="000000"/>
                          </a:solidFill>
                          <a:effectLst/>
                          <a:latin typeface="+mn-lt"/>
                          <a:ea typeface="Arial" panose="020B0604020202020204" pitchFamily="34" charset="0"/>
                          <a:cs typeface="Times New Roman" panose="02020603050405020304" pitchFamily="18" charset="0"/>
                        </a:rPr>
                        <a:t>MANTRA-PAF</a:t>
                      </a:r>
                      <a:r>
                        <a:rPr lang="en-US" sz="1200" b="0" dirty="0">
                          <a:solidFill>
                            <a:srgbClr val="000000"/>
                          </a:solidFill>
                          <a:effectLst/>
                          <a:latin typeface="+mn-lt"/>
                          <a:ea typeface="Arial" panose="020B0604020202020204" pitchFamily="34" charset="0"/>
                          <a:cs typeface="Times New Roman" panose="02020603050405020304" pitchFamily="18" charset="0"/>
                        </a:rPr>
                        <a:t>; brief; </a:t>
                      </a:r>
                      <a:r>
                        <a:rPr lang="en-US" sz="1200" b="0" dirty="0" smtClean="0">
                          <a:solidFill>
                            <a:srgbClr val="000000"/>
                          </a:solidFill>
                          <a:effectLst/>
                          <a:latin typeface="+mn-lt"/>
                          <a:ea typeface="Arial" panose="020B0604020202020204" pitchFamily="34" charset="0"/>
                          <a:cs typeface="Times New Roman" panose="02020603050405020304" pitchFamily="18" charset="0"/>
                        </a:rPr>
                        <a:t>     simple</a:t>
                      </a:r>
                      <a:r>
                        <a:rPr lang="en-US" sz="1200" b="0" dirty="0">
                          <a:solidFill>
                            <a:srgbClr val="000000"/>
                          </a:solidFill>
                          <a:effectLst/>
                          <a:latin typeface="+mn-lt"/>
                          <a:ea typeface="Arial" panose="020B0604020202020204" pitchFamily="34" charset="0"/>
                          <a:cs typeface="Times New Roman" panose="02020603050405020304" pitchFamily="18" charset="0"/>
                        </a:rPr>
                        <a:t>. </a:t>
                      </a:r>
                      <a:endParaRPr lang="ko-KR" sz="1200" b="0" dirty="0">
                        <a:solidFill>
                          <a:srgbClr val="000000"/>
                        </a:solidFill>
                        <a:effectLst/>
                        <a:latin typeface="+mn-lt"/>
                        <a:ea typeface="Calibri" panose="020F0502020204030204" pitchFamily="34" charset="0"/>
                        <a:cs typeface="Times New Roman" panose="02020603050405020304" pitchFamily="18" charset="0"/>
                      </a:endParaRPr>
                    </a:p>
                    <a:p>
                      <a:pPr>
                        <a:lnSpc>
                          <a:spcPct val="107000"/>
                        </a:lnSpc>
                        <a:spcAft>
                          <a:spcPts val="0"/>
                        </a:spcAft>
                      </a:pPr>
                      <a:r>
                        <a:rPr lang="en-US" sz="1200" b="0" dirty="0">
                          <a:solidFill>
                            <a:srgbClr val="000000"/>
                          </a:solidFill>
                          <a:effectLst/>
                          <a:latin typeface="+mn-lt"/>
                          <a:ea typeface="Arial" panose="020B0604020202020204" pitchFamily="34" charset="0"/>
                          <a:cs typeface="Times New Roman" panose="02020603050405020304" pitchFamily="18" charset="0"/>
                        </a:rPr>
                        <a:t>Disadvantages: one validation </a:t>
                      </a:r>
                      <a:r>
                        <a:rPr lang="en-US" sz="1200" b="0" dirty="0" smtClean="0">
                          <a:solidFill>
                            <a:srgbClr val="000000"/>
                          </a:solidFill>
                          <a:effectLst/>
                          <a:latin typeface="+mn-lt"/>
                          <a:ea typeface="Arial" panose="020B0604020202020204" pitchFamily="34" charset="0"/>
                          <a:cs typeface="Times New Roman" panose="02020603050405020304" pitchFamily="18" charset="0"/>
                        </a:rPr>
                        <a:t>study                         </a:t>
                      </a:r>
                      <a:r>
                        <a:rPr lang="en-US" sz="1200" b="0" dirty="0">
                          <a:solidFill>
                            <a:srgbClr val="000000"/>
                          </a:solidFill>
                          <a:effectLst/>
                          <a:latin typeface="+mn-lt"/>
                          <a:ea typeface="Arial" panose="020B0604020202020204" pitchFamily="34" charset="0"/>
                          <a:cs typeface="Times New Roman" panose="02020603050405020304" pitchFamily="18" charset="0"/>
                        </a:rPr>
                        <a:t>(approximately 300 patients). </a:t>
                      </a:r>
                      <a:endParaRPr lang="ko-KR" sz="1200" b="0" dirty="0">
                        <a:solidFill>
                          <a:srgbClr val="000000"/>
                        </a:solidFill>
                        <a:effectLst/>
                        <a:latin typeface="+mn-lt"/>
                        <a:ea typeface="Calibri" panose="020F0502020204030204" pitchFamily="34" charset="0"/>
                        <a:cs typeface="Times New Roman" panose="02020603050405020304" pitchFamily="18" charset="0"/>
                      </a:endParaRPr>
                    </a:p>
                  </a:txBody>
                  <a:tcPr marR="63500" marT="2286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866959728"/>
                  </a:ext>
                </a:extLst>
              </a:tr>
              <a:tr h="476521">
                <a:tc>
                  <a:txBody>
                    <a:bodyPr/>
                    <a:lstStyle/>
                    <a:p>
                      <a:pPr marL="635">
                        <a:lnSpc>
                          <a:spcPct val="107000"/>
                        </a:lnSpc>
                        <a:spcAft>
                          <a:spcPts val="0"/>
                        </a:spcAft>
                      </a:pPr>
                      <a:r>
                        <a:rPr lang="en-US" altLang="ko-KR" sz="1600" b="0" dirty="0" smtClean="0">
                          <a:solidFill>
                            <a:srgbClr val="000000"/>
                          </a:solidFill>
                          <a:effectLst/>
                          <a:latin typeface="+mn-lt"/>
                          <a:ea typeface="Calibri" panose="020F0502020204030204" pitchFamily="34" charset="0"/>
                          <a:cs typeface="Times New Roman" panose="02020603050405020304" pitchFamily="18" charset="0"/>
                        </a:rPr>
                        <a:t>European Heart Rhythm Association (EHRA)46 </a:t>
                      </a:r>
                    </a:p>
                    <a:p>
                      <a:pPr marL="635">
                        <a:lnSpc>
                          <a:spcPct val="107000"/>
                        </a:lnSpc>
                        <a:spcAft>
                          <a:spcPts val="0"/>
                        </a:spcAft>
                      </a:pPr>
                      <a:r>
                        <a:rPr lang="en-US" altLang="ko-KR" sz="1600" b="0" dirty="0" smtClean="0">
                          <a:solidFill>
                            <a:srgbClr val="000000"/>
                          </a:solidFill>
                          <a:effectLst/>
                          <a:latin typeface="+mn-lt"/>
                          <a:ea typeface="Calibri" panose="020F0502020204030204" pitchFamily="34" charset="0"/>
                          <a:cs typeface="Times New Roman" panose="02020603050405020304" pitchFamily="18" charset="0"/>
                        </a:rPr>
                        <a:t>(AF specific) </a:t>
                      </a:r>
                    </a:p>
                  </a:txBody>
                  <a:tcPr marR="63500" marT="2286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US" altLang="ko-KR" sz="1200" b="0" dirty="0" smtClean="0">
                          <a:solidFill>
                            <a:srgbClr val="000000"/>
                          </a:solidFill>
                          <a:effectLst/>
                          <a:latin typeface="+mn-lt"/>
                          <a:ea typeface="Calibri" panose="020F0502020204030204" pitchFamily="34" charset="0"/>
                          <a:cs typeface="Times New Roman" panose="02020603050405020304" pitchFamily="18" charset="0"/>
                        </a:rPr>
                        <a:t>Like NYHA scale. I = no symptoms, II = mild symptoms not affecting daily activity, III = severe symptoms affecting daily activity, and IV = disabling symptoms terminating daily activities. </a:t>
                      </a:r>
                      <a:endParaRPr lang="ko-KR" sz="1200" b="0" dirty="0">
                        <a:solidFill>
                          <a:srgbClr val="000000"/>
                        </a:solidFill>
                        <a:effectLst/>
                        <a:latin typeface="+mn-lt"/>
                        <a:ea typeface="Calibri" panose="020F0502020204030204" pitchFamily="34" charset="0"/>
                        <a:cs typeface="Times New Roman" panose="02020603050405020304" pitchFamily="18" charset="0"/>
                      </a:endParaRPr>
                    </a:p>
                  </a:txBody>
                  <a:tcPr marR="63500" marT="2286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US" altLang="ko-KR" sz="1200" b="0" dirty="0" smtClean="0">
                          <a:solidFill>
                            <a:srgbClr val="000000"/>
                          </a:solidFill>
                          <a:effectLst/>
                          <a:latin typeface="+mn-lt"/>
                          <a:ea typeface="Calibri" panose="020F0502020204030204" pitchFamily="34" charset="0"/>
                          <a:cs typeface="Times New Roman" panose="02020603050405020304" pitchFamily="18" charset="0"/>
                        </a:rPr>
                        <a:t>Advantage: very simple, like NYHA.</a:t>
                      </a:r>
                    </a:p>
                    <a:p>
                      <a:pPr>
                        <a:lnSpc>
                          <a:spcPct val="107000"/>
                        </a:lnSpc>
                        <a:spcAft>
                          <a:spcPts val="0"/>
                        </a:spcAft>
                      </a:pPr>
                      <a:endParaRPr lang="en-US" altLang="ko-KR" sz="1200" b="0" dirty="0" smtClean="0">
                        <a:solidFill>
                          <a:srgbClr val="000000"/>
                        </a:solidFill>
                        <a:effectLst/>
                        <a:latin typeface="+mn-lt"/>
                        <a:ea typeface="Calibri" panose="020F0502020204030204" pitchFamily="34" charset="0"/>
                        <a:cs typeface="Times New Roman" panose="02020603050405020304" pitchFamily="18" charset="0"/>
                      </a:endParaRPr>
                    </a:p>
                    <a:p>
                      <a:pPr>
                        <a:lnSpc>
                          <a:spcPct val="107000"/>
                        </a:lnSpc>
                        <a:spcAft>
                          <a:spcPts val="0"/>
                        </a:spcAft>
                      </a:pPr>
                      <a:r>
                        <a:rPr lang="en-US" altLang="ko-KR" sz="1200" b="0" dirty="0" smtClean="0">
                          <a:solidFill>
                            <a:srgbClr val="000000"/>
                          </a:solidFill>
                          <a:effectLst/>
                          <a:latin typeface="+mn-lt"/>
                          <a:ea typeface="Calibri" panose="020F0502020204030204" pitchFamily="34" charset="0"/>
                          <a:cs typeface="Times New Roman" panose="02020603050405020304" pitchFamily="18" charset="0"/>
                        </a:rPr>
                        <a:t>Disadvantages: not used in studies and not well validated; not very specific; unknown generalizability. </a:t>
                      </a:r>
                    </a:p>
                  </a:txBody>
                  <a:tcPr marR="63500" marT="2286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588231339"/>
                  </a:ext>
                </a:extLst>
              </a:tr>
            </a:tbl>
          </a:graphicData>
        </a:graphic>
      </p:graphicFrame>
    </p:spTree>
    <p:extLst>
      <p:ext uri="{BB962C8B-B14F-4D97-AF65-F5344CB8AC3E}">
        <p14:creationId xmlns:p14="http://schemas.microsoft.com/office/powerpoint/2010/main" val="1347759654"/>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표 1"/>
          <p:cNvGraphicFramePr>
            <a:graphicFrameLocks noGrp="1"/>
          </p:cNvGraphicFramePr>
          <p:nvPr>
            <p:extLst>
              <p:ext uri="{D42A27DB-BD31-4B8C-83A1-F6EECF244321}">
                <p14:modId xmlns:p14="http://schemas.microsoft.com/office/powerpoint/2010/main" val="953047759"/>
              </p:ext>
            </p:extLst>
          </p:nvPr>
        </p:nvGraphicFramePr>
        <p:xfrm>
          <a:off x="73416" y="332656"/>
          <a:ext cx="8997168" cy="1555750"/>
        </p:xfrm>
        <a:graphic>
          <a:graphicData uri="http://schemas.openxmlformats.org/drawingml/2006/table">
            <a:tbl>
              <a:tblPr firstRow="1" firstCol="1" bandRow="1">
                <a:tableStyleId>{69CF1AB2-1976-4502-BF36-3FF5EA218861}</a:tableStyleId>
              </a:tblPr>
              <a:tblGrid>
                <a:gridCol w="2770392">
                  <a:extLst>
                    <a:ext uri="{9D8B030D-6E8A-4147-A177-3AD203B41FA5}">
                      <a16:colId xmlns="" xmlns:a16="http://schemas.microsoft.com/office/drawing/2014/main" val="4057238924"/>
                    </a:ext>
                  </a:extLst>
                </a:gridCol>
                <a:gridCol w="3031292">
                  <a:extLst>
                    <a:ext uri="{9D8B030D-6E8A-4147-A177-3AD203B41FA5}">
                      <a16:colId xmlns="" xmlns:a16="http://schemas.microsoft.com/office/drawing/2014/main" val="1766480478"/>
                    </a:ext>
                  </a:extLst>
                </a:gridCol>
                <a:gridCol w="3195484">
                  <a:extLst>
                    <a:ext uri="{9D8B030D-6E8A-4147-A177-3AD203B41FA5}">
                      <a16:colId xmlns="" xmlns:a16="http://schemas.microsoft.com/office/drawing/2014/main" val="857834970"/>
                    </a:ext>
                  </a:extLst>
                </a:gridCol>
              </a:tblGrid>
              <a:tr h="476521">
                <a:tc>
                  <a:txBody>
                    <a:bodyPr/>
                    <a:lstStyle/>
                    <a:p>
                      <a:pPr marL="635">
                        <a:lnSpc>
                          <a:spcPct val="107000"/>
                        </a:lnSpc>
                        <a:spcAft>
                          <a:spcPts val="0"/>
                        </a:spcAft>
                      </a:pPr>
                      <a:r>
                        <a:rPr lang="en-US" altLang="ko-KR" sz="1600" b="0" dirty="0" smtClean="0">
                          <a:solidFill>
                            <a:srgbClr val="000000"/>
                          </a:solidFill>
                          <a:effectLst/>
                          <a:latin typeface="+mn-lt"/>
                          <a:ea typeface="Calibri" panose="020F0502020204030204" pitchFamily="34" charset="0"/>
                          <a:cs typeface="Times New Roman" panose="02020603050405020304" pitchFamily="18" charset="0"/>
                        </a:rPr>
                        <a:t>Canadian Cardiovascular Society Severity of Atrial Fibrillation Scale </a:t>
                      </a:r>
                    </a:p>
                    <a:p>
                      <a:pPr marL="635">
                        <a:lnSpc>
                          <a:spcPct val="107000"/>
                        </a:lnSpc>
                        <a:spcAft>
                          <a:spcPts val="0"/>
                        </a:spcAft>
                      </a:pPr>
                      <a:r>
                        <a:rPr lang="en-US" altLang="ko-KR" sz="1600" b="0" dirty="0" smtClean="0">
                          <a:solidFill>
                            <a:srgbClr val="000000"/>
                          </a:solidFill>
                          <a:effectLst/>
                          <a:latin typeface="+mn-lt"/>
                          <a:ea typeface="Calibri" panose="020F0502020204030204" pitchFamily="34" charset="0"/>
                          <a:cs typeface="Times New Roman" panose="02020603050405020304" pitchFamily="18" charset="0"/>
                        </a:rPr>
                        <a:t>(CCS-SAF)47 </a:t>
                      </a:r>
                    </a:p>
                    <a:p>
                      <a:pPr marL="635">
                        <a:lnSpc>
                          <a:spcPct val="107000"/>
                        </a:lnSpc>
                        <a:spcAft>
                          <a:spcPts val="0"/>
                        </a:spcAft>
                      </a:pPr>
                      <a:r>
                        <a:rPr lang="en-US" altLang="ko-KR" sz="1600" b="0" dirty="0" smtClean="0">
                          <a:solidFill>
                            <a:srgbClr val="000000"/>
                          </a:solidFill>
                          <a:effectLst/>
                          <a:latin typeface="+mn-lt"/>
                          <a:ea typeface="Calibri" panose="020F0502020204030204" pitchFamily="34" charset="0"/>
                          <a:cs typeface="Times New Roman" panose="02020603050405020304" pitchFamily="18" charset="0"/>
                        </a:rPr>
                        <a:t>(AF specific) </a:t>
                      </a:r>
                    </a:p>
                    <a:p>
                      <a:pPr marL="635">
                        <a:lnSpc>
                          <a:spcPct val="107000"/>
                        </a:lnSpc>
                        <a:spcAft>
                          <a:spcPts val="0"/>
                        </a:spcAft>
                      </a:pPr>
                      <a:endParaRPr lang="ko-KR" sz="1400" b="0" dirty="0">
                        <a:solidFill>
                          <a:srgbClr val="000000"/>
                        </a:solidFill>
                        <a:effectLst/>
                        <a:latin typeface="+mn-lt"/>
                        <a:ea typeface="Calibri" panose="020F0502020204030204" pitchFamily="34" charset="0"/>
                        <a:cs typeface="Times New Roman" panose="02020603050405020304" pitchFamily="18" charset="0"/>
                      </a:endParaRPr>
                    </a:p>
                  </a:txBody>
                  <a:tcPr marR="63500" marT="2286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R="5715">
                        <a:lnSpc>
                          <a:spcPct val="107000"/>
                        </a:lnSpc>
                        <a:spcAft>
                          <a:spcPts val="0"/>
                        </a:spcAft>
                      </a:pPr>
                      <a:r>
                        <a:rPr lang="en-US" altLang="ko-KR" sz="1200" b="0" dirty="0" smtClean="0">
                          <a:solidFill>
                            <a:srgbClr val="000000"/>
                          </a:solidFill>
                          <a:effectLst/>
                          <a:latin typeface="+mn-lt"/>
                          <a:ea typeface="Calibri" panose="020F0502020204030204" pitchFamily="34" charset="0"/>
                          <a:cs typeface="Times New Roman" panose="02020603050405020304" pitchFamily="18" charset="0"/>
                        </a:rPr>
                        <a:t>Like NYHA scale. O = asymptomatic, I = AF symptoms have minimal effect on patient’s QOL, II = AF symptoms have minor effect on patient QOL, III = symptoms have moderate effect on patient QOL, IV= AF symptoms have severe effect on patient QOL. </a:t>
                      </a:r>
                      <a:endParaRPr lang="ko-KR" sz="1200" b="0" dirty="0">
                        <a:solidFill>
                          <a:srgbClr val="000000"/>
                        </a:solidFill>
                        <a:effectLst/>
                        <a:latin typeface="+mn-lt"/>
                        <a:ea typeface="Calibri" panose="020F0502020204030204" pitchFamily="34" charset="0"/>
                        <a:cs typeface="Times New Roman" panose="02020603050405020304" pitchFamily="18" charset="0"/>
                      </a:endParaRPr>
                    </a:p>
                  </a:txBody>
                  <a:tcPr marR="63500" marT="2286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995"/>
                        </a:spcAft>
                      </a:pPr>
                      <a:r>
                        <a:rPr lang="en-US" altLang="ko-KR" sz="1200" b="0" dirty="0" smtClean="0">
                          <a:solidFill>
                            <a:srgbClr val="000000"/>
                          </a:solidFill>
                          <a:effectLst/>
                          <a:latin typeface="+mn-lt"/>
                          <a:ea typeface="Calibri" panose="020F0502020204030204" pitchFamily="34" charset="0"/>
                          <a:cs typeface="Times New Roman" panose="02020603050405020304" pitchFamily="18" charset="0"/>
                        </a:rPr>
                        <a:t>Advantages: very simple, like NYHA; validated against SF-36 and University of Toronto AFSS. </a:t>
                      </a:r>
                    </a:p>
                    <a:p>
                      <a:pPr>
                        <a:lnSpc>
                          <a:spcPct val="115000"/>
                        </a:lnSpc>
                        <a:spcAft>
                          <a:spcPts val="995"/>
                        </a:spcAft>
                      </a:pPr>
                      <a:r>
                        <a:rPr lang="en-US" altLang="ko-KR" sz="1200" b="0" dirty="0" smtClean="0">
                          <a:solidFill>
                            <a:srgbClr val="000000"/>
                          </a:solidFill>
                          <a:effectLst/>
                          <a:latin typeface="+mn-lt"/>
                          <a:ea typeface="Calibri" panose="020F0502020204030204" pitchFamily="34" charset="0"/>
                          <a:cs typeface="Times New Roman" panose="02020603050405020304" pitchFamily="18" charset="0"/>
                        </a:rPr>
                        <a:t>Disadvantages: poor correlation with subjective AF burden; not very specific. </a:t>
                      </a:r>
                    </a:p>
                  </a:txBody>
                  <a:tcPr marR="63500" marT="2286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379888666"/>
                  </a:ext>
                </a:extLst>
              </a:tr>
            </a:tbl>
          </a:graphicData>
        </a:graphic>
      </p:graphicFrame>
      <p:sp>
        <p:nvSpPr>
          <p:cNvPr id="3" name="직사각형 2"/>
          <p:cNvSpPr/>
          <p:nvPr/>
        </p:nvSpPr>
        <p:spPr>
          <a:xfrm>
            <a:off x="60859" y="2348880"/>
            <a:ext cx="8997168" cy="882806"/>
          </a:xfrm>
          <a:prstGeom prst="rect">
            <a:avLst/>
          </a:prstGeom>
        </p:spPr>
        <p:txBody>
          <a:bodyPr wrap="square">
            <a:spAutoFit/>
          </a:bodyPr>
          <a:lstStyle/>
          <a:p>
            <a:pPr marL="12700" algn="just">
              <a:lnSpc>
                <a:spcPct val="107000"/>
              </a:lnSpc>
            </a:pPr>
            <a:r>
              <a:rPr lang="en-US" altLang="ko-KR" sz="1200" dirty="0">
                <a:solidFill>
                  <a:schemeClr val="tx1">
                    <a:lumMod val="50000"/>
                  </a:schemeClr>
                </a:solidFill>
                <a:ea typeface="Arial" panose="020B0604020202020204" pitchFamily="34" charset="0"/>
              </a:rPr>
              <a:t>AF = atrial fibrillation; QOL = quality of life; CABANA = Catheter Ablation vs Anti-arrhythmic Drug Therapy for Atrial Fibrillation; SARA = Study of Ablation Versus </a:t>
            </a:r>
            <a:r>
              <a:rPr lang="en-US" altLang="ko-KR" sz="1200" dirty="0" err="1">
                <a:solidFill>
                  <a:schemeClr val="tx1">
                    <a:lumMod val="50000"/>
                  </a:schemeClr>
                </a:solidFill>
                <a:ea typeface="Arial" panose="020B0604020202020204" pitchFamily="34" charset="0"/>
              </a:rPr>
              <a:t>antiaRrhythmic</a:t>
            </a:r>
            <a:r>
              <a:rPr lang="en-US" altLang="ko-KR" sz="1200" dirty="0">
                <a:solidFill>
                  <a:schemeClr val="tx1">
                    <a:lumMod val="50000"/>
                  </a:schemeClr>
                </a:solidFill>
                <a:ea typeface="Arial" panose="020B0604020202020204" pitchFamily="34" charset="0"/>
              </a:rPr>
              <a:t> Drugs in Persistent Atrial Fibrillation; CTAF = Canadian Trial of Atrial Fibrillation; MANTRA-PAF = Medical </a:t>
            </a:r>
            <a:r>
              <a:rPr lang="en-US" altLang="ko-KR" sz="1200" dirty="0" err="1">
                <a:solidFill>
                  <a:schemeClr val="tx1">
                    <a:lumMod val="50000"/>
                  </a:schemeClr>
                </a:solidFill>
                <a:ea typeface="Arial" panose="020B0604020202020204" pitchFamily="34" charset="0"/>
              </a:rPr>
              <a:t>ANtiarrhythmic</a:t>
            </a:r>
            <a:r>
              <a:rPr lang="en-US" altLang="ko-KR" sz="1200" dirty="0">
                <a:solidFill>
                  <a:schemeClr val="tx1">
                    <a:lumMod val="50000"/>
                  </a:schemeClr>
                </a:solidFill>
                <a:ea typeface="Arial" panose="020B0604020202020204" pitchFamily="34" charset="0"/>
              </a:rPr>
              <a:t> Treatment or Radiofrequency Ablation in Paroxysmal Atrial Fibrillation; NYHA = New York Heart Association; AFSS = atrial fibrillation severity </a:t>
            </a:r>
            <a:r>
              <a:rPr lang="en-US" altLang="ko-KR" sz="1200" dirty="0" smtClean="0">
                <a:solidFill>
                  <a:schemeClr val="tx1">
                    <a:lumMod val="50000"/>
                  </a:schemeClr>
                </a:solidFill>
                <a:ea typeface="Arial" panose="020B0604020202020204" pitchFamily="34" charset="0"/>
              </a:rPr>
              <a:t>scale.</a:t>
            </a:r>
            <a:endParaRPr lang="ko-KR" altLang="ko-KR" dirty="0">
              <a:solidFill>
                <a:schemeClr val="tx1">
                  <a:lumMod val="50000"/>
                </a:schemeClr>
              </a:solidFill>
              <a:ea typeface="Calibri" panose="020F0502020204030204" pitchFamily="34" charset="0"/>
            </a:endParaRPr>
          </a:p>
        </p:txBody>
      </p:sp>
    </p:spTree>
    <p:extLst>
      <p:ext uri="{BB962C8B-B14F-4D97-AF65-F5344CB8AC3E}">
        <p14:creationId xmlns:p14="http://schemas.microsoft.com/office/powerpoint/2010/main" val="2908622971"/>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직사각형 2"/>
          <p:cNvSpPr/>
          <p:nvPr/>
        </p:nvSpPr>
        <p:spPr>
          <a:xfrm>
            <a:off x="447880" y="211287"/>
            <a:ext cx="8280920" cy="430887"/>
          </a:xfrm>
          <a:prstGeom prst="rect">
            <a:avLst/>
          </a:prstGeom>
        </p:spPr>
        <p:txBody>
          <a:bodyPr wrap="square">
            <a:spAutoFit/>
          </a:bodyPr>
          <a:lstStyle/>
          <a:p>
            <a:pPr marL="6350" marR="7620" indent="-6350" algn="ctr">
              <a:lnSpc>
                <a:spcPct val="110000"/>
              </a:lnSpc>
              <a:spcAft>
                <a:spcPts val="265"/>
              </a:spcAft>
            </a:pPr>
            <a:r>
              <a:rPr lang="en-US" altLang="ko-KR" sz="2000" b="1" dirty="0" smtClean="0">
                <a:ea typeface="Arial" panose="020B0604020202020204" pitchFamily="34" charset="0"/>
              </a:rPr>
              <a:t>Non-AF Recurrence–Related Endpoints </a:t>
            </a:r>
            <a:r>
              <a:rPr lang="en-US" altLang="ko-KR" sz="2000" b="1" dirty="0">
                <a:ea typeface="Arial" panose="020B0604020202020204" pitchFamily="34" charset="0"/>
              </a:rPr>
              <a:t>for </a:t>
            </a:r>
            <a:r>
              <a:rPr lang="en-US" altLang="ko-KR" sz="2000" b="1" dirty="0" smtClean="0">
                <a:ea typeface="Arial" panose="020B0604020202020204" pitchFamily="34" charset="0"/>
              </a:rPr>
              <a:t>Reporting </a:t>
            </a:r>
            <a:r>
              <a:rPr lang="en-US" altLang="ko-KR" sz="2000" b="1" dirty="0">
                <a:ea typeface="Arial" panose="020B0604020202020204" pitchFamily="34" charset="0"/>
              </a:rPr>
              <a:t>in AF </a:t>
            </a:r>
            <a:r>
              <a:rPr lang="en-US" altLang="ko-KR" sz="2000" b="1" dirty="0" smtClean="0">
                <a:ea typeface="Arial" panose="020B0604020202020204" pitchFamily="34" charset="0"/>
              </a:rPr>
              <a:t>Ablation </a:t>
            </a:r>
            <a:r>
              <a:rPr lang="en-US" altLang="ko-KR" sz="2000" b="1" dirty="0">
                <a:ea typeface="Arial" panose="020B0604020202020204" pitchFamily="34" charset="0"/>
              </a:rPr>
              <a:t>T</a:t>
            </a:r>
            <a:r>
              <a:rPr lang="en-US" altLang="ko-KR" sz="2000" b="1" dirty="0" smtClean="0">
                <a:ea typeface="Arial" panose="020B0604020202020204" pitchFamily="34" charset="0"/>
              </a:rPr>
              <a:t>rials </a:t>
            </a:r>
            <a:endParaRPr lang="ko-KR" altLang="ko-KR" sz="1400" dirty="0">
              <a:ea typeface="Arial" panose="020B0604020202020204" pitchFamily="34" charset="0"/>
            </a:endParaRPr>
          </a:p>
        </p:txBody>
      </p:sp>
      <p:graphicFrame>
        <p:nvGraphicFramePr>
          <p:cNvPr id="6" name="표 5"/>
          <p:cNvGraphicFramePr>
            <a:graphicFrameLocks noGrp="1"/>
          </p:cNvGraphicFramePr>
          <p:nvPr>
            <p:extLst>
              <p:ext uri="{D42A27DB-BD31-4B8C-83A1-F6EECF244321}">
                <p14:modId xmlns:p14="http://schemas.microsoft.com/office/powerpoint/2010/main" val="847977013"/>
              </p:ext>
            </p:extLst>
          </p:nvPr>
        </p:nvGraphicFramePr>
        <p:xfrm>
          <a:off x="179512" y="1124744"/>
          <a:ext cx="8784976" cy="5049203"/>
        </p:xfrm>
        <a:graphic>
          <a:graphicData uri="http://schemas.openxmlformats.org/drawingml/2006/table">
            <a:tbl>
              <a:tblPr firstRow="1" firstCol="1" bandRow="1">
                <a:tableStyleId>{69CF1AB2-1976-4502-BF36-3FF5EA218861}</a:tableStyleId>
              </a:tblPr>
              <a:tblGrid>
                <a:gridCol w="4320480">
                  <a:extLst>
                    <a:ext uri="{9D8B030D-6E8A-4147-A177-3AD203B41FA5}">
                      <a16:colId xmlns="" xmlns:a16="http://schemas.microsoft.com/office/drawing/2014/main" val="977596542"/>
                    </a:ext>
                  </a:extLst>
                </a:gridCol>
                <a:gridCol w="4464496">
                  <a:extLst>
                    <a:ext uri="{9D8B030D-6E8A-4147-A177-3AD203B41FA5}">
                      <a16:colId xmlns="" xmlns:a16="http://schemas.microsoft.com/office/drawing/2014/main" val="1375737353"/>
                    </a:ext>
                  </a:extLst>
                </a:gridCol>
              </a:tblGrid>
              <a:tr h="203394">
                <a:tc>
                  <a:txBody>
                    <a:bodyPr/>
                    <a:lstStyle/>
                    <a:p>
                      <a:pPr marL="635" algn="ctr">
                        <a:lnSpc>
                          <a:spcPct val="107000"/>
                        </a:lnSpc>
                        <a:spcAft>
                          <a:spcPts val="0"/>
                        </a:spcAft>
                      </a:pPr>
                      <a:r>
                        <a:rPr lang="en-US" sz="1600" b="1" dirty="0" smtClean="0">
                          <a:solidFill>
                            <a:schemeClr val="bg1"/>
                          </a:solidFill>
                          <a:effectLst/>
                          <a:latin typeface="+mn-lt"/>
                          <a:ea typeface="Arial" panose="020B0604020202020204" pitchFamily="34" charset="0"/>
                          <a:cs typeface="Times New Roman" panose="02020603050405020304" pitchFamily="18" charset="0"/>
                        </a:rPr>
                        <a:t>Stroke and bleeding endpoints </a:t>
                      </a:r>
                      <a:endParaRPr lang="ko-KR" sz="2400" dirty="0">
                        <a:solidFill>
                          <a:schemeClr val="bg1"/>
                        </a:solidFill>
                        <a:effectLst/>
                        <a:latin typeface="+mn-lt"/>
                        <a:ea typeface="Calibri" panose="020F0502020204030204" pitchFamily="34" charset="0"/>
                        <a:cs typeface="Times New Roman" panose="02020603050405020304" pitchFamily="18" charset="0"/>
                      </a:endParaRPr>
                    </a:p>
                  </a:txBody>
                  <a:tcPr marR="63500" marT="2286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tc>
                  <a:txBody>
                    <a:bodyPr/>
                    <a:lstStyle/>
                    <a:p>
                      <a:pPr algn="ctr">
                        <a:lnSpc>
                          <a:spcPct val="107000"/>
                        </a:lnSpc>
                        <a:spcAft>
                          <a:spcPts val="0"/>
                        </a:spcAft>
                      </a:pPr>
                      <a:r>
                        <a:rPr lang="en-US" sz="1600" b="1" dirty="0" smtClean="0">
                          <a:solidFill>
                            <a:schemeClr val="bg1"/>
                          </a:solidFill>
                          <a:effectLst/>
                          <a:latin typeface="+mn-lt"/>
                          <a:ea typeface="Arial" panose="020B0604020202020204" pitchFamily="34" charset="0"/>
                          <a:cs typeface="Times New Roman" panose="02020603050405020304" pitchFamily="18" charset="0"/>
                        </a:rPr>
                        <a:t>Definitions/details </a:t>
                      </a:r>
                      <a:endParaRPr lang="ko-KR" sz="2400" dirty="0">
                        <a:solidFill>
                          <a:schemeClr val="bg1"/>
                        </a:solidFill>
                        <a:effectLst/>
                        <a:latin typeface="+mn-lt"/>
                        <a:ea typeface="Calibri" panose="020F0502020204030204" pitchFamily="34" charset="0"/>
                        <a:cs typeface="Times New Roman" panose="02020603050405020304" pitchFamily="18" charset="0"/>
                      </a:endParaRPr>
                    </a:p>
                  </a:txBody>
                  <a:tcPr marR="63500" marT="2286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extLst>
                  <a:ext uri="{0D108BD9-81ED-4DB2-BD59-A6C34878D82A}">
                    <a16:rowId xmlns="" xmlns:a16="http://schemas.microsoft.com/office/drawing/2014/main" val="1686019397"/>
                  </a:ext>
                </a:extLst>
              </a:tr>
              <a:tr h="476521">
                <a:tc>
                  <a:txBody>
                    <a:bodyPr/>
                    <a:lstStyle/>
                    <a:p>
                      <a:pPr>
                        <a:lnSpc>
                          <a:spcPct val="107000"/>
                        </a:lnSpc>
                        <a:spcAft>
                          <a:spcPts val="0"/>
                        </a:spcAft>
                      </a:pPr>
                      <a:r>
                        <a:rPr lang="en-US" sz="1200" b="0" dirty="0">
                          <a:solidFill>
                            <a:srgbClr val="000000"/>
                          </a:solidFill>
                          <a:effectLst/>
                          <a:latin typeface="+mn-lt"/>
                          <a:ea typeface="Arial" panose="020B0604020202020204" pitchFamily="34" charset="0"/>
                          <a:cs typeface="Times New Roman" panose="02020603050405020304" pitchFamily="18" charset="0"/>
                        </a:rPr>
                        <a:t>Stroke (2014 ACC/AHA Key Data Elements)</a:t>
                      </a:r>
                      <a:r>
                        <a:rPr lang="en-US" sz="1200" b="0" baseline="30000" dirty="0">
                          <a:solidFill>
                            <a:srgbClr val="000000"/>
                          </a:solidFill>
                          <a:effectLst/>
                          <a:latin typeface="+mn-lt"/>
                          <a:ea typeface="Arial" panose="020B0604020202020204" pitchFamily="34" charset="0"/>
                          <a:cs typeface="Times New Roman" panose="02020603050405020304" pitchFamily="18" charset="0"/>
                        </a:rPr>
                        <a:t> </a:t>
                      </a:r>
                      <a:endParaRPr lang="ko-KR" sz="1200" b="0" dirty="0">
                        <a:solidFill>
                          <a:srgbClr val="000000"/>
                        </a:solidFill>
                        <a:effectLst/>
                        <a:latin typeface="+mn-lt"/>
                        <a:ea typeface="Calibri" panose="020F0502020204030204" pitchFamily="34" charset="0"/>
                        <a:cs typeface="Times New Roman" panose="02020603050405020304" pitchFamily="18" charset="0"/>
                      </a:endParaRPr>
                    </a:p>
                  </a:txBody>
                  <a:tcPr marL="45720" marR="18415" marT="5143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US" sz="1200" b="0" dirty="0">
                          <a:solidFill>
                            <a:srgbClr val="000000"/>
                          </a:solidFill>
                          <a:effectLst/>
                          <a:latin typeface="+mn-lt"/>
                          <a:ea typeface="Arial" panose="020B0604020202020204" pitchFamily="34" charset="0"/>
                          <a:cs typeface="Times New Roman" panose="02020603050405020304" pitchFamily="18" charset="0"/>
                        </a:rPr>
                        <a:t>An acute episode of focal or global neurological dysfunction caused </a:t>
                      </a:r>
                      <a:r>
                        <a:rPr lang="en-US" sz="1200" b="0" dirty="0" smtClean="0">
                          <a:solidFill>
                            <a:srgbClr val="000000"/>
                          </a:solidFill>
                          <a:effectLst/>
                          <a:latin typeface="+mn-lt"/>
                          <a:ea typeface="Arial" panose="020B0604020202020204" pitchFamily="34" charset="0"/>
                          <a:cs typeface="Times New Roman" panose="02020603050405020304" pitchFamily="18" charset="0"/>
                        </a:rPr>
                        <a:t>   by </a:t>
                      </a:r>
                      <a:r>
                        <a:rPr lang="en-US" sz="1200" b="0" dirty="0">
                          <a:solidFill>
                            <a:srgbClr val="000000"/>
                          </a:solidFill>
                          <a:effectLst/>
                          <a:latin typeface="+mn-lt"/>
                          <a:ea typeface="Arial" panose="020B0604020202020204" pitchFamily="34" charset="0"/>
                          <a:cs typeface="Times New Roman" panose="02020603050405020304" pitchFamily="18" charset="0"/>
                        </a:rPr>
                        <a:t>brain, spinal cord, or retinal vascular injury as a result of hemorrhage or infarction. Symptoms or signs must persist ≥24 hours, or if documented by CT, MRI or autopsy, the duration of symptoms/signs may </a:t>
                      </a:r>
                      <a:r>
                        <a:rPr lang="en-US" sz="1200" b="0" dirty="0" smtClean="0">
                          <a:solidFill>
                            <a:srgbClr val="000000"/>
                          </a:solidFill>
                          <a:effectLst/>
                          <a:latin typeface="+mn-lt"/>
                          <a:ea typeface="Arial" panose="020B0604020202020204" pitchFamily="34" charset="0"/>
                          <a:cs typeface="Times New Roman" panose="02020603050405020304" pitchFamily="18" charset="0"/>
                        </a:rPr>
                        <a:t>be  </a:t>
                      </a:r>
                      <a:r>
                        <a:rPr lang="en-US" sz="1200" b="0" dirty="0">
                          <a:solidFill>
                            <a:srgbClr val="000000"/>
                          </a:solidFill>
                          <a:effectLst/>
                          <a:latin typeface="+mn-lt"/>
                          <a:ea typeface="Arial" panose="020B0604020202020204" pitchFamily="34" charset="0"/>
                          <a:cs typeface="Times New Roman" panose="02020603050405020304" pitchFamily="18" charset="0"/>
                        </a:rPr>
                        <a:t>less than 24 hours. Stroke may be classified as ischemic (including hemorrhagic transformation of ischemic stroke), hemorrhagic, or undetermined. Stroke disability measurement is typically performed using </a:t>
                      </a:r>
                      <a:r>
                        <a:rPr lang="en-US" sz="1200" b="0" dirty="0" smtClean="0">
                          <a:solidFill>
                            <a:srgbClr val="000000"/>
                          </a:solidFill>
                          <a:effectLst/>
                          <a:latin typeface="+mn-lt"/>
                          <a:ea typeface="Arial" panose="020B0604020202020204" pitchFamily="34" charset="0"/>
                          <a:cs typeface="Times New Roman" panose="02020603050405020304" pitchFamily="18" charset="0"/>
                        </a:rPr>
                        <a:t> the </a:t>
                      </a:r>
                      <a:r>
                        <a:rPr lang="en-US" sz="1200" b="0" dirty="0">
                          <a:solidFill>
                            <a:srgbClr val="000000"/>
                          </a:solidFill>
                          <a:effectLst/>
                          <a:latin typeface="+mn-lt"/>
                          <a:ea typeface="Arial" panose="020B0604020202020204" pitchFamily="34" charset="0"/>
                          <a:cs typeface="Times New Roman" panose="02020603050405020304" pitchFamily="18" charset="0"/>
                        </a:rPr>
                        <a:t>modified Rankin Scale (</a:t>
                      </a:r>
                      <a:r>
                        <a:rPr lang="en-US" sz="1200" b="0" dirty="0" err="1">
                          <a:solidFill>
                            <a:srgbClr val="000000"/>
                          </a:solidFill>
                          <a:effectLst/>
                          <a:latin typeface="+mn-lt"/>
                          <a:ea typeface="Arial" panose="020B0604020202020204" pitchFamily="34" charset="0"/>
                          <a:cs typeface="Times New Roman" panose="02020603050405020304" pitchFamily="18" charset="0"/>
                        </a:rPr>
                        <a:t>mRS</a:t>
                      </a:r>
                      <a:r>
                        <a:rPr lang="en-US" sz="1200" b="0" dirty="0">
                          <a:solidFill>
                            <a:srgbClr val="000000"/>
                          </a:solidFill>
                          <a:effectLst/>
                          <a:latin typeface="+mn-lt"/>
                          <a:ea typeface="Arial" panose="020B0604020202020204" pitchFamily="34" charset="0"/>
                          <a:cs typeface="Times New Roman" panose="02020603050405020304" pitchFamily="18" charset="0"/>
                        </a:rPr>
                        <a:t>). </a:t>
                      </a:r>
                      <a:endParaRPr lang="ko-KR" sz="1200" b="0" dirty="0">
                        <a:solidFill>
                          <a:srgbClr val="000000"/>
                        </a:solidFill>
                        <a:effectLst/>
                        <a:latin typeface="+mn-lt"/>
                        <a:ea typeface="Calibri" panose="020F0502020204030204" pitchFamily="34" charset="0"/>
                        <a:cs typeface="Times New Roman" panose="02020603050405020304" pitchFamily="18" charset="0"/>
                      </a:endParaRPr>
                    </a:p>
                  </a:txBody>
                  <a:tcPr marL="45720" marR="18415" marT="5143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84948128"/>
                  </a:ext>
                </a:extLst>
              </a:tr>
              <a:tr h="476521">
                <a:tc>
                  <a:txBody>
                    <a:bodyPr/>
                    <a:lstStyle/>
                    <a:p>
                      <a:pPr>
                        <a:lnSpc>
                          <a:spcPct val="107000"/>
                        </a:lnSpc>
                        <a:spcAft>
                          <a:spcPts val="0"/>
                        </a:spcAft>
                      </a:pPr>
                      <a:r>
                        <a:rPr lang="en-US" sz="1200" b="0" dirty="0">
                          <a:solidFill>
                            <a:srgbClr val="000000"/>
                          </a:solidFill>
                          <a:effectLst/>
                          <a:latin typeface="+mn-lt"/>
                          <a:ea typeface="Arial" panose="020B0604020202020204" pitchFamily="34" charset="0"/>
                          <a:cs typeface="Times New Roman" panose="02020603050405020304" pitchFamily="18" charset="0"/>
                        </a:rPr>
                        <a:t>Transient ischemic attack (2014 ACC/AHA Key Data Elements) </a:t>
                      </a:r>
                      <a:endParaRPr lang="ko-KR" sz="1200" b="0" dirty="0">
                        <a:solidFill>
                          <a:srgbClr val="000000"/>
                        </a:solidFill>
                        <a:effectLst/>
                        <a:latin typeface="+mn-lt"/>
                        <a:ea typeface="Calibri" panose="020F0502020204030204" pitchFamily="34" charset="0"/>
                        <a:cs typeface="Times New Roman" panose="02020603050405020304" pitchFamily="18" charset="0"/>
                      </a:endParaRPr>
                    </a:p>
                  </a:txBody>
                  <a:tcPr marL="45720" marR="18415" marT="5143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R="106045">
                        <a:lnSpc>
                          <a:spcPct val="107000"/>
                        </a:lnSpc>
                        <a:spcAft>
                          <a:spcPts val="0"/>
                        </a:spcAft>
                      </a:pPr>
                      <a:r>
                        <a:rPr lang="en-US" sz="1200" b="0" dirty="0">
                          <a:solidFill>
                            <a:srgbClr val="000000"/>
                          </a:solidFill>
                          <a:effectLst/>
                          <a:latin typeface="+mn-lt"/>
                          <a:ea typeface="Arial" panose="020B0604020202020204" pitchFamily="34" charset="0"/>
                          <a:cs typeface="Times New Roman" panose="02020603050405020304" pitchFamily="18" charset="0"/>
                        </a:rPr>
                        <a:t>Transient episode of focal neurological dysfunction caused by brain, spinal cord, or retinal ischemia without acute infarction and with </a:t>
                      </a:r>
                      <a:r>
                        <a:rPr lang="en-US" sz="1200" b="0" dirty="0" smtClean="0">
                          <a:solidFill>
                            <a:srgbClr val="000000"/>
                          </a:solidFill>
                          <a:effectLst/>
                          <a:latin typeface="+mn-lt"/>
                          <a:ea typeface="Arial" panose="020B0604020202020204" pitchFamily="34" charset="0"/>
                          <a:cs typeface="Times New Roman" panose="02020603050405020304" pitchFamily="18" charset="0"/>
                        </a:rPr>
                        <a:t>       signs </a:t>
                      </a:r>
                      <a:r>
                        <a:rPr lang="en-US" sz="1200" b="0" dirty="0">
                          <a:solidFill>
                            <a:srgbClr val="000000"/>
                          </a:solidFill>
                          <a:effectLst/>
                          <a:latin typeface="+mn-lt"/>
                          <a:ea typeface="Arial" panose="020B0604020202020204" pitchFamily="34" charset="0"/>
                          <a:cs typeface="Times New Roman" panose="02020603050405020304" pitchFamily="18" charset="0"/>
                        </a:rPr>
                        <a:t>and symptoms lasting less than 24 hours. </a:t>
                      </a:r>
                      <a:endParaRPr lang="ko-KR" sz="1200" b="0" dirty="0">
                        <a:solidFill>
                          <a:srgbClr val="000000"/>
                        </a:solidFill>
                        <a:effectLst/>
                        <a:latin typeface="+mn-lt"/>
                        <a:ea typeface="Calibri" panose="020F0502020204030204" pitchFamily="34" charset="0"/>
                        <a:cs typeface="Times New Roman" panose="02020603050405020304" pitchFamily="18" charset="0"/>
                      </a:endParaRPr>
                    </a:p>
                  </a:txBody>
                  <a:tcPr marL="45720" marR="18415" marT="5143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286818098"/>
                  </a:ext>
                </a:extLst>
              </a:tr>
              <a:tr h="476521">
                <a:tc>
                  <a:txBody>
                    <a:bodyPr/>
                    <a:lstStyle/>
                    <a:p>
                      <a:pPr>
                        <a:lnSpc>
                          <a:spcPct val="107000"/>
                        </a:lnSpc>
                        <a:spcAft>
                          <a:spcPts val="0"/>
                        </a:spcAft>
                      </a:pPr>
                      <a:r>
                        <a:rPr lang="en-US" sz="1200" b="0">
                          <a:solidFill>
                            <a:srgbClr val="000000"/>
                          </a:solidFill>
                          <a:effectLst/>
                          <a:latin typeface="+mn-lt"/>
                          <a:ea typeface="Arial" panose="020B0604020202020204" pitchFamily="34" charset="0"/>
                          <a:cs typeface="Times New Roman" panose="02020603050405020304" pitchFamily="18" charset="0"/>
                        </a:rPr>
                        <a:t>Major bleeding (ISTH definition) </a:t>
                      </a:r>
                      <a:endParaRPr lang="ko-KR" sz="1200" b="0">
                        <a:solidFill>
                          <a:srgbClr val="000000"/>
                        </a:solidFill>
                        <a:effectLst/>
                        <a:latin typeface="+mn-lt"/>
                        <a:ea typeface="Calibri" panose="020F0502020204030204" pitchFamily="34" charset="0"/>
                        <a:cs typeface="Times New Roman" panose="02020603050405020304" pitchFamily="18" charset="0"/>
                      </a:endParaRPr>
                    </a:p>
                  </a:txBody>
                  <a:tcPr marL="45720" marR="18415" marT="5143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0"/>
                        </a:spcAft>
                      </a:pPr>
                      <a:r>
                        <a:rPr lang="en-US" sz="1200" b="0" dirty="0">
                          <a:solidFill>
                            <a:srgbClr val="000000"/>
                          </a:solidFill>
                          <a:effectLst/>
                          <a:latin typeface="+mn-lt"/>
                          <a:ea typeface="Arial" panose="020B0604020202020204" pitchFamily="34" charset="0"/>
                          <a:cs typeface="Times New Roman" panose="02020603050405020304" pitchFamily="18" charset="0"/>
                        </a:rPr>
                        <a:t>Fatal bleeding AND/OR symptomatic bleeding in a critical area or </a:t>
                      </a:r>
                      <a:r>
                        <a:rPr lang="en-US" sz="1200" b="0" dirty="0" smtClean="0">
                          <a:solidFill>
                            <a:srgbClr val="000000"/>
                          </a:solidFill>
                          <a:effectLst/>
                          <a:latin typeface="+mn-lt"/>
                          <a:ea typeface="Arial" panose="020B0604020202020204" pitchFamily="34" charset="0"/>
                          <a:cs typeface="Times New Roman" panose="02020603050405020304" pitchFamily="18" charset="0"/>
                        </a:rPr>
                        <a:t>        organ</a:t>
                      </a:r>
                      <a:r>
                        <a:rPr lang="en-US" sz="1200" b="0" dirty="0">
                          <a:solidFill>
                            <a:srgbClr val="000000"/>
                          </a:solidFill>
                          <a:effectLst/>
                          <a:latin typeface="+mn-lt"/>
                          <a:ea typeface="Arial" panose="020B0604020202020204" pitchFamily="34" charset="0"/>
                          <a:cs typeface="Times New Roman" panose="02020603050405020304" pitchFamily="18" charset="0"/>
                        </a:rPr>
                        <a:t>, such as intracranial, </a:t>
                      </a:r>
                      <a:r>
                        <a:rPr lang="en-US" sz="1200" b="0" dirty="0" err="1">
                          <a:solidFill>
                            <a:srgbClr val="000000"/>
                          </a:solidFill>
                          <a:effectLst/>
                          <a:latin typeface="+mn-lt"/>
                          <a:ea typeface="Arial" panose="020B0604020202020204" pitchFamily="34" charset="0"/>
                          <a:cs typeface="Times New Roman" panose="02020603050405020304" pitchFamily="18" charset="0"/>
                        </a:rPr>
                        <a:t>intraspinal</a:t>
                      </a:r>
                      <a:r>
                        <a:rPr lang="en-US" sz="1200" b="0" dirty="0">
                          <a:solidFill>
                            <a:srgbClr val="000000"/>
                          </a:solidFill>
                          <a:effectLst/>
                          <a:latin typeface="+mn-lt"/>
                          <a:ea typeface="Arial" panose="020B0604020202020204" pitchFamily="34" charset="0"/>
                          <a:cs typeface="Times New Roman" panose="02020603050405020304" pitchFamily="18" charset="0"/>
                        </a:rPr>
                        <a:t>, </a:t>
                      </a:r>
                      <a:r>
                        <a:rPr lang="en-US" sz="1200" b="0" dirty="0" smtClean="0">
                          <a:solidFill>
                            <a:srgbClr val="000000"/>
                          </a:solidFill>
                          <a:effectLst/>
                          <a:latin typeface="+mn-lt"/>
                          <a:ea typeface="Arial" panose="020B0604020202020204" pitchFamily="34" charset="0"/>
                          <a:cs typeface="Times New Roman" panose="02020603050405020304" pitchFamily="18" charset="0"/>
                        </a:rPr>
                        <a:t>intraocular</a:t>
                      </a:r>
                      <a:r>
                        <a:rPr lang="en-US" sz="1200" b="0" dirty="0">
                          <a:solidFill>
                            <a:srgbClr val="000000"/>
                          </a:solidFill>
                          <a:effectLst/>
                          <a:latin typeface="+mn-lt"/>
                          <a:ea typeface="Arial" panose="020B0604020202020204" pitchFamily="34" charset="0"/>
                          <a:cs typeface="Times New Roman" panose="02020603050405020304" pitchFamily="18" charset="0"/>
                        </a:rPr>
                        <a:t>, retroperitoneal, intraarticular, pericardial, or intramuscular with compartment syndrome AND/OR bleeding causing a fall in </a:t>
                      </a:r>
                      <a:r>
                        <a:rPr lang="en-US" sz="1200" b="0" dirty="0" smtClean="0">
                          <a:solidFill>
                            <a:srgbClr val="000000"/>
                          </a:solidFill>
                          <a:effectLst/>
                          <a:latin typeface="+mn-lt"/>
                          <a:ea typeface="Arial" panose="020B0604020202020204" pitchFamily="34" charset="0"/>
                          <a:cs typeface="Times New Roman" panose="02020603050405020304" pitchFamily="18" charset="0"/>
                        </a:rPr>
                        <a:t>hemoglobin </a:t>
                      </a:r>
                      <a:r>
                        <a:rPr lang="en-US" sz="1200" b="0" dirty="0">
                          <a:solidFill>
                            <a:srgbClr val="000000"/>
                          </a:solidFill>
                          <a:effectLst/>
                          <a:latin typeface="+mn-lt"/>
                          <a:ea typeface="Arial" panose="020B0604020202020204" pitchFamily="34" charset="0"/>
                          <a:cs typeface="Times New Roman" panose="02020603050405020304" pitchFamily="18" charset="0"/>
                        </a:rPr>
                        <a:t>level of </a:t>
                      </a:r>
                      <a:endParaRPr lang="ko-KR" sz="1200" b="0" dirty="0">
                        <a:solidFill>
                          <a:srgbClr val="000000"/>
                        </a:solidFill>
                        <a:effectLst/>
                        <a:latin typeface="+mn-lt"/>
                        <a:ea typeface="Calibri" panose="020F0502020204030204" pitchFamily="34" charset="0"/>
                        <a:cs typeface="Times New Roman" panose="02020603050405020304" pitchFamily="18" charset="0"/>
                      </a:endParaRPr>
                    </a:p>
                    <a:p>
                      <a:pPr>
                        <a:lnSpc>
                          <a:spcPct val="107000"/>
                        </a:lnSpc>
                        <a:spcAft>
                          <a:spcPts val="0"/>
                        </a:spcAft>
                      </a:pPr>
                      <a:r>
                        <a:rPr lang="en-US" sz="1200" b="0" dirty="0">
                          <a:solidFill>
                            <a:srgbClr val="000000"/>
                          </a:solidFill>
                          <a:effectLst/>
                          <a:latin typeface="+mn-lt"/>
                          <a:ea typeface="Arial" panose="020B0604020202020204" pitchFamily="34" charset="0"/>
                          <a:cs typeface="Times New Roman" panose="02020603050405020304" pitchFamily="18" charset="0"/>
                        </a:rPr>
                        <a:t>2 g/</a:t>
                      </a:r>
                      <a:r>
                        <a:rPr lang="en-US" sz="1200" b="0" dirty="0" err="1">
                          <a:solidFill>
                            <a:srgbClr val="000000"/>
                          </a:solidFill>
                          <a:effectLst/>
                          <a:latin typeface="+mn-lt"/>
                          <a:ea typeface="Arial" panose="020B0604020202020204" pitchFamily="34" charset="0"/>
                          <a:cs typeface="Times New Roman" panose="02020603050405020304" pitchFamily="18" charset="0"/>
                        </a:rPr>
                        <a:t>dL</a:t>
                      </a:r>
                      <a:r>
                        <a:rPr lang="en-US" sz="1200" b="0" dirty="0">
                          <a:solidFill>
                            <a:srgbClr val="000000"/>
                          </a:solidFill>
                          <a:effectLst/>
                          <a:latin typeface="+mn-lt"/>
                          <a:ea typeface="Arial" panose="020B0604020202020204" pitchFamily="34" charset="0"/>
                          <a:cs typeface="Times New Roman" panose="02020603050405020304" pitchFamily="18" charset="0"/>
                        </a:rPr>
                        <a:t> (1.24 </a:t>
                      </a:r>
                      <a:r>
                        <a:rPr lang="en-US" sz="1200" b="0" dirty="0" err="1">
                          <a:solidFill>
                            <a:srgbClr val="000000"/>
                          </a:solidFill>
                          <a:effectLst/>
                          <a:latin typeface="+mn-lt"/>
                          <a:ea typeface="Arial" panose="020B0604020202020204" pitchFamily="34" charset="0"/>
                          <a:cs typeface="Times New Roman" panose="02020603050405020304" pitchFamily="18" charset="0"/>
                        </a:rPr>
                        <a:t>mmol</a:t>
                      </a:r>
                      <a:r>
                        <a:rPr lang="en-US" sz="1200" b="0" dirty="0">
                          <a:solidFill>
                            <a:srgbClr val="000000"/>
                          </a:solidFill>
                          <a:effectLst/>
                          <a:latin typeface="+mn-lt"/>
                          <a:ea typeface="Arial" panose="020B0604020202020204" pitchFamily="34" charset="0"/>
                          <a:cs typeface="Times New Roman" panose="02020603050405020304" pitchFamily="18" charset="0"/>
                        </a:rPr>
                        <a:t>/L) or more, or leading to transfusion of two or </a:t>
                      </a:r>
                      <a:r>
                        <a:rPr lang="en-US" sz="1200" b="0" dirty="0" smtClean="0">
                          <a:solidFill>
                            <a:srgbClr val="000000"/>
                          </a:solidFill>
                          <a:effectLst/>
                          <a:latin typeface="+mn-lt"/>
                          <a:ea typeface="Arial" panose="020B0604020202020204" pitchFamily="34" charset="0"/>
                          <a:cs typeface="Times New Roman" panose="02020603050405020304" pitchFamily="18" charset="0"/>
                        </a:rPr>
                        <a:t>        more </a:t>
                      </a:r>
                      <a:r>
                        <a:rPr lang="en-US" sz="1200" b="0" dirty="0">
                          <a:solidFill>
                            <a:srgbClr val="000000"/>
                          </a:solidFill>
                          <a:effectLst/>
                          <a:latin typeface="+mn-lt"/>
                          <a:ea typeface="Arial" panose="020B0604020202020204" pitchFamily="34" charset="0"/>
                          <a:cs typeface="Times New Roman" panose="02020603050405020304" pitchFamily="18" charset="0"/>
                        </a:rPr>
                        <a:t>units of blood.</a:t>
                      </a:r>
                      <a:endParaRPr lang="ko-KR" sz="1200" b="0" dirty="0">
                        <a:solidFill>
                          <a:srgbClr val="000000"/>
                        </a:solidFill>
                        <a:effectLst/>
                        <a:latin typeface="+mn-lt"/>
                        <a:ea typeface="Calibri" panose="020F0502020204030204" pitchFamily="34" charset="0"/>
                        <a:cs typeface="Times New Roman" panose="02020603050405020304" pitchFamily="18" charset="0"/>
                      </a:endParaRPr>
                    </a:p>
                  </a:txBody>
                  <a:tcPr marL="45720" marR="18415" marT="5143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610013841"/>
                  </a:ext>
                </a:extLst>
              </a:tr>
              <a:tr h="476521">
                <a:tc>
                  <a:txBody>
                    <a:bodyPr/>
                    <a:lstStyle/>
                    <a:p>
                      <a:pPr>
                        <a:lnSpc>
                          <a:spcPct val="107000"/>
                        </a:lnSpc>
                        <a:spcAft>
                          <a:spcPts val="0"/>
                        </a:spcAft>
                      </a:pPr>
                      <a:r>
                        <a:rPr lang="en-US" sz="1200" b="0" dirty="0">
                          <a:solidFill>
                            <a:srgbClr val="000000"/>
                          </a:solidFill>
                          <a:effectLst/>
                          <a:latin typeface="+mn-lt"/>
                          <a:ea typeface="Arial" panose="020B0604020202020204" pitchFamily="34" charset="0"/>
                          <a:cs typeface="Times New Roman" panose="02020603050405020304" pitchFamily="18" charset="0"/>
                        </a:rPr>
                        <a:t>Clinically relevant </a:t>
                      </a:r>
                      <a:r>
                        <a:rPr lang="en-US" sz="1200" b="0" dirty="0" err="1">
                          <a:solidFill>
                            <a:srgbClr val="000000"/>
                          </a:solidFill>
                          <a:effectLst/>
                          <a:latin typeface="+mn-lt"/>
                          <a:ea typeface="Arial" panose="020B0604020202020204" pitchFamily="34" charset="0"/>
                          <a:cs typeface="Times New Roman" panose="02020603050405020304" pitchFamily="18" charset="0"/>
                        </a:rPr>
                        <a:t>nonmajor</a:t>
                      </a:r>
                      <a:r>
                        <a:rPr lang="en-US" sz="1200" b="0" dirty="0">
                          <a:solidFill>
                            <a:srgbClr val="000000"/>
                          </a:solidFill>
                          <a:effectLst/>
                          <a:latin typeface="+mn-lt"/>
                          <a:ea typeface="Arial" panose="020B0604020202020204" pitchFamily="34" charset="0"/>
                          <a:cs typeface="Times New Roman" panose="02020603050405020304" pitchFamily="18" charset="0"/>
                        </a:rPr>
                        <a:t> bleed (ISTH definition) </a:t>
                      </a:r>
                      <a:endParaRPr lang="ko-KR" sz="1200" b="0" dirty="0">
                        <a:solidFill>
                          <a:srgbClr val="000000"/>
                        </a:solidFill>
                        <a:effectLst/>
                        <a:latin typeface="+mn-lt"/>
                        <a:ea typeface="Calibri" panose="020F0502020204030204" pitchFamily="34" charset="0"/>
                        <a:cs typeface="Times New Roman" panose="02020603050405020304" pitchFamily="18" charset="0"/>
                      </a:endParaRPr>
                    </a:p>
                  </a:txBody>
                  <a:tcPr marL="45720" marR="18415" marT="5143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R="153670">
                        <a:lnSpc>
                          <a:spcPct val="107000"/>
                        </a:lnSpc>
                        <a:spcAft>
                          <a:spcPts val="0"/>
                        </a:spcAft>
                      </a:pPr>
                      <a:r>
                        <a:rPr lang="en-US" sz="1200" b="0" dirty="0">
                          <a:solidFill>
                            <a:srgbClr val="000000"/>
                          </a:solidFill>
                          <a:effectLst/>
                          <a:latin typeface="+mn-lt"/>
                          <a:ea typeface="Arial" panose="020B0604020202020204" pitchFamily="34" charset="0"/>
                          <a:cs typeface="Times New Roman" panose="02020603050405020304" pitchFamily="18" charset="0"/>
                        </a:rPr>
                        <a:t>An acute or subacute clinically overt bleed that does not meet the </a:t>
                      </a:r>
                      <a:r>
                        <a:rPr lang="en-US" sz="1200" b="0" dirty="0" smtClean="0">
                          <a:solidFill>
                            <a:srgbClr val="000000"/>
                          </a:solidFill>
                          <a:effectLst/>
                          <a:latin typeface="+mn-lt"/>
                          <a:ea typeface="Arial" panose="020B0604020202020204" pitchFamily="34" charset="0"/>
                          <a:cs typeface="Times New Roman" panose="02020603050405020304" pitchFamily="18" charset="0"/>
                        </a:rPr>
                        <a:t>   criteria </a:t>
                      </a:r>
                      <a:r>
                        <a:rPr lang="en-US" sz="1200" b="0" dirty="0">
                          <a:solidFill>
                            <a:srgbClr val="000000"/>
                          </a:solidFill>
                          <a:effectLst/>
                          <a:latin typeface="+mn-lt"/>
                          <a:ea typeface="Arial" panose="020B0604020202020204" pitchFamily="34" charset="0"/>
                          <a:cs typeface="Times New Roman" panose="02020603050405020304" pitchFamily="18" charset="0"/>
                        </a:rPr>
                        <a:t>for a major bleed but prompts a clinical response such that it leads to one of the following: hospital admission for bleeding; </a:t>
                      </a:r>
                      <a:r>
                        <a:rPr lang="en-US" sz="1200" b="0" dirty="0" smtClean="0">
                          <a:solidFill>
                            <a:srgbClr val="000000"/>
                          </a:solidFill>
                          <a:effectLst/>
                          <a:latin typeface="+mn-lt"/>
                          <a:ea typeface="Arial" panose="020B0604020202020204" pitchFamily="34" charset="0"/>
                          <a:cs typeface="Times New Roman" panose="02020603050405020304" pitchFamily="18" charset="0"/>
                        </a:rPr>
                        <a:t>           physician-guided </a:t>
                      </a:r>
                      <a:r>
                        <a:rPr lang="en-US" sz="1200" b="0" dirty="0">
                          <a:solidFill>
                            <a:srgbClr val="000000"/>
                          </a:solidFill>
                          <a:effectLst/>
                          <a:latin typeface="+mn-lt"/>
                          <a:ea typeface="Arial" panose="020B0604020202020204" pitchFamily="34" charset="0"/>
                          <a:cs typeface="Times New Roman" panose="02020603050405020304" pitchFamily="18" charset="0"/>
                        </a:rPr>
                        <a:t>medical or surgical treatment for bleeding; </a:t>
                      </a:r>
                      <a:r>
                        <a:rPr lang="en-US" sz="1200" b="0" dirty="0" smtClean="0">
                          <a:solidFill>
                            <a:srgbClr val="000000"/>
                          </a:solidFill>
                          <a:effectLst/>
                          <a:latin typeface="+mn-lt"/>
                          <a:ea typeface="Arial" panose="020B0604020202020204" pitchFamily="34" charset="0"/>
                          <a:cs typeface="Times New Roman" panose="02020603050405020304" pitchFamily="18" charset="0"/>
                        </a:rPr>
                        <a:t>             change </a:t>
                      </a:r>
                      <a:r>
                        <a:rPr lang="en-US" sz="1200" b="0" dirty="0">
                          <a:solidFill>
                            <a:srgbClr val="000000"/>
                          </a:solidFill>
                          <a:effectLst/>
                          <a:latin typeface="+mn-lt"/>
                          <a:ea typeface="Arial" panose="020B0604020202020204" pitchFamily="34" charset="0"/>
                          <a:cs typeface="Times New Roman" panose="02020603050405020304" pitchFamily="18" charset="0"/>
                        </a:rPr>
                        <a:t>in antithrombotic therapy (including interruption or </a:t>
                      </a:r>
                      <a:r>
                        <a:rPr lang="en-US" sz="1200" b="0" dirty="0" smtClean="0">
                          <a:solidFill>
                            <a:srgbClr val="000000"/>
                          </a:solidFill>
                          <a:effectLst/>
                          <a:latin typeface="+mn-lt"/>
                          <a:ea typeface="Arial" panose="020B0604020202020204" pitchFamily="34" charset="0"/>
                          <a:cs typeface="Times New Roman" panose="02020603050405020304" pitchFamily="18" charset="0"/>
                        </a:rPr>
                        <a:t>               discontinuation</a:t>
                      </a:r>
                      <a:r>
                        <a:rPr lang="en-US" sz="1200" b="0" dirty="0">
                          <a:solidFill>
                            <a:srgbClr val="000000"/>
                          </a:solidFill>
                          <a:effectLst/>
                          <a:latin typeface="+mn-lt"/>
                          <a:ea typeface="Arial" panose="020B0604020202020204" pitchFamily="34" charset="0"/>
                          <a:cs typeface="Times New Roman" panose="02020603050405020304" pitchFamily="18" charset="0"/>
                        </a:rPr>
                        <a:t>).</a:t>
                      </a:r>
                      <a:endParaRPr lang="ko-KR" sz="1200" b="0" dirty="0">
                        <a:solidFill>
                          <a:srgbClr val="000000"/>
                        </a:solidFill>
                        <a:effectLst/>
                        <a:latin typeface="+mn-lt"/>
                        <a:ea typeface="Calibri" panose="020F0502020204030204" pitchFamily="34" charset="0"/>
                        <a:cs typeface="Times New Roman" panose="02020603050405020304" pitchFamily="18" charset="0"/>
                      </a:endParaRPr>
                    </a:p>
                  </a:txBody>
                  <a:tcPr marL="45720" marR="18415" marT="5143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341455142"/>
                  </a:ext>
                </a:extLst>
              </a:tr>
            </a:tbl>
          </a:graphicData>
        </a:graphic>
      </p:graphicFrame>
    </p:spTree>
    <p:extLst>
      <p:ext uri="{BB962C8B-B14F-4D97-AF65-F5344CB8AC3E}">
        <p14:creationId xmlns:p14="http://schemas.microsoft.com/office/powerpoint/2010/main" val="1675596110"/>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표 1"/>
          <p:cNvGraphicFramePr>
            <a:graphicFrameLocks noGrp="1"/>
          </p:cNvGraphicFramePr>
          <p:nvPr>
            <p:extLst>
              <p:ext uri="{D42A27DB-BD31-4B8C-83A1-F6EECF244321}">
                <p14:modId xmlns:p14="http://schemas.microsoft.com/office/powerpoint/2010/main" val="2130557258"/>
              </p:ext>
            </p:extLst>
          </p:nvPr>
        </p:nvGraphicFramePr>
        <p:xfrm>
          <a:off x="179512" y="476672"/>
          <a:ext cx="8784976" cy="2573418"/>
        </p:xfrm>
        <a:graphic>
          <a:graphicData uri="http://schemas.openxmlformats.org/drawingml/2006/table">
            <a:tbl>
              <a:tblPr firstRow="1" firstCol="1" bandRow="1">
                <a:tableStyleId>{69CF1AB2-1976-4502-BF36-3FF5EA218861}</a:tableStyleId>
              </a:tblPr>
              <a:tblGrid>
                <a:gridCol w="4320480">
                  <a:extLst>
                    <a:ext uri="{9D8B030D-6E8A-4147-A177-3AD203B41FA5}">
                      <a16:colId xmlns="" xmlns:a16="http://schemas.microsoft.com/office/drawing/2014/main" val="977596542"/>
                    </a:ext>
                  </a:extLst>
                </a:gridCol>
                <a:gridCol w="4464496">
                  <a:extLst>
                    <a:ext uri="{9D8B030D-6E8A-4147-A177-3AD203B41FA5}">
                      <a16:colId xmlns="" xmlns:a16="http://schemas.microsoft.com/office/drawing/2014/main" val="1375737353"/>
                    </a:ext>
                  </a:extLst>
                </a:gridCol>
              </a:tblGrid>
              <a:tr h="476521">
                <a:tc>
                  <a:txBody>
                    <a:bodyPr/>
                    <a:lstStyle/>
                    <a:p>
                      <a:pPr marL="0" marR="0" indent="0" algn="l" defTabSz="457200" rtl="0" eaLnBrk="1" fontAlgn="auto" latinLnBrk="0" hangingPunct="1">
                        <a:lnSpc>
                          <a:spcPct val="107000"/>
                        </a:lnSpc>
                        <a:spcBef>
                          <a:spcPts val="0"/>
                        </a:spcBef>
                        <a:spcAft>
                          <a:spcPts val="0"/>
                        </a:spcAft>
                        <a:buClrTx/>
                        <a:buSzTx/>
                        <a:buFontTx/>
                        <a:buNone/>
                        <a:tabLst/>
                        <a:defRPr/>
                      </a:pPr>
                      <a:r>
                        <a:rPr lang="en-US" sz="2000" b="1" dirty="0" smtClean="0">
                          <a:solidFill>
                            <a:schemeClr val="bg1"/>
                          </a:solidFill>
                          <a:effectLst/>
                          <a:latin typeface="+mn-lt"/>
                          <a:ea typeface="Arial" panose="020B0604020202020204" pitchFamily="34" charset="0"/>
                          <a:cs typeface="Times New Roman" panose="02020603050405020304" pitchFamily="18" charset="0"/>
                        </a:rPr>
                        <a:t>Stroke and bleeding endpoints </a:t>
                      </a:r>
                      <a:endParaRPr lang="ko-KR" altLang="en-US" sz="3200" dirty="0" smtClean="0">
                        <a:solidFill>
                          <a:schemeClr val="bg1"/>
                        </a:solidFill>
                        <a:effectLst/>
                        <a:latin typeface="+mn-lt"/>
                        <a:ea typeface="Calibri" panose="020F0502020204030204" pitchFamily="34" charset="0"/>
                        <a:cs typeface="Times New Roman" panose="02020603050405020304" pitchFamily="18" charset="0"/>
                      </a:endParaRPr>
                    </a:p>
                    <a:p>
                      <a:pPr>
                        <a:lnSpc>
                          <a:spcPct val="107000"/>
                        </a:lnSpc>
                        <a:spcAft>
                          <a:spcPts val="0"/>
                        </a:spcAft>
                      </a:pPr>
                      <a:endParaRPr lang="ko-KR" sz="1200" b="0" dirty="0">
                        <a:solidFill>
                          <a:srgbClr val="000000"/>
                        </a:solidFill>
                        <a:effectLst/>
                        <a:latin typeface="+mn-lt"/>
                        <a:ea typeface="Calibri" panose="020F0502020204030204" pitchFamily="34" charset="0"/>
                        <a:cs typeface="Times New Roman" panose="02020603050405020304" pitchFamily="18" charset="0"/>
                      </a:endParaRPr>
                    </a:p>
                  </a:txBody>
                  <a:tcPr marL="45720" marR="18415" marT="5143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marL="0" marR="0" indent="0" algn="just" defTabSz="457200" rtl="0" eaLnBrk="1" fontAlgn="auto" latinLnBrk="0" hangingPunct="1">
                        <a:lnSpc>
                          <a:spcPct val="107000"/>
                        </a:lnSpc>
                        <a:spcBef>
                          <a:spcPts val="0"/>
                        </a:spcBef>
                        <a:spcAft>
                          <a:spcPts val="0"/>
                        </a:spcAft>
                        <a:buClrTx/>
                        <a:buSzTx/>
                        <a:buFontTx/>
                        <a:buNone/>
                        <a:tabLst/>
                        <a:defRPr/>
                      </a:pPr>
                      <a:r>
                        <a:rPr lang="en-US" sz="2000" b="1" dirty="0" smtClean="0">
                          <a:solidFill>
                            <a:schemeClr val="bg1"/>
                          </a:solidFill>
                          <a:effectLst/>
                          <a:latin typeface="+mn-lt"/>
                          <a:ea typeface="Arial" panose="020B0604020202020204" pitchFamily="34" charset="0"/>
                          <a:cs typeface="Times New Roman" panose="02020603050405020304" pitchFamily="18" charset="0"/>
                        </a:rPr>
                        <a:t>Definitions/details </a:t>
                      </a:r>
                      <a:endParaRPr lang="ko-KR" altLang="en-US" sz="3200" dirty="0" smtClean="0">
                        <a:solidFill>
                          <a:schemeClr val="bg1"/>
                        </a:solidFill>
                        <a:effectLst/>
                        <a:latin typeface="+mn-lt"/>
                        <a:ea typeface="Calibri" panose="020F0502020204030204" pitchFamily="34" charset="0"/>
                        <a:cs typeface="Times New Roman" panose="02020603050405020304" pitchFamily="18" charset="0"/>
                      </a:endParaRPr>
                    </a:p>
                    <a:p>
                      <a:pPr algn="just">
                        <a:lnSpc>
                          <a:spcPct val="107000"/>
                        </a:lnSpc>
                        <a:spcAft>
                          <a:spcPts val="0"/>
                        </a:spcAft>
                      </a:pPr>
                      <a:endParaRPr lang="ko-KR" sz="1200" b="0" dirty="0">
                        <a:solidFill>
                          <a:srgbClr val="000000"/>
                        </a:solidFill>
                        <a:effectLst/>
                        <a:latin typeface="+mn-lt"/>
                        <a:ea typeface="Calibri" panose="020F0502020204030204" pitchFamily="34" charset="0"/>
                        <a:cs typeface="Times New Roman" panose="02020603050405020304" pitchFamily="18" charset="0"/>
                      </a:endParaRPr>
                    </a:p>
                  </a:txBody>
                  <a:tcPr marL="45720" marR="18415" marT="5143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r>
              <a:tr h="476521">
                <a:tc>
                  <a:txBody>
                    <a:bodyPr/>
                    <a:lstStyle/>
                    <a:p>
                      <a:pPr>
                        <a:lnSpc>
                          <a:spcPct val="107000"/>
                        </a:lnSpc>
                        <a:spcAft>
                          <a:spcPts val="0"/>
                        </a:spcAft>
                      </a:pPr>
                      <a:r>
                        <a:rPr lang="en-US" sz="1200" b="0" dirty="0">
                          <a:solidFill>
                            <a:srgbClr val="000000"/>
                          </a:solidFill>
                          <a:effectLst/>
                          <a:latin typeface="+mn-lt"/>
                          <a:ea typeface="Arial" panose="020B0604020202020204" pitchFamily="34" charset="0"/>
                          <a:cs typeface="Times New Roman" panose="02020603050405020304" pitchFamily="18" charset="0"/>
                        </a:rPr>
                        <a:t>Minor bleeding (ISTH definition) </a:t>
                      </a:r>
                      <a:endParaRPr lang="ko-KR" sz="1200" b="0" dirty="0">
                        <a:solidFill>
                          <a:srgbClr val="000000"/>
                        </a:solidFill>
                        <a:effectLst/>
                        <a:latin typeface="+mn-lt"/>
                        <a:ea typeface="Calibri" panose="020F0502020204030204" pitchFamily="34" charset="0"/>
                        <a:cs typeface="Times New Roman" panose="02020603050405020304" pitchFamily="18" charset="0"/>
                      </a:endParaRPr>
                    </a:p>
                  </a:txBody>
                  <a:tcPr marL="45720" marR="18415" marT="5143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07000"/>
                        </a:lnSpc>
                        <a:spcAft>
                          <a:spcPts val="0"/>
                        </a:spcAft>
                      </a:pPr>
                      <a:r>
                        <a:rPr lang="en-US" sz="1200" b="0">
                          <a:solidFill>
                            <a:srgbClr val="000000"/>
                          </a:solidFill>
                          <a:effectLst/>
                          <a:latin typeface="+mn-lt"/>
                          <a:ea typeface="Arial" panose="020B0604020202020204" pitchFamily="34" charset="0"/>
                          <a:cs typeface="Times New Roman" panose="02020603050405020304" pitchFamily="18" charset="0"/>
                        </a:rPr>
                        <a:t>All nonmajor bleeds. Minor bleeds are further divided into clinically relevant and not. </a:t>
                      </a:r>
                      <a:endParaRPr lang="ko-KR" sz="1200" b="0">
                        <a:solidFill>
                          <a:srgbClr val="000000"/>
                        </a:solidFill>
                        <a:effectLst/>
                        <a:latin typeface="+mn-lt"/>
                        <a:ea typeface="Calibri" panose="020F0502020204030204" pitchFamily="34" charset="0"/>
                        <a:cs typeface="Times New Roman" panose="02020603050405020304" pitchFamily="18" charset="0"/>
                      </a:endParaRPr>
                    </a:p>
                  </a:txBody>
                  <a:tcPr marL="45720" marR="18415" marT="5143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84948128"/>
                  </a:ext>
                </a:extLst>
              </a:tr>
              <a:tr h="476521">
                <a:tc>
                  <a:txBody>
                    <a:bodyPr/>
                    <a:lstStyle/>
                    <a:p>
                      <a:pPr>
                        <a:lnSpc>
                          <a:spcPct val="107000"/>
                        </a:lnSpc>
                        <a:spcAft>
                          <a:spcPts val="0"/>
                        </a:spcAft>
                      </a:pPr>
                      <a:r>
                        <a:rPr lang="en-US" sz="1200" b="0" dirty="0">
                          <a:solidFill>
                            <a:srgbClr val="000000"/>
                          </a:solidFill>
                          <a:effectLst/>
                          <a:latin typeface="+mn-lt"/>
                          <a:ea typeface="Arial" panose="020B0604020202020204" pitchFamily="34" charset="0"/>
                          <a:cs typeface="Times New Roman" panose="02020603050405020304" pitchFamily="18" charset="0"/>
                        </a:rPr>
                        <a:t>Incidence and discontinuation of oral anticoagulation </a:t>
                      </a:r>
                      <a:endParaRPr lang="ko-KR" sz="1200" b="0" dirty="0">
                        <a:solidFill>
                          <a:srgbClr val="000000"/>
                        </a:solidFill>
                        <a:effectLst/>
                        <a:latin typeface="+mn-lt"/>
                        <a:ea typeface="Calibri" panose="020F0502020204030204" pitchFamily="34" charset="0"/>
                        <a:cs typeface="Times New Roman" panose="02020603050405020304" pitchFamily="18" charset="0"/>
                      </a:endParaRPr>
                    </a:p>
                  </a:txBody>
                  <a:tcPr marL="45720" marR="18415" marT="5143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R="188595">
                        <a:lnSpc>
                          <a:spcPct val="115000"/>
                        </a:lnSpc>
                        <a:spcAft>
                          <a:spcPts val="5"/>
                        </a:spcAft>
                      </a:pPr>
                      <a:r>
                        <a:rPr lang="en-US" sz="1200" b="0" dirty="0">
                          <a:solidFill>
                            <a:srgbClr val="000000"/>
                          </a:solidFill>
                          <a:effectLst/>
                          <a:latin typeface="+mn-lt"/>
                          <a:ea typeface="Arial" panose="020B0604020202020204" pitchFamily="34" charset="0"/>
                          <a:cs typeface="Times New Roman" panose="02020603050405020304" pitchFamily="18" charset="0"/>
                        </a:rPr>
                        <a:t>The number of patients receiving oral anticoagulation and the type of oral anticoagulation should be documented at the end of follow-up. If patients have their oral anticoagulation discontinued, the number of patients discontinuing, the timing of discontinuation, and the reasons for discontinuation of oral anticoagulation, as well as the clinical characteristics and stroke risk profile of the patients should be reported. </a:t>
                      </a:r>
                      <a:endParaRPr lang="ko-KR" sz="1200" b="0" dirty="0">
                        <a:solidFill>
                          <a:srgbClr val="000000"/>
                        </a:solidFill>
                        <a:effectLst/>
                        <a:latin typeface="+mn-lt"/>
                        <a:ea typeface="Calibri" panose="020F0502020204030204" pitchFamily="34" charset="0"/>
                        <a:cs typeface="Times New Roman" panose="02020603050405020304" pitchFamily="18" charset="0"/>
                      </a:endParaRPr>
                    </a:p>
                  </a:txBody>
                  <a:tcPr marL="45720" marR="18415" marT="5143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286818098"/>
                  </a:ext>
                </a:extLst>
              </a:tr>
            </a:tbl>
          </a:graphicData>
        </a:graphic>
      </p:graphicFrame>
      <p:sp>
        <p:nvSpPr>
          <p:cNvPr id="3" name="직사각형 2"/>
          <p:cNvSpPr/>
          <p:nvPr/>
        </p:nvSpPr>
        <p:spPr>
          <a:xfrm>
            <a:off x="179512" y="3315593"/>
            <a:ext cx="7776864" cy="856325"/>
          </a:xfrm>
          <a:prstGeom prst="rect">
            <a:avLst/>
          </a:prstGeom>
        </p:spPr>
        <p:txBody>
          <a:bodyPr wrap="square">
            <a:spAutoFit/>
          </a:bodyPr>
          <a:lstStyle/>
          <a:p>
            <a:pPr>
              <a:lnSpc>
                <a:spcPct val="107000"/>
              </a:lnSpc>
              <a:spcAft>
                <a:spcPts val="800"/>
              </a:spcAft>
            </a:pPr>
            <a:r>
              <a:rPr lang="en-US" altLang="ko-KR" sz="1400" dirty="0">
                <a:ea typeface="Arial" panose="020B0604020202020204" pitchFamily="34" charset="0"/>
              </a:rPr>
              <a:t>AF = atrial fibrillation; CT = computed tomography; MRI = magnetic resonance </a:t>
            </a:r>
            <a:r>
              <a:rPr lang="en-US" altLang="ko-KR" sz="1400" dirty="0" smtClean="0">
                <a:ea typeface="Arial" panose="020B0604020202020204" pitchFamily="34" charset="0"/>
              </a:rPr>
              <a:t>imaging.</a:t>
            </a:r>
            <a:endParaRPr lang="ko-KR" altLang="ko-KR" sz="2000" dirty="0">
              <a:ea typeface="Calibri" panose="020F0502020204030204" pitchFamily="34" charset="0"/>
            </a:endParaRPr>
          </a:p>
          <a:p>
            <a:r>
              <a:rPr lang="en-US" altLang="ko-KR" sz="1400" dirty="0">
                <a:ea typeface="Calibri" panose="020F0502020204030204" pitchFamily="34" charset="0"/>
              </a:rPr>
              <a:t/>
            </a:r>
            <a:br>
              <a:rPr lang="en-US" altLang="ko-KR" sz="1400" dirty="0">
                <a:ea typeface="Calibri" panose="020F0502020204030204" pitchFamily="34" charset="0"/>
              </a:rPr>
            </a:br>
            <a:endParaRPr lang="ko-KR" altLang="en-US" sz="1400" dirty="0"/>
          </a:p>
        </p:txBody>
      </p:sp>
    </p:spTree>
    <p:extLst>
      <p:ext uri="{BB962C8B-B14F-4D97-AF65-F5344CB8AC3E}">
        <p14:creationId xmlns:p14="http://schemas.microsoft.com/office/powerpoint/2010/main" val="3542773392"/>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p:cNvSpPr/>
          <p:nvPr/>
        </p:nvSpPr>
        <p:spPr>
          <a:xfrm>
            <a:off x="447880" y="211287"/>
            <a:ext cx="8280920" cy="413959"/>
          </a:xfrm>
          <a:prstGeom prst="rect">
            <a:avLst/>
          </a:prstGeom>
        </p:spPr>
        <p:txBody>
          <a:bodyPr wrap="square">
            <a:spAutoFit/>
          </a:bodyPr>
          <a:lstStyle/>
          <a:p>
            <a:pPr marL="6350" marR="7620" indent="-6350" algn="ctr">
              <a:lnSpc>
                <a:spcPct val="110000"/>
              </a:lnSpc>
              <a:spcAft>
                <a:spcPts val="265"/>
              </a:spcAft>
            </a:pPr>
            <a:r>
              <a:rPr lang="en-US" altLang="ko-KR" sz="2000" b="1" dirty="0" smtClean="0">
                <a:ea typeface="Arial" panose="020B0604020202020204" pitchFamily="34" charset="0"/>
              </a:rPr>
              <a:t>Advantages </a:t>
            </a:r>
            <a:r>
              <a:rPr lang="en-US" altLang="ko-KR" sz="2000" b="1" dirty="0">
                <a:ea typeface="Arial" panose="020B0604020202020204" pitchFamily="34" charset="0"/>
              </a:rPr>
              <a:t>and </a:t>
            </a:r>
            <a:r>
              <a:rPr lang="en-US" altLang="ko-KR" sz="2000" b="1" dirty="0" smtClean="0">
                <a:ea typeface="Arial" panose="020B0604020202020204" pitchFamily="34" charset="0"/>
              </a:rPr>
              <a:t>Disadvantages </a:t>
            </a:r>
            <a:r>
              <a:rPr lang="en-US" altLang="ko-KR" sz="2000" b="1" dirty="0">
                <a:ea typeface="Arial" panose="020B0604020202020204" pitchFamily="34" charset="0"/>
              </a:rPr>
              <a:t>of </a:t>
            </a:r>
            <a:r>
              <a:rPr lang="en-US" altLang="ko-KR" sz="2000" b="1" dirty="0" smtClean="0">
                <a:ea typeface="Arial" panose="020B0604020202020204" pitchFamily="34" charset="0"/>
              </a:rPr>
              <a:t>AF-Related </a:t>
            </a:r>
            <a:r>
              <a:rPr lang="en-US" altLang="ko-KR" sz="2000" b="1" dirty="0">
                <a:ea typeface="Arial" panose="020B0604020202020204" pitchFamily="34" charset="0"/>
              </a:rPr>
              <a:t>E</a:t>
            </a:r>
            <a:r>
              <a:rPr lang="en-US" altLang="ko-KR" sz="2000" b="1" dirty="0" smtClean="0">
                <a:ea typeface="Arial" panose="020B0604020202020204" pitchFamily="34" charset="0"/>
              </a:rPr>
              <a:t>ndpoints </a:t>
            </a:r>
            <a:r>
              <a:rPr lang="en-US" altLang="ko-KR" sz="2000" b="1" dirty="0">
                <a:ea typeface="Arial" panose="020B0604020202020204" pitchFamily="34" charset="0"/>
              </a:rPr>
              <a:t>in AF </a:t>
            </a:r>
            <a:r>
              <a:rPr lang="en-US" altLang="ko-KR" sz="2000" b="1" dirty="0" smtClean="0">
                <a:ea typeface="Arial" panose="020B0604020202020204" pitchFamily="34" charset="0"/>
              </a:rPr>
              <a:t>Ablation Trials </a:t>
            </a:r>
            <a:endParaRPr lang="ko-KR" altLang="ko-KR" sz="1400" dirty="0">
              <a:ea typeface="Arial" panose="020B0604020202020204" pitchFamily="34" charset="0"/>
            </a:endParaRPr>
          </a:p>
        </p:txBody>
      </p:sp>
      <p:graphicFrame>
        <p:nvGraphicFramePr>
          <p:cNvPr id="3" name="표 2"/>
          <p:cNvGraphicFramePr>
            <a:graphicFrameLocks noGrp="1"/>
          </p:cNvGraphicFramePr>
          <p:nvPr>
            <p:extLst>
              <p:ext uri="{D42A27DB-BD31-4B8C-83A1-F6EECF244321}">
                <p14:modId xmlns:p14="http://schemas.microsoft.com/office/powerpoint/2010/main" val="2625386348"/>
              </p:ext>
            </p:extLst>
          </p:nvPr>
        </p:nvGraphicFramePr>
        <p:xfrm>
          <a:off x="107504" y="1052736"/>
          <a:ext cx="8928992" cy="5591679"/>
        </p:xfrm>
        <a:graphic>
          <a:graphicData uri="http://schemas.openxmlformats.org/drawingml/2006/table">
            <a:tbl>
              <a:tblPr firstRow="1" firstCol="1" bandRow="1">
                <a:tableStyleId>{69CF1AB2-1976-4502-BF36-3FF5EA218861}</a:tableStyleId>
              </a:tblPr>
              <a:tblGrid>
                <a:gridCol w="2088232">
                  <a:extLst>
                    <a:ext uri="{9D8B030D-6E8A-4147-A177-3AD203B41FA5}">
                      <a16:colId xmlns="" xmlns:a16="http://schemas.microsoft.com/office/drawing/2014/main" val="2512368061"/>
                    </a:ext>
                  </a:extLst>
                </a:gridCol>
                <a:gridCol w="1800200">
                  <a:extLst>
                    <a:ext uri="{9D8B030D-6E8A-4147-A177-3AD203B41FA5}">
                      <a16:colId xmlns="" xmlns:a16="http://schemas.microsoft.com/office/drawing/2014/main" val="20001"/>
                    </a:ext>
                  </a:extLst>
                </a:gridCol>
                <a:gridCol w="2440979">
                  <a:extLst>
                    <a:ext uri="{9D8B030D-6E8A-4147-A177-3AD203B41FA5}">
                      <a16:colId xmlns="" xmlns:a16="http://schemas.microsoft.com/office/drawing/2014/main" val="20002"/>
                    </a:ext>
                  </a:extLst>
                </a:gridCol>
                <a:gridCol w="2599581">
                  <a:extLst>
                    <a:ext uri="{9D8B030D-6E8A-4147-A177-3AD203B41FA5}">
                      <a16:colId xmlns="" xmlns:a16="http://schemas.microsoft.com/office/drawing/2014/main" val="20003"/>
                    </a:ext>
                  </a:extLst>
                </a:gridCol>
              </a:tblGrid>
              <a:tr h="397252">
                <a:tc>
                  <a:txBody>
                    <a:bodyPr/>
                    <a:lstStyle/>
                    <a:p>
                      <a:pPr algn="ctr">
                        <a:lnSpc>
                          <a:spcPct val="107000"/>
                        </a:lnSpc>
                        <a:spcAft>
                          <a:spcPts val="0"/>
                        </a:spcAft>
                      </a:pPr>
                      <a:r>
                        <a:rPr lang="en-US" sz="1400" b="1" dirty="0">
                          <a:solidFill>
                            <a:schemeClr val="bg1"/>
                          </a:solidFill>
                          <a:effectLst/>
                          <a:latin typeface="+mn-lt"/>
                          <a:ea typeface="Arial" panose="020B0604020202020204" pitchFamily="34" charset="0"/>
                          <a:cs typeface="Times New Roman" panose="02020603050405020304" pitchFamily="18" charset="0"/>
                        </a:rPr>
                        <a:t>Endpoint </a:t>
                      </a:r>
                      <a:endParaRPr lang="ko-KR" sz="2000" dirty="0">
                        <a:solidFill>
                          <a:schemeClr val="bg1"/>
                        </a:solidFill>
                        <a:effectLst/>
                        <a:latin typeface="+mn-lt"/>
                        <a:ea typeface="Calibri" panose="020F0502020204030204" pitchFamily="34" charset="0"/>
                        <a:cs typeface="Times New Roman" panose="02020603050405020304" pitchFamily="18" charset="0"/>
                      </a:endParaRPr>
                    </a:p>
                  </a:txBody>
                  <a:tcPr marL="45085" marR="13335" marT="247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tc>
                  <a:txBody>
                    <a:bodyPr/>
                    <a:lstStyle/>
                    <a:p>
                      <a:pPr marR="65405" algn="ctr">
                        <a:lnSpc>
                          <a:spcPct val="107000"/>
                        </a:lnSpc>
                        <a:spcAft>
                          <a:spcPts val="0"/>
                        </a:spcAft>
                      </a:pPr>
                      <a:r>
                        <a:rPr lang="en-US" sz="1400" b="1" dirty="0">
                          <a:solidFill>
                            <a:schemeClr val="bg1"/>
                          </a:solidFill>
                          <a:effectLst/>
                          <a:latin typeface="+mn-lt"/>
                          <a:ea typeface="Arial" panose="020B0604020202020204" pitchFamily="34" charset="0"/>
                          <a:cs typeface="Times New Roman" panose="02020603050405020304" pitchFamily="18" charset="0"/>
                        </a:rPr>
                        <a:t>Advantages </a:t>
                      </a:r>
                      <a:endParaRPr lang="ko-KR" sz="2000" dirty="0">
                        <a:solidFill>
                          <a:schemeClr val="bg1"/>
                        </a:solidFill>
                        <a:effectLst/>
                        <a:latin typeface="+mn-lt"/>
                        <a:ea typeface="Calibri" panose="020F0502020204030204" pitchFamily="34" charset="0"/>
                        <a:cs typeface="Times New Roman" panose="02020603050405020304" pitchFamily="18" charset="0"/>
                      </a:endParaRPr>
                    </a:p>
                  </a:txBody>
                  <a:tcPr marL="45085" marR="13335" marT="247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tc>
                  <a:txBody>
                    <a:bodyPr/>
                    <a:lstStyle/>
                    <a:p>
                      <a:pPr algn="ctr">
                        <a:lnSpc>
                          <a:spcPct val="107000"/>
                        </a:lnSpc>
                        <a:spcAft>
                          <a:spcPts val="0"/>
                        </a:spcAft>
                      </a:pPr>
                      <a:r>
                        <a:rPr lang="en-US" sz="1400" b="1" dirty="0">
                          <a:solidFill>
                            <a:schemeClr val="bg1"/>
                          </a:solidFill>
                          <a:effectLst/>
                          <a:latin typeface="+mn-lt"/>
                          <a:ea typeface="Arial" panose="020B0604020202020204" pitchFamily="34" charset="0"/>
                          <a:cs typeface="Times New Roman" panose="02020603050405020304" pitchFamily="18" charset="0"/>
                        </a:rPr>
                        <a:t>Disadvantages </a:t>
                      </a:r>
                      <a:endParaRPr lang="ko-KR" sz="2000" dirty="0">
                        <a:solidFill>
                          <a:schemeClr val="bg1"/>
                        </a:solidFill>
                        <a:effectLst/>
                        <a:latin typeface="+mn-lt"/>
                        <a:ea typeface="Calibri" panose="020F0502020204030204" pitchFamily="34" charset="0"/>
                        <a:cs typeface="Times New Roman" panose="02020603050405020304" pitchFamily="18" charset="0"/>
                      </a:endParaRPr>
                    </a:p>
                  </a:txBody>
                  <a:tcPr marL="45085" marR="13335" marT="247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tc>
                  <a:txBody>
                    <a:bodyPr/>
                    <a:lstStyle/>
                    <a:p>
                      <a:pPr marL="11430" algn="ctr">
                        <a:lnSpc>
                          <a:spcPct val="107000"/>
                        </a:lnSpc>
                        <a:spcAft>
                          <a:spcPts val="0"/>
                        </a:spcAft>
                      </a:pPr>
                      <a:r>
                        <a:rPr lang="en-US" sz="1400" b="1" dirty="0">
                          <a:solidFill>
                            <a:schemeClr val="bg1"/>
                          </a:solidFill>
                          <a:effectLst/>
                          <a:latin typeface="+mn-lt"/>
                          <a:ea typeface="Arial" panose="020B0604020202020204" pitchFamily="34" charset="0"/>
                          <a:cs typeface="Times New Roman" panose="02020603050405020304" pitchFamily="18" charset="0"/>
                        </a:rPr>
                        <a:t>Relevance and </a:t>
                      </a:r>
                      <a:r>
                        <a:rPr lang="en-US" sz="1400" b="1" dirty="0" smtClean="0">
                          <a:solidFill>
                            <a:schemeClr val="bg1"/>
                          </a:solidFill>
                          <a:effectLst/>
                          <a:latin typeface="+mn-lt"/>
                          <a:ea typeface="Arial" panose="020B0604020202020204" pitchFamily="34" charset="0"/>
                          <a:cs typeface="Times New Roman" panose="02020603050405020304" pitchFamily="18" charset="0"/>
                        </a:rPr>
                        <a:t>comments </a:t>
                      </a:r>
                      <a:endParaRPr lang="ko-KR" sz="2000" dirty="0">
                        <a:solidFill>
                          <a:schemeClr val="bg1"/>
                        </a:solidFill>
                        <a:effectLst/>
                        <a:latin typeface="+mn-lt"/>
                        <a:ea typeface="Calibri" panose="020F0502020204030204" pitchFamily="34" charset="0"/>
                        <a:cs typeface="Times New Roman" panose="02020603050405020304" pitchFamily="18" charset="0"/>
                      </a:endParaRPr>
                    </a:p>
                  </a:txBody>
                  <a:tcPr marL="45085" marR="13335" marT="247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extLst>
                  <a:ext uri="{0D108BD9-81ED-4DB2-BD59-A6C34878D82A}">
                    <a16:rowId xmlns="" xmlns:a16="http://schemas.microsoft.com/office/drawing/2014/main" val="10000"/>
                  </a:ext>
                </a:extLst>
              </a:tr>
              <a:tr h="476521">
                <a:tc>
                  <a:txBody>
                    <a:bodyPr/>
                    <a:lstStyle/>
                    <a:p>
                      <a:pPr marL="15240" algn="l">
                        <a:lnSpc>
                          <a:spcPct val="107000"/>
                        </a:lnSpc>
                        <a:spcAft>
                          <a:spcPts val="105"/>
                        </a:spcAft>
                      </a:pPr>
                      <a:r>
                        <a:rPr lang="en-US" sz="1200" b="0" dirty="0">
                          <a:solidFill>
                            <a:srgbClr val="000000"/>
                          </a:solidFill>
                          <a:effectLst/>
                          <a:latin typeface="+mn-lt"/>
                          <a:ea typeface="Arial" panose="020B0604020202020204" pitchFamily="34" charset="0"/>
                          <a:cs typeface="Times New Roman" panose="02020603050405020304" pitchFamily="18" charset="0"/>
                        </a:rPr>
                        <a:t>Freedom from </a:t>
                      </a:r>
                      <a:endParaRPr lang="ko-KR" sz="1200" b="0" dirty="0">
                        <a:solidFill>
                          <a:srgbClr val="000000"/>
                        </a:solidFill>
                        <a:effectLst/>
                        <a:latin typeface="+mn-lt"/>
                        <a:ea typeface="Calibri" panose="020F0502020204030204" pitchFamily="34" charset="0"/>
                        <a:cs typeface="Times New Roman" panose="02020603050405020304" pitchFamily="18" charset="0"/>
                      </a:endParaRPr>
                    </a:p>
                    <a:p>
                      <a:pPr marL="6350" marR="495300" indent="3175" algn="l">
                        <a:lnSpc>
                          <a:spcPct val="107000"/>
                        </a:lnSpc>
                        <a:spcAft>
                          <a:spcPts val="0"/>
                        </a:spcAft>
                      </a:pPr>
                      <a:r>
                        <a:rPr lang="en-US" sz="1200" b="0" dirty="0" smtClean="0">
                          <a:solidFill>
                            <a:srgbClr val="000000"/>
                          </a:solidFill>
                          <a:effectLst/>
                          <a:latin typeface="+mn-lt"/>
                          <a:ea typeface="Arial" panose="020B0604020202020204" pitchFamily="34" charset="0"/>
                          <a:cs typeface="Times New Roman" panose="02020603050405020304" pitchFamily="18" charset="0"/>
                        </a:rPr>
                        <a:t>AF/AFL/AT recurrence </a:t>
                      </a:r>
                      <a:r>
                        <a:rPr lang="en-US" sz="1200" b="0" dirty="0">
                          <a:solidFill>
                            <a:srgbClr val="000000"/>
                          </a:solidFill>
                          <a:effectLst/>
                          <a:latin typeface="+mn-lt"/>
                          <a:ea typeface="Arial" panose="020B0604020202020204" pitchFamily="34" charset="0"/>
                          <a:cs typeface="Times New Roman" panose="02020603050405020304" pitchFamily="18" charset="0"/>
                        </a:rPr>
                        <a:t>“gold standard” </a:t>
                      </a:r>
                      <a:r>
                        <a:rPr lang="en-US" sz="1200" b="0" dirty="0" smtClean="0">
                          <a:solidFill>
                            <a:srgbClr val="000000"/>
                          </a:solidFill>
                          <a:effectLst/>
                          <a:latin typeface="+mn-lt"/>
                          <a:ea typeface="Arial" panose="020B0604020202020204" pitchFamily="34" charset="0"/>
                          <a:cs typeface="Times New Roman" panose="02020603050405020304" pitchFamily="18" charset="0"/>
                        </a:rPr>
                        <a:t> is 30 seconds </a:t>
                      </a:r>
                      <a:endParaRPr lang="ko-KR" sz="1200" b="0" dirty="0">
                        <a:solidFill>
                          <a:srgbClr val="000000"/>
                        </a:solidFill>
                        <a:effectLst/>
                        <a:latin typeface="+mn-lt"/>
                        <a:ea typeface="Calibri" panose="020F0502020204030204" pitchFamily="34" charset="0"/>
                        <a:cs typeface="Times New Roman" panose="02020603050405020304" pitchFamily="18" charset="0"/>
                      </a:endParaRPr>
                    </a:p>
                  </a:txBody>
                  <a:tcPr marL="45085" marR="13335" marT="247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8415" marR="81915" indent="-6985" algn="just">
                        <a:lnSpc>
                          <a:spcPct val="116000"/>
                        </a:lnSpc>
                        <a:spcAft>
                          <a:spcPts val="15"/>
                        </a:spcAft>
                      </a:pPr>
                      <a:r>
                        <a:rPr lang="en-US" sz="1200" dirty="0">
                          <a:solidFill>
                            <a:srgbClr val="000000"/>
                          </a:solidFill>
                          <a:effectLst/>
                          <a:latin typeface="+mn-lt"/>
                          <a:ea typeface="Arial" panose="020B0604020202020204" pitchFamily="34" charset="0"/>
                          <a:cs typeface="Times New Roman" panose="02020603050405020304" pitchFamily="18" charset="0"/>
                        </a:rPr>
                        <a:t>-Has been in use for </a:t>
                      </a:r>
                      <a:r>
                        <a:rPr lang="en-US" sz="1200" dirty="0" smtClean="0">
                          <a:solidFill>
                            <a:srgbClr val="000000"/>
                          </a:solidFill>
                          <a:effectLst/>
                          <a:latin typeface="+mn-lt"/>
                          <a:ea typeface="Arial" panose="020B0604020202020204" pitchFamily="34" charset="0"/>
                          <a:cs typeface="Times New Roman" panose="02020603050405020304" pitchFamily="18" charset="0"/>
                        </a:rPr>
                        <a:t>many </a:t>
                      </a:r>
                      <a:r>
                        <a:rPr lang="en-US" sz="1200" dirty="0">
                          <a:solidFill>
                            <a:srgbClr val="000000"/>
                          </a:solidFill>
                          <a:effectLst/>
                          <a:latin typeface="+mn-lt"/>
                          <a:ea typeface="Arial" panose="020B0604020202020204" pitchFamily="34" charset="0"/>
                          <a:cs typeface="Times New Roman" panose="02020603050405020304" pitchFamily="18" charset="0"/>
                        </a:rPr>
                        <a:t>years </a:t>
                      </a:r>
                      <a:endParaRPr lang="ko-KR" sz="1200" dirty="0">
                        <a:solidFill>
                          <a:srgbClr val="000000"/>
                        </a:solidFill>
                        <a:effectLst/>
                        <a:latin typeface="+mn-lt"/>
                        <a:ea typeface="Calibri" panose="020F0502020204030204" pitchFamily="34" charset="0"/>
                        <a:cs typeface="Times New Roman" panose="02020603050405020304" pitchFamily="18" charset="0"/>
                      </a:endParaRPr>
                    </a:p>
                    <a:p>
                      <a:pPr marL="8890" marR="124460" indent="3175" algn="just">
                        <a:lnSpc>
                          <a:spcPct val="116000"/>
                        </a:lnSpc>
                        <a:spcAft>
                          <a:spcPts val="5"/>
                        </a:spcAft>
                      </a:pPr>
                      <a:r>
                        <a:rPr lang="en-US" sz="1200" dirty="0">
                          <a:solidFill>
                            <a:srgbClr val="000000"/>
                          </a:solidFill>
                          <a:effectLst/>
                          <a:latin typeface="+mn-lt"/>
                          <a:ea typeface="Arial" panose="020B0604020202020204" pitchFamily="34" charset="0"/>
                          <a:cs typeface="Times New Roman" panose="02020603050405020304" pitchFamily="18" charset="0"/>
                        </a:rPr>
                        <a:t>-Can be used to compare results of new trials with historical trials </a:t>
                      </a:r>
                      <a:endParaRPr lang="ko-KR" sz="1200" dirty="0">
                        <a:solidFill>
                          <a:srgbClr val="000000"/>
                        </a:solidFill>
                        <a:effectLst/>
                        <a:latin typeface="+mn-lt"/>
                        <a:ea typeface="Calibri" panose="020F0502020204030204" pitchFamily="34" charset="0"/>
                        <a:cs typeface="Times New Roman" panose="02020603050405020304" pitchFamily="18" charset="0"/>
                      </a:endParaRPr>
                    </a:p>
                    <a:p>
                      <a:pPr marL="15240" indent="-6350">
                        <a:lnSpc>
                          <a:spcPct val="107000"/>
                        </a:lnSpc>
                        <a:spcAft>
                          <a:spcPts val="0"/>
                        </a:spcAft>
                      </a:pPr>
                      <a:r>
                        <a:rPr lang="en-US" sz="1200" dirty="0">
                          <a:solidFill>
                            <a:srgbClr val="000000"/>
                          </a:solidFill>
                          <a:effectLst/>
                          <a:latin typeface="+mn-lt"/>
                          <a:ea typeface="Arial" panose="020B0604020202020204" pitchFamily="34" charset="0"/>
                          <a:cs typeface="Times New Roman" panose="02020603050405020304" pitchFamily="18" charset="0"/>
                        </a:rPr>
                        <a:t>-Sets a high bar for AF </a:t>
                      </a:r>
                      <a:endParaRPr lang="en-US" sz="1200" dirty="0" smtClean="0">
                        <a:solidFill>
                          <a:srgbClr val="000000"/>
                        </a:solidFill>
                        <a:effectLst/>
                        <a:latin typeface="+mn-lt"/>
                        <a:ea typeface="Arial" panose="020B0604020202020204" pitchFamily="34" charset="0"/>
                        <a:cs typeface="Times New Roman" panose="02020603050405020304" pitchFamily="18" charset="0"/>
                      </a:endParaRPr>
                    </a:p>
                    <a:p>
                      <a:pPr marL="15240" indent="-6350">
                        <a:lnSpc>
                          <a:spcPct val="107000"/>
                        </a:lnSpc>
                        <a:spcAft>
                          <a:spcPts val="0"/>
                        </a:spcAft>
                      </a:pPr>
                      <a:r>
                        <a:rPr lang="en-US" sz="1200" dirty="0" smtClean="0">
                          <a:solidFill>
                            <a:srgbClr val="000000"/>
                          </a:solidFill>
                          <a:effectLst/>
                          <a:latin typeface="+mn-lt"/>
                          <a:ea typeface="Arial" panose="020B0604020202020204" pitchFamily="34" charset="0"/>
                          <a:cs typeface="Times New Roman" panose="02020603050405020304" pitchFamily="18" charset="0"/>
                        </a:rPr>
                        <a:t>elimination </a:t>
                      </a:r>
                      <a:endParaRPr lang="ko-KR" sz="1200" dirty="0">
                        <a:solidFill>
                          <a:srgbClr val="000000"/>
                        </a:solidFill>
                        <a:effectLst/>
                        <a:latin typeface="+mn-lt"/>
                        <a:ea typeface="Calibri" panose="020F0502020204030204" pitchFamily="34" charset="0"/>
                        <a:cs typeface="Times New Roman" panose="02020603050405020304" pitchFamily="18" charset="0"/>
                      </a:endParaRPr>
                    </a:p>
                  </a:txBody>
                  <a:tcPr marL="45085" marR="13335" marT="247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0160" marR="201295">
                        <a:lnSpc>
                          <a:spcPct val="107000"/>
                        </a:lnSpc>
                        <a:spcAft>
                          <a:spcPts val="0"/>
                        </a:spcAft>
                      </a:pPr>
                      <a:r>
                        <a:rPr lang="en-US" sz="1200" dirty="0">
                          <a:solidFill>
                            <a:srgbClr val="000000"/>
                          </a:solidFill>
                          <a:effectLst/>
                          <a:latin typeface="+mn-lt"/>
                          <a:ea typeface="Arial" panose="020B0604020202020204" pitchFamily="34" charset="0"/>
                          <a:cs typeface="Times New Roman" panose="02020603050405020304" pitchFamily="18" charset="0"/>
                        </a:rPr>
                        <a:t>-Can </a:t>
                      </a:r>
                      <a:r>
                        <a:rPr lang="en-US" sz="1200" dirty="0" smtClean="0">
                          <a:solidFill>
                            <a:srgbClr val="000000"/>
                          </a:solidFill>
                          <a:effectLst/>
                          <a:latin typeface="+mn-lt"/>
                          <a:ea typeface="Arial" panose="020B0604020202020204" pitchFamily="34" charset="0"/>
                          <a:cs typeface="Times New Roman" panose="02020603050405020304" pitchFamily="18" charset="0"/>
                        </a:rPr>
                        <a:t>systematically</a:t>
                      </a:r>
                    </a:p>
                    <a:p>
                      <a:pPr marL="10160" marR="201295">
                        <a:lnSpc>
                          <a:spcPct val="107000"/>
                        </a:lnSpc>
                        <a:spcAft>
                          <a:spcPts val="0"/>
                        </a:spcAft>
                      </a:pPr>
                      <a:r>
                        <a:rPr lang="en-US" sz="1200" dirty="0" smtClean="0">
                          <a:solidFill>
                            <a:srgbClr val="000000"/>
                          </a:solidFill>
                          <a:effectLst/>
                          <a:latin typeface="+mn-lt"/>
                          <a:ea typeface="Arial" panose="020B0604020202020204" pitchFamily="34" charset="0"/>
                          <a:cs typeface="Times New Roman" panose="02020603050405020304" pitchFamily="18" charset="0"/>
                        </a:rPr>
                        <a:t> </a:t>
                      </a:r>
                      <a:r>
                        <a:rPr lang="en-US" sz="1200" dirty="0">
                          <a:solidFill>
                            <a:srgbClr val="000000"/>
                          </a:solidFill>
                          <a:effectLst/>
                          <a:latin typeface="+mn-lt"/>
                          <a:ea typeface="Arial" panose="020B0604020202020204" pitchFamily="34" charset="0"/>
                          <a:cs typeface="Times New Roman" panose="02020603050405020304" pitchFamily="18" charset="0"/>
                        </a:rPr>
                        <a:t>underestimate the efficacy </a:t>
                      </a:r>
                      <a:endParaRPr lang="en-US" sz="1200" dirty="0" smtClean="0">
                        <a:solidFill>
                          <a:srgbClr val="000000"/>
                        </a:solidFill>
                        <a:effectLst/>
                        <a:latin typeface="+mn-lt"/>
                        <a:ea typeface="Arial" panose="020B0604020202020204" pitchFamily="34" charset="0"/>
                        <a:cs typeface="Times New Roman" panose="02020603050405020304" pitchFamily="18" charset="0"/>
                      </a:endParaRPr>
                    </a:p>
                    <a:p>
                      <a:pPr marL="10160" marR="201295">
                        <a:lnSpc>
                          <a:spcPct val="107000"/>
                        </a:lnSpc>
                        <a:spcAft>
                          <a:spcPts val="0"/>
                        </a:spcAft>
                      </a:pPr>
                      <a:r>
                        <a:rPr lang="en-US" sz="1200" dirty="0" smtClean="0">
                          <a:solidFill>
                            <a:srgbClr val="000000"/>
                          </a:solidFill>
                          <a:effectLst/>
                          <a:latin typeface="+mn-lt"/>
                          <a:ea typeface="Arial" panose="020B0604020202020204" pitchFamily="34" charset="0"/>
                          <a:cs typeface="Times New Roman" panose="02020603050405020304" pitchFamily="18" charset="0"/>
                        </a:rPr>
                        <a:t>of </a:t>
                      </a:r>
                      <a:r>
                        <a:rPr lang="en-US" sz="1200" dirty="0">
                          <a:solidFill>
                            <a:srgbClr val="000000"/>
                          </a:solidFill>
                          <a:effectLst/>
                          <a:latin typeface="+mn-lt"/>
                          <a:ea typeface="Arial" panose="020B0604020202020204" pitchFamily="34" charset="0"/>
                          <a:cs typeface="Times New Roman" panose="02020603050405020304" pitchFamily="18" charset="0"/>
                        </a:rPr>
                        <a:t>AF ablation, particularly for persistent AF, if </a:t>
                      </a:r>
                      <a:r>
                        <a:rPr lang="en-US" sz="1200" dirty="0" smtClean="0">
                          <a:solidFill>
                            <a:srgbClr val="000000"/>
                          </a:solidFill>
                          <a:effectLst/>
                          <a:latin typeface="+mn-lt"/>
                          <a:ea typeface="Arial" panose="020B0604020202020204" pitchFamily="34" charset="0"/>
                          <a:cs typeface="Times New Roman" panose="02020603050405020304" pitchFamily="18" charset="0"/>
                        </a:rPr>
                        <a:t>30-second </a:t>
                      </a:r>
                      <a:r>
                        <a:rPr lang="en-US" sz="1200" dirty="0">
                          <a:solidFill>
                            <a:srgbClr val="000000"/>
                          </a:solidFill>
                          <a:effectLst/>
                          <a:latin typeface="+mn-lt"/>
                          <a:ea typeface="Arial" panose="020B0604020202020204" pitchFamily="34" charset="0"/>
                          <a:cs typeface="Times New Roman" panose="02020603050405020304" pitchFamily="18" charset="0"/>
                        </a:rPr>
                        <a:t>cutoff is used </a:t>
                      </a:r>
                      <a:endParaRPr lang="ko-KR" sz="1200" dirty="0">
                        <a:solidFill>
                          <a:srgbClr val="000000"/>
                        </a:solidFill>
                        <a:effectLst/>
                        <a:latin typeface="+mn-lt"/>
                        <a:ea typeface="Calibri" panose="020F0502020204030204" pitchFamily="34" charset="0"/>
                        <a:cs typeface="Times New Roman" panose="02020603050405020304" pitchFamily="18" charset="0"/>
                      </a:endParaRPr>
                    </a:p>
                  </a:txBody>
                  <a:tcPr marL="45085" marR="13335" marT="247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5080">
                        <a:lnSpc>
                          <a:spcPct val="117000"/>
                        </a:lnSpc>
                        <a:spcAft>
                          <a:spcPts val="85"/>
                        </a:spcAft>
                      </a:pPr>
                      <a:r>
                        <a:rPr lang="en-US" sz="1200" dirty="0">
                          <a:solidFill>
                            <a:srgbClr val="000000"/>
                          </a:solidFill>
                          <a:effectLst/>
                          <a:latin typeface="+mn-lt"/>
                          <a:ea typeface="Arial" panose="020B0604020202020204" pitchFamily="34" charset="0"/>
                          <a:cs typeface="Times New Roman" panose="02020603050405020304" pitchFamily="18" charset="0"/>
                        </a:rPr>
                        <a:t>-Particularly well suited for paroxysmal AF outcomes </a:t>
                      </a:r>
                      <a:endParaRPr lang="ko-KR" sz="1200" dirty="0">
                        <a:solidFill>
                          <a:srgbClr val="000000"/>
                        </a:solidFill>
                        <a:effectLst/>
                        <a:latin typeface="+mn-lt"/>
                        <a:ea typeface="Calibri" panose="020F0502020204030204" pitchFamily="34" charset="0"/>
                        <a:cs typeface="Times New Roman" panose="02020603050405020304" pitchFamily="18" charset="0"/>
                      </a:endParaRPr>
                    </a:p>
                    <a:p>
                      <a:pPr marL="8255" marR="143510" indent="-3175">
                        <a:lnSpc>
                          <a:spcPct val="118000"/>
                        </a:lnSpc>
                        <a:spcAft>
                          <a:spcPts val="0"/>
                        </a:spcAft>
                      </a:pPr>
                      <a:r>
                        <a:rPr lang="en-US" sz="1200" dirty="0">
                          <a:solidFill>
                            <a:srgbClr val="000000"/>
                          </a:solidFill>
                          <a:effectLst/>
                          <a:latin typeface="+mn-lt"/>
                          <a:ea typeface="Arial" panose="020B0604020202020204" pitchFamily="34" charset="0"/>
                          <a:cs typeface="Times New Roman" panose="02020603050405020304" pitchFamily="18" charset="0"/>
                        </a:rPr>
                        <a:t>-Reporting of cutoffs other than 30 </a:t>
                      </a:r>
                      <a:endParaRPr lang="en-US" sz="1200" dirty="0" smtClean="0">
                        <a:solidFill>
                          <a:srgbClr val="000000"/>
                        </a:solidFill>
                        <a:effectLst/>
                        <a:latin typeface="+mn-lt"/>
                        <a:ea typeface="Arial" panose="020B0604020202020204" pitchFamily="34" charset="0"/>
                        <a:cs typeface="Times New Roman" panose="02020603050405020304" pitchFamily="18" charset="0"/>
                      </a:endParaRPr>
                    </a:p>
                    <a:p>
                      <a:pPr marL="8255" marR="143510" indent="-3175">
                        <a:lnSpc>
                          <a:spcPct val="118000"/>
                        </a:lnSpc>
                        <a:spcAft>
                          <a:spcPts val="0"/>
                        </a:spcAft>
                      </a:pPr>
                      <a:r>
                        <a:rPr lang="en-US" sz="1200" dirty="0" smtClean="0">
                          <a:solidFill>
                            <a:srgbClr val="000000"/>
                          </a:solidFill>
                          <a:effectLst/>
                          <a:latin typeface="+mn-lt"/>
                          <a:ea typeface="Arial" panose="020B0604020202020204" pitchFamily="34" charset="0"/>
                          <a:cs typeface="Times New Roman" panose="02020603050405020304" pitchFamily="18" charset="0"/>
                        </a:rPr>
                        <a:t>seconds </a:t>
                      </a:r>
                      <a:r>
                        <a:rPr lang="en-US" sz="1200" dirty="0">
                          <a:solidFill>
                            <a:srgbClr val="000000"/>
                          </a:solidFill>
                          <a:effectLst/>
                          <a:latin typeface="+mn-lt"/>
                          <a:ea typeface="Arial" panose="020B0604020202020204" pitchFamily="34" charset="0"/>
                          <a:cs typeface="Times New Roman" panose="02020603050405020304" pitchFamily="18" charset="0"/>
                        </a:rPr>
                        <a:t>encouraged as secondary </a:t>
                      </a:r>
                      <a:endParaRPr lang="en-US" sz="1200" dirty="0" smtClean="0">
                        <a:solidFill>
                          <a:srgbClr val="000000"/>
                        </a:solidFill>
                        <a:effectLst/>
                        <a:latin typeface="+mn-lt"/>
                        <a:ea typeface="Arial" panose="020B0604020202020204" pitchFamily="34" charset="0"/>
                        <a:cs typeface="Times New Roman" panose="02020603050405020304" pitchFamily="18" charset="0"/>
                      </a:endParaRPr>
                    </a:p>
                    <a:p>
                      <a:pPr marL="8255" marR="143510" indent="-3175">
                        <a:lnSpc>
                          <a:spcPct val="118000"/>
                        </a:lnSpc>
                        <a:spcAft>
                          <a:spcPts val="0"/>
                        </a:spcAft>
                      </a:pPr>
                      <a:r>
                        <a:rPr lang="en-US" sz="1200" dirty="0" smtClean="0">
                          <a:solidFill>
                            <a:srgbClr val="000000"/>
                          </a:solidFill>
                          <a:effectLst/>
                          <a:latin typeface="+mn-lt"/>
                          <a:ea typeface="Arial" panose="020B0604020202020204" pitchFamily="34" charset="0"/>
                          <a:cs typeface="Times New Roman" panose="02020603050405020304" pitchFamily="18" charset="0"/>
                        </a:rPr>
                        <a:t>endpoints </a:t>
                      </a:r>
                      <a:r>
                        <a:rPr lang="en-US" sz="1200" dirty="0">
                          <a:solidFill>
                            <a:srgbClr val="000000"/>
                          </a:solidFill>
                          <a:effectLst/>
                          <a:latin typeface="+mn-lt"/>
                          <a:ea typeface="Arial" panose="020B0604020202020204" pitchFamily="34" charset="0"/>
                          <a:cs typeface="Times New Roman" panose="02020603050405020304" pitchFamily="18" charset="0"/>
                        </a:rPr>
                        <a:t>to better contextualize </a:t>
                      </a:r>
                      <a:endParaRPr lang="en-US" sz="1200" dirty="0" smtClean="0">
                        <a:solidFill>
                          <a:srgbClr val="000000"/>
                        </a:solidFill>
                        <a:effectLst/>
                        <a:latin typeface="+mn-lt"/>
                        <a:ea typeface="Arial" panose="020B0604020202020204" pitchFamily="34" charset="0"/>
                        <a:cs typeface="Times New Roman" panose="02020603050405020304" pitchFamily="18" charset="0"/>
                      </a:endParaRPr>
                    </a:p>
                    <a:p>
                      <a:pPr marL="8255" marR="143510" indent="-3175">
                        <a:lnSpc>
                          <a:spcPct val="118000"/>
                        </a:lnSpc>
                        <a:spcAft>
                          <a:spcPts val="0"/>
                        </a:spcAft>
                      </a:pPr>
                      <a:r>
                        <a:rPr lang="en-US" sz="1200" dirty="0" smtClean="0">
                          <a:solidFill>
                            <a:srgbClr val="000000"/>
                          </a:solidFill>
                          <a:effectLst/>
                          <a:latin typeface="+mn-lt"/>
                          <a:ea typeface="Arial" panose="020B0604020202020204" pitchFamily="34" charset="0"/>
                          <a:cs typeface="Times New Roman" panose="02020603050405020304" pitchFamily="18" charset="0"/>
                        </a:rPr>
                        <a:t>results </a:t>
                      </a:r>
                      <a:endParaRPr lang="ko-KR" sz="1200" dirty="0">
                        <a:solidFill>
                          <a:srgbClr val="000000"/>
                        </a:solidFill>
                        <a:effectLst/>
                        <a:latin typeface="+mn-lt"/>
                        <a:ea typeface="Calibri" panose="020F0502020204030204" pitchFamily="34" charset="0"/>
                        <a:cs typeface="Times New Roman" panose="02020603050405020304" pitchFamily="18" charset="0"/>
                      </a:endParaRPr>
                    </a:p>
                    <a:p>
                      <a:pPr marL="8255" marR="55880">
                        <a:lnSpc>
                          <a:spcPct val="107000"/>
                        </a:lnSpc>
                        <a:spcAft>
                          <a:spcPts val="0"/>
                        </a:spcAft>
                      </a:pPr>
                      <a:r>
                        <a:rPr lang="en-US" sz="1200" dirty="0">
                          <a:solidFill>
                            <a:srgbClr val="000000"/>
                          </a:solidFill>
                          <a:effectLst/>
                          <a:latin typeface="+mn-lt"/>
                          <a:ea typeface="Arial" panose="020B0604020202020204" pitchFamily="34" charset="0"/>
                          <a:cs typeface="Times New Roman" panose="02020603050405020304" pitchFamily="18" charset="0"/>
                        </a:rPr>
                        <a:t>-May be reported as proportion of </a:t>
                      </a:r>
                      <a:endParaRPr lang="en-US" sz="1200" dirty="0" smtClean="0">
                        <a:solidFill>
                          <a:srgbClr val="000000"/>
                        </a:solidFill>
                        <a:effectLst/>
                        <a:latin typeface="+mn-lt"/>
                        <a:ea typeface="Arial" panose="020B0604020202020204" pitchFamily="34" charset="0"/>
                        <a:cs typeface="Times New Roman" panose="02020603050405020304" pitchFamily="18" charset="0"/>
                      </a:endParaRPr>
                    </a:p>
                    <a:p>
                      <a:pPr marL="8255" marR="55880">
                        <a:lnSpc>
                          <a:spcPct val="107000"/>
                        </a:lnSpc>
                        <a:spcAft>
                          <a:spcPts val="0"/>
                        </a:spcAft>
                      </a:pPr>
                      <a:r>
                        <a:rPr lang="en-US" sz="1200" dirty="0" smtClean="0">
                          <a:solidFill>
                            <a:srgbClr val="000000"/>
                          </a:solidFill>
                          <a:effectLst/>
                          <a:latin typeface="+mn-lt"/>
                          <a:ea typeface="Arial" panose="020B0604020202020204" pitchFamily="34" charset="0"/>
                          <a:cs typeface="Times New Roman" panose="02020603050405020304" pitchFamily="18" charset="0"/>
                        </a:rPr>
                        <a:t>patients </a:t>
                      </a:r>
                      <a:r>
                        <a:rPr lang="en-US" sz="1200" dirty="0">
                          <a:solidFill>
                            <a:srgbClr val="000000"/>
                          </a:solidFill>
                          <a:effectLst/>
                          <a:latin typeface="+mn-lt"/>
                          <a:ea typeface="Arial" panose="020B0604020202020204" pitchFamily="34" charset="0"/>
                          <a:cs typeface="Times New Roman" panose="02020603050405020304" pitchFamily="18" charset="0"/>
                        </a:rPr>
                        <a:t>free from arrhythmia or time </a:t>
                      </a:r>
                      <a:endParaRPr lang="en-US" sz="1200" dirty="0" smtClean="0">
                        <a:solidFill>
                          <a:srgbClr val="000000"/>
                        </a:solidFill>
                        <a:effectLst/>
                        <a:latin typeface="+mn-lt"/>
                        <a:ea typeface="Arial" panose="020B0604020202020204" pitchFamily="34" charset="0"/>
                        <a:cs typeface="Times New Roman" panose="02020603050405020304" pitchFamily="18" charset="0"/>
                      </a:endParaRPr>
                    </a:p>
                    <a:p>
                      <a:pPr marL="8255" marR="55880">
                        <a:lnSpc>
                          <a:spcPct val="107000"/>
                        </a:lnSpc>
                        <a:spcAft>
                          <a:spcPts val="0"/>
                        </a:spcAft>
                      </a:pPr>
                      <a:r>
                        <a:rPr lang="en-US" sz="1200" dirty="0" smtClean="0">
                          <a:solidFill>
                            <a:srgbClr val="000000"/>
                          </a:solidFill>
                          <a:effectLst/>
                          <a:latin typeface="+mn-lt"/>
                          <a:ea typeface="Arial" panose="020B0604020202020204" pitchFamily="34" charset="0"/>
                          <a:cs typeface="Times New Roman" panose="02020603050405020304" pitchFamily="18" charset="0"/>
                        </a:rPr>
                        <a:t>to </a:t>
                      </a:r>
                      <a:r>
                        <a:rPr lang="en-US" sz="1200" dirty="0">
                          <a:solidFill>
                            <a:srgbClr val="000000"/>
                          </a:solidFill>
                          <a:effectLst/>
                          <a:latin typeface="+mn-lt"/>
                          <a:ea typeface="Arial" panose="020B0604020202020204" pitchFamily="34" charset="0"/>
                          <a:cs typeface="Times New Roman" panose="02020603050405020304" pitchFamily="18" charset="0"/>
                        </a:rPr>
                        <a:t>recurrence </a:t>
                      </a:r>
                      <a:endParaRPr lang="ko-KR" sz="1200" dirty="0">
                        <a:solidFill>
                          <a:srgbClr val="000000"/>
                        </a:solidFill>
                        <a:effectLst/>
                        <a:latin typeface="+mn-lt"/>
                        <a:ea typeface="Calibri" panose="020F0502020204030204" pitchFamily="34" charset="0"/>
                        <a:cs typeface="Times New Roman" panose="02020603050405020304" pitchFamily="18" charset="0"/>
                      </a:endParaRPr>
                    </a:p>
                  </a:txBody>
                  <a:tcPr marL="45085" marR="13335" marT="247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1"/>
                  </a:ext>
                </a:extLst>
              </a:tr>
              <a:tr h="476521">
                <a:tc>
                  <a:txBody>
                    <a:bodyPr/>
                    <a:lstStyle/>
                    <a:p>
                      <a:pPr marL="8890" marR="294005" indent="6350">
                        <a:lnSpc>
                          <a:spcPct val="107000"/>
                        </a:lnSpc>
                        <a:spcAft>
                          <a:spcPts val="0"/>
                        </a:spcAft>
                      </a:pPr>
                      <a:r>
                        <a:rPr lang="en-US" sz="1200" b="0" dirty="0">
                          <a:solidFill>
                            <a:srgbClr val="000000"/>
                          </a:solidFill>
                          <a:effectLst/>
                          <a:latin typeface="+mn-lt"/>
                          <a:ea typeface="Arial" panose="020B0604020202020204" pitchFamily="34" charset="0"/>
                          <a:cs typeface="Times New Roman" panose="02020603050405020304" pitchFamily="18" charset="0"/>
                        </a:rPr>
                        <a:t>Freedom from </a:t>
                      </a:r>
                      <a:r>
                        <a:rPr lang="en-US" sz="1200" b="0" dirty="0" smtClean="0">
                          <a:solidFill>
                            <a:srgbClr val="000000"/>
                          </a:solidFill>
                          <a:effectLst/>
                          <a:latin typeface="+mn-lt"/>
                          <a:ea typeface="Arial" panose="020B0604020202020204" pitchFamily="34" charset="0"/>
                          <a:cs typeface="Times New Roman" panose="02020603050405020304" pitchFamily="18" charset="0"/>
                        </a:rPr>
                        <a:t>stroke-</a:t>
                      </a:r>
                    </a:p>
                    <a:p>
                      <a:pPr marL="8890" marR="294005" indent="6350">
                        <a:lnSpc>
                          <a:spcPct val="107000"/>
                        </a:lnSpc>
                        <a:spcAft>
                          <a:spcPts val="0"/>
                        </a:spcAft>
                      </a:pPr>
                      <a:r>
                        <a:rPr lang="en-US" sz="1200" b="0" dirty="0" smtClean="0">
                          <a:solidFill>
                            <a:srgbClr val="000000"/>
                          </a:solidFill>
                          <a:effectLst/>
                          <a:latin typeface="+mn-lt"/>
                          <a:ea typeface="Arial" panose="020B0604020202020204" pitchFamily="34" charset="0"/>
                          <a:cs typeface="Times New Roman" panose="02020603050405020304" pitchFamily="18" charset="0"/>
                        </a:rPr>
                        <a:t>relevant </a:t>
                      </a:r>
                      <a:r>
                        <a:rPr lang="en-US" sz="1200" b="0" dirty="0">
                          <a:solidFill>
                            <a:srgbClr val="000000"/>
                          </a:solidFill>
                          <a:effectLst/>
                          <a:latin typeface="+mn-lt"/>
                          <a:ea typeface="Arial" panose="020B0604020202020204" pitchFamily="34" charset="0"/>
                          <a:cs typeface="Times New Roman" panose="02020603050405020304" pitchFamily="18" charset="0"/>
                        </a:rPr>
                        <a:t>AF/AFL/AT- </a:t>
                      </a:r>
                      <a:r>
                        <a:rPr lang="en-US" sz="1200" b="0" dirty="0" smtClean="0">
                          <a:solidFill>
                            <a:srgbClr val="000000"/>
                          </a:solidFill>
                          <a:effectLst/>
                          <a:latin typeface="+mn-lt"/>
                          <a:ea typeface="Arial" panose="020B0604020202020204" pitchFamily="34" charset="0"/>
                          <a:cs typeface="Times New Roman" panose="02020603050405020304" pitchFamily="18" charset="0"/>
                        </a:rPr>
                        <a:t>   </a:t>
                      </a:r>
                    </a:p>
                    <a:p>
                      <a:pPr marL="8890" marR="294005" indent="6350">
                        <a:lnSpc>
                          <a:spcPct val="107000"/>
                        </a:lnSpc>
                        <a:spcAft>
                          <a:spcPts val="0"/>
                        </a:spcAft>
                      </a:pPr>
                      <a:r>
                        <a:rPr lang="en-US" sz="1200" b="0" dirty="0" smtClean="0">
                          <a:solidFill>
                            <a:srgbClr val="000000"/>
                          </a:solidFill>
                          <a:effectLst/>
                          <a:latin typeface="+mn-lt"/>
                          <a:ea typeface="Arial" panose="020B0604020202020204" pitchFamily="34" charset="0"/>
                          <a:cs typeface="Times New Roman" panose="02020603050405020304" pitchFamily="18" charset="0"/>
                        </a:rPr>
                        <a:t>duration </a:t>
                      </a:r>
                      <a:r>
                        <a:rPr lang="en-US" sz="1200" b="0" dirty="0">
                          <a:solidFill>
                            <a:srgbClr val="000000"/>
                          </a:solidFill>
                          <a:effectLst/>
                          <a:latin typeface="+mn-lt"/>
                          <a:ea typeface="Arial" panose="020B0604020202020204" pitchFamily="34" charset="0"/>
                          <a:cs typeface="Times New Roman" panose="02020603050405020304" pitchFamily="18" charset="0"/>
                        </a:rPr>
                        <a:t>cutoff of 1 hour </a:t>
                      </a:r>
                      <a:endParaRPr lang="ko-KR" sz="1200" b="0" dirty="0">
                        <a:solidFill>
                          <a:srgbClr val="000000"/>
                        </a:solidFill>
                        <a:effectLst/>
                        <a:latin typeface="+mn-lt"/>
                        <a:ea typeface="Calibri" panose="020F0502020204030204" pitchFamily="34" charset="0"/>
                        <a:cs typeface="Times New Roman" panose="02020603050405020304" pitchFamily="18" charset="0"/>
                      </a:endParaRPr>
                    </a:p>
                  </a:txBody>
                  <a:tcPr marL="45085" marR="13335" marT="247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2065" marR="110490">
                        <a:lnSpc>
                          <a:spcPct val="107000"/>
                        </a:lnSpc>
                        <a:spcAft>
                          <a:spcPts val="0"/>
                        </a:spcAft>
                      </a:pPr>
                      <a:r>
                        <a:rPr lang="en-US" sz="1200" dirty="0">
                          <a:solidFill>
                            <a:srgbClr val="000000"/>
                          </a:solidFill>
                          <a:effectLst/>
                          <a:latin typeface="+mn-lt"/>
                          <a:ea typeface="Arial" panose="020B0604020202020204" pitchFamily="34" charset="0"/>
                          <a:cs typeface="Times New Roman" panose="02020603050405020304" pitchFamily="18" charset="0"/>
                        </a:rPr>
                        <a:t>-Useful for trials in which </a:t>
                      </a:r>
                      <a:endParaRPr lang="en-US" sz="1200" dirty="0" smtClean="0">
                        <a:solidFill>
                          <a:srgbClr val="000000"/>
                        </a:solidFill>
                        <a:effectLst/>
                        <a:latin typeface="+mn-lt"/>
                        <a:ea typeface="Arial" panose="020B0604020202020204" pitchFamily="34" charset="0"/>
                        <a:cs typeface="Times New Roman" panose="02020603050405020304" pitchFamily="18" charset="0"/>
                      </a:endParaRPr>
                    </a:p>
                    <a:p>
                      <a:pPr marL="12065" marR="110490">
                        <a:lnSpc>
                          <a:spcPct val="107000"/>
                        </a:lnSpc>
                        <a:spcAft>
                          <a:spcPts val="0"/>
                        </a:spcAft>
                      </a:pPr>
                      <a:r>
                        <a:rPr lang="en-US" sz="1200" dirty="0" smtClean="0">
                          <a:solidFill>
                            <a:srgbClr val="000000"/>
                          </a:solidFill>
                          <a:effectLst/>
                          <a:latin typeface="+mn-lt"/>
                          <a:ea typeface="Arial" panose="020B0604020202020204" pitchFamily="34" charset="0"/>
                          <a:cs typeface="Times New Roman" panose="02020603050405020304" pitchFamily="18" charset="0"/>
                        </a:rPr>
                        <a:t>interest </a:t>
                      </a:r>
                      <a:r>
                        <a:rPr lang="en-US" sz="1200" dirty="0">
                          <a:solidFill>
                            <a:srgbClr val="000000"/>
                          </a:solidFill>
                          <a:effectLst/>
                          <a:latin typeface="+mn-lt"/>
                          <a:ea typeface="Arial" panose="020B0604020202020204" pitchFamily="34" charset="0"/>
                          <a:cs typeface="Times New Roman" panose="02020603050405020304" pitchFamily="18" charset="0"/>
                        </a:rPr>
                        <a:t>is more </a:t>
                      </a:r>
                      <a:r>
                        <a:rPr lang="en-US" sz="1200" dirty="0" smtClean="0">
                          <a:solidFill>
                            <a:srgbClr val="000000"/>
                          </a:solidFill>
                          <a:effectLst/>
                          <a:latin typeface="+mn-lt"/>
                          <a:ea typeface="Arial" panose="020B0604020202020204" pitchFamily="34" charset="0"/>
                          <a:cs typeface="Times New Roman" panose="02020603050405020304" pitchFamily="18" charset="0"/>
                        </a:rPr>
                        <a:t>for</a:t>
                      </a:r>
                    </a:p>
                    <a:p>
                      <a:pPr marL="12065" marR="110490">
                        <a:lnSpc>
                          <a:spcPct val="107000"/>
                        </a:lnSpc>
                        <a:spcAft>
                          <a:spcPts val="0"/>
                        </a:spcAft>
                      </a:pPr>
                      <a:r>
                        <a:rPr lang="en-US" sz="1200" dirty="0" smtClean="0">
                          <a:solidFill>
                            <a:srgbClr val="000000"/>
                          </a:solidFill>
                          <a:effectLst/>
                          <a:latin typeface="+mn-lt"/>
                          <a:ea typeface="Arial" panose="020B0604020202020204" pitchFamily="34" charset="0"/>
                          <a:cs typeface="Times New Roman" panose="02020603050405020304" pitchFamily="18" charset="0"/>
                        </a:rPr>
                        <a:t>prognostic </a:t>
                      </a:r>
                      <a:r>
                        <a:rPr lang="en-US" sz="1200" dirty="0">
                          <a:solidFill>
                            <a:srgbClr val="000000"/>
                          </a:solidFill>
                          <a:effectLst/>
                          <a:latin typeface="+mn-lt"/>
                          <a:ea typeface="Arial" panose="020B0604020202020204" pitchFamily="34" charset="0"/>
                          <a:cs typeface="Times New Roman" panose="02020603050405020304" pitchFamily="18" charset="0"/>
                        </a:rPr>
                        <a:t>change </a:t>
                      </a:r>
                      <a:endParaRPr lang="en-US" sz="1200" dirty="0" smtClean="0">
                        <a:solidFill>
                          <a:srgbClr val="000000"/>
                        </a:solidFill>
                        <a:effectLst/>
                        <a:latin typeface="+mn-lt"/>
                        <a:ea typeface="Arial" panose="020B0604020202020204" pitchFamily="34" charset="0"/>
                        <a:cs typeface="Times New Roman" panose="02020603050405020304" pitchFamily="18" charset="0"/>
                      </a:endParaRPr>
                    </a:p>
                    <a:p>
                      <a:pPr marL="12065" marR="110490">
                        <a:lnSpc>
                          <a:spcPct val="107000"/>
                        </a:lnSpc>
                        <a:spcAft>
                          <a:spcPts val="0"/>
                        </a:spcAft>
                      </a:pPr>
                      <a:r>
                        <a:rPr lang="en-US" sz="1200" dirty="0" smtClean="0">
                          <a:solidFill>
                            <a:srgbClr val="000000"/>
                          </a:solidFill>
                          <a:effectLst/>
                          <a:latin typeface="+mn-lt"/>
                          <a:ea typeface="Arial" panose="020B0604020202020204" pitchFamily="34" charset="0"/>
                          <a:cs typeface="Times New Roman" panose="02020603050405020304" pitchFamily="18" charset="0"/>
                        </a:rPr>
                        <a:t>conferred </a:t>
                      </a:r>
                      <a:r>
                        <a:rPr lang="en-US" sz="1200" dirty="0">
                          <a:solidFill>
                            <a:srgbClr val="000000"/>
                          </a:solidFill>
                          <a:effectLst/>
                          <a:latin typeface="+mn-lt"/>
                          <a:ea typeface="Arial" panose="020B0604020202020204" pitchFamily="34" charset="0"/>
                          <a:cs typeface="Times New Roman" panose="02020603050405020304" pitchFamily="18" charset="0"/>
                        </a:rPr>
                        <a:t>by ablation </a:t>
                      </a:r>
                      <a:endParaRPr lang="en-US" sz="1200" dirty="0" smtClean="0">
                        <a:solidFill>
                          <a:srgbClr val="000000"/>
                        </a:solidFill>
                        <a:effectLst/>
                        <a:latin typeface="+mn-lt"/>
                        <a:ea typeface="Arial" panose="020B0604020202020204" pitchFamily="34" charset="0"/>
                        <a:cs typeface="Times New Roman" panose="02020603050405020304" pitchFamily="18" charset="0"/>
                      </a:endParaRPr>
                    </a:p>
                    <a:p>
                      <a:pPr marL="12065" marR="110490">
                        <a:lnSpc>
                          <a:spcPct val="107000"/>
                        </a:lnSpc>
                        <a:spcAft>
                          <a:spcPts val="0"/>
                        </a:spcAft>
                      </a:pPr>
                      <a:r>
                        <a:rPr lang="en-US" sz="1200" dirty="0" smtClean="0">
                          <a:solidFill>
                            <a:srgbClr val="000000"/>
                          </a:solidFill>
                          <a:effectLst/>
                          <a:latin typeface="+mn-lt"/>
                          <a:ea typeface="Arial" panose="020B0604020202020204" pitchFamily="34" charset="0"/>
                          <a:cs typeface="Times New Roman" panose="02020603050405020304" pitchFamily="18" charset="0"/>
                        </a:rPr>
                        <a:t>rather </a:t>
                      </a:r>
                      <a:r>
                        <a:rPr lang="en-US" sz="1200" dirty="0">
                          <a:solidFill>
                            <a:srgbClr val="000000"/>
                          </a:solidFill>
                          <a:effectLst/>
                          <a:latin typeface="+mn-lt"/>
                          <a:ea typeface="Arial" panose="020B0604020202020204" pitchFamily="34" charset="0"/>
                          <a:cs typeface="Times New Roman" panose="02020603050405020304" pitchFamily="18" charset="0"/>
                        </a:rPr>
                        <a:t>than elimination of all arrhythmias </a:t>
                      </a:r>
                      <a:endParaRPr lang="ko-KR" sz="1200" dirty="0">
                        <a:solidFill>
                          <a:srgbClr val="000000"/>
                        </a:solidFill>
                        <a:effectLst/>
                        <a:latin typeface="+mn-lt"/>
                        <a:ea typeface="Calibri" panose="020F0502020204030204" pitchFamily="34" charset="0"/>
                        <a:cs typeface="Times New Roman" panose="02020603050405020304" pitchFamily="18" charset="0"/>
                      </a:endParaRPr>
                    </a:p>
                  </a:txBody>
                  <a:tcPr marL="45085" marR="13335" marT="247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0160" marR="302260" algn="just">
                        <a:lnSpc>
                          <a:spcPct val="115000"/>
                        </a:lnSpc>
                        <a:spcAft>
                          <a:spcPts val="10"/>
                        </a:spcAft>
                      </a:pPr>
                      <a:r>
                        <a:rPr lang="en-US" sz="1200" dirty="0">
                          <a:solidFill>
                            <a:srgbClr val="000000"/>
                          </a:solidFill>
                          <a:effectLst/>
                          <a:latin typeface="+mn-lt"/>
                          <a:ea typeface="Arial" panose="020B0604020202020204" pitchFamily="34" charset="0"/>
                          <a:cs typeface="Times New Roman" panose="02020603050405020304" pitchFamily="18" charset="0"/>
                        </a:rPr>
                        <a:t>-No consistent definition </a:t>
                      </a:r>
                      <a:endParaRPr lang="en-US" sz="1200" dirty="0" smtClean="0">
                        <a:solidFill>
                          <a:srgbClr val="000000"/>
                        </a:solidFill>
                        <a:effectLst/>
                        <a:latin typeface="+mn-lt"/>
                        <a:ea typeface="Arial" panose="020B0604020202020204" pitchFamily="34" charset="0"/>
                        <a:cs typeface="Times New Roman" panose="02020603050405020304" pitchFamily="18" charset="0"/>
                      </a:endParaRPr>
                    </a:p>
                    <a:p>
                      <a:pPr marL="10160" marR="302260" algn="just">
                        <a:lnSpc>
                          <a:spcPct val="115000"/>
                        </a:lnSpc>
                        <a:spcAft>
                          <a:spcPts val="10"/>
                        </a:spcAft>
                      </a:pPr>
                      <a:r>
                        <a:rPr lang="en-US" sz="1200" dirty="0" smtClean="0">
                          <a:solidFill>
                            <a:srgbClr val="000000"/>
                          </a:solidFill>
                          <a:effectLst/>
                          <a:latin typeface="+mn-lt"/>
                          <a:ea typeface="Arial" panose="020B0604020202020204" pitchFamily="34" charset="0"/>
                          <a:cs typeface="Times New Roman" panose="02020603050405020304" pitchFamily="18" charset="0"/>
                        </a:rPr>
                        <a:t>of </a:t>
                      </a:r>
                      <a:r>
                        <a:rPr lang="en-US" sz="1200" dirty="0">
                          <a:solidFill>
                            <a:srgbClr val="000000"/>
                          </a:solidFill>
                          <a:effectLst/>
                          <a:latin typeface="+mn-lt"/>
                          <a:ea typeface="Arial" panose="020B0604020202020204" pitchFamily="34" charset="0"/>
                          <a:cs typeface="Times New Roman" panose="02020603050405020304" pitchFamily="18" charset="0"/>
                        </a:rPr>
                        <a:t>what a stroke-relevant </a:t>
                      </a:r>
                      <a:endParaRPr lang="en-US" sz="1200" dirty="0" smtClean="0">
                        <a:solidFill>
                          <a:srgbClr val="000000"/>
                        </a:solidFill>
                        <a:effectLst/>
                        <a:latin typeface="+mn-lt"/>
                        <a:ea typeface="Arial" panose="020B0604020202020204" pitchFamily="34" charset="0"/>
                        <a:cs typeface="Times New Roman" panose="02020603050405020304" pitchFamily="18" charset="0"/>
                      </a:endParaRPr>
                    </a:p>
                    <a:p>
                      <a:pPr marL="10160" marR="302260" algn="just">
                        <a:lnSpc>
                          <a:spcPct val="115000"/>
                        </a:lnSpc>
                        <a:spcAft>
                          <a:spcPts val="10"/>
                        </a:spcAft>
                      </a:pPr>
                      <a:r>
                        <a:rPr lang="en-US" sz="1200" dirty="0" smtClean="0">
                          <a:solidFill>
                            <a:srgbClr val="000000"/>
                          </a:solidFill>
                          <a:effectLst/>
                          <a:latin typeface="+mn-lt"/>
                          <a:ea typeface="Arial" panose="020B0604020202020204" pitchFamily="34" charset="0"/>
                          <a:cs typeface="Times New Roman" panose="02020603050405020304" pitchFamily="18" charset="0"/>
                        </a:rPr>
                        <a:t>duration </a:t>
                      </a:r>
                      <a:r>
                        <a:rPr lang="en-US" sz="1200" dirty="0">
                          <a:solidFill>
                            <a:srgbClr val="000000"/>
                          </a:solidFill>
                          <a:effectLst/>
                          <a:latin typeface="+mn-lt"/>
                          <a:ea typeface="Arial" panose="020B0604020202020204" pitchFamily="34" charset="0"/>
                          <a:cs typeface="Times New Roman" panose="02020603050405020304" pitchFamily="18" charset="0"/>
                        </a:rPr>
                        <a:t>of AF is: </a:t>
                      </a:r>
                      <a:endParaRPr lang="ko-KR" sz="1200" dirty="0">
                        <a:solidFill>
                          <a:srgbClr val="000000"/>
                        </a:solidFill>
                        <a:effectLst/>
                        <a:latin typeface="+mn-lt"/>
                        <a:ea typeface="Calibri" panose="020F0502020204030204" pitchFamily="34" charset="0"/>
                        <a:cs typeface="Times New Roman" panose="02020603050405020304" pitchFamily="18" charset="0"/>
                      </a:endParaRPr>
                    </a:p>
                    <a:p>
                      <a:pPr marL="15875" algn="just">
                        <a:lnSpc>
                          <a:spcPct val="107000"/>
                        </a:lnSpc>
                        <a:spcAft>
                          <a:spcPts val="0"/>
                        </a:spcAft>
                      </a:pPr>
                      <a:r>
                        <a:rPr lang="en-US" sz="1200" dirty="0">
                          <a:solidFill>
                            <a:srgbClr val="000000"/>
                          </a:solidFill>
                          <a:effectLst/>
                          <a:latin typeface="+mn-lt"/>
                          <a:ea typeface="Arial" panose="020B0604020202020204" pitchFamily="34" charset="0"/>
                          <a:cs typeface="Times New Roman" panose="02020603050405020304" pitchFamily="18" charset="0"/>
                        </a:rPr>
                        <a:t>ranges from 6 minutes to </a:t>
                      </a:r>
                      <a:r>
                        <a:rPr lang="en-US" sz="1200" dirty="0" smtClean="0">
                          <a:solidFill>
                            <a:srgbClr val="000000"/>
                          </a:solidFill>
                          <a:effectLst/>
                          <a:latin typeface="+mn-lt"/>
                          <a:ea typeface="Arial" panose="020B0604020202020204" pitchFamily="34" charset="0"/>
                          <a:cs typeface="Times New Roman" panose="02020603050405020304" pitchFamily="18" charset="0"/>
                        </a:rPr>
                        <a:t>24</a:t>
                      </a:r>
                    </a:p>
                    <a:p>
                      <a:pPr marL="15875" algn="just">
                        <a:lnSpc>
                          <a:spcPct val="107000"/>
                        </a:lnSpc>
                        <a:spcAft>
                          <a:spcPts val="0"/>
                        </a:spcAft>
                      </a:pPr>
                      <a:r>
                        <a:rPr lang="en-US" sz="1200" dirty="0" smtClean="0">
                          <a:solidFill>
                            <a:srgbClr val="000000"/>
                          </a:solidFill>
                          <a:effectLst/>
                          <a:latin typeface="+mn-lt"/>
                          <a:ea typeface="Arial" panose="020B0604020202020204" pitchFamily="34" charset="0"/>
                          <a:cs typeface="Times New Roman" panose="02020603050405020304" pitchFamily="18" charset="0"/>
                        </a:rPr>
                        <a:t>hours </a:t>
                      </a:r>
                      <a:r>
                        <a:rPr lang="en-US" sz="1200" dirty="0">
                          <a:solidFill>
                            <a:srgbClr val="000000"/>
                          </a:solidFill>
                          <a:effectLst/>
                          <a:latin typeface="+mn-lt"/>
                          <a:ea typeface="Arial" panose="020B0604020202020204" pitchFamily="34" charset="0"/>
                          <a:cs typeface="Times New Roman" panose="02020603050405020304" pitchFamily="18" charset="0"/>
                        </a:rPr>
                        <a:t>in literature </a:t>
                      </a:r>
                      <a:endParaRPr lang="ko-KR" sz="1200" dirty="0">
                        <a:solidFill>
                          <a:srgbClr val="000000"/>
                        </a:solidFill>
                        <a:effectLst/>
                        <a:latin typeface="+mn-lt"/>
                        <a:ea typeface="Calibri" panose="020F0502020204030204" pitchFamily="34" charset="0"/>
                        <a:cs typeface="Times New Roman" panose="02020603050405020304" pitchFamily="18" charset="0"/>
                      </a:endParaRPr>
                    </a:p>
                  </a:txBody>
                  <a:tcPr marL="45085" marR="13335" marT="247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8255" marR="50800" indent="3175" algn="just">
                        <a:lnSpc>
                          <a:spcPct val="107000"/>
                        </a:lnSpc>
                        <a:spcAft>
                          <a:spcPts val="0"/>
                        </a:spcAft>
                      </a:pPr>
                      <a:r>
                        <a:rPr lang="en-US" sz="1200" dirty="0">
                          <a:solidFill>
                            <a:srgbClr val="000000"/>
                          </a:solidFill>
                          <a:effectLst/>
                          <a:latin typeface="+mn-lt"/>
                          <a:ea typeface="Arial" panose="020B0604020202020204" pitchFamily="34" charset="0"/>
                          <a:cs typeface="Times New Roman" panose="02020603050405020304" pitchFamily="18" charset="0"/>
                        </a:rPr>
                        <a:t>-More than 1 hour could be a useful </a:t>
                      </a:r>
                      <a:endParaRPr lang="en-US" sz="1200" dirty="0" smtClean="0">
                        <a:solidFill>
                          <a:srgbClr val="000000"/>
                        </a:solidFill>
                        <a:effectLst/>
                        <a:latin typeface="+mn-lt"/>
                        <a:ea typeface="Arial" panose="020B0604020202020204" pitchFamily="34" charset="0"/>
                        <a:cs typeface="Times New Roman" panose="02020603050405020304" pitchFamily="18" charset="0"/>
                      </a:endParaRPr>
                    </a:p>
                    <a:p>
                      <a:pPr marL="8255" marR="50800" indent="3175" algn="just">
                        <a:lnSpc>
                          <a:spcPct val="107000"/>
                        </a:lnSpc>
                        <a:spcAft>
                          <a:spcPts val="0"/>
                        </a:spcAft>
                      </a:pPr>
                      <a:r>
                        <a:rPr lang="en-US" sz="1200" dirty="0" smtClean="0">
                          <a:solidFill>
                            <a:srgbClr val="000000"/>
                          </a:solidFill>
                          <a:effectLst/>
                          <a:latin typeface="+mn-lt"/>
                          <a:ea typeface="Arial" panose="020B0604020202020204" pitchFamily="34" charset="0"/>
                          <a:cs typeface="Times New Roman" panose="02020603050405020304" pitchFamily="18" charset="0"/>
                        </a:rPr>
                        <a:t>cutoff </a:t>
                      </a:r>
                      <a:r>
                        <a:rPr lang="en-US" sz="1200" dirty="0">
                          <a:solidFill>
                            <a:srgbClr val="000000"/>
                          </a:solidFill>
                          <a:effectLst/>
                          <a:latin typeface="+mn-lt"/>
                          <a:ea typeface="Arial" panose="020B0604020202020204" pitchFamily="34" charset="0"/>
                          <a:cs typeface="Times New Roman" panose="02020603050405020304" pitchFamily="18" charset="0"/>
                        </a:rPr>
                        <a:t>based on results of 505 trial</a:t>
                      </a:r>
                      <a:endParaRPr lang="ko-KR" sz="1200" dirty="0">
                        <a:solidFill>
                          <a:srgbClr val="000000"/>
                        </a:solidFill>
                        <a:effectLst/>
                        <a:latin typeface="+mn-lt"/>
                        <a:ea typeface="Calibri" panose="020F0502020204030204" pitchFamily="34" charset="0"/>
                        <a:cs typeface="Times New Roman" panose="02020603050405020304" pitchFamily="18" charset="0"/>
                      </a:endParaRPr>
                    </a:p>
                    <a:p>
                      <a:pPr marL="8255" marR="50800" indent="3175" algn="just">
                        <a:lnSpc>
                          <a:spcPct val="107000"/>
                        </a:lnSpc>
                        <a:spcAft>
                          <a:spcPts val="0"/>
                        </a:spcAft>
                      </a:pPr>
                      <a:r>
                        <a:rPr lang="en-US" sz="1200" dirty="0">
                          <a:solidFill>
                            <a:srgbClr val="000000"/>
                          </a:solidFill>
                          <a:effectLst/>
                          <a:latin typeface="+mn-lt"/>
                          <a:ea typeface="Arial" panose="020B0604020202020204" pitchFamily="34" charset="0"/>
                          <a:cs typeface="Times New Roman" panose="02020603050405020304" pitchFamily="18" charset="0"/>
                        </a:rPr>
                        <a:t>-May be reported as proportion of </a:t>
                      </a:r>
                      <a:endParaRPr lang="en-US" sz="1200" dirty="0" smtClean="0">
                        <a:solidFill>
                          <a:srgbClr val="000000"/>
                        </a:solidFill>
                        <a:effectLst/>
                        <a:latin typeface="+mn-lt"/>
                        <a:ea typeface="Arial" panose="020B0604020202020204" pitchFamily="34" charset="0"/>
                        <a:cs typeface="Times New Roman" panose="02020603050405020304" pitchFamily="18" charset="0"/>
                      </a:endParaRPr>
                    </a:p>
                    <a:p>
                      <a:pPr marL="8255" marR="50800" indent="3175" algn="just">
                        <a:lnSpc>
                          <a:spcPct val="107000"/>
                        </a:lnSpc>
                        <a:spcAft>
                          <a:spcPts val="0"/>
                        </a:spcAft>
                      </a:pPr>
                      <a:r>
                        <a:rPr lang="en-US" sz="1200" dirty="0" smtClean="0">
                          <a:solidFill>
                            <a:srgbClr val="000000"/>
                          </a:solidFill>
                          <a:effectLst/>
                          <a:latin typeface="+mn-lt"/>
                          <a:ea typeface="Arial" panose="020B0604020202020204" pitchFamily="34" charset="0"/>
                          <a:cs typeface="Times New Roman" panose="02020603050405020304" pitchFamily="18" charset="0"/>
                        </a:rPr>
                        <a:t>patients </a:t>
                      </a:r>
                      <a:r>
                        <a:rPr lang="en-US" sz="1200" dirty="0">
                          <a:solidFill>
                            <a:srgbClr val="000000"/>
                          </a:solidFill>
                          <a:effectLst/>
                          <a:latin typeface="+mn-lt"/>
                          <a:ea typeface="Arial" panose="020B0604020202020204" pitchFamily="34" charset="0"/>
                          <a:cs typeface="Times New Roman" panose="02020603050405020304" pitchFamily="18" charset="0"/>
                        </a:rPr>
                        <a:t>free from arrhythmia or time </a:t>
                      </a:r>
                      <a:endParaRPr lang="en-US" sz="1200" dirty="0" smtClean="0">
                        <a:solidFill>
                          <a:srgbClr val="000000"/>
                        </a:solidFill>
                        <a:effectLst/>
                        <a:latin typeface="+mn-lt"/>
                        <a:ea typeface="Arial" panose="020B0604020202020204" pitchFamily="34" charset="0"/>
                        <a:cs typeface="Times New Roman" panose="02020603050405020304" pitchFamily="18" charset="0"/>
                      </a:endParaRPr>
                    </a:p>
                    <a:p>
                      <a:pPr marL="8255" marR="50800" indent="3175" algn="just">
                        <a:lnSpc>
                          <a:spcPct val="107000"/>
                        </a:lnSpc>
                        <a:spcAft>
                          <a:spcPts val="0"/>
                        </a:spcAft>
                      </a:pPr>
                      <a:r>
                        <a:rPr lang="en-US" sz="1200" dirty="0" smtClean="0">
                          <a:solidFill>
                            <a:srgbClr val="000000"/>
                          </a:solidFill>
                          <a:effectLst/>
                          <a:latin typeface="+mn-lt"/>
                          <a:ea typeface="Arial" panose="020B0604020202020204" pitchFamily="34" charset="0"/>
                          <a:cs typeface="Times New Roman" panose="02020603050405020304" pitchFamily="18" charset="0"/>
                        </a:rPr>
                        <a:t>to </a:t>
                      </a:r>
                      <a:r>
                        <a:rPr lang="en-US" sz="1200" dirty="0">
                          <a:solidFill>
                            <a:srgbClr val="000000"/>
                          </a:solidFill>
                          <a:effectLst/>
                          <a:latin typeface="+mn-lt"/>
                          <a:ea typeface="Arial" panose="020B0604020202020204" pitchFamily="34" charset="0"/>
                          <a:cs typeface="Times New Roman" panose="02020603050405020304" pitchFamily="18" charset="0"/>
                        </a:rPr>
                        <a:t>recurrence </a:t>
                      </a:r>
                      <a:endParaRPr lang="ko-KR" sz="1200" dirty="0">
                        <a:solidFill>
                          <a:srgbClr val="000000"/>
                        </a:solidFill>
                        <a:effectLst/>
                        <a:latin typeface="+mn-lt"/>
                        <a:ea typeface="Calibri" panose="020F0502020204030204" pitchFamily="34" charset="0"/>
                        <a:cs typeface="Times New Roman" panose="02020603050405020304" pitchFamily="18" charset="0"/>
                      </a:endParaRPr>
                    </a:p>
                  </a:txBody>
                  <a:tcPr marL="45085" marR="13335" marT="247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2"/>
                  </a:ext>
                </a:extLst>
              </a:tr>
              <a:tr h="941279">
                <a:tc>
                  <a:txBody>
                    <a:bodyPr/>
                    <a:lstStyle/>
                    <a:p>
                      <a:pPr marL="6350" marR="278130" indent="11430">
                        <a:lnSpc>
                          <a:spcPct val="107000"/>
                        </a:lnSpc>
                        <a:spcAft>
                          <a:spcPts val="0"/>
                        </a:spcAft>
                      </a:pPr>
                      <a:r>
                        <a:rPr lang="en-US" sz="1200" b="0" dirty="0">
                          <a:solidFill>
                            <a:srgbClr val="000000"/>
                          </a:solidFill>
                          <a:effectLst/>
                          <a:latin typeface="+mn-lt"/>
                          <a:ea typeface="Arial" panose="020B0604020202020204" pitchFamily="34" charset="0"/>
                          <a:cs typeface="Times New Roman" panose="02020603050405020304" pitchFamily="18" charset="0"/>
                        </a:rPr>
                        <a:t>Freedom from AF/AFL/AT requiring intervention </a:t>
                      </a:r>
                      <a:endParaRPr lang="en-US" sz="1200" b="0" dirty="0" smtClean="0">
                        <a:solidFill>
                          <a:srgbClr val="000000"/>
                        </a:solidFill>
                        <a:effectLst/>
                        <a:latin typeface="+mn-lt"/>
                        <a:ea typeface="Arial" panose="020B0604020202020204" pitchFamily="34" charset="0"/>
                        <a:cs typeface="Times New Roman" panose="02020603050405020304" pitchFamily="18" charset="0"/>
                      </a:endParaRPr>
                    </a:p>
                    <a:p>
                      <a:pPr marL="6350" marR="278130" indent="11430">
                        <a:lnSpc>
                          <a:spcPct val="107000"/>
                        </a:lnSpc>
                        <a:spcAft>
                          <a:spcPts val="0"/>
                        </a:spcAft>
                      </a:pPr>
                      <a:r>
                        <a:rPr lang="en-US" sz="1200" b="0" dirty="0" smtClean="0">
                          <a:solidFill>
                            <a:srgbClr val="000000"/>
                          </a:solidFill>
                          <a:effectLst/>
                          <a:latin typeface="+mn-lt"/>
                          <a:ea typeface="Arial" panose="020B0604020202020204" pitchFamily="34" charset="0"/>
                          <a:cs typeface="Times New Roman" panose="02020603050405020304" pitchFamily="18" charset="0"/>
                        </a:rPr>
                        <a:t>(</a:t>
                      </a:r>
                      <a:r>
                        <a:rPr lang="en-US" sz="1200" b="0" dirty="0">
                          <a:solidFill>
                            <a:srgbClr val="000000"/>
                          </a:solidFill>
                          <a:effectLst/>
                          <a:latin typeface="+mn-lt"/>
                          <a:ea typeface="Arial" panose="020B0604020202020204" pitchFamily="34" charset="0"/>
                          <a:cs typeface="Times New Roman" panose="02020603050405020304" pitchFamily="18" charset="0"/>
                        </a:rPr>
                        <a:t>emergency visits, </a:t>
                      </a:r>
                      <a:endParaRPr lang="en-US" sz="1200" b="0" dirty="0" smtClean="0">
                        <a:solidFill>
                          <a:srgbClr val="000000"/>
                        </a:solidFill>
                        <a:effectLst/>
                        <a:latin typeface="+mn-lt"/>
                        <a:ea typeface="Arial" panose="020B0604020202020204" pitchFamily="34" charset="0"/>
                        <a:cs typeface="Times New Roman" panose="02020603050405020304" pitchFamily="18" charset="0"/>
                      </a:endParaRPr>
                    </a:p>
                    <a:p>
                      <a:pPr marL="6350" marR="278130" indent="11430">
                        <a:lnSpc>
                          <a:spcPct val="107000"/>
                        </a:lnSpc>
                        <a:spcAft>
                          <a:spcPts val="0"/>
                        </a:spcAft>
                      </a:pPr>
                      <a:r>
                        <a:rPr lang="en-US" sz="1200" b="0" dirty="0" smtClean="0">
                          <a:solidFill>
                            <a:srgbClr val="000000"/>
                          </a:solidFill>
                          <a:effectLst/>
                          <a:latin typeface="+mn-lt"/>
                          <a:ea typeface="Arial" panose="020B0604020202020204" pitchFamily="34" charset="0"/>
                          <a:cs typeface="Times New Roman" panose="02020603050405020304" pitchFamily="18" charset="0"/>
                        </a:rPr>
                        <a:t>cardioversion</a:t>
                      </a:r>
                      <a:r>
                        <a:rPr lang="en-US" sz="1200" b="0" dirty="0">
                          <a:solidFill>
                            <a:srgbClr val="000000"/>
                          </a:solidFill>
                          <a:effectLst/>
                          <a:latin typeface="+mn-lt"/>
                          <a:ea typeface="Arial" panose="020B0604020202020204" pitchFamily="34" charset="0"/>
                          <a:cs typeface="Times New Roman" panose="02020603050405020304" pitchFamily="18" charset="0"/>
                        </a:rPr>
                        <a:t>, urgent care visit, reablation, etc.) </a:t>
                      </a:r>
                      <a:endParaRPr lang="ko-KR" sz="1200" b="0" dirty="0">
                        <a:solidFill>
                          <a:srgbClr val="000000"/>
                        </a:solidFill>
                        <a:effectLst/>
                        <a:latin typeface="+mn-lt"/>
                        <a:ea typeface="Calibri" panose="020F0502020204030204" pitchFamily="34" charset="0"/>
                        <a:cs typeface="Times New Roman" panose="02020603050405020304" pitchFamily="18" charset="0"/>
                      </a:endParaRPr>
                    </a:p>
                  </a:txBody>
                  <a:tcPr marL="45085" marR="13335" marT="247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8890" marR="85725" indent="3175">
                        <a:lnSpc>
                          <a:spcPct val="117000"/>
                        </a:lnSpc>
                        <a:spcAft>
                          <a:spcPts val="75"/>
                        </a:spcAft>
                      </a:pPr>
                      <a:r>
                        <a:rPr lang="en-US" sz="1200" dirty="0">
                          <a:solidFill>
                            <a:srgbClr val="000000"/>
                          </a:solidFill>
                          <a:effectLst/>
                          <a:latin typeface="+mn-lt"/>
                          <a:ea typeface="Arial" panose="020B0604020202020204" pitchFamily="34" charset="0"/>
                          <a:cs typeface="Times New Roman" panose="02020603050405020304" pitchFamily="18" charset="0"/>
                        </a:rPr>
                        <a:t>-Can provide an endpoint more relevant to systemic costs of AF recurrence </a:t>
                      </a:r>
                      <a:endParaRPr lang="ko-KR" sz="1200" dirty="0">
                        <a:solidFill>
                          <a:srgbClr val="000000"/>
                        </a:solidFill>
                        <a:effectLst/>
                        <a:latin typeface="+mn-lt"/>
                        <a:ea typeface="Calibri" panose="020F0502020204030204" pitchFamily="34" charset="0"/>
                        <a:cs typeface="Times New Roman" panose="02020603050405020304" pitchFamily="18" charset="0"/>
                      </a:endParaRPr>
                    </a:p>
                    <a:p>
                      <a:pPr marL="8890">
                        <a:lnSpc>
                          <a:spcPct val="107000"/>
                        </a:lnSpc>
                        <a:spcAft>
                          <a:spcPts val="0"/>
                        </a:spcAft>
                      </a:pPr>
                      <a:r>
                        <a:rPr lang="en-US" sz="1200" dirty="0">
                          <a:solidFill>
                            <a:srgbClr val="000000"/>
                          </a:solidFill>
                          <a:effectLst/>
                          <a:latin typeface="+mn-lt"/>
                          <a:ea typeface="Arial" panose="020B0604020202020204" pitchFamily="34" charset="0"/>
                          <a:cs typeface="Times New Roman" panose="02020603050405020304" pitchFamily="18" charset="0"/>
                        </a:rPr>
                        <a:t>-Clinically relevant </a:t>
                      </a:r>
                      <a:endParaRPr lang="ko-KR" sz="1200" dirty="0">
                        <a:solidFill>
                          <a:srgbClr val="000000"/>
                        </a:solidFill>
                        <a:effectLst/>
                        <a:latin typeface="+mn-lt"/>
                        <a:ea typeface="Calibri" panose="020F0502020204030204" pitchFamily="34" charset="0"/>
                        <a:cs typeface="Times New Roman" panose="02020603050405020304" pitchFamily="18" charset="0"/>
                      </a:endParaRPr>
                    </a:p>
                  </a:txBody>
                  <a:tcPr marL="45085" marR="13335" marT="247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6985" marR="102870" indent="3175">
                        <a:lnSpc>
                          <a:spcPct val="107000"/>
                        </a:lnSpc>
                        <a:spcAft>
                          <a:spcPts val="0"/>
                        </a:spcAft>
                      </a:pPr>
                      <a:r>
                        <a:rPr lang="en-US" sz="1200" dirty="0">
                          <a:solidFill>
                            <a:srgbClr val="000000"/>
                          </a:solidFill>
                          <a:effectLst/>
                          <a:latin typeface="+mn-lt"/>
                          <a:ea typeface="Arial" panose="020B0604020202020204" pitchFamily="34" charset="0"/>
                          <a:cs typeface="Times New Roman" panose="02020603050405020304" pitchFamily="18" charset="0"/>
                        </a:rPr>
                        <a:t>-Will overestimate efficacy of </a:t>
                      </a:r>
                      <a:endParaRPr lang="en-US" sz="1200" dirty="0" smtClean="0">
                        <a:solidFill>
                          <a:srgbClr val="000000"/>
                        </a:solidFill>
                        <a:effectLst/>
                        <a:latin typeface="+mn-lt"/>
                        <a:ea typeface="Arial" panose="020B0604020202020204" pitchFamily="34" charset="0"/>
                        <a:cs typeface="Times New Roman" panose="02020603050405020304" pitchFamily="18" charset="0"/>
                      </a:endParaRPr>
                    </a:p>
                    <a:p>
                      <a:pPr marL="6985" marR="102870" indent="3175">
                        <a:lnSpc>
                          <a:spcPct val="107000"/>
                        </a:lnSpc>
                        <a:spcAft>
                          <a:spcPts val="0"/>
                        </a:spcAft>
                      </a:pPr>
                      <a:r>
                        <a:rPr lang="en-US" sz="1200" dirty="0" smtClean="0">
                          <a:solidFill>
                            <a:srgbClr val="000000"/>
                          </a:solidFill>
                          <a:effectLst/>
                          <a:latin typeface="+mn-lt"/>
                          <a:ea typeface="Arial" panose="020B0604020202020204" pitchFamily="34" charset="0"/>
                          <a:cs typeface="Times New Roman" panose="02020603050405020304" pitchFamily="18" charset="0"/>
                        </a:rPr>
                        <a:t>ablation </a:t>
                      </a:r>
                      <a:r>
                        <a:rPr lang="en-US" sz="1200" dirty="0">
                          <a:solidFill>
                            <a:srgbClr val="000000"/>
                          </a:solidFill>
                          <a:effectLst/>
                          <a:latin typeface="+mn-lt"/>
                          <a:ea typeface="Arial" panose="020B0604020202020204" pitchFamily="34" charset="0"/>
                          <a:cs typeface="Times New Roman" panose="02020603050405020304" pitchFamily="18" charset="0"/>
                        </a:rPr>
                        <a:t>by ignoring shorter </a:t>
                      </a:r>
                      <a:endParaRPr lang="en-US" sz="1200" dirty="0" smtClean="0">
                        <a:solidFill>
                          <a:srgbClr val="000000"/>
                        </a:solidFill>
                        <a:effectLst/>
                        <a:latin typeface="+mn-lt"/>
                        <a:ea typeface="Arial" panose="020B0604020202020204" pitchFamily="34" charset="0"/>
                        <a:cs typeface="Times New Roman" panose="02020603050405020304" pitchFamily="18" charset="0"/>
                      </a:endParaRPr>
                    </a:p>
                    <a:p>
                      <a:pPr marL="6985" marR="102870" indent="3175">
                        <a:lnSpc>
                          <a:spcPct val="107000"/>
                        </a:lnSpc>
                        <a:spcAft>
                          <a:spcPts val="0"/>
                        </a:spcAft>
                      </a:pPr>
                      <a:r>
                        <a:rPr lang="en-US" sz="1200" dirty="0" smtClean="0">
                          <a:solidFill>
                            <a:srgbClr val="000000"/>
                          </a:solidFill>
                          <a:effectLst/>
                          <a:latin typeface="+mn-lt"/>
                          <a:ea typeface="Arial" panose="020B0604020202020204" pitchFamily="34" charset="0"/>
                          <a:cs typeface="Times New Roman" panose="02020603050405020304" pitchFamily="18" charset="0"/>
                        </a:rPr>
                        <a:t>episodes </a:t>
                      </a:r>
                      <a:r>
                        <a:rPr lang="en-US" sz="1200" dirty="0">
                          <a:solidFill>
                            <a:srgbClr val="000000"/>
                          </a:solidFill>
                          <a:effectLst/>
                          <a:latin typeface="+mn-lt"/>
                          <a:ea typeface="Arial" panose="020B0604020202020204" pitchFamily="34" charset="0"/>
                          <a:cs typeface="Times New Roman" panose="02020603050405020304" pitchFamily="18" charset="0"/>
                        </a:rPr>
                        <a:t>not requiring </a:t>
                      </a:r>
                      <a:endParaRPr lang="en-US" sz="1200" dirty="0" smtClean="0">
                        <a:solidFill>
                          <a:srgbClr val="000000"/>
                        </a:solidFill>
                        <a:effectLst/>
                        <a:latin typeface="+mn-lt"/>
                        <a:ea typeface="Arial" panose="020B0604020202020204" pitchFamily="34" charset="0"/>
                        <a:cs typeface="Times New Roman" panose="02020603050405020304" pitchFamily="18" charset="0"/>
                      </a:endParaRPr>
                    </a:p>
                    <a:p>
                      <a:pPr marL="6985" marR="102870" indent="3175">
                        <a:lnSpc>
                          <a:spcPct val="107000"/>
                        </a:lnSpc>
                        <a:spcAft>
                          <a:spcPts val="0"/>
                        </a:spcAft>
                      </a:pPr>
                      <a:r>
                        <a:rPr lang="en-US" sz="1200" dirty="0" smtClean="0">
                          <a:solidFill>
                            <a:srgbClr val="000000"/>
                          </a:solidFill>
                          <a:effectLst/>
                          <a:latin typeface="+mn-lt"/>
                          <a:ea typeface="Arial" panose="020B0604020202020204" pitchFamily="34" charset="0"/>
                          <a:cs typeface="Times New Roman" panose="02020603050405020304" pitchFamily="18" charset="0"/>
                        </a:rPr>
                        <a:t>intervention </a:t>
                      </a:r>
                      <a:r>
                        <a:rPr lang="en-US" sz="1200" dirty="0">
                          <a:solidFill>
                            <a:srgbClr val="000000"/>
                          </a:solidFill>
                          <a:effectLst/>
                          <a:latin typeface="+mn-lt"/>
                          <a:ea typeface="Arial" panose="020B0604020202020204" pitchFamily="34" charset="0"/>
                          <a:cs typeface="Times New Roman" panose="02020603050405020304" pitchFamily="18" charset="0"/>
                        </a:rPr>
                        <a:t>that still might </a:t>
                      </a:r>
                      <a:r>
                        <a:rPr lang="en-US" sz="1200" dirty="0" smtClean="0">
                          <a:solidFill>
                            <a:srgbClr val="000000"/>
                          </a:solidFill>
                          <a:effectLst/>
                          <a:latin typeface="+mn-lt"/>
                          <a:ea typeface="Arial" panose="020B0604020202020204" pitchFamily="34" charset="0"/>
                          <a:cs typeface="Times New Roman" panose="02020603050405020304" pitchFamily="18" charset="0"/>
                        </a:rPr>
                        <a:t>be</a:t>
                      </a:r>
                    </a:p>
                    <a:p>
                      <a:pPr marL="6985" marR="102870" indent="3175">
                        <a:lnSpc>
                          <a:spcPct val="107000"/>
                        </a:lnSpc>
                        <a:spcAft>
                          <a:spcPts val="0"/>
                        </a:spcAft>
                      </a:pPr>
                      <a:r>
                        <a:rPr lang="en-US" sz="1200" dirty="0" smtClean="0">
                          <a:solidFill>
                            <a:srgbClr val="000000"/>
                          </a:solidFill>
                          <a:effectLst/>
                          <a:latin typeface="+mn-lt"/>
                          <a:ea typeface="Arial" panose="020B0604020202020204" pitchFamily="34" charset="0"/>
                          <a:cs typeface="Times New Roman" panose="02020603050405020304" pitchFamily="18" charset="0"/>
                        </a:rPr>
                        <a:t> </a:t>
                      </a:r>
                      <a:r>
                        <a:rPr lang="en-US" sz="1200" dirty="0">
                          <a:solidFill>
                            <a:srgbClr val="000000"/>
                          </a:solidFill>
                          <a:effectLst/>
                          <a:latin typeface="+mn-lt"/>
                          <a:ea typeface="Arial" panose="020B0604020202020204" pitchFamily="34" charset="0"/>
                          <a:cs typeface="Times New Roman" panose="02020603050405020304" pitchFamily="18" charset="0"/>
                        </a:rPr>
                        <a:t>important to quality of life </a:t>
                      </a:r>
                      <a:r>
                        <a:rPr lang="en-US" sz="1200" dirty="0" smtClean="0">
                          <a:solidFill>
                            <a:srgbClr val="000000"/>
                          </a:solidFill>
                          <a:effectLst/>
                          <a:latin typeface="+mn-lt"/>
                          <a:ea typeface="Arial" panose="020B0604020202020204" pitchFamily="34" charset="0"/>
                          <a:cs typeface="Times New Roman" panose="02020603050405020304" pitchFamily="18" charset="0"/>
                        </a:rPr>
                        <a:t>or</a:t>
                      </a:r>
                    </a:p>
                    <a:p>
                      <a:pPr marL="6985" marR="102870" indent="3175">
                        <a:lnSpc>
                          <a:spcPct val="107000"/>
                        </a:lnSpc>
                        <a:spcAft>
                          <a:spcPts val="0"/>
                        </a:spcAft>
                      </a:pPr>
                      <a:r>
                        <a:rPr lang="en-US" sz="1200" dirty="0" smtClean="0">
                          <a:solidFill>
                            <a:srgbClr val="000000"/>
                          </a:solidFill>
                          <a:effectLst/>
                          <a:latin typeface="+mn-lt"/>
                          <a:ea typeface="Arial" panose="020B0604020202020204" pitchFamily="34" charset="0"/>
                          <a:cs typeface="Times New Roman" panose="02020603050405020304" pitchFamily="18" charset="0"/>
                        </a:rPr>
                        <a:t>stroke </a:t>
                      </a:r>
                      <a:endParaRPr lang="ko-KR" sz="1200" dirty="0">
                        <a:solidFill>
                          <a:srgbClr val="000000"/>
                        </a:solidFill>
                        <a:effectLst/>
                        <a:latin typeface="+mn-lt"/>
                        <a:ea typeface="Calibri" panose="020F0502020204030204" pitchFamily="34" charset="0"/>
                        <a:cs typeface="Times New Roman" panose="02020603050405020304" pitchFamily="18" charset="0"/>
                      </a:endParaRPr>
                    </a:p>
                  </a:txBody>
                  <a:tcPr marL="45085" marR="13335" marT="247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5080" marR="107315" indent="6350">
                        <a:lnSpc>
                          <a:spcPct val="107000"/>
                        </a:lnSpc>
                        <a:spcAft>
                          <a:spcPts val="0"/>
                        </a:spcAft>
                      </a:pPr>
                      <a:r>
                        <a:rPr lang="en-US" sz="1200" dirty="0">
                          <a:solidFill>
                            <a:srgbClr val="000000"/>
                          </a:solidFill>
                          <a:effectLst/>
                          <a:latin typeface="+mn-lt"/>
                          <a:ea typeface="Arial" panose="020B0604020202020204" pitchFamily="34" charset="0"/>
                          <a:cs typeface="Times New Roman" panose="02020603050405020304" pitchFamily="18" charset="0"/>
                        </a:rPr>
                        <a:t>-Determination of what is an </a:t>
                      </a:r>
                      <a:endParaRPr lang="en-US" sz="1200" dirty="0" smtClean="0">
                        <a:solidFill>
                          <a:srgbClr val="000000"/>
                        </a:solidFill>
                        <a:effectLst/>
                        <a:latin typeface="+mn-lt"/>
                        <a:ea typeface="Arial" panose="020B0604020202020204" pitchFamily="34" charset="0"/>
                        <a:cs typeface="Times New Roman" panose="02020603050405020304" pitchFamily="18" charset="0"/>
                      </a:endParaRPr>
                    </a:p>
                    <a:p>
                      <a:pPr marL="5080" marR="107315" indent="6350">
                        <a:lnSpc>
                          <a:spcPct val="107000"/>
                        </a:lnSpc>
                        <a:spcAft>
                          <a:spcPts val="0"/>
                        </a:spcAft>
                      </a:pPr>
                      <a:r>
                        <a:rPr lang="en-US" sz="1200" dirty="0" smtClean="0">
                          <a:solidFill>
                            <a:srgbClr val="000000"/>
                          </a:solidFill>
                          <a:effectLst/>
                          <a:latin typeface="+mn-lt"/>
                          <a:ea typeface="Arial" panose="020B0604020202020204" pitchFamily="34" charset="0"/>
                          <a:cs typeface="Times New Roman" panose="02020603050405020304" pitchFamily="18" charset="0"/>
                        </a:rPr>
                        <a:t>“</a:t>
                      </a:r>
                      <a:r>
                        <a:rPr lang="en-US" sz="1200" dirty="0">
                          <a:solidFill>
                            <a:srgbClr val="000000"/>
                          </a:solidFill>
                          <a:effectLst/>
                          <a:latin typeface="+mn-lt"/>
                          <a:ea typeface="Arial" panose="020B0604020202020204" pitchFamily="34" charset="0"/>
                          <a:cs typeface="Times New Roman" panose="02020603050405020304" pitchFamily="18" charset="0"/>
                        </a:rPr>
                        <a:t>intervention” must be </a:t>
                      </a:r>
                      <a:r>
                        <a:rPr lang="en-US" sz="1200" dirty="0" err="1">
                          <a:solidFill>
                            <a:srgbClr val="000000"/>
                          </a:solidFill>
                          <a:effectLst/>
                          <a:latin typeface="+mn-lt"/>
                          <a:ea typeface="Arial" panose="020B0604020202020204" pitchFamily="34" charset="0"/>
                          <a:cs typeface="Times New Roman" panose="02020603050405020304" pitchFamily="18" charset="0"/>
                        </a:rPr>
                        <a:t>prespecified</a:t>
                      </a:r>
                      <a:r>
                        <a:rPr lang="en-US" sz="1200" dirty="0">
                          <a:solidFill>
                            <a:srgbClr val="000000"/>
                          </a:solidFill>
                          <a:effectLst/>
                          <a:latin typeface="+mn-lt"/>
                          <a:ea typeface="Arial" panose="020B0604020202020204" pitchFamily="34" charset="0"/>
                          <a:cs typeface="Times New Roman" panose="02020603050405020304" pitchFamily="18" charset="0"/>
                        </a:rPr>
                        <a:t> in protocol and biases mitigated to avoid over- or </a:t>
                      </a:r>
                      <a:r>
                        <a:rPr lang="en-US" sz="1200" dirty="0" err="1">
                          <a:solidFill>
                            <a:srgbClr val="000000"/>
                          </a:solidFill>
                          <a:effectLst/>
                          <a:latin typeface="+mn-lt"/>
                          <a:ea typeface="Arial" panose="020B0604020202020204" pitchFamily="34" charset="0"/>
                          <a:cs typeface="Times New Roman" panose="02020603050405020304" pitchFamily="18" charset="0"/>
                        </a:rPr>
                        <a:t>underintervention</a:t>
                      </a:r>
                      <a:r>
                        <a:rPr lang="en-US" sz="1200" dirty="0">
                          <a:solidFill>
                            <a:srgbClr val="000000"/>
                          </a:solidFill>
                          <a:effectLst/>
                          <a:latin typeface="+mn-lt"/>
                          <a:ea typeface="Arial" panose="020B0604020202020204" pitchFamily="34" charset="0"/>
                          <a:cs typeface="Times New Roman" panose="02020603050405020304" pitchFamily="18" charset="0"/>
                        </a:rPr>
                        <a:t> in the trial </a:t>
                      </a:r>
                      <a:endParaRPr lang="ko-KR" sz="1200" dirty="0">
                        <a:solidFill>
                          <a:srgbClr val="000000"/>
                        </a:solidFill>
                        <a:effectLst/>
                        <a:latin typeface="+mn-lt"/>
                        <a:ea typeface="Calibri" panose="020F0502020204030204" pitchFamily="34" charset="0"/>
                        <a:cs typeface="Times New Roman" panose="02020603050405020304" pitchFamily="18" charset="0"/>
                      </a:endParaRPr>
                    </a:p>
                  </a:txBody>
                  <a:tcPr marL="45085" marR="13335" marT="247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3"/>
                  </a:ext>
                </a:extLst>
              </a:tr>
              <a:tr h="476521">
                <a:tc>
                  <a:txBody>
                    <a:bodyPr/>
                    <a:lstStyle/>
                    <a:p>
                      <a:pPr marL="8890" marR="201930" indent="6350" algn="just">
                        <a:lnSpc>
                          <a:spcPct val="107000"/>
                        </a:lnSpc>
                        <a:spcAft>
                          <a:spcPts val="0"/>
                        </a:spcAft>
                      </a:pPr>
                      <a:r>
                        <a:rPr lang="en-US" sz="1200" b="0" dirty="0">
                          <a:solidFill>
                            <a:srgbClr val="000000"/>
                          </a:solidFill>
                          <a:effectLst/>
                          <a:latin typeface="+mn-lt"/>
                          <a:ea typeface="Arial" panose="020B0604020202020204" pitchFamily="34" charset="0"/>
                          <a:cs typeface="Times New Roman" panose="02020603050405020304" pitchFamily="18" charset="0"/>
                        </a:rPr>
                        <a:t>Freedom from persistent </a:t>
                      </a:r>
                      <a:endParaRPr lang="en-US" sz="1200" b="0" dirty="0" smtClean="0">
                        <a:solidFill>
                          <a:srgbClr val="000000"/>
                        </a:solidFill>
                        <a:effectLst/>
                        <a:latin typeface="+mn-lt"/>
                        <a:ea typeface="Arial" panose="020B0604020202020204" pitchFamily="34" charset="0"/>
                        <a:cs typeface="Times New Roman" panose="02020603050405020304" pitchFamily="18" charset="0"/>
                      </a:endParaRPr>
                    </a:p>
                    <a:p>
                      <a:pPr marL="8890" marR="201930" indent="6350" algn="just">
                        <a:lnSpc>
                          <a:spcPct val="107000"/>
                        </a:lnSpc>
                        <a:spcAft>
                          <a:spcPts val="0"/>
                        </a:spcAft>
                      </a:pPr>
                      <a:r>
                        <a:rPr lang="en-US" sz="1200" b="0" dirty="0" smtClean="0">
                          <a:solidFill>
                            <a:srgbClr val="000000"/>
                          </a:solidFill>
                          <a:effectLst/>
                          <a:latin typeface="+mn-lt"/>
                          <a:ea typeface="Arial" panose="020B0604020202020204" pitchFamily="34" charset="0"/>
                          <a:cs typeface="Times New Roman" panose="02020603050405020304" pitchFamily="18" charset="0"/>
                        </a:rPr>
                        <a:t>AF/AFL/AT-duration </a:t>
                      </a:r>
                      <a:r>
                        <a:rPr lang="en-US" sz="1200" b="0" dirty="0">
                          <a:solidFill>
                            <a:srgbClr val="000000"/>
                          </a:solidFill>
                          <a:effectLst/>
                          <a:latin typeface="+mn-lt"/>
                          <a:ea typeface="Arial" panose="020B0604020202020204" pitchFamily="34" charset="0"/>
                          <a:cs typeface="Times New Roman" panose="02020603050405020304" pitchFamily="18" charset="0"/>
                        </a:rPr>
                        <a:t>cutoff of 7 days </a:t>
                      </a:r>
                      <a:endParaRPr lang="ko-KR" sz="1200" b="0" dirty="0">
                        <a:solidFill>
                          <a:srgbClr val="000000"/>
                        </a:solidFill>
                        <a:effectLst/>
                        <a:latin typeface="+mn-lt"/>
                        <a:ea typeface="Calibri" panose="020F0502020204030204" pitchFamily="34" charset="0"/>
                        <a:cs typeface="Times New Roman" panose="02020603050405020304" pitchFamily="18" charset="0"/>
                      </a:endParaRPr>
                    </a:p>
                  </a:txBody>
                  <a:tcPr marL="45085" marR="13335" marT="247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8890" marR="153035">
                        <a:lnSpc>
                          <a:spcPct val="107000"/>
                        </a:lnSpc>
                        <a:spcAft>
                          <a:spcPts val="0"/>
                        </a:spcAft>
                      </a:pPr>
                      <a:r>
                        <a:rPr lang="en-US" sz="1200" dirty="0">
                          <a:solidFill>
                            <a:srgbClr val="000000"/>
                          </a:solidFill>
                          <a:effectLst/>
                          <a:latin typeface="+mn-lt"/>
                          <a:ea typeface="Arial" panose="020B0604020202020204" pitchFamily="34" charset="0"/>
                          <a:cs typeface="Times New Roman" panose="02020603050405020304" pitchFamily="18" charset="0"/>
                        </a:rPr>
                        <a:t>-Useful for </a:t>
                      </a:r>
                      <a:r>
                        <a:rPr lang="en-US" sz="1200" dirty="0" smtClean="0">
                          <a:solidFill>
                            <a:srgbClr val="000000"/>
                          </a:solidFill>
                          <a:effectLst/>
                          <a:latin typeface="+mn-lt"/>
                          <a:ea typeface="Arial" panose="020B0604020202020204" pitchFamily="34" charset="0"/>
                          <a:cs typeface="Times New Roman" panose="02020603050405020304" pitchFamily="18" charset="0"/>
                        </a:rPr>
                        <a:t>trials</a:t>
                      </a:r>
                    </a:p>
                    <a:p>
                      <a:pPr marL="8890" marR="153035">
                        <a:lnSpc>
                          <a:spcPct val="107000"/>
                        </a:lnSpc>
                        <a:spcAft>
                          <a:spcPts val="0"/>
                        </a:spcAft>
                      </a:pPr>
                      <a:r>
                        <a:rPr lang="en-US" sz="1200" dirty="0" smtClean="0">
                          <a:solidFill>
                            <a:srgbClr val="000000"/>
                          </a:solidFill>
                          <a:effectLst/>
                          <a:latin typeface="+mn-lt"/>
                          <a:ea typeface="Arial" panose="020B0604020202020204" pitchFamily="34" charset="0"/>
                          <a:cs typeface="Times New Roman" panose="02020603050405020304" pitchFamily="18" charset="0"/>
                        </a:rPr>
                        <a:t>assessing </a:t>
                      </a:r>
                      <a:r>
                        <a:rPr lang="en-US" sz="1200" dirty="0">
                          <a:solidFill>
                            <a:srgbClr val="000000"/>
                          </a:solidFill>
                          <a:effectLst/>
                          <a:latin typeface="+mn-lt"/>
                          <a:ea typeface="Arial" panose="020B0604020202020204" pitchFamily="34" charset="0"/>
                          <a:cs typeface="Times New Roman" panose="02020603050405020304" pitchFamily="18" charset="0"/>
                        </a:rPr>
                        <a:t>additional </a:t>
                      </a:r>
                      <a:endParaRPr lang="en-US" sz="1200" dirty="0" smtClean="0">
                        <a:solidFill>
                          <a:srgbClr val="000000"/>
                        </a:solidFill>
                        <a:effectLst/>
                        <a:latin typeface="+mn-lt"/>
                        <a:ea typeface="Arial" panose="020B0604020202020204" pitchFamily="34" charset="0"/>
                        <a:cs typeface="Times New Roman" panose="02020603050405020304" pitchFamily="18" charset="0"/>
                      </a:endParaRPr>
                    </a:p>
                    <a:p>
                      <a:pPr marL="8890" marR="153035">
                        <a:lnSpc>
                          <a:spcPct val="107000"/>
                        </a:lnSpc>
                        <a:spcAft>
                          <a:spcPts val="0"/>
                        </a:spcAft>
                      </a:pPr>
                      <a:r>
                        <a:rPr lang="en-US" sz="1200" dirty="0" smtClean="0">
                          <a:solidFill>
                            <a:srgbClr val="000000"/>
                          </a:solidFill>
                          <a:effectLst/>
                          <a:latin typeface="+mn-lt"/>
                          <a:ea typeface="Arial" panose="020B0604020202020204" pitchFamily="34" charset="0"/>
                          <a:cs typeface="Times New Roman" panose="02020603050405020304" pitchFamily="18" charset="0"/>
                        </a:rPr>
                        <a:t>substrate </a:t>
                      </a:r>
                      <a:r>
                        <a:rPr lang="en-US" sz="1200" dirty="0">
                          <a:solidFill>
                            <a:srgbClr val="000000"/>
                          </a:solidFill>
                          <a:effectLst/>
                          <a:latin typeface="+mn-lt"/>
                          <a:ea typeface="Arial" panose="020B0604020202020204" pitchFamily="34" charset="0"/>
                          <a:cs typeface="Times New Roman" panose="02020603050405020304" pitchFamily="18" charset="0"/>
                        </a:rPr>
                        <a:t>modification in persistent AF </a:t>
                      </a:r>
                      <a:endParaRPr lang="ko-KR" sz="1200" dirty="0">
                        <a:solidFill>
                          <a:srgbClr val="000000"/>
                        </a:solidFill>
                        <a:effectLst/>
                        <a:latin typeface="+mn-lt"/>
                        <a:ea typeface="Calibri" panose="020F0502020204030204" pitchFamily="34" charset="0"/>
                        <a:cs typeface="Times New Roman" panose="02020603050405020304" pitchFamily="18" charset="0"/>
                      </a:endParaRPr>
                    </a:p>
                  </a:txBody>
                  <a:tcPr marL="45085" marR="13335" marT="247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6985" marR="231140">
                        <a:lnSpc>
                          <a:spcPct val="117000"/>
                        </a:lnSpc>
                        <a:spcAft>
                          <a:spcPts val="15"/>
                        </a:spcAft>
                      </a:pPr>
                      <a:r>
                        <a:rPr lang="en-US" sz="1200" dirty="0">
                          <a:solidFill>
                            <a:srgbClr val="000000"/>
                          </a:solidFill>
                          <a:effectLst/>
                          <a:latin typeface="+mn-lt"/>
                          <a:ea typeface="Arial" panose="020B0604020202020204" pitchFamily="34" charset="0"/>
                          <a:cs typeface="Times New Roman" panose="02020603050405020304" pitchFamily="18" charset="0"/>
                        </a:rPr>
                        <a:t>-Can systematically </a:t>
                      </a:r>
                      <a:endParaRPr lang="en-US" sz="1200" dirty="0" smtClean="0">
                        <a:solidFill>
                          <a:srgbClr val="000000"/>
                        </a:solidFill>
                        <a:effectLst/>
                        <a:latin typeface="+mn-lt"/>
                        <a:ea typeface="Arial" panose="020B0604020202020204" pitchFamily="34" charset="0"/>
                        <a:cs typeface="Times New Roman" panose="02020603050405020304" pitchFamily="18" charset="0"/>
                      </a:endParaRPr>
                    </a:p>
                    <a:p>
                      <a:pPr marL="6985" marR="231140">
                        <a:lnSpc>
                          <a:spcPct val="117000"/>
                        </a:lnSpc>
                        <a:spcAft>
                          <a:spcPts val="15"/>
                        </a:spcAft>
                      </a:pPr>
                      <a:r>
                        <a:rPr lang="en-US" sz="1200" dirty="0" smtClean="0">
                          <a:solidFill>
                            <a:srgbClr val="000000"/>
                          </a:solidFill>
                          <a:effectLst/>
                          <a:latin typeface="+mn-lt"/>
                          <a:ea typeface="Arial" panose="020B0604020202020204" pitchFamily="34" charset="0"/>
                          <a:cs typeface="Times New Roman" panose="02020603050405020304" pitchFamily="18" charset="0"/>
                        </a:rPr>
                        <a:t>overestimate </a:t>
                      </a:r>
                      <a:r>
                        <a:rPr lang="en-US" sz="1200" dirty="0">
                          <a:solidFill>
                            <a:srgbClr val="000000"/>
                          </a:solidFill>
                          <a:effectLst/>
                          <a:latin typeface="+mn-lt"/>
                          <a:ea typeface="Arial" panose="020B0604020202020204" pitchFamily="34" charset="0"/>
                          <a:cs typeface="Times New Roman" panose="02020603050405020304" pitchFamily="18" charset="0"/>
                        </a:rPr>
                        <a:t>the efficacy </a:t>
                      </a:r>
                      <a:endParaRPr lang="en-US" sz="1200" dirty="0" smtClean="0">
                        <a:solidFill>
                          <a:srgbClr val="000000"/>
                        </a:solidFill>
                        <a:effectLst/>
                        <a:latin typeface="+mn-lt"/>
                        <a:ea typeface="Arial" panose="020B0604020202020204" pitchFamily="34" charset="0"/>
                        <a:cs typeface="Times New Roman" panose="02020603050405020304" pitchFamily="18" charset="0"/>
                      </a:endParaRPr>
                    </a:p>
                    <a:p>
                      <a:pPr marL="6985" marR="231140">
                        <a:lnSpc>
                          <a:spcPct val="117000"/>
                        </a:lnSpc>
                        <a:spcAft>
                          <a:spcPts val="15"/>
                        </a:spcAft>
                      </a:pPr>
                      <a:r>
                        <a:rPr lang="en-US" sz="1200" dirty="0" smtClean="0">
                          <a:solidFill>
                            <a:srgbClr val="000000"/>
                          </a:solidFill>
                          <a:effectLst/>
                          <a:latin typeface="+mn-lt"/>
                          <a:ea typeface="Arial" panose="020B0604020202020204" pitchFamily="34" charset="0"/>
                          <a:cs typeface="Times New Roman" panose="02020603050405020304" pitchFamily="18" charset="0"/>
                        </a:rPr>
                        <a:t>of </a:t>
                      </a:r>
                      <a:r>
                        <a:rPr lang="en-US" sz="1200" dirty="0">
                          <a:solidFill>
                            <a:srgbClr val="000000"/>
                          </a:solidFill>
                          <a:effectLst/>
                          <a:latin typeface="+mn-lt"/>
                          <a:ea typeface="Arial" panose="020B0604020202020204" pitchFamily="34" charset="0"/>
                          <a:cs typeface="Times New Roman" panose="02020603050405020304" pitchFamily="18" charset="0"/>
                        </a:rPr>
                        <a:t>AF ablation, particularly </a:t>
                      </a:r>
                      <a:endParaRPr lang="en-US" sz="1200" dirty="0" smtClean="0">
                        <a:solidFill>
                          <a:srgbClr val="000000"/>
                        </a:solidFill>
                        <a:effectLst/>
                        <a:latin typeface="+mn-lt"/>
                        <a:ea typeface="Arial" panose="020B0604020202020204" pitchFamily="34" charset="0"/>
                        <a:cs typeface="Times New Roman" panose="02020603050405020304" pitchFamily="18" charset="0"/>
                      </a:endParaRPr>
                    </a:p>
                    <a:p>
                      <a:pPr marL="6985" marR="231140">
                        <a:lnSpc>
                          <a:spcPct val="117000"/>
                        </a:lnSpc>
                        <a:spcAft>
                          <a:spcPts val="15"/>
                        </a:spcAft>
                      </a:pPr>
                      <a:r>
                        <a:rPr lang="en-US" sz="1200" dirty="0" smtClean="0">
                          <a:solidFill>
                            <a:srgbClr val="000000"/>
                          </a:solidFill>
                          <a:effectLst/>
                          <a:latin typeface="+mn-lt"/>
                          <a:ea typeface="Arial" panose="020B0604020202020204" pitchFamily="34" charset="0"/>
                          <a:cs typeface="Times New Roman" panose="02020603050405020304" pitchFamily="18" charset="0"/>
                        </a:rPr>
                        <a:t>for </a:t>
                      </a:r>
                      <a:r>
                        <a:rPr lang="en-US" sz="1200" dirty="0">
                          <a:solidFill>
                            <a:srgbClr val="000000"/>
                          </a:solidFill>
                          <a:effectLst/>
                          <a:latin typeface="+mn-lt"/>
                          <a:ea typeface="Arial" panose="020B0604020202020204" pitchFamily="34" charset="0"/>
                          <a:cs typeface="Times New Roman" panose="02020603050405020304" pitchFamily="18" charset="0"/>
                        </a:rPr>
                        <a:t>persistent AF </a:t>
                      </a:r>
                      <a:endParaRPr lang="ko-KR" sz="1200" dirty="0">
                        <a:solidFill>
                          <a:srgbClr val="000000"/>
                        </a:solidFill>
                        <a:effectLst/>
                        <a:latin typeface="+mn-lt"/>
                        <a:ea typeface="Calibri" panose="020F0502020204030204" pitchFamily="34" charset="0"/>
                        <a:cs typeface="Times New Roman" panose="02020603050405020304" pitchFamily="18" charset="0"/>
                      </a:endParaRPr>
                    </a:p>
                  </a:txBody>
                  <a:tcPr marL="45085" marR="13335" marT="247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5080" marR="87630" indent="3175">
                        <a:lnSpc>
                          <a:spcPct val="107000"/>
                        </a:lnSpc>
                        <a:spcAft>
                          <a:spcPts val="0"/>
                        </a:spcAft>
                      </a:pPr>
                      <a:r>
                        <a:rPr lang="en-US" sz="1200" dirty="0">
                          <a:solidFill>
                            <a:srgbClr val="000000"/>
                          </a:solidFill>
                          <a:effectLst/>
                          <a:latin typeface="+mn-lt"/>
                          <a:ea typeface="Arial" panose="020B0604020202020204" pitchFamily="34" charset="0"/>
                          <a:cs typeface="Times New Roman" panose="02020603050405020304" pitchFamily="18" charset="0"/>
                        </a:rPr>
                        <a:t>-Can require continuous monitoring </a:t>
                      </a:r>
                      <a:endParaRPr lang="en-US" sz="1200" dirty="0" smtClean="0">
                        <a:solidFill>
                          <a:srgbClr val="000000"/>
                        </a:solidFill>
                        <a:effectLst/>
                        <a:latin typeface="+mn-lt"/>
                        <a:ea typeface="Arial" panose="020B0604020202020204" pitchFamily="34" charset="0"/>
                        <a:cs typeface="Times New Roman" panose="02020603050405020304" pitchFamily="18" charset="0"/>
                      </a:endParaRPr>
                    </a:p>
                    <a:p>
                      <a:pPr marL="5080" marR="87630" indent="3175">
                        <a:lnSpc>
                          <a:spcPct val="107000"/>
                        </a:lnSpc>
                        <a:spcAft>
                          <a:spcPts val="0"/>
                        </a:spcAft>
                      </a:pPr>
                      <a:r>
                        <a:rPr lang="en-US" sz="1200" dirty="0" smtClean="0">
                          <a:solidFill>
                            <a:srgbClr val="000000"/>
                          </a:solidFill>
                          <a:effectLst/>
                          <a:latin typeface="+mn-lt"/>
                          <a:ea typeface="Arial" panose="020B0604020202020204" pitchFamily="34" charset="0"/>
                          <a:cs typeface="Times New Roman" panose="02020603050405020304" pitchFamily="18" charset="0"/>
                        </a:rPr>
                        <a:t>to </a:t>
                      </a:r>
                      <a:r>
                        <a:rPr lang="en-US" sz="1200" dirty="0">
                          <a:solidFill>
                            <a:srgbClr val="000000"/>
                          </a:solidFill>
                          <a:effectLst/>
                          <a:latin typeface="+mn-lt"/>
                          <a:ea typeface="Arial" panose="020B0604020202020204" pitchFamily="34" charset="0"/>
                          <a:cs typeface="Times New Roman" panose="02020603050405020304" pitchFamily="18" charset="0"/>
                        </a:rPr>
                        <a:t>definitively assess if episode is &gt;7 </a:t>
                      </a:r>
                      <a:endParaRPr lang="en-US" sz="1200" dirty="0" smtClean="0">
                        <a:solidFill>
                          <a:srgbClr val="000000"/>
                        </a:solidFill>
                        <a:effectLst/>
                        <a:latin typeface="+mn-lt"/>
                        <a:ea typeface="Arial" panose="020B0604020202020204" pitchFamily="34" charset="0"/>
                        <a:cs typeface="Times New Roman" panose="02020603050405020304" pitchFamily="18" charset="0"/>
                      </a:endParaRPr>
                    </a:p>
                    <a:p>
                      <a:pPr marL="5080" marR="87630" indent="3175">
                        <a:lnSpc>
                          <a:spcPct val="107000"/>
                        </a:lnSpc>
                        <a:spcAft>
                          <a:spcPts val="0"/>
                        </a:spcAft>
                      </a:pPr>
                      <a:r>
                        <a:rPr lang="en-US" sz="1200" dirty="0" smtClean="0">
                          <a:solidFill>
                            <a:srgbClr val="000000"/>
                          </a:solidFill>
                          <a:effectLst/>
                          <a:latin typeface="+mn-lt"/>
                          <a:ea typeface="Arial" panose="020B0604020202020204" pitchFamily="34" charset="0"/>
                          <a:cs typeface="Times New Roman" panose="02020603050405020304" pitchFamily="18" charset="0"/>
                        </a:rPr>
                        <a:t>days </a:t>
                      </a:r>
                      <a:endParaRPr lang="ko-KR" sz="1200" dirty="0">
                        <a:solidFill>
                          <a:srgbClr val="000000"/>
                        </a:solidFill>
                        <a:effectLst/>
                        <a:latin typeface="+mn-lt"/>
                        <a:ea typeface="Calibri" panose="020F0502020204030204" pitchFamily="34" charset="0"/>
                        <a:cs typeface="Times New Roman" panose="02020603050405020304" pitchFamily="18" charset="0"/>
                      </a:endParaRPr>
                    </a:p>
                  </a:txBody>
                  <a:tcPr marL="45085" marR="13335" marT="247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4"/>
                  </a:ext>
                </a:extLst>
              </a:tr>
            </a:tbl>
          </a:graphicData>
        </a:graphic>
      </p:graphicFrame>
    </p:spTree>
    <p:extLst>
      <p:ext uri="{BB962C8B-B14F-4D97-AF65-F5344CB8AC3E}">
        <p14:creationId xmlns:p14="http://schemas.microsoft.com/office/powerpoint/2010/main" val="1227106535"/>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표 1"/>
          <p:cNvGraphicFramePr>
            <a:graphicFrameLocks noGrp="1"/>
          </p:cNvGraphicFramePr>
          <p:nvPr>
            <p:extLst>
              <p:ext uri="{D42A27DB-BD31-4B8C-83A1-F6EECF244321}">
                <p14:modId xmlns:p14="http://schemas.microsoft.com/office/powerpoint/2010/main" val="2739837954"/>
              </p:ext>
            </p:extLst>
          </p:nvPr>
        </p:nvGraphicFramePr>
        <p:xfrm>
          <a:off x="0" y="332657"/>
          <a:ext cx="8928992" cy="6436907"/>
        </p:xfrm>
        <a:graphic>
          <a:graphicData uri="http://schemas.openxmlformats.org/drawingml/2006/table">
            <a:tbl>
              <a:tblPr firstRow="1" firstCol="1" bandRow="1">
                <a:tableStyleId>{69CF1AB2-1976-4502-BF36-3FF5EA218861}</a:tableStyleId>
              </a:tblPr>
              <a:tblGrid>
                <a:gridCol w="2093720">
                  <a:extLst>
                    <a:ext uri="{9D8B030D-6E8A-4147-A177-3AD203B41FA5}">
                      <a16:colId xmlns="" xmlns:a16="http://schemas.microsoft.com/office/drawing/2014/main" val="423491178"/>
                    </a:ext>
                  </a:extLst>
                </a:gridCol>
                <a:gridCol w="1811708">
                  <a:extLst>
                    <a:ext uri="{9D8B030D-6E8A-4147-A177-3AD203B41FA5}">
                      <a16:colId xmlns="" xmlns:a16="http://schemas.microsoft.com/office/drawing/2014/main" val="1695272823"/>
                    </a:ext>
                  </a:extLst>
                </a:gridCol>
                <a:gridCol w="2427006">
                  <a:extLst>
                    <a:ext uri="{9D8B030D-6E8A-4147-A177-3AD203B41FA5}">
                      <a16:colId xmlns="" xmlns:a16="http://schemas.microsoft.com/office/drawing/2014/main" val="2106874079"/>
                    </a:ext>
                  </a:extLst>
                </a:gridCol>
                <a:gridCol w="2596558">
                  <a:extLst>
                    <a:ext uri="{9D8B030D-6E8A-4147-A177-3AD203B41FA5}">
                      <a16:colId xmlns="" xmlns:a16="http://schemas.microsoft.com/office/drawing/2014/main" val="2618767558"/>
                    </a:ext>
                  </a:extLst>
                </a:gridCol>
              </a:tblGrid>
              <a:tr h="1582564">
                <a:tc>
                  <a:txBody>
                    <a:bodyPr/>
                    <a:lstStyle/>
                    <a:p>
                      <a:pPr marL="2540" marR="191770" indent="8890" algn="just">
                        <a:lnSpc>
                          <a:spcPct val="107000"/>
                        </a:lnSpc>
                        <a:spcAft>
                          <a:spcPts val="0"/>
                        </a:spcAft>
                      </a:pPr>
                      <a:r>
                        <a:rPr lang="en-US" sz="1200" b="0" dirty="0">
                          <a:solidFill>
                            <a:srgbClr val="000000"/>
                          </a:solidFill>
                          <a:effectLst/>
                          <a:latin typeface="+mn-lt"/>
                          <a:ea typeface="Arial" panose="020B0604020202020204" pitchFamily="34" charset="0"/>
                          <a:cs typeface="Times New Roman" panose="02020603050405020304" pitchFamily="18" charset="0"/>
                        </a:rPr>
                        <a:t>Freedom from AF/AFL/AT on previously ineffective </a:t>
                      </a:r>
                      <a:endParaRPr lang="en-US" sz="1200" b="0" dirty="0" smtClean="0">
                        <a:solidFill>
                          <a:srgbClr val="000000"/>
                        </a:solidFill>
                        <a:effectLst/>
                        <a:latin typeface="+mn-lt"/>
                        <a:ea typeface="Arial" panose="020B0604020202020204" pitchFamily="34" charset="0"/>
                        <a:cs typeface="Times New Roman" panose="02020603050405020304" pitchFamily="18" charset="0"/>
                      </a:endParaRPr>
                    </a:p>
                    <a:p>
                      <a:pPr marL="2540" marR="191770" indent="8890" algn="just">
                        <a:lnSpc>
                          <a:spcPct val="107000"/>
                        </a:lnSpc>
                        <a:spcAft>
                          <a:spcPts val="0"/>
                        </a:spcAft>
                      </a:pPr>
                      <a:r>
                        <a:rPr lang="en-US" sz="1200" b="0" dirty="0" smtClean="0">
                          <a:solidFill>
                            <a:srgbClr val="000000"/>
                          </a:solidFill>
                          <a:effectLst/>
                          <a:latin typeface="+mn-lt"/>
                          <a:ea typeface="Arial" panose="020B0604020202020204" pitchFamily="34" charset="0"/>
                          <a:cs typeface="Times New Roman" panose="02020603050405020304" pitchFamily="18" charset="0"/>
                        </a:rPr>
                        <a:t>antiarrhythmic </a:t>
                      </a:r>
                      <a:r>
                        <a:rPr lang="en-US" sz="1200" b="0" dirty="0">
                          <a:solidFill>
                            <a:srgbClr val="000000"/>
                          </a:solidFill>
                          <a:effectLst/>
                          <a:latin typeface="+mn-lt"/>
                          <a:ea typeface="Arial" panose="020B0604020202020204" pitchFamily="34" charset="0"/>
                          <a:cs typeface="Times New Roman" panose="02020603050405020304" pitchFamily="18" charset="0"/>
                        </a:rPr>
                        <a:t>therapy </a:t>
                      </a:r>
                      <a:endParaRPr lang="ko-KR" sz="1200" b="0" dirty="0">
                        <a:solidFill>
                          <a:srgbClr val="000000"/>
                        </a:solidFill>
                        <a:effectLst/>
                        <a:latin typeface="+mn-lt"/>
                        <a:ea typeface="Calibri" panose="020F0502020204030204" pitchFamily="34" charset="0"/>
                        <a:cs typeface="Times New Roman" panose="02020603050405020304" pitchFamily="18" charset="0"/>
                      </a:endParaRPr>
                    </a:p>
                  </a:txBody>
                  <a:tcPr marL="45085" marR="13335" marT="247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6350" marR="160020">
                        <a:lnSpc>
                          <a:spcPct val="115000"/>
                        </a:lnSpc>
                        <a:spcAft>
                          <a:spcPts val="0"/>
                        </a:spcAft>
                      </a:pPr>
                      <a:r>
                        <a:rPr lang="en-US" sz="1200" b="0" dirty="0">
                          <a:solidFill>
                            <a:srgbClr val="000000"/>
                          </a:solidFill>
                          <a:effectLst/>
                          <a:latin typeface="+mn-lt"/>
                          <a:ea typeface="Arial" panose="020B0604020202020204" pitchFamily="34" charset="0"/>
                          <a:cs typeface="Times New Roman" panose="02020603050405020304" pitchFamily="18" charset="0"/>
                        </a:rPr>
                        <a:t>-If patient maintains </a:t>
                      </a:r>
                      <a:endParaRPr lang="en-US" sz="1200" b="0" dirty="0" smtClean="0">
                        <a:solidFill>
                          <a:srgbClr val="000000"/>
                        </a:solidFill>
                        <a:effectLst/>
                        <a:latin typeface="+mn-lt"/>
                        <a:ea typeface="Arial" panose="020B0604020202020204" pitchFamily="34" charset="0"/>
                        <a:cs typeface="Times New Roman" panose="02020603050405020304" pitchFamily="18" charset="0"/>
                      </a:endParaRPr>
                    </a:p>
                    <a:p>
                      <a:pPr marL="6350" marR="160020">
                        <a:lnSpc>
                          <a:spcPct val="115000"/>
                        </a:lnSpc>
                        <a:spcAft>
                          <a:spcPts val="0"/>
                        </a:spcAft>
                      </a:pPr>
                      <a:r>
                        <a:rPr lang="en-US" sz="1200" b="0" dirty="0" smtClean="0">
                          <a:solidFill>
                            <a:srgbClr val="000000"/>
                          </a:solidFill>
                          <a:effectLst/>
                          <a:latin typeface="+mn-lt"/>
                          <a:ea typeface="Arial" panose="020B0604020202020204" pitchFamily="34" charset="0"/>
                          <a:cs typeface="Times New Roman" panose="02020603050405020304" pitchFamily="18" charset="0"/>
                        </a:rPr>
                        <a:t>sinus </a:t>
                      </a:r>
                      <a:r>
                        <a:rPr lang="en-US" sz="1200" b="0" dirty="0">
                          <a:solidFill>
                            <a:srgbClr val="000000"/>
                          </a:solidFill>
                          <a:effectLst/>
                          <a:latin typeface="+mn-lt"/>
                          <a:ea typeface="Arial" panose="020B0604020202020204" pitchFamily="34" charset="0"/>
                          <a:cs typeface="Times New Roman" panose="02020603050405020304" pitchFamily="18" charset="0"/>
                        </a:rPr>
                        <a:t>rhythm on </a:t>
                      </a:r>
                      <a:endParaRPr lang="en-US" sz="1200" b="0" dirty="0" smtClean="0">
                        <a:solidFill>
                          <a:srgbClr val="000000"/>
                        </a:solidFill>
                        <a:effectLst/>
                        <a:latin typeface="+mn-lt"/>
                        <a:ea typeface="Arial" panose="020B0604020202020204" pitchFamily="34" charset="0"/>
                        <a:cs typeface="Times New Roman" panose="02020603050405020304" pitchFamily="18" charset="0"/>
                      </a:endParaRPr>
                    </a:p>
                    <a:p>
                      <a:pPr marL="6350" marR="160020">
                        <a:lnSpc>
                          <a:spcPct val="115000"/>
                        </a:lnSpc>
                        <a:spcAft>
                          <a:spcPts val="0"/>
                        </a:spcAft>
                      </a:pPr>
                      <a:r>
                        <a:rPr lang="en-US" sz="1200" b="0" dirty="0" smtClean="0">
                          <a:solidFill>
                            <a:srgbClr val="000000"/>
                          </a:solidFill>
                          <a:effectLst/>
                          <a:latin typeface="+mn-lt"/>
                          <a:ea typeface="Arial" panose="020B0604020202020204" pitchFamily="34" charset="0"/>
                          <a:cs typeface="Times New Roman" panose="02020603050405020304" pitchFamily="18" charset="0"/>
                        </a:rPr>
                        <a:t>previously </a:t>
                      </a:r>
                      <a:r>
                        <a:rPr lang="en-US" sz="1200" b="0" dirty="0">
                          <a:solidFill>
                            <a:srgbClr val="000000"/>
                          </a:solidFill>
                          <a:effectLst/>
                          <a:latin typeface="+mn-lt"/>
                          <a:ea typeface="Arial" panose="020B0604020202020204" pitchFamily="34" charset="0"/>
                          <a:cs typeface="Times New Roman" panose="02020603050405020304" pitchFamily="18" charset="0"/>
                        </a:rPr>
                        <a:t>ineffective </a:t>
                      </a:r>
                      <a:endParaRPr lang="en-US" sz="1200" b="0" dirty="0" smtClean="0">
                        <a:solidFill>
                          <a:srgbClr val="000000"/>
                        </a:solidFill>
                        <a:effectLst/>
                        <a:latin typeface="+mn-lt"/>
                        <a:ea typeface="Arial" panose="020B0604020202020204" pitchFamily="34" charset="0"/>
                        <a:cs typeface="Times New Roman" panose="02020603050405020304" pitchFamily="18" charset="0"/>
                      </a:endParaRPr>
                    </a:p>
                    <a:p>
                      <a:pPr marL="6350" marR="160020">
                        <a:lnSpc>
                          <a:spcPct val="115000"/>
                        </a:lnSpc>
                        <a:spcAft>
                          <a:spcPts val="0"/>
                        </a:spcAft>
                      </a:pPr>
                      <a:r>
                        <a:rPr lang="en-US" sz="1200" b="0" dirty="0" smtClean="0">
                          <a:solidFill>
                            <a:srgbClr val="000000"/>
                          </a:solidFill>
                          <a:effectLst/>
                          <a:latin typeface="+mn-lt"/>
                          <a:ea typeface="Arial" panose="020B0604020202020204" pitchFamily="34" charset="0"/>
                          <a:cs typeface="Times New Roman" panose="02020603050405020304" pitchFamily="18" charset="0"/>
                        </a:rPr>
                        <a:t>drug </a:t>
                      </a:r>
                      <a:r>
                        <a:rPr lang="en-US" sz="1200" b="0" dirty="0">
                          <a:solidFill>
                            <a:srgbClr val="000000"/>
                          </a:solidFill>
                          <a:effectLst/>
                          <a:latin typeface="+mn-lt"/>
                          <a:ea typeface="Arial" panose="020B0604020202020204" pitchFamily="34" charset="0"/>
                          <a:cs typeface="Times New Roman" panose="02020603050405020304" pitchFamily="18" charset="0"/>
                        </a:rPr>
                        <a:t>therapy, this may </a:t>
                      </a:r>
                      <a:endParaRPr lang="en-US" sz="1200" b="0" dirty="0" smtClean="0">
                        <a:solidFill>
                          <a:srgbClr val="000000"/>
                        </a:solidFill>
                        <a:effectLst/>
                        <a:latin typeface="+mn-lt"/>
                        <a:ea typeface="Arial" panose="020B0604020202020204" pitchFamily="34" charset="0"/>
                        <a:cs typeface="Times New Roman" panose="02020603050405020304" pitchFamily="18" charset="0"/>
                      </a:endParaRPr>
                    </a:p>
                    <a:p>
                      <a:pPr marL="6350" marR="160020">
                        <a:lnSpc>
                          <a:spcPct val="115000"/>
                        </a:lnSpc>
                        <a:spcAft>
                          <a:spcPts val="0"/>
                        </a:spcAft>
                      </a:pPr>
                      <a:r>
                        <a:rPr lang="en-US" sz="1200" b="0" dirty="0" smtClean="0">
                          <a:solidFill>
                            <a:srgbClr val="000000"/>
                          </a:solidFill>
                          <a:effectLst/>
                          <a:latin typeface="+mn-lt"/>
                          <a:ea typeface="Arial" panose="020B0604020202020204" pitchFamily="34" charset="0"/>
                          <a:cs typeface="Times New Roman" panose="02020603050405020304" pitchFamily="18" charset="0"/>
                        </a:rPr>
                        <a:t>be </a:t>
                      </a:r>
                      <a:r>
                        <a:rPr lang="en-US" sz="1200" b="0" dirty="0">
                          <a:solidFill>
                            <a:srgbClr val="000000"/>
                          </a:solidFill>
                          <a:effectLst/>
                          <a:latin typeface="+mn-lt"/>
                          <a:ea typeface="Arial" panose="020B0604020202020204" pitchFamily="34" charset="0"/>
                          <a:cs typeface="Times New Roman" panose="02020603050405020304" pitchFamily="18" charset="0"/>
                        </a:rPr>
                        <a:t>considered a clinically </a:t>
                      </a:r>
                      <a:endParaRPr lang="ko-KR" sz="1200" b="0" dirty="0">
                        <a:solidFill>
                          <a:srgbClr val="000000"/>
                        </a:solidFill>
                        <a:effectLst/>
                        <a:latin typeface="+mn-lt"/>
                        <a:ea typeface="Calibri" panose="020F0502020204030204" pitchFamily="34" charset="0"/>
                        <a:cs typeface="Times New Roman" panose="02020603050405020304" pitchFamily="18" charset="0"/>
                      </a:endParaRPr>
                    </a:p>
                    <a:p>
                      <a:pPr marL="6350">
                        <a:lnSpc>
                          <a:spcPct val="107000"/>
                        </a:lnSpc>
                        <a:spcAft>
                          <a:spcPts val="80"/>
                        </a:spcAft>
                      </a:pPr>
                      <a:r>
                        <a:rPr lang="en-US" sz="1200" b="0" dirty="0">
                          <a:solidFill>
                            <a:srgbClr val="000000"/>
                          </a:solidFill>
                          <a:effectLst/>
                          <a:latin typeface="+mn-lt"/>
                          <a:ea typeface="Arial" panose="020B0604020202020204" pitchFamily="34" charset="0"/>
                          <a:cs typeface="Times New Roman" panose="02020603050405020304" pitchFamily="18" charset="0"/>
                        </a:rPr>
                        <a:t>relevant, successful </a:t>
                      </a:r>
                      <a:endParaRPr lang="ko-KR" sz="1200" b="0" dirty="0">
                        <a:solidFill>
                          <a:srgbClr val="000000"/>
                        </a:solidFill>
                        <a:effectLst/>
                        <a:latin typeface="+mn-lt"/>
                        <a:ea typeface="Calibri" panose="020F0502020204030204" pitchFamily="34" charset="0"/>
                        <a:cs typeface="Times New Roman" panose="02020603050405020304" pitchFamily="18" charset="0"/>
                      </a:endParaRPr>
                    </a:p>
                    <a:p>
                      <a:pPr marL="6350">
                        <a:lnSpc>
                          <a:spcPct val="107000"/>
                        </a:lnSpc>
                        <a:spcAft>
                          <a:spcPts val="0"/>
                        </a:spcAft>
                      </a:pPr>
                      <a:r>
                        <a:rPr lang="en-US" sz="1200" b="0" dirty="0">
                          <a:solidFill>
                            <a:srgbClr val="000000"/>
                          </a:solidFill>
                          <a:effectLst/>
                          <a:latin typeface="+mn-lt"/>
                          <a:ea typeface="Arial" panose="020B0604020202020204" pitchFamily="34" charset="0"/>
                          <a:cs typeface="Times New Roman" panose="02020603050405020304" pitchFamily="18" charset="0"/>
                        </a:rPr>
                        <a:t>outcome </a:t>
                      </a:r>
                      <a:endParaRPr lang="ko-KR" sz="1200" b="0" dirty="0">
                        <a:solidFill>
                          <a:srgbClr val="000000"/>
                        </a:solidFill>
                        <a:effectLst/>
                        <a:latin typeface="+mn-lt"/>
                        <a:ea typeface="Calibri" panose="020F0502020204030204" pitchFamily="34" charset="0"/>
                        <a:cs typeface="Times New Roman" panose="02020603050405020304" pitchFamily="18" charset="0"/>
                      </a:endParaRPr>
                    </a:p>
                  </a:txBody>
                  <a:tcPr marL="45085" marR="13335" marT="247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3810" marR="270510">
                        <a:lnSpc>
                          <a:spcPct val="116000"/>
                        </a:lnSpc>
                        <a:spcAft>
                          <a:spcPts val="5"/>
                        </a:spcAft>
                      </a:pPr>
                      <a:r>
                        <a:rPr lang="en-US" sz="1200" b="0" dirty="0">
                          <a:solidFill>
                            <a:srgbClr val="000000"/>
                          </a:solidFill>
                          <a:effectLst/>
                          <a:latin typeface="+mn-lt"/>
                          <a:ea typeface="Arial" panose="020B0604020202020204" pitchFamily="34" charset="0"/>
                          <a:cs typeface="Times New Roman" panose="02020603050405020304" pitchFamily="18" charset="0"/>
                        </a:rPr>
                        <a:t>-Will increase the success rate </a:t>
                      </a:r>
                      <a:endParaRPr lang="en-US" sz="1200" b="0" dirty="0" smtClean="0">
                        <a:solidFill>
                          <a:srgbClr val="000000"/>
                        </a:solidFill>
                        <a:effectLst/>
                        <a:latin typeface="+mn-lt"/>
                        <a:ea typeface="Arial" panose="020B0604020202020204" pitchFamily="34" charset="0"/>
                        <a:cs typeface="Times New Roman" panose="02020603050405020304" pitchFamily="18" charset="0"/>
                      </a:endParaRPr>
                    </a:p>
                    <a:p>
                      <a:pPr marL="3810" marR="270510">
                        <a:lnSpc>
                          <a:spcPct val="116000"/>
                        </a:lnSpc>
                        <a:spcAft>
                          <a:spcPts val="5"/>
                        </a:spcAft>
                      </a:pPr>
                      <a:r>
                        <a:rPr lang="en-US" sz="1200" b="0" dirty="0" smtClean="0">
                          <a:solidFill>
                            <a:srgbClr val="000000"/>
                          </a:solidFill>
                          <a:effectLst/>
                          <a:latin typeface="+mn-lt"/>
                          <a:ea typeface="Arial" panose="020B0604020202020204" pitchFamily="34" charset="0"/>
                          <a:cs typeface="Times New Roman" panose="02020603050405020304" pitchFamily="18" charset="0"/>
                        </a:rPr>
                        <a:t>compared </a:t>
                      </a:r>
                      <a:r>
                        <a:rPr lang="en-US" sz="1200" b="0" dirty="0">
                          <a:solidFill>
                            <a:srgbClr val="000000"/>
                          </a:solidFill>
                          <a:effectLst/>
                          <a:latin typeface="+mn-lt"/>
                          <a:ea typeface="Arial" panose="020B0604020202020204" pitchFamily="34" charset="0"/>
                          <a:cs typeface="Times New Roman" panose="02020603050405020304" pitchFamily="18" charset="0"/>
                        </a:rPr>
                        <a:t>with off-drug success </a:t>
                      </a:r>
                      <a:endParaRPr lang="ko-KR" sz="1200" b="0" dirty="0">
                        <a:solidFill>
                          <a:srgbClr val="000000"/>
                        </a:solidFill>
                        <a:effectLst/>
                        <a:latin typeface="+mn-lt"/>
                        <a:ea typeface="Calibri" panose="020F0502020204030204" pitchFamily="34" charset="0"/>
                        <a:cs typeface="Times New Roman" panose="02020603050405020304" pitchFamily="18" charset="0"/>
                      </a:endParaRPr>
                    </a:p>
                    <a:p>
                      <a:pPr marL="3810" marR="46355">
                        <a:lnSpc>
                          <a:spcPct val="107000"/>
                        </a:lnSpc>
                        <a:spcAft>
                          <a:spcPts val="0"/>
                        </a:spcAft>
                      </a:pPr>
                      <a:r>
                        <a:rPr lang="en-US" sz="1200" b="0" dirty="0">
                          <a:solidFill>
                            <a:srgbClr val="000000"/>
                          </a:solidFill>
                          <a:effectLst/>
                          <a:latin typeface="+mn-lt"/>
                          <a:ea typeface="Arial" panose="020B0604020202020204" pitchFamily="34" charset="0"/>
                          <a:cs typeface="Times New Roman" panose="02020603050405020304" pitchFamily="18" charset="0"/>
                        </a:rPr>
                        <a:t>-May not be relevant to patients </a:t>
                      </a:r>
                      <a:endParaRPr lang="en-US" sz="1200" b="0" dirty="0" smtClean="0">
                        <a:solidFill>
                          <a:srgbClr val="000000"/>
                        </a:solidFill>
                        <a:effectLst/>
                        <a:latin typeface="+mn-lt"/>
                        <a:ea typeface="Arial" panose="020B0604020202020204" pitchFamily="34" charset="0"/>
                        <a:cs typeface="Times New Roman" panose="02020603050405020304" pitchFamily="18" charset="0"/>
                      </a:endParaRPr>
                    </a:p>
                    <a:p>
                      <a:pPr marL="3810" marR="46355">
                        <a:lnSpc>
                          <a:spcPct val="107000"/>
                        </a:lnSpc>
                        <a:spcAft>
                          <a:spcPts val="0"/>
                        </a:spcAft>
                      </a:pPr>
                      <a:r>
                        <a:rPr lang="en-US" sz="1200" b="0" dirty="0" smtClean="0">
                          <a:solidFill>
                            <a:srgbClr val="000000"/>
                          </a:solidFill>
                          <a:effectLst/>
                          <a:latin typeface="+mn-lt"/>
                          <a:ea typeface="Arial" panose="020B0604020202020204" pitchFamily="34" charset="0"/>
                          <a:cs typeface="Times New Roman" panose="02020603050405020304" pitchFamily="18" charset="0"/>
                        </a:rPr>
                        <a:t>hoping </a:t>
                      </a:r>
                      <a:r>
                        <a:rPr lang="en-US" sz="1200" b="0" dirty="0">
                          <a:solidFill>
                            <a:srgbClr val="000000"/>
                          </a:solidFill>
                          <a:effectLst/>
                          <a:latin typeface="+mn-lt"/>
                          <a:ea typeface="Arial" panose="020B0604020202020204" pitchFamily="34" charset="0"/>
                          <a:cs typeface="Times New Roman" panose="02020603050405020304" pitchFamily="18" charset="0"/>
                        </a:rPr>
                        <a:t>to discontinue drug therapy </a:t>
                      </a:r>
                      <a:endParaRPr lang="ko-KR" sz="1200" b="0" dirty="0">
                        <a:solidFill>
                          <a:srgbClr val="000000"/>
                        </a:solidFill>
                        <a:effectLst/>
                        <a:latin typeface="+mn-lt"/>
                        <a:ea typeface="Calibri" panose="020F0502020204030204" pitchFamily="34" charset="0"/>
                        <a:cs typeface="Times New Roman" panose="02020603050405020304" pitchFamily="18" charset="0"/>
                      </a:endParaRPr>
                    </a:p>
                  </a:txBody>
                  <a:tcPr marL="45085" marR="13335" marT="247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5080">
                        <a:lnSpc>
                          <a:spcPct val="116000"/>
                        </a:lnSpc>
                        <a:spcAft>
                          <a:spcPts val="5"/>
                        </a:spcAft>
                      </a:pPr>
                      <a:r>
                        <a:rPr lang="en-US" sz="1200" b="0" dirty="0">
                          <a:solidFill>
                            <a:srgbClr val="000000"/>
                          </a:solidFill>
                          <a:effectLst/>
                          <a:latin typeface="+mn-lt"/>
                          <a:ea typeface="Arial" panose="020B0604020202020204" pitchFamily="34" charset="0"/>
                          <a:cs typeface="Times New Roman" panose="02020603050405020304" pitchFamily="18" charset="0"/>
                        </a:rPr>
                        <a:t>-Postablation drug and dosage of drug </a:t>
                      </a:r>
                      <a:endParaRPr lang="en-US" sz="1200" b="0" dirty="0" smtClean="0">
                        <a:solidFill>
                          <a:srgbClr val="000000"/>
                        </a:solidFill>
                        <a:effectLst/>
                        <a:latin typeface="+mn-lt"/>
                        <a:ea typeface="Arial" panose="020B0604020202020204" pitchFamily="34" charset="0"/>
                        <a:cs typeface="Times New Roman" panose="02020603050405020304" pitchFamily="18" charset="0"/>
                      </a:endParaRPr>
                    </a:p>
                    <a:p>
                      <a:pPr marL="5080">
                        <a:lnSpc>
                          <a:spcPct val="116000"/>
                        </a:lnSpc>
                        <a:spcAft>
                          <a:spcPts val="5"/>
                        </a:spcAft>
                      </a:pPr>
                      <a:r>
                        <a:rPr lang="en-US" sz="1200" b="0" dirty="0" smtClean="0">
                          <a:solidFill>
                            <a:srgbClr val="000000"/>
                          </a:solidFill>
                          <a:effectLst/>
                          <a:latin typeface="+mn-lt"/>
                          <a:ea typeface="Arial" panose="020B0604020202020204" pitchFamily="34" charset="0"/>
                          <a:cs typeface="Times New Roman" panose="02020603050405020304" pitchFamily="18" charset="0"/>
                        </a:rPr>
                        <a:t>should </a:t>
                      </a:r>
                      <a:r>
                        <a:rPr lang="en-US" sz="1200" b="0" dirty="0">
                          <a:solidFill>
                            <a:srgbClr val="000000"/>
                          </a:solidFill>
                          <a:effectLst/>
                          <a:latin typeface="+mn-lt"/>
                          <a:ea typeface="Arial" panose="020B0604020202020204" pitchFamily="34" charset="0"/>
                          <a:cs typeface="Times New Roman" panose="02020603050405020304" pitchFamily="18" charset="0"/>
                        </a:rPr>
                        <a:t>be identical to </a:t>
                      </a:r>
                      <a:r>
                        <a:rPr lang="en-US" sz="1200" b="0" dirty="0" err="1">
                          <a:solidFill>
                            <a:srgbClr val="000000"/>
                          </a:solidFill>
                          <a:effectLst/>
                          <a:latin typeface="+mn-lt"/>
                          <a:ea typeface="Arial" panose="020B0604020202020204" pitchFamily="34" charset="0"/>
                          <a:cs typeface="Times New Roman" panose="02020603050405020304" pitchFamily="18" charset="0"/>
                        </a:rPr>
                        <a:t>preablation</a:t>
                      </a:r>
                      <a:r>
                        <a:rPr lang="en-US" sz="1200" b="0" dirty="0">
                          <a:solidFill>
                            <a:srgbClr val="000000"/>
                          </a:solidFill>
                          <a:effectLst/>
                          <a:latin typeface="+mn-lt"/>
                          <a:ea typeface="Arial" panose="020B0604020202020204" pitchFamily="34" charset="0"/>
                          <a:cs typeface="Times New Roman" panose="02020603050405020304" pitchFamily="18" charset="0"/>
                        </a:rPr>
                        <a:t> drug </a:t>
                      </a:r>
                      <a:endParaRPr lang="en-US" sz="1200" b="0" dirty="0" smtClean="0">
                        <a:solidFill>
                          <a:srgbClr val="000000"/>
                        </a:solidFill>
                        <a:effectLst/>
                        <a:latin typeface="+mn-lt"/>
                        <a:ea typeface="Arial" panose="020B0604020202020204" pitchFamily="34" charset="0"/>
                        <a:cs typeface="Times New Roman" panose="02020603050405020304" pitchFamily="18" charset="0"/>
                      </a:endParaRPr>
                    </a:p>
                    <a:p>
                      <a:pPr marL="5080">
                        <a:lnSpc>
                          <a:spcPct val="116000"/>
                        </a:lnSpc>
                        <a:spcAft>
                          <a:spcPts val="5"/>
                        </a:spcAft>
                      </a:pPr>
                      <a:r>
                        <a:rPr lang="en-US" sz="1200" b="0" dirty="0" smtClean="0">
                          <a:solidFill>
                            <a:srgbClr val="000000"/>
                          </a:solidFill>
                          <a:effectLst/>
                          <a:latin typeface="+mn-lt"/>
                          <a:ea typeface="Arial" panose="020B0604020202020204" pitchFamily="34" charset="0"/>
                          <a:cs typeface="Times New Roman" panose="02020603050405020304" pitchFamily="18" charset="0"/>
                        </a:rPr>
                        <a:t>and </a:t>
                      </a:r>
                      <a:r>
                        <a:rPr lang="en-US" sz="1200" b="0" dirty="0">
                          <a:solidFill>
                            <a:srgbClr val="000000"/>
                          </a:solidFill>
                          <a:effectLst/>
                          <a:latin typeface="+mn-lt"/>
                          <a:ea typeface="Arial" panose="020B0604020202020204" pitchFamily="34" charset="0"/>
                          <a:cs typeface="Times New Roman" panose="02020603050405020304" pitchFamily="18" charset="0"/>
                        </a:rPr>
                        <a:t>dosage </a:t>
                      </a:r>
                      <a:endParaRPr lang="ko-KR" sz="1200" b="0" dirty="0">
                        <a:solidFill>
                          <a:srgbClr val="000000"/>
                        </a:solidFill>
                        <a:effectLst/>
                        <a:latin typeface="+mn-lt"/>
                        <a:ea typeface="Calibri" panose="020F0502020204030204" pitchFamily="34" charset="0"/>
                        <a:cs typeface="Times New Roman" panose="02020603050405020304" pitchFamily="18" charset="0"/>
                      </a:endParaRPr>
                    </a:p>
                  </a:txBody>
                  <a:tcPr marL="45085" marR="13335" marT="247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2645015339"/>
                  </a:ext>
                </a:extLst>
              </a:tr>
              <a:tr h="3117935">
                <a:tc>
                  <a:txBody>
                    <a:bodyPr/>
                    <a:lstStyle/>
                    <a:p>
                      <a:pPr marR="98425">
                        <a:lnSpc>
                          <a:spcPct val="115000"/>
                        </a:lnSpc>
                        <a:spcAft>
                          <a:spcPts val="0"/>
                        </a:spcAft>
                      </a:pPr>
                      <a:r>
                        <a:rPr lang="en-US" sz="1200" b="0" dirty="0">
                          <a:solidFill>
                            <a:srgbClr val="000000"/>
                          </a:solidFill>
                          <a:effectLst/>
                          <a:latin typeface="+mn-lt"/>
                          <a:ea typeface="Arial" panose="020B0604020202020204" pitchFamily="34" charset="0"/>
                          <a:cs typeface="Times New Roman" panose="02020603050405020304" pitchFamily="18" charset="0"/>
                        </a:rPr>
                        <a:t>Significant reduction in AF </a:t>
                      </a:r>
                      <a:endParaRPr lang="en-US" sz="1200" b="0" dirty="0" smtClean="0">
                        <a:solidFill>
                          <a:srgbClr val="000000"/>
                        </a:solidFill>
                        <a:effectLst/>
                        <a:latin typeface="+mn-lt"/>
                        <a:ea typeface="Arial" panose="020B0604020202020204" pitchFamily="34" charset="0"/>
                        <a:cs typeface="Times New Roman" panose="02020603050405020304" pitchFamily="18" charset="0"/>
                      </a:endParaRPr>
                    </a:p>
                    <a:p>
                      <a:pPr marR="98425">
                        <a:lnSpc>
                          <a:spcPct val="115000"/>
                        </a:lnSpc>
                        <a:spcAft>
                          <a:spcPts val="0"/>
                        </a:spcAft>
                      </a:pPr>
                      <a:r>
                        <a:rPr lang="en-US" sz="1200" b="0" dirty="0" smtClean="0">
                          <a:solidFill>
                            <a:srgbClr val="000000"/>
                          </a:solidFill>
                          <a:effectLst/>
                          <a:latin typeface="+mn-lt"/>
                          <a:ea typeface="Arial" panose="020B0604020202020204" pitchFamily="34" charset="0"/>
                          <a:cs typeface="Times New Roman" panose="02020603050405020304" pitchFamily="18" charset="0"/>
                        </a:rPr>
                        <a:t>burden</a:t>
                      </a:r>
                      <a:r>
                        <a:rPr lang="en-US" sz="1200" b="0" dirty="0">
                          <a:solidFill>
                            <a:srgbClr val="000000"/>
                          </a:solidFill>
                          <a:effectLst/>
                          <a:latin typeface="+mn-lt"/>
                          <a:ea typeface="Arial" panose="020B0604020202020204" pitchFamily="34" charset="0"/>
                          <a:cs typeface="Times New Roman" panose="02020603050405020304" pitchFamily="18" charset="0"/>
                        </a:rPr>
                        <a:t>: &gt;75% reduction from pre- to postablation and/or </a:t>
                      </a:r>
                      <a:endParaRPr lang="ko-KR" sz="1200" b="0" dirty="0">
                        <a:solidFill>
                          <a:srgbClr val="000000"/>
                        </a:solidFill>
                        <a:effectLst/>
                        <a:latin typeface="+mn-lt"/>
                        <a:ea typeface="Calibri" panose="020F0502020204030204" pitchFamily="34" charset="0"/>
                        <a:cs typeface="Times New Roman" panose="02020603050405020304" pitchFamily="18" charset="0"/>
                      </a:endParaRPr>
                    </a:p>
                    <a:p>
                      <a:pPr>
                        <a:lnSpc>
                          <a:spcPct val="107000"/>
                        </a:lnSpc>
                        <a:spcAft>
                          <a:spcPts val="0"/>
                        </a:spcAft>
                      </a:pPr>
                      <a:r>
                        <a:rPr lang="en-US" sz="1200" b="0" dirty="0">
                          <a:solidFill>
                            <a:srgbClr val="000000"/>
                          </a:solidFill>
                          <a:effectLst/>
                          <a:latin typeface="+mn-lt"/>
                          <a:ea typeface="Arial" panose="020B0604020202020204" pitchFamily="34" charset="0"/>
                          <a:cs typeface="Times New Roman" panose="02020603050405020304" pitchFamily="18" charset="0"/>
                        </a:rPr>
                        <a:t>total postablation burden &lt;12% </a:t>
                      </a:r>
                      <a:endParaRPr lang="ko-KR" sz="1200" b="0" dirty="0">
                        <a:solidFill>
                          <a:srgbClr val="000000"/>
                        </a:solidFill>
                        <a:effectLst/>
                        <a:latin typeface="+mn-lt"/>
                        <a:ea typeface="Calibri" panose="020F0502020204030204" pitchFamily="34" charset="0"/>
                        <a:cs typeface="Times New Roman" panose="02020603050405020304" pitchFamily="18" charset="0"/>
                      </a:endParaRPr>
                    </a:p>
                  </a:txBody>
                  <a:tcPr marL="45085" marR="13335" marT="247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540" marR="153670">
                        <a:lnSpc>
                          <a:spcPct val="107000"/>
                        </a:lnSpc>
                        <a:spcAft>
                          <a:spcPts val="0"/>
                        </a:spcAft>
                      </a:pPr>
                      <a:r>
                        <a:rPr lang="en-US" sz="1200" b="0" dirty="0">
                          <a:solidFill>
                            <a:srgbClr val="000000"/>
                          </a:solidFill>
                          <a:effectLst/>
                          <a:latin typeface="+mn-lt"/>
                          <a:ea typeface="Arial" panose="020B0604020202020204" pitchFamily="34" charset="0"/>
                          <a:cs typeface="Times New Roman" panose="02020603050405020304" pitchFamily="18" charset="0"/>
                        </a:rPr>
                        <a:t>-Can be useful in </a:t>
                      </a:r>
                      <a:endParaRPr lang="en-US" sz="1200" b="0" dirty="0" smtClean="0">
                        <a:solidFill>
                          <a:srgbClr val="000000"/>
                        </a:solidFill>
                        <a:effectLst/>
                        <a:latin typeface="+mn-lt"/>
                        <a:ea typeface="Arial" panose="020B0604020202020204" pitchFamily="34" charset="0"/>
                        <a:cs typeface="Times New Roman" panose="02020603050405020304" pitchFamily="18" charset="0"/>
                      </a:endParaRPr>
                    </a:p>
                    <a:p>
                      <a:pPr marL="2540" marR="153670">
                        <a:lnSpc>
                          <a:spcPct val="107000"/>
                        </a:lnSpc>
                        <a:spcAft>
                          <a:spcPts val="0"/>
                        </a:spcAft>
                      </a:pPr>
                      <a:r>
                        <a:rPr lang="en-US" sz="1200" b="0" dirty="0" smtClean="0">
                          <a:solidFill>
                            <a:srgbClr val="000000"/>
                          </a:solidFill>
                          <a:effectLst/>
                          <a:latin typeface="+mn-lt"/>
                          <a:ea typeface="Arial" panose="020B0604020202020204" pitchFamily="34" charset="0"/>
                          <a:cs typeface="Times New Roman" panose="02020603050405020304" pitchFamily="18" charset="0"/>
                        </a:rPr>
                        <a:t>persistent </a:t>
                      </a:r>
                      <a:r>
                        <a:rPr lang="en-US" sz="1200" b="0" dirty="0">
                          <a:solidFill>
                            <a:srgbClr val="000000"/>
                          </a:solidFill>
                          <a:effectLst/>
                          <a:latin typeface="+mn-lt"/>
                          <a:ea typeface="Arial" panose="020B0604020202020204" pitchFamily="34" charset="0"/>
                          <a:cs typeface="Times New Roman" panose="02020603050405020304" pitchFamily="18" charset="0"/>
                        </a:rPr>
                        <a:t>AF studies, </a:t>
                      </a:r>
                      <a:endParaRPr lang="en-US" sz="1200" b="0" dirty="0" smtClean="0">
                        <a:solidFill>
                          <a:srgbClr val="000000"/>
                        </a:solidFill>
                        <a:effectLst/>
                        <a:latin typeface="+mn-lt"/>
                        <a:ea typeface="Arial" panose="020B0604020202020204" pitchFamily="34" charset="0"/>
                        <a:cs typeface="Times New Roman" panose="02020603050405020304" pitchFamily="18" charset="0"/>
                      </a:endParaRPr>
                    </a:p>
                    <a:p>
                      <a:pPr marL="2540" marR="153670">
                        <a:lnSpc>
                          <a:spcPct val="107000"/>
                        </a:lnSpc>
                        <a:spcAft>
                          <a:spcPts val="0"/>
                        </a:spcAft>
                      </a:pPr>
                      <a:r>
                        <a:rPr lang="en-US" sz="1200" b="0" dirty="0" smtClean="0">
                          <a:solidFill>
                            <a:srgbClr val="000000"/>
                          </a:solidFill>
                          <a:effectLst/>
                          <a:latin typeface="+mn-lt"/>
                          <a:ea typeface="Arial" panose="020B0604020202020204" pitchFamily="34" charset="0"/>
                          <a:cs typeface="Times New Roman" panose="02020603050405020304" pitchFamily="18" charset="0"/>
                        </a:rPr>
                        <a:t>but </a:t>
                      </a:r>
                      <a:r>
                        <a:rPr lang="en-US" sz="1200" b="0" dirty="0">
                          <a:solidFill>
                            <a:srgbClr val="000000"/>
                          </a:solidFill>
                          <a:effectLst/>
                          <a:latin typeface="+mn-lt"/>
                          <a:ea typeface="Arial" panose="020B0604020202020204" pitchFamily="34" charset="0"/>
                          <a:cs typeface="Times New Roman" panose="02020603050405020304" pitchFamily="18" charset="0"/>
                        </a:rPr>
                        <a:t>might not be </a:t>
                      </a:r>
                      <a:r>
                        <a:rPr lang="en-US" sz="1200" b="0" dirty="0" smtClean="0">
                          <a:solidFill>
                            <a:srgbClr val="000000"/>
                          </a:solidFill>
                          <a:effectLst/>
                          <a:latin typeface="+mn-lt"/>
                          <a:ea typeface="Arial" panose="020B0604020202020204" pitchFamily="34" charset="0"/>
                          <a:cs typeface="Times New Roman" panose="02020603050405020304" pitchFamily="18" charset="0"/>
                        </a:rPr>
                        <a:t>suited</a:t>
                      </a:r>
                    </a:p>
                    <a:p>
                      <a:pPr marL="2540" marR="153670">
                        <a:lnSpc>
                          <a:spcPct val="107000"/>
                        </a:lnSpc>
                        <a:spcAft>
                          <a:spcPts val="0"/>
                        </a:spcAft>
                      </a:pPr>
                      <a:r>
                        <a:rPr lang="en-US" sz="1200" b="0" dirty="0" smtClean="0">
                          <a:solidFill>
                            <a:srgbClr val="000000"/>
                          </a:solidFill>
                          <a:effectLst/>
                          <a:latin typeface="+mn-lt"/>
                          <a:ea typeface="Arial" panose="020B0604020202020204" pitchFamily="34" charset="0"/>
                          <a:cs typeface="Times New Roman" panose="02020603050405020304" pitchFamily="18" charset="0"/>
                        </a:rPr>
                        <a:t>for </a:t>
                      </a:r>
                      <a:r>
                        <a:rPr lang="en-US" sz="1200" b="0" dirty="0">
                          <a:solidFill>
                            <a:srgbClr val="000000"/>
                          </a:solidFill>
                          <a:effectLst/>
                          <a:latin typeface="+mn-lt"/>
                          <a:ea typeface="Arial" panose="020B0604020202020204" pitchFamily="34" charset="0"/>
                          <a:cs typeface="Times New Roman" panose="02020603050405020304" pitchFamily="18" charset="0"/>
                        </a:rPr>
                        <a:t>early, paroxysmal AF studies </a:t>
                      </a:r>
                      <a:endParaRPr lang="ko-KR" sz="1200" b="0" dirty="0">
                        <a:solidFill>
                          <a:srgbClr val="000000"/>
                        </a:solidFill>
                        <a:effectLst/>
                        <a:latin typeface="+mn-lt"/>
                        <a:ea typeface="Calibri" panose="020F0502020204030204" pitchFamily="34" charset="0"/>
                        <a:cs typeface="Times New Roman" panose="02020603050405020304" pitchFamily="18" charset="0"/>
                      </a:endParaRPr>
                    </a:p>
                  </a:txBody>
                  <a:tcPr marL="45085" marR="13335" marT="247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635" marR="69850">
                        <a:lnSpc>
                          <a:spcPct val="107000"/>
                        </a:lnSpc>
                        <a:spcAft>
                          <a:spcPts val="75"/>
                        </a:spcAft>
                      </a:pPr>
                      <a:r>
                        <a:rPr lang="en-US" sz="1200" b="0" dirty="0">
                          <a:solidFill>
                            <a:srgbClr val="000000"/>
                          </a:solidFill>
                          <a:effectLst/>
                          <a:latin typeface="+mn-lt"/>
                          <a:ea typeface="Arial" panose="020B0604020202020204" pitchFamily="34" charset="0"/>
                          <a:cs typeface="Times New Roman" panose="02020603050405020304" pitchFamily="18" charset="0"/>
                        </a:rPr>
                        <a:t>-Ideally requires continuous </a:t>
                      </a:r>
                      <a:endParaRPr lang="ko-KR" sz="1200" b="0" dirty="0">
                        <a:solidFill>
                          <a:srgbClr val="000000"/>
                        </a:solidFill>
                        <a:effectLst/>
                        <a:latin typeface="+mn-lt"/>
                        <a:ea typeface="Calibri" panose="020F0502020204030204" pitchFamily="34" charset="0"/>
                        <a:cs typeface="Times New Roman" panose="02020603050405020304" pitchFamily="18" charset="0"/>
                      </a:endParaRPr>
                    </a:p>
                    <a:p>
                      <a:pPr marL="635">
                        <a:lnSpc>
                          <a:spcPct val="115000"/>
                        </a:lnSpc>
                        <a:spcAft>
                          <a:spcPts val="55"/>
                        </a:spcAft>
                      </a:pPr>
                      <a:r>
                        <a:rPr lang="en-US" sz="1200" b="0" dirty="0">
                          <a:solidFill>
                            <a:srgbClr val="000000"/>
                          </a:solidFill>
                          <a:effectLst/>
                          <a:latin typeface="+mn-lt"/>
                          <a:ea typeface="Arial" panose="020B0604020202020204" pitchFamily="34" charset="0"/>
                          <a:cs typeface="Times New Roman" panose="02020603050405020304" pitchFamily="18" charset="0"/>
                        </a:rPr>
                        <a:t>monitoring using an implantable </a:t>
                      </a:r>
                      <a:endParaRPr lang="en-US" sz="1200" b="0" dirty="0" smtClean="0">
                        <a:solidFill>
                          <a:srgbClr val="000000"/>
                        </a:solidFill>
                        <a:effectLst/>
                        <a:latin typeface="+mn-lt"/>
                        <a:ea typeface="Arial" panose="020B0604020202020204" pitchFamily="34" charset="0"/>
                        <a:cs typeface="Times New Roman" panose="02020603050405020304" pitchFamily="18" charset="0"/>
                      </a:endParaRPr>
                    </a:p>
                    <a:p>
                      <a:pPr marL="635">
                        <a:lnSpc>
                          <a:spcPct val="115000"/>
                        </a:lnSpc>
                        <a:spcAft>
                          <a:spcPts val="55"/>
                        </a:spcAft>
                      </a:pPr>
                      <a:r>
                        <a:rPr lang="en-US" sz="1200" b="0" dirty="0" smtClean="0">
                          <a:solidFill>
                            <a:srgbClr val="000000"/>
                          </a:solidFill>
                          <a:effectLst/>
                          <a:latin typeface="+mn-lt"/>
                          <a:ea typeface="Arial" panose="020B0604020202020204" pitchFamily="34" charset="0"/>
                          <a:cs typeface="Times New Roman" panose="02020603050405020304" pitchFamily="18" charset="0"/>
                        </a:rPr>
                        <a:t>device </a:t>
                      </a:r>
                      <a:endParaRPr lang="ko-KR" sz="1200" b="0" dirty="0">
                        <a:solidFill>
                          <a:srgbClr val="000000"/>
                        </a:solidFill>
                        <a:effectLst/>
                        <a:latin typeface="+mn-lt"/>
                        <a:ea typeface="Calibri" panose="020F0502020204030204" pitchFamily="34" charset="0"/>
                        <a:cs typeface="Times New Roman" panose="02020603050405020304" pitchFamily="18" charset="0"/>
                      </a:endParaRPr>
                    </a:p>
                    <a:p>
                      <a:pPr marL="635" marR="69850">
                        <a:lnSpc>
                          <a:spcPct val="107000"/>
                        </a:lnSpc>
                        <a:spcAft>
                          <a:spcPts val="0"/>
                        </a:spcAft>
                      </a:pPr>
                      <a:r>
                        <a:rPr lang="en-US" sz="1200" b="0" dirty="0">
                          <a:solidFill>
                            <a:srgbClr val="000000"/>
                          </a:solidFill>
                          <a:effectLst/>
                          <a:latin typeface="+mn-lt"/>
                          <a:ea typeface="Arial" panose="020B0604020202020204" pitchFamily="34" charset="0"/>
                          <a:cs typeface="Times New Roman" panose="02020603050405020304" pitchFamily="18" charset="0"/>
                        </a:rPr>
                        <a:t>-No scientific basic exists showing </a:t>
                      </a:r>
                      <a:endParaRPr lang="en-US" sz="1200" b="0" dirty="0" smtClean="0">
                        <a:solidFill>
                          <a:srgbClr val="000000"/>
                        </a:solidFill>
                        <a:effectLst/>
                        <a:latin typeface="+mn-lt"/>
                        <a:ea typeface="Arial" panose="020B0604020202020204" pitchFamily="34" charset="0"/>
                        <a:cs typeface="Times New Roman" panose="02020603050405020304" pitchFamily="18" charset="0"/>
                      </a:endParaRPr>
                    </a:p>
                    <a:p>
                      <a:pPr marL="635" marR="69850">
                        <a:lnSpc>
                          <a:spcPct val="107000"/>
                        </a:lnSpc>
                        <a:spcAft>
                          <a:spcPts val="0"/>
                        </a:spcAft>
                      </a:pPr>
                      <a:r>
                        <a:rPr lang="en-US" sz="1200" b="0" dirty="0" smtClean="0">
                          <a:solidFill>
                            <a:srgbClr val="000000"/>
                          </a:solidFill>
                          <a:effectLst/>
                          <a:latin typeface="+mn-lt"/>
                          <a:ea typeface="Arial" panose="020B0604020202020204" pitchFamily="34" charset="0"/>
                          <a:cs typeface="Times New Roman" panose="02020603050405020304" pitchFamily="18" charset="0"/>
                        </a:rPr>
                        <a:t>that </a:t>
                      </a:r>
                      <a:r>
                        <a:rPr lang="en-US" sz="1200" b="0" dirty="0">
                          <a:solidFill>
                            <a:srgbClr val="000000"/>
                          </a:solidFill>
                          <a:effectLst/>
                          <a:latin typeface="+mn-lt"/>
                          <a:ea typeface="Arial" panose="020B0604020202020204" pitchFamily="34" charset="0"/>
                          <a:cs typeface="Times New Roman" panose="02020603050405020304" pitchFamily="18" charset="0"/>
                        </a:rPr>
                        <a:t>a 75% reduction in AF </a:t>
                      </a:r>
                      <a:r>
                        <a:rPr lang="en-US" sz="1200" b="0" dirty="0" smtClean="0">
                          <a:solidFill>
                            <a:srgbClr val="000000"/>
                          </a:solidFill>
                          <a:effectLst/>
                          <a:latin typeface="+mn-lt"/>
                          <a:ea typeface="Arial" panose="020B0604020202020204" pitchFamily="34" charset="0"/>
                          <a:cs typeface="Times New Roman" panose="02020603050405020304" pitchFamily="18" charset="0"/>
                        </a:rPr>
                        <a:t>burden</a:t>
                      </a:r>
                    </a:p>
                    <a:p>
                      <a:pPr marL="635" marR="69850">
                        <a:lnSpc>
                          <a:spcPct val="107000"/>
                        </a:lnSpc>
                        <a:spcAft>
                          <a:spcPts val="0"/>
                        </a:spcAft>
                      </a:pPr>
                      <a:r>
                        <a:rPr lang="en-US" sz="1200" b="0" dirty="0" smtClean="0">
                          <a:solidFill>
                            <a:srgbClr val="000000"/>
                          </a:solidFill>
                          <a:effectLst/>
                          <a:latin typeface="+mn-lt"/>
                          <a:ea typeface="Arial" panose="020B0604020202020204" pitchFamily="34" charset="0"/>
                          <a:cs typeface="Times New Roman" panose="02020603050405020304" pitchFamily="18" charset="0"/>
                        </a:rPr>
                        <a:t>impacts </a:t>
                      </a:r>
                      <a:r>
                        <a:rPr lang="en-US" sz="1200" b="0" dirty="0">
                          <a:solidFill>
                            <a:srgbClr val="000000"/>
                          </a:solidFill>
                          <a:effectLst/>
                          <a:latin typeface="+mn-lt"/>
                          <a:ea typeface="Arial" panose="020B0604020202020204" pitchFamily="34" charset="0"/>
                          <a:cs typeface="Times New Roman" panose="02020603050405020304" pitchFamily="18" charset="0"/>
                        </a:rPr>
                        <a:t>hard endpoints, including heart failure, stroke, and mortality</a:t>
                      </a:r>
                      <a:endParaRPr lang="ko-KR" sz="1200" b="0" dirty="0">
                        <a:solidFill>
                          <a:srgbClr val="000000"/>
                        </a:solidFill>
                        <a:effectLst/>
                        <a:latin typeface="+mn-lt"/>
                        <a:ea typeface="Calibri" panose="020F0502020204030204" pitchFamily="34" charset="0"/>
                        <a:cs typeface="Times New Roman" panose="02020603050405020304" pitchFamily="18" charset="0"/>
                      </a:endParaRPr>
                    </a:p>
                  </a:txBody>
                  <a:tcPr marL="45085" marR="13335" marT="247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270">
                        <a:lnSpc>
                          <a:spcPct val="115000"/>
                        </a:lnSpc>
                        <a:spcAft>
                          <a:spcPts val="50"/>
                        </a:spcAft>
                      </a:pPr>
                      <a:r>
                        <a:rPr lang="en-US" sz="1200" b="0" dirty="0">
                          <a:solidFill>
                            <a:srgbClr val="000000"/>
                          </a:solidFill>
                          <a:effectLst/>
                          <a:latin typeface="+mn-lt"/>
                          <a:ea typeface="Arial" panose="020B0604020202020204" pitchFamily="34" charset="0"/>
                          <a:cs typeface="Times New Roman" panose="02020603050405020304" pitchFamily="18" charset="0"/>
                        </a:rPr>
                        <a:t>-AF burden can be estimated </a:t>
                      </a:r>
                      <a:r>
                        <a:rPr lang="en-US" sz="1200" b="0" dirty="0" smtClean="0">
                          <a:solidFill>
                            <a:srgbClr val="000000"/>
                          </a:solidFill>
                          <a:effectLst/>
                          <a:latin typeface="+mn-lt"/>
                          <a:ea typeface="Arial" panose="020B0604020202020204" pitchFamily="34" charset="0"/>
                          <a:cs typeface="Times New Roman" panose="02020603050405020304" pitchFamily="18" charset="0"/>
                        </a:rPr>
                        <a:t>by</a:t>
                      </a:r>
                    </a:p>
                    <a:p>
                      <a:pPr marL="1270">
                        <a:lnSpc>
                          <a:spcPct val="115000"/>
                        </a:lnSpc>
                        <a:spcAft>
                          <a:spcPts val="50"/>
                        </a:spcAft>
                      </a:pPr>
                      <a:r>
                        <a:rPr lang="en-US" sz="1200" b="0" dirty="0" smtClean="0">
                          <a:solidFill>
                            <a:srgbClr val="000000"/>
                          </a:solidFill>
                          <a:effectLst/>
                          <a:latin typeface="+mn-lt"/>
                          <a:ea typeface="Arial" panose="020B0604020202020204" pitchFamily="34" charset="0"/>
                          <a:cs typeface="Times New Roman" panose="02020603050405020304" pitchFamily="18" charset="0"/>
                        </a:rPr>
                        <a:t>intermittent </a:t>
                      </a:r>
                      <a:r>
                        <a:rPr lang="en-US" sz="1200" b="0" dirty="0">
                          <a:solidFill>
                            <a:srgbClr val="000000"/>
                          </a:solidFill>
                          <a:effectLst/>
                          <a:latin typeface="+mn-lt"/>
                          <a:ea typeface="Arial" panose="020B0604020202020204" pitchFamily="34" charset="0"/>
                          <a:cs typeface="Times New Roman" panose="02020603050405020304" pitchFamily="18" charset="0"/>
                        </a:rPr>
                        <a:t>monitoring and reporting </a:t>
                      </a:r>
                      <a:endParaRPr lang="en-US" sz="1200" b="0" dirty="0" smtClean="0">
                        <a:solidFill>
                          <a:srgbClr val="000000"/>
                        </a:solidFill>
                        <a:effectLst/>
                        <a:latin typeface="+mn-lt"/>
                        <a:ea typeface="Arial" panose="020B0604020202020204" pitchFamily="34" charset="0"/>
                        <a:cs typeface="Times New Roman" panose="02020603050405020304" pitchFamily="18" charset="0"/>
                      </a:endParaRPr>
                    </a:p>
                    <a:p>
                      <a:pPr marL="1270">
                        <a:lnSpc>
                          <a:spcPct val="115000"/>
                        </a:lnSpc>
                        <a:spcAft>
                          <a:spcPts val="50"/>
                        </a:spcAft>
                      </a:pPr>
                      <a:r>
                        <a:rPr lang="en-US" sz="1200" b="0" dirty="0" smtClean="0">
                          <a:solidFill>
                            <a:srgbClr val="000000"/>
                          </a:solidFill>
                          <a:effectLst/>
                          <a:latin typeface="+mn-lt"/>
                          <a:ea typeface="Arial" panose="020B0604020202020204" pitchFamily="34" charset="0"/>
                          <a:cs typeface="Times New Roman" panose="02020603050405020304" pitchFamily="18" charset="0"/>
                        </a:rPr>
                        <a:t>of </a:t>
                      </a:r>
                      <a:r>
                        <a:rPr lang="en-US" sz="1200" b="0" dirty="0">
                          <a:solidFill>
                            <a:srgbClr val="000000"/>
                          </a:solidFill>
                          <a:effectLst/>
                          <a:latin typeface="+mn-lt"/>
                          <a:ea typeface="Arial" panose="020B0604020202020204" pitchFamily="34" charset="0"/>
                          <a:cs typeface="Times New Roman" panose="02020603050405020304" pitchFamily="18" charset="0"/>
                        </a:rPr>
                        <a:t>patient symptoms and recurrences </a:t>
                      </a:r>
                      <a:endParaRPr lang="en-US" sz="1200" b="0" dirty="0" smtClean="0">
                        <a:solidFill>
                          <a:srgbClr val="000000"/>
                        </a:solidFill>
                        <a:effectLst/>
                        <a:latin typeface="+mn-lt"/>
                        <a:ea typeface="Arial" panose="020B0604020202020204" pitchFamily="34" charset="0"/>
                        <a:cs typeface="Times New Roman" panose="02020603050405020304" pitchFamily="18" charset="0"/>
                      </a:endParaRPr>
                    </a:p>
                    <a:p>
                      <a:pPr marL="1270">
                        <a:lnSpc>
                          <a:spcPct val="115000"/>
                        </a:lnSpc>
                        <a:spcAft>
                          <a:spcPts val="50"/>
                        </a:spcAft>
                      </a:pPr>
                      <a:r>
                        <a:rPr lang="en-US" sz="1200" b="0" dirty="0" smtClean="0">
                          <a:solidFill>
                            <a:srgbClr val="000000"/>
                          </a:solidFill>
                          <a:effectLst/>
                          <a:latin typeface="+mn-lt"/>
                          <a:ea typeface="Arial" panose="020B0604020202020204" pitchFamily="34" charset="0"/>
                          <a:cs typeface="Times New Roman" panose="02020603050405020304" pitchFamily="18" charset="0"/>
                        </a:rPr>
                        <a:t>like </a:t>
                      </a:r>
                      <a:r>
                        <a:rPr lang="en-US" sz="1200" b="0" dirty="0">
                          <a:solidFill>
                            <a:srgbClr val="000000"/>
                          </a:solidFill>
                          <a:effectLst/>
                          <a:latin typeface="+mn-lt"/>
                          <a:ea typeface="Arial" panose="020B0604020202020204" pitchFamily="34" charset="0"/>
                          <a:cs typeface="Times New Roman" panose="02020603050405020304" pitchFamily="18" charset="0"/>
                        </a:rPr>
                        <a:t>a “time in therapeutic range” report for oral anticoagulation; see text </a:t>
                      </a:r>
                      <a:endParaRPr lang="ko-KR" sz="1200" b="0" dirty="0">
                        <a:solidFill>
                          <a:srgbClr val="000000"/>
                        </a:solidFill>
                        <a:effectLst/>
                        <a:latin typeface="+mn-lt"/>
                        <a:ea typeface="Calibri" panose="020F0502020204030204" pitchFamily="34" charset="0"/>
                        <a:cs typeface="Times New Roman" panose="02020603050405020304" pitchFamily="18" charset="0"/>
                      </a:endParaRPr>
                    </a:p>
                    <a:p>
                      <a:pPr marL="1270" marR="135255">
                        <a:lnSpc>
                          <a:spcPct val="117000"/>
                        </a:lnSpc>
                        <a:spcAft>
                          <a:spcPts val="30"/>
                        </a:spcAft>
                      </a:pPr>
                      <a:r>
                        <a:rPr lang="en-US" sz="1200" b="0" dirty="0">
                          <a:solidFill>
                            <a:srgbClr val="000000"/>
                          </a:solidFill>
                          <a:effectLst/>
                          <a:latin typeface="+mn-lt"/>
                          <a:ea typeface="Arial" panose="020B0604020202020204" pitchFamily="34" charset="0"/>
                          <a:cs typeface="Times New Roman" panose="02020603050405020304" pitchFamily="18" charset="0"/>
                        </a:rPr>
                        <a:t>-Could also see 75% reduction in </a:t>
                      </a:r>
                      <a:endParaRPr lang="en-US" sz="1200" b="0" dirty="0" smtClean="0">
                        <a:solidFill>
                          <a:srgbClr val="000000"/>
                        </a:solidFill>
                        <a:effectLst/>
                        <a:latin typeface="+mn-lt"/>
                        <a:ea typeface="Arial" panose="020B0604020202020204" pitchFamily="34" charset="0"/>
                        <a:cs typeface="Times New Roman" panose="02020603050405020304" pitchFamily="18" charset="0"/>
                      </a:endParaRPr>
                    </a:p>
                    <a:p>
                      <a:pPr marL="1270" marR="135255">
                        <a:lnSpc>
                          <a:spcPct val="117000"/>
                        </a:lnSpc>
                        <a:spcAft>
                          <a:spcPts val="30"/>
                        </a:spcAft>
                      </a:pPr>
                      <a:r>
                        <a:rPr lang="en-US" sz="1200" b="0" dirty="0" smtClean="0">
                          <a:solidFill>
                            <a:srgbClr val="000000"/>
                          </a:solidFill>
                          <a:effectLst/>
                          <a:latin typeface="+mn-lt"/>
                          <a:ea typeface="Arial" panose="020B0604020202020204" pitchFamily="34" charset="0"/>
                          <a:cs typeface="Times New Roman" panose="02020603050405020304" pitchFamily="18" charset="0"/>
                        </a:rPr>
                        <a:t>number </a:t>
                      </a:r>
                      <a:r>
                        <a:rPr lang="en-US" sz="1200" b="0" dirty="0">
                          <a:solidFill>
                            <a:srgbClr val="000000"/>
                          </a:solidFill>
                          <a:effectLst/>
                          <a:latin typeface="+mn-lt"/>
                          <a:ea typeface="Arial" panose="020B0604020202020204" pitchFamily="34" charset="0"/>
                          <a:cs typeface="Times New Roman" panose="02020603050405020304" pitchFamily="18" charset="0"/>
                        </a:rPr>
                        <a:t>and duration of AF episodes </a:t>
                      </a:r>
                      <a:endParaRPr lang="ko-KR" sz="1200" b="0" dirty="0">
                        <a:solidFill>
                          <a:srgbClr val="000000"/>
                        </a:solidFill>
                        <a:effectLst/>
                        <a:latin typeface="+mn-lt"/>
                        <a:ea typeface="Calibri" panose="020F0502020204030204" pitchFamily="34" charset="0"/>
                        <a:cs typeface="Times New Roman" panose="02020603050405020304" pitchFamily="18" charset="0"/>
                      </a:endParaRPr>
                    </a:p>
                    <a:p>
                      <a:pPr marL="1270">
                        <a:lnSpc>
                          <a:spcPct val="107000"/>
                        </a:lnSpc>
                        <a:spcAft>
                          <a:spcPts val="0"/>
                        </a:spcAft>
                      </a:pPr>
                      <a:r>
                        <a:rPr lang="en-US" sz="1200" b="0" dirty="0">
                          <a:solidFill>
                            <a:srgbClr val="000000"/>
                          </a:solidFill>
                          <a:effectLst/>
                          <a:latin typeface="+mn-lt"/>
                          <a:ea typeface="Arial" panose="020B0604020202020204" pitchFamily="34" charset="0"/>
                          <a:cs typeface="Times New Roman" panose="02020603050405020304" pitchFamily="18" charset="0"/>
                        </a:rPr>
                        <a:t>-Because there is no firm scientific </a:t>
                      </a:r>
                      <a:endParaRPr lang="en-US" sz="1200" b="0" dirty="0" smtClean="0">
                        <a:solidFill>
                          <a:srgbClr val="000000"/>
                        </a:solidFill>
                        <a:effectLst/>
                        <a:latin typeface="+mn-lt"/>
                        <a:ea typeface="Arial" panose="020B0604020202020204" pitchFamily="34" charset="0"/>
                        <a:cs typeface="Times New Roman" panose="02020603050405020304" pitchFamily="18" charset="0"/>
                      </a:endParaRPr>
                    </a:p>
                    <a:p>
                      <a:pPr marL="1270">
                        <a:lnSpc>
                          <a:spcPct val="107000"/>
                        </a:lnSpc>
                        <a:spcAft>
                          <a:spcPts val="0"/>
                        </a:spcAft>
                      </a:pPr>
                      <a:r>
                        <a:rPr lang="en-US" sz="1200" b="0" dirty="0" smtClean="0">
                          <a:solidFill>
                            <a:srgbClr val="000000"/>
                          </a:solidFill>
                          <a:effectLst/>
                          <a:latin typeface="+mn-lt"/>
                          <a:ea typeface="Arial" panose="020B0604020202020204" pitchFamily="34" charset="0"/>
                          <a:cs typeface="Times New Roman" panose="02020603050405020304" pitchFamily="18" charset="0"/>
                        </a:rPr>
                        <a:t>basis </a:t>
                      </a:r>
                      <a:r>
                        <a:rPr lang="en-US" sz="1200" b="0" dirty="0">
                          <a:solidFill>
                            <a:srgbClr val="000000"/>
                          </a:solidFill>
                          <a:effectLst/>
                          <a:latin typeface="+mn-lt"/>
                          <a:ea typeface="Arial" panose="020B0604020202020204" pitchFamily="34" charset="0"/>
                          <a:cs typeface="Times New Roman" panose="02020603050405020304" pitchFamily="18" charset="0"/>
                        </a:rPr>
                        <a:t>for selecting the cutoff of 75%, this prior recommendation is provided only </a:t>
                      </a:r>
                      <a:endParaRPr lang="en-US" sz="1200" b="0" dirty="0" smtClean="0">
                        <a:solidFill>
                          <a:srgbClr val="000000"/>
                        </a:solidFill>
                        <a:effectLst/>
                        <a:latin typeface="+mn-lt"/>
                        <a:ea typeface="Arial" panose="020B0604020202020204" pitchFamily="34" charset="0"/>
                        <a:cs typeface="Times New Roman" panose="02020603050405020304" pitchFamily="18" charset="0"/>
                      </a:endParaRPr>
                    </a:p>
                    <a:p>
                      <a:pPr marL="1270">
                        <a:lnSpc>
                          <a:spcPct val="107000"/>
                        </a:lnSpc>
                        <a:spcAft>
                          <a:spcPts val="0"/>
                        </a:spcAft>
                      </a:pPr>
                      <a:r>
                        <a:rPr lang="en-US" sz="1200" b="0" dirty="0" smtClean="0">
                          <a:solidFill>
                            <a:srgbClr val="000000"/>
                          </a:solidFill>
                          <a:effectLst/>
                          <a:latin typeface="+mn-lt"/>
                          <a:ea typeface="Arial" panose="020B0604020202020204" pitchFamily="34" charset="0"/>
                          <a:cs typeface="Times New Roman" panose="02020603050405020304" pitchFamily="18" charset="0"/>
                        </a:rPr>
                        <a:t>as </a:t>
                      </a:r>
                      <a:r>
                        <a:rPr lang="en-US" sz="1200" b="0" dirty="0">
                          <a:solidFill>
                            <a:srgbClr val="000000"/>
                          </a:solidFill>
                          <a:effectLst/>
                          <a:latin typeface="+mn-lt"/>
                          <a:ea typeface="Arial" panose="020B0604020202020204" pitchFamily="34" charset="0"/>
                          <a:cs typeface="Times New Roman" panose="02020603050405020304" pitchFamily="18" charset="0"/>
                        </a:rPr>
                        <a:t>an example of what future clinical </a:t>
                      </a:r>
                      <a:endParaRPr lang="en-US" sz="1200" b="0" dirty="0" smtClean="0">
                        <a:solidFill>
                          <a:srgbClr val="000000"/>
                        </a:solidFill>
                        <a:effectLst/>
                        <a:latin typeface="+mn-lt"/>
                        <a:ea typeface="Arial" panose="020B0604020202020204" pitchFamily="34" charset="0"/>
                        <a:cs typeface="Times New Roman" panose="02020603050405020304" pitchFamily="18" charset="0"/>
                      </a:endParaRPr>
                    </a:p>
                    <a:p>
                      <a:pPr marL="1270">
                        <a:lnSpc>
                          <a:spcPct val="107000"/>
                        </a:lnSpc>
                        <a:spcAft>
                          <a:spcPts val="0"/>
                        </a:spcAft>
                      </a:pPr>
                      <a:r>
                        <a:rPr lang="en-US" sz="1200" b="0" dirty="0" smtClean="0">
                          <a:solidFill>
                            <a:srgbClr val="000000"/>
                          </a:solidFill>
                          <a:effectLst/>
                          <a:latin typeface="+mn-lt"/>
                          <a:ea typeface="Arial" panose="020B0604020202020204" pitchFamily="34" charset="0"/>
                          <a:cs typeface="Times New Roman" panose="02020603050405020304" pitchFamily="18" charset="0"/>
                        </a:rPr>
                        <a:t>trials </a:t>
                      </a:r>
                      <a:r>
                        <a:rPr lang="en-US" sz="1200" b="0" dirty="0">
                          <a:solidFill>
                            <a:srgbClr val="000000"/>
                          </a:solidFill>
                          <a:effectLst/>
                          <a:latin typeface="+mn-lt"/>
                          <a:ea typeface="Arial" panose="020B0604020202020204" pitchFamily="34" charset="0"/>
                          <a:cs typeface="Times New Roman" panose="02020603050405020304" pitchFamily="18" charset="0"/>
                        </a:rPr>
                        <a:t>may choose to use as a definition </a:t>
                      </a:r>
                      <a:endParaRPr lang="en-US" sz="1200" b="0" dirty="0" smtClean="0">
                        <a:solidFill>
                          <a:srgbClr val="000000"/>
                        </a:solidFill>
                        <a:effectLst/>
                        <a:latin typeface="+mn-lt"/>
                        <a:ea typeface="Arial" panose="020B0604020202020204" pitchFamily="34" charset="0"/>
                        <a:cs typeface="Times New Roman" panose="02020603050405020304" pitchFamily="18" charset="0"/>
                      </a:endParaRPr>
                    </a:p>
                    <a:p>
                      <a:pPr marL="1270">
                        <a:lnSpc>
                          <a:spcPct val="107000"/>
                        </a:lnSpc>
                        <a:spcAft>
                          <a:spcPts val="0"/>
                        </a:spcAft>
                      </a:pPr>
                      <a:r>
                        <a:rPr lang="en-US" sz="1200" b="0" dirty="0" smtClean="0">
                          <a:solidFill>
                            <a:srgbClr val="000000"/>
                          </a:solidFill>
                          <a:effectLst/>
                          <a:latin typeface="+mn-lt"/>
                          <a:ea typeface="Arial" panose="020B0604020202020204" pitchFamily="34" charset="0"/>
                          <a:cs typeface="Times New Roman" panose="02020603050405020304" pitchFamily="18" charset="0"/>
                        </a:rPr>
                        <a:t>of </a:t>
                      </a:r>
                      <a:r>
                        <a:rPr lang="en-US" sz="1200" b="0" dirty="0">
                          <a:solidFill>
                            <a:srgbClr val="000000"/>
                          </a:solidFill>
                          <a:effectLst/>
                          <a:latin typeface="+mn-lt"/>
                          <a:ea typeface="Arial" panose="020B0604020202020204" pitchFamily="34" charset="0"/>
                          <a:cs typeface="Times New Roman" panose="02020603050405020304" pitchFamily="18" charset="0"/>
                        </a:rPr>
                        <a:t>clinical/partial success </a:t>
                      </a:r>
                      <a:endParaRPr lang="ko-KR" sz="1200" b="0" dirty="0">
                        <a:solidFill>
                          <a:srgbClr val="000000"/>
                        </a:solidFill>
                        <a:effectLst/>
                        <a:latin typeface="+mn-lt"/>
                        <a:ea typeface="Calibri" panose="020F0502020204030204" pitchFamily="34" charset="0"/>
                        <a:cs typeface="Times New Roman" panose="02020603050405020304" pitchFamily="18" charset="0"/>
                      </a:endParaRPr>
                    </a:p>
                  </a:txBody>
                  <a:tcPr marL="45085" marR="13335" marT="247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4227582338"/>
                  </a:ext>
                </a:extLst>
              </a:tr>
              <a:tr h="1718021">
                <a:tc>
                  <a:txBody>
                    <a:bodyPr/>
                    <a:lstStyle/>
                    <a:p>
                      <a:pPr marL="27940" marR="108585" indent="6350">
                        <a:lnSpc>
                          <a:spcPct val="107000"/>
                        </a:lnSpc>
                        <a:spcAft>
                          <a:spcPts val="0"/>
                        </a:spcAft>
                      </a:pPr>
                      <a:r>
                        <a:rPr lang="en-US" sz="1200" b="0" dirty="0">
                          <a:solidFill>
                            <a:srgbClr val="000000"/>
                          </a:solidFill>
                          <a:effectLst/>
                          <a:latin typeface="+mn-lt"/>
                          <a:ea typeface="Arial" panose="020B0604020202020204" pitchFamily="34" charset="0"/>
                          <a:cs typeface="Times New Roman" panose="02020603050405020304" pitchFamily="18" charset="0"/>
                        </a:rPr>
                        <a:t>Prevention in AF progression: time to first episode of </a:t>
                      </a:r>
                      <a:endParaRPr lang="en-US" sz="1200" b="0" dirty="0" smtClean="0">
                        <a:solidFill>
                          <a:srgbClr val="000000"/>
                        </a:solidFill>
                        <a:effectLst/>
                        <a:latin typeface="+mn-lt"/>
                        <a:ea typeface="Arial" panose="020B0604020202020204" pitchFamily="34" charset="0"/>
                        <a:cs typeface="Times New Roman" panose="02020603050405020304" pitchFamily="18" charset="0"/>
                      </a:endParaRPr>
                    </a:p>
                    <a:p>
                      <a:pPr marL="27940" marR="108585" indent="6350">
                        <a:lnSpc>
                          <a:spcPct val="107000"/>
                        </a:lnSpc>
                        <a:spcAft>
                          <a:spcPts val="0"/>
                        </a:spcAft>
                      </a:pPr>
                      <a:r>
                        <a:rPr lang="en-US" sz="1200" b="0" dirty="0" smtClean="0">
                          <a:solidFill>
                            <a:srgbClr val="000000"/>
                          </a:solidFill>
                          <a:effectLst/>
                          <a:latin typeface="+mn-lt"/>
                          <a:ea typeface="Arial" panose="020B0604020202020204" pitchFamily="34" charset="0"/>
                          <a:cs typeface="Times New Roman" panose="02020603050405020304" pitchFamily="18" charset="0"/>
                        </a:rPr>
                        <a:t>persistent </a:t>
                      </a:r>
                      <a:r>
                        <a:rPr lang="en-US" sz="1200" b="0" dirty="0">
                          <a:solidFill>
                            <a:srgbClr val="000000"/>
                          </a:solidFill>
                          <a:effectLst/>
                          <a:latin typeface="+mn-lt"/>
                          <a:ea typeface="Arial" panose="020B0604020202020204" pitchFamily="34" charset="0"/>
                          <a:cs typeface="Times New Roman" panose="02020603050405020304" pitchFamily="18" charset="0"/>
                        </a:rPr>
                        <a:t>AF (&gt;7 days) </a:t>
                      </a:r>
                      <a:endParaRPr lang="ko-KR" sz="1200" b="0" dirty="0">
                        <a:solidFill>
                          <a:srgbClr val="000000"/>
                        </a:solidFill>
                        <a:effectLst/>
                        <a:latin typeface="+mn-lt"/>
                        <a:ea typeface="Calibri" panose="020F0502020204030204" pitchFamily="34" charset="0"/>
                        <a:cs typeface="Times New Roman" panose="02020603050405020304" pitchFamily="18" charset="0"/>
                      </a:endParaRPr>
                    </a:p>
                  </a:txBody>
                  <a:tcPr marL="45085" marR="13335" marT="247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9210" marR="18415">
                        <a:lnSpc>
                          <a:spcPct val="116000"/>
                        </a:lnSpc>
                        <a:spcAft>
                          <a:spcPts val="0"/>
                        </a:spcAft>
                      </a:pPr>
                      <a:r>
                        <a:rPr lang="en-US" sz="1200" b="0" dirty="0">
                          <a:solidFill>
                            <a:srgbClr val="000000"/>
                          </a:solidFill>
                          <a:effectLst/>
                          <a:latin typeface="+mn-lt"/>
                          <a:ea typeface="Arial" panose="020B0604020202020204" pitchFamily="34" charset="0"/>
                          <a:cs typeface="Times New Roman" panose="02020603050405020304" pitchFamily="18" charset="0"/>
                        </a:rPr>
                        <a:t>-Does not assume </a:t>
                      </a:r>
                      <a:r>
                        <a:rPr lang="en-US" sz="1200" b="0" dirty="0" smtClean="0">
                          <a:solidFill>
                            <a:srgbClr val="000000"/>
                          </a:solidFill>
                          <a:effectLst/>
                          <a:latin typeface="+mn-lt"/>
                          <a:ea typeface="Arial" panose="020B0604020202020204" pitchFamily="34" charset="0"/>
                          <a:cs typeface="Times New Roman" panose="02020603050405020304" pitchFamily="18" charset="0"/>
                        </a:rPr>
                        <a:t>that</a:t>
                      </a:r>
                    </a:p>
                    <a:p>
                      <a:pPr marL="29210" marR="18415">
                        <a:lnSpc>
                          <a:spcPct val="116000"/>
                        </a:lnSpc>
                        <a:spcAft>
                          <a:spcPts val="0"/>
                        </a:spcAft>
                      </a:pPr>
                      <a:r>
                        <a:rPr lang="en-US" sz="1200" b="0" dirty="0" smtClean="0">
                          <a:solidFill>
                            <a:srgbClr val="000000"/>
                          </a:solidFill>
                          <a:effectLst/>
                          <a:latin typeface="+mn-lt"/>
                          <a:ea typeface="Arial" panose="020B0604020202020204" pitchFamily="34" charset="0"/>
                          <a:cs typeface="Times New Roman" panose="02020603050405020304" pitchFamily="18" charset="0"/>
                        </a:rPr>
                        <a:t>total </a:t>
                      </a:r>
                      <a:r>
                        <a:rPr lang="en-US" sz="1200" b="0" dirty="0">
                          <a:solidFill>
                            <a:srgbClr val="000000"/>
                          </a:solidFill>
                          <a:effectLst/>
                          <a:latin typeface="+mn-lt"/>
                          <a:ea typeface="Arial" panose="020B0604020202020204" pitchFamily="34" charset="0"/>
                          <a:cs typeface="Times New Roman" panose="02020603050405020304" pitchFamily="18" charset="0"/>
                        </a:rPr>
                        <a:t>elimination of AF is </a:t>
                      </a:r>
                      <a:endParaRPr lang="en-US" sz="1200" b="0" dirty="0" smtClean="0">
                        <a:solidFill>
                          <a:srgbClr val="000000"/>
                        </a:solidFill>
                        <a:effectLst/>
                        <a:latin typeface="+mn-lt"/>
                        <a:ea typeface="Arial" panose="020B0604020202020204" pitchFamily="34" charset="0"/>
                        <a:cs typeface="Times New Roman" panose="02020603050405020304" pitchFamily="18" charset="0"/>
                      </a:endParaRPr>
                    </a:p>
                    <a:p>
                      <a:pPr marL="29210" marR="18415">
                        <a:lnSpc>
                          <a:spcPct val="116000"/>
                        </a:lnSpc>
                        <a:spcAft>
                          <a:spcPts val="0"/>
                        </a:spcAft>
                      </a:pPr>
                      <a:r>
                        <a:rPr lang="en-US" sz="1200" b="0" dirty="0" smtClean="0">
                          <a:solidFill>
                            <a:srgbClr val="000000"/>
                          </a:solidFill>
                          <a:effectLst/>
                          <a:latin typeface="+mn-lt"/>
                          <a:ea typeface="Arial" panose="020B0604020202020204" pitchFamily="34" charset="0"/>
                          <a:cs typeface="Times New Roman" panose="02020603050405020304" pitchFamily="18" charset="0"/>
                        </a:rPr>
                        <a:t>required </a:t>
                      </a:r>
                      <a:endParaRPr lang="ko-KR" sz="1200" b="0" dirty="0">
                        <a:solidFill>
                          <a:srgbClr val="000000"/>
                        </a:solidFill>
                        <a:effectLst/>
                        <a:latin typeface="+mn-lt"/>
                        <a:ea typeface="Calibri" panose="020F0502020204030204" pitchFamily="34" charset="0"/>
                        <a:cs typeface="Times New Roman" panose="02020603050405020304" pitchFamily="18" charset="0"/>
                      </a:endParaRPr>
                    </a:p>
                    <a:p>
                      <a:pPr marL="26035" marR="99060" indent="3175">
                        <a:lnSpc>
                          <a:spcPct val="107000"/>
                        </a:lnSpc>
                        <a:spcAft>
                          <a:spcPts val="0"/>
                        </a:spcAft>
                      </a:pPr>
                      <a:r>
                        <a:rPr lang="en-US" sz="1200" b="0" dirty="0">
                          <a:solidFill>
                            <a:srgbClr val="000000"/>
                          </a:solidFill>
                          <a:effectLst/>
                          <a:latin typeface="+mn-lt"/>
                          <a:ea typeface="Arial" panose="020B0604020202020204" pitchFamily="34" charset="0"/>
                          <a:cs typeface="Times New Roman" panose="02020603050405020304" pitchFamily="18" charset="0"/>
                        </a:rPr>
                        <a:t>-Well suited for </a:t>
                      </a:r>
                      <a:endParaRPr lang="en-US" sz="1200" b="0" dirty="0" smtClean="0">
                        <a:solidFill>
                          <a:srgbClr val="000000"/>
                        </a:solidFill>
                        <a:effectLst/>
                        <a:latin typeface="+mn-lt"/>
                        <a:ea typeface="Arial" panose="020B0604020202020204" pitchFamily="34" charset="0"/>
                        <a:cs typeface="Times New Roman" panose="02020603050405020304" pitchFamily="18" charset="0"/>
                      </a:endParaRPr>
                    </a:p>
                    <a:p>
                      <a:pPr marL="26035" marR="99060" indent="3175">
                        <a:lnSpc>
                          <a:spcPct val="107000"/>
                        </a:lnSpc>
                        <a:spcAft>
                          <a:spcPts val="0"/>
                        </a:spcAft>
                      </a:pPr>
                      <a:r>
                        <a:rPr lang="en-US" sz="1200" b="0" dirty="0" smtClean="0">
                          <a:solidFill>
                            <a:srgbClr val="000000"/>
                          </a:solidFill>
                          <a:effectLst/>
                          <a:latin typeface="+mn-lt"/>
                          <a:ea typeface="Arial" panose="020B0604020202020204" pitchFamily="34" charset="0"/>
                          <a:cs typeface="Times New Roman" panose="02020603050405020304" pitchFamily="18" charset="0"/>
                        </a:rPr>
                        <a:t>paroxysmal </a:t>
                      </a:r>
                      <a:r>
                        <a:rPr lang="en-US" sz="1200" b="0" dirty="0">
                          <a:solidFill>
                            <a:srgbClr val="000000"/>
                          </a:solidFill>
                          <a:effectLst/>
                          <a:latin typeface="+mn-lt"/>
                          <a:ea typeface="Arial" panose="020B0604020202020204" pitchFamily="34" charset="0"/>
                          <a:cs typeface="Times New Roman" panose="02020603050405020304" pitchFamily="18" charset="0"/>
                        </a:rPr>
                        <a:t>or “early” AF studies in which goal is to prevent progression to </a:t>
                      </a:r>
                      <a:endParaRPr lang="en-US" sz="1200" b="0" dirty="0" smtClean="0">
                        <a:solidFill>
                          <a:srgbClr val="000000"/>
                        </a:solidFill>
                        <a:effectLst/>
                        <a:latin typeface="+mn-lt"/>
                        <a:ea typeface="Arial" panose="020B0604020202020204" pitchFamily="34" charset="0"/>
                        <a:cs typeface="Times New Roman" panose="02020603050405020304" pitchFamily="18" charset="0"/>
                      </a:endParaRPr>
                    </a:p>
                    <a:p>
                      <a:pPr marL="26035" marR="99060" indent="3175">
                        <a:lnSpc>
                          <a:spcPct val="107000"/>
                        </a:lnSpc>
                        <a:spcAft>
                          <a:spcPts val="0"/>
                        </a:spcAft>
                      </a:pPr>
                      <a:r>
                        <a:rPr lang="en-US" sz="1200" b="0" dirty="0" smtClean="0">
                          <a:solidFill>
                            <a:srgbClr val="000000"/>
                          </a:solidFill>
                          <a:effectLst/>
                          <a:latin typeface="+mn-lt"/>
                          <a:ea typeface="Arial" panose="020B0604020202020204" pitchFamily="34" charset="0"/>
                          <a:cs typeface="Times New Roman" panose="02020603050405020304" pitchFamily="18" charset="0"/>
                        </a:rPr>
                        <a:t>persistent </a:t>
                      </a:r>
                      <a:r>
                        <a:rPr lang="en-US" sz="1200" b="0" dirty="0">
                          <a:solidFill>
                            <a:srgbClr val="000000"/>
                          </a:solidFill>
                          <a:effectLst/>
                          <a:latin typeface="+mn-lt"/>
                          <a:ea typeface="Arial" panose="020B0604020202020204" pitchFamily="34" charset="0"/>
                          <a:cs typeface="Times New Roman" panose="02020603050405020304" pitchFamily="18" charset="0"/>
                        </a:rPr>
                        <a:t>AF </a:t>
                      </a:r>
                      <a:endParaRPr lang="ko-KR" sz="1200" b="0" dirty="0">
                        <a:solidFill>
                          <a:srgbClr val="000000"/>
                        </a:solidFill>
                        <a:effectLst/>
                        <a:latin typeface="+mn-lt"/>
                        <a:ea typeface="Calibri" panose="020F0502020204030204" pitchFamily="34" charset="0"/>
                        <a:cs typeface="Times New Roman" panose="02020603050405020304" pitchFamily="18" charset="0"/>
                      </a:endParaRPr>
                    </a:p>
                  </a:txBody>
                  <a:tcPr marL="45085" marR="13335" marT="247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7305">
                        <a:lnSpc>
                          <a:spcPct val="116000"/>
                        </a:lnSpc>
                        <a:spcAft>
                          <a:spcPts val="0"/>
                        </a:spcAft>
                      </a:pPr>
                      <a:r>
                        <a:rPr lang="en-US" sz="1200" b="0" dirty="0">
                          <a:solidFill>
                            <a:srgbClr val="000000"/>
                          </a:solidFill>
                          <a:effectLst/>
                          <a:latin typeface="+mn-lt"/>
                          <a:ea typeface="Arial" panose="020B0604020202020204" pitchFamily="34" charset="0"/>
                          <a:cs typeface="Times New Roman" panose="02020603050405020304" pitchFamily="18" charset="0"/>
                        </a:rPr>
                        <a:t>-Prevention in progression might </a:t>
                      </a:r>
                      <a:r>
                        <a:rPr lang="en-US" sz="1200" b="0" dirty="0" smtClean="0">
                          <a:solidFill>
                            <a:srgbClr val="000000"/>
                          </a:solidFill>
                          <a:effectLst/>
                          <a:latin typeface="+mn-lt"/>
                          <a:ea typeface="Arial" panose="020B0604020202020204" pitchFamily="34" charset="0"/>
                          <a:cs typeface="Times New Roman" panose="02020603050405020304" pitchFamily="18" charset="0"/>
                        </a:rPr>
                        <a:t>be</a:t>
                      </a:r>
                    </a:p>
                    <a:p>
                      <a:pPr marL="27305">
                        <a:lnSpc>
                          <a:spcPct val="116000"/>
                        </a:lnSpc>
                        <a:spcAft>
                          <a:spcPts val="0"/>
                        </a:spcAft>
                      </a:pPr>
                      <a:r>
                        <a:rPr lang="en-US" sz="1200" b="0" dirty="0" smtClean="0">
                          <a:solidFill>
                            <a:srgbClr val="000000"/>
                          </a:solidFill>
                          <a:effectLst/>
                          <a:latin typeface="+mn-lt"/>
                          <a:ea typeface="Arial" panose="020B0604020202020204" pitchFamily="34" charset="0"/>
                          <a:cs typeface="Times New Roman" panose="02020603050405020304" pitchFamily="18" charset="0"/>
                        </a:rPr>
                        <a:t>irrelevant </a:t>
                      </a:r>
                      <a:r>
                        <a:rPr lang="en-US" sz="1200" b="0" dirty="0">
                          <a:solidFill>
                            <a:srgbClr val="000000"/>
                          </a:solidFill>
                          <a:effectLst/>
                          <a:latin typeface="+mn-lt"/>
                          <a:ea typeface="Arial" panose="020B0604020202020204" pitchFamily="34" charset="0"/>
                          <a:cs typeface="Times New Roman" panose="02020603050405020304" pitchFamily="18" charset="0"/>
                        </a:rPr>
                        <a:t>for stroke or </a:t>
                      </a:r>
                      <a:endParaRPr lang="en-US" sz="1200" b="0" dirty="0" smtClean="0">
                        <a:solidFill>
                          <a:srgbClr val="000000"/>
                        </a:solidFill>
                        <a:effectLst/>
                        <a:latin typeface="+mn-lt"/>
                        <a:ea typeface="Arial" panose="020B0604020202020204" pitchFamily="34" charset="0"/>
                        <a:cs typeface="Times New Roman" panose="02020603050405020304" pitchFamily="18" charset="0"/>
                      </a:endParaRPr>
                    </a:p>
                    <a:p>
                      <a:pPr marL="27305">
                        <a:lnSpc>
                          <a:spcPct val="116000"/>
                        </a:lnSpc>
                        <a:spcAft>
                          <a:spcPts val="0"/>
                        </a:spcAft>
                      </a:pPr>
                      <a:r>
                        <a:rPr lang="en-US" sz="1200" b="0" dirty="0" smtClean="0">
                          <a:solidFill>
                            <a:srgbClr val="000000"/>
                          </a:solidFill>
                          <a:effectLst/>
                          <a:latin typeface="+mn-lt"/>
                          <a:ea typeface="Arial" panose="020B0604020202020204" pitchFamily="34" charset="0"/>
                          <a:cs typeface="Times New Roman" panose="02020603050405020304" pitchFamily="18" charset="0"/>
                        </a:rPr>
                        <a:t>thromboembolic </a:t>
                      </a:r>
                      <a:r>
                        <a:rPr lang="en-US" sz="1200" b="0" dirty="0">
                          <a:solidFill>
                            <a:srgbClr val="000000"/>
                          </a:solidFill>
                          <a:effectLst/>
                          <a:latin typeface="+mn-lt"/>
                          <a:ea typeface="Arial" panose="020B0604020202020204" pitchFamily="34" charset="0"/>
                          <a:cs typeface="Times New Roman" panose="02020603050405020304" pitchFamily="18" charset="0"/>
                        </a:rPr>
                        <a:t>outcomes </a:t>
                      </a:r>
                      <a:endParaRPr lang="ko-KR" sz="1200" b="0" dirty="0">
                        <a:solidFill>
                          <a:srgbClr val="000000"/>
                        </a:solidFill>
                        <a:effectLst/>
                        <a:latin typeface="+mn-lt"/>
                        <a:ea typeface="Calibri" panose="020F0502020204030204" pitchFamily="34" charset="0"/>
                        <a:cs typeface="Times New Roman" panose="02020603050405020304" pitchFamily="18" charset="0"/>
                      </a:endParaRPr>
                    </a:p>
                    <a:p>
                      <a:pPr marL="27305">
                        <a:lnSpc>
                          <a:spcPct val="115000"/>
                        </a:lnSpc>
                        <a:spcAft>
                          <a:spcPts val="15"/>
                        </a:spcAft>
                      </a:pPr>
                      <a:r>
                        <a:rPr lang="en-US" sz="1200" b="0" dirty="0">
                          <a:solidFill>
                            <a:srgbClr val="000000"/>
                          </a:solidFill>
                          <a:effectLst/>
                          <a:latin typeface="+mn-lt"/>
                          <a:ea typeface="Arial" panose="020B0604020202020204" pitchFamily="34" charset="0"/>
                          <a:cs typeface="Times New Roman" panose="02020603050405020304" pitchFamily="18" charset="0"/>
                        </a:rPr>
                        <a:t>-Long follow-up time might be </a:t>
                      </a:r>
                      <a:endParaRPr lang="en-US" sz="1200" b="0" dirty="0" smtClean="0">
                        <a:solidFill>
                          <a:srgbClr val="000000"/>
                        </a:solidFill>
                        <a:effectLst/>
                        <a:latin typeface="+mn-lt"/>
                        <a:ea typeface="Arial" panose="020B0604020202020204" pitchFamily="34" charset="0"/>
                        <a:cs typeface="Times New Roman" panose="02020603050405020304" pitchFamily="18" charset="0"/>
                      </a:endParaRPr>
                    </a:p>
                    <a:p>
                      <a:pPr marL="27305">
                        <a:lnSpc>
                          <a:spcPct val="115000"/>
                        </a:lnSpc>
                        <a:spcAft>
                          <a:spcPts val="15"/>
                        </a:spcAft>
                      </a:pPr>
                      <a:r>
                        <a:rPr lang="en-US" sz="1200" b="0" dirty="0" smtClean="0">
                          <a:solidFill>
                            <a:srgbClr val="000000"/>
                          </a:solidFill>
                          <a:effectLst/>
                          <a:latin typeface="+mn-lt"/>
                          <a:ea typeface="Arial" panose="020B0604020202020204" pitchFamily="34" charset="0"/>
                          <a:cs typeface="Times New Roman" panose="02020603050405020304" pitchFamily="18" charset="0"/>
                        </a:rPr>
                        <a:t>required </a:t>
                      </a:r>
                      <a:r>
                        <a:rPr lang="en-US" sz="1200" b="0" dirty="0">
                          <a:solidFill>
                            <a:srgbClr val="000000"/>
                          </a:solidFill>
                          <a:effectLst/>
                          <a:latin typeface="+mn-lt"/>
                          <a:ea typeface="Arial" panose="020B0604020202020204" pitchFamily="34" charset="0"/>
                          <a:cs typeface="Times New Roman" panose="02020603050405020304" pitchFamily="18" charset="0"/>
                        </a:rPr>
                        <a:t>unless population is </a:t>
                      </a:r>
                      <a:endParaRPr lang="en-US" sz="1200" b="0" dirty="0" smtClean="0">
                        <a:solidFill>
                          <a:srgbClr val="000000"/>
                        </a:solidFill>
                        <a:effectLst/>
                        <a:latin typeface="+mn-lt"/>
                        <a:ea typeface="Arial" panose="020B0604020202020204" pitchFamily="34" charset="0"/>
                        <a:cs typeface="Times New Roman" panose="02020603050405020304" pitchFamily="18" charset="0"/>
                      </a:endParaRPr>
                    </a:p>
                    <a:p>
                      <a:pPr marL="27305">
                        <a:lnSpc>
                          <a:spcPct val="115000"/>
                        </a:lnSpc>
                        <a:spcAft>
                          <a:spcPts val="15"/>
                        </a:spcAft>
                      </a:pPr>
                      <a:r>
                        <a:rPr lang="en-US" sz="1200" b="0" dirty="0" smtClean="0">
                          <a:solidFill>
                            <a:srgbClr val="000000"/>
                          </a:solidFill>
                          <a:effectLst/>
                          <a:latin typeface="+mn-lt"/>
                          <a:ea typeface="Arial" panose="020B0604020202020204" pitchFamily="34" charset="0"/>
                          <a:cs typeface="Times New Roman" panose="02020603050405020304" pitchFamily="18" charset="0"/>
                        </a:rPr>
                        <a:t>“</a:t>
                      </a:r>
                      <a:r>
                        <a:rPr lang="en-US" sz="1200" b="0" dirty="0">
                          <a:solidFill>
                            <a:srgbClr val="000000"/>
                          </a:solidFill>
                          <a:effectLst/>
                          <a:latin typeface="+mn-lt"/>
                          <a:ea typeface="Arial" panose="020B0604020202020204" pitchFamily="34" charset="0"/>
                          <a:cs typeface="Times New Roman" panose="02020603050405020304" pitchFamily="18" charset="0"/>
                        </a:rPr>
                        <a:t>enriched”</a:t>
                      </a:r>
                      <a:endParaRPr lang="ko-KR" sz="1200" b="0" dirty="0">
                        <a:solidFill>
                          <a:srgbClr val="000000"/>
                        </a:solidFill>
                        <a:effectLst/>
                        <a:latin typeface="+mn-lt"/>
                        <a:ea typeface="Calibri" panose="020F0502020204030204" pitchFamily="34" charset="0"/>
                        <a:cs typeface="Times New Roman" panose="02020603050405020304" pitchFamily="18" charset="0"/>
                      </a:endParaRPr>
                    </a:p>
                    <a:p>
                      <a:pPr marL="18415">
                        <a:lnSpc>
                          <a:spcPct val="118000"/>
                        </a:lnSpc>
                        <a:spcAft>
                          <a:spcPts val="65"/>
                        </a:spcAft>
                      </a:pPr>
                      <a:r>
                        <a:rPr lang="en-US" sz="1200" b="0" dirty="0">
                          <a:solidFill>
                            <a:srgbClr val="000000"/>
                          </a:solidFill>
                          <a:effectLst/>
                          <a:latin typeface="+mn-lt"/>
                          <a:ea typeface="Arial" panose="020B0604020202020204" pitchFamily="34" charset="0"/>
                          <a:cs typeface="Times New Roman" panose="02020603050405020304" pitchFamily="18" charset="0"/>
                        </a:rPr>
                        <a:t>-Can ideally require </a:t>
                      </a:r>
                      <a:r>
                        <a:rPr lang="en-US" sz="1200" b="0" dirty="0" smtClean="0">
                          <a:solidFill>
                            <a:srgbClr val="000000"/>
                          </a:solidFill>
                          <a:effectLst/>
                          <a:latin typeface="+mn-lt"/>
                          <a:ea typeface="Arial" panose="020B0604020202020204" pitchFamily="34" charset="0"/>
                          <a:cs typeface="Times New Roman" panose="02020603050405020304" pitchFamily="18" charset="0"/>
                        </a:rPr>
                        <a:t>continuous</a:t>
                      </a:r>
                    </a:p>
                    <a:p>
                      <a:pPr marL="18415">
                        <a:lnSpc>
                          <a:spcPct val="118000"/>
                        </a:lnSpc>
                        <a:spcAft>
                          <a:spcPts val="65"/>
                        </a:spcAft>
                      </a:pPr>
                      <a:r>
                        <a:rPr lang="en-US" sz="1200" b="0" dirty="0" smtClean="0">
                          <a:solidFill>
                            <a:srgbClr val="000000"/>
                          </a:solidFill>
                          <a:effectLst/>
                          <a:latin typeface="+mn-lt"/>
                          <a:ea typeface="Arial" panose="020B0604020202020204" pitchFamily="34" charset="0"/>
                          <a:cs typeface="Times New Roman" panose="02020603050405020304" pitchFamily="18" charset="0"/>
                        </a:rPr>
                        <a:t>implantable </a:t>
                      </a:r>
                      <a:r>
                        <a:rPr lang="en-US" sz="1200" b="0" dirty="0">
                          <a:solidFill>
                            <a:srgbClr val="000000"/>
                          </a:solidFill>
                          <a:effectLst/>
                          <a:latin typeface="+mn-lt"/>
                          <a:ea typeface="Arial" panose="020B0604020202020204" pitchFamily="34" charset="0"/>
                          <a:cs typeface="Times New Roman" panose="02020603050405020304" pitchFamily="18" charset="0"/>
                        </a:rPr>
                        <a:t>monitoring </a:t>
                      </a:r>
                      <a:endParaRPr lang="ko-KR" sz="1200" b="0" dirty="0">
                        <a:solidFill>
                          <a:srgbClr val="000000"/>
                        </a:solidFill>
                        <a:effectLst/>
                        <a:latin typeface="+mn-lt"/>
                        <a:ea typeface="Calibri" panose="020F0502020204030204" pitchFamily="34" charset="0"/>
                        <a:cs typeface="Times New Roman" panose="02020603050405020304" pitchFamily="18" charset="0"/>
                      </a:endParaRPr>
                    </a:p>
                  </a:txBody>
                  <a:tcPr marL="45085" marR="13335" marT="247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4130" marR="121285">
                        <a:lnSpc>
                          <a:spcPct val="107000"/>
                        </a:lnSpc>
                        <a:spcAft>
                          <a:spcPts val="0"/>
                        </a:spcAft>
                      </a:pPr>
                      <a:r>
                        <a:rPr lang="en-US" sz="1200" b="0" dirty="0">
                          <a:solidFill>
                            <a:srgbClr val="000000"/>
                          </a:solidFill>
                          <a:effectLst/>
                          <a:latin typeface="+mn-lt"/>
                          <a:ea typeface="Arial" panose="020B0604020202020204" pitchFamily="34" charset="0"/>
                          <a:cs typeface="Times New Roman" panose="02020603050405020304" pitchFamily="18" charset="0"/>
                        </a:rPr>
                        <a:t>-Might be useful for specific </a:t>
                      </a:r>
                      <a:endParaRPr lang="en-US" sz="1200" b="0" dirty="0" smtClean="0">
                        <a:solidFill>
                          <a:srgbClr val="000000"/>
                        </a:solidFill>
                        <a:effectLst/>
                        <a:latin typeface="+mn-lt"/>
                        <a:ea typeface="Arial" panose="020B0604020202020204" pitchFamily="34" charset="0"/>
                        <a:cs typeface="Times New Roman" panose="02020603050405020304" pitchFamily="18" charset="0"/>
                      </a:endParaRPr>
                    </a:p>
                    <a:p>
                      <a:pPr marL="24130" marR="121285">
                        <a:lnSpc>
                          <a:spcPct val="107000"/>
                        </a:lnSpc>
                        <a:spcAft>
                          <a:spcPts val="0"/>
                        </a:spcAft>
                      </a:pPr>
                      <a:r>
                        <a:rPr lang="en-US" sz="1200" b="0" dirty="0" smtClean="0">
                          <a:solidFill>
                            <a:srgbClr val="000000"/>
                          </a:solidFill>
                          <a:effectLst/>
                          <a:latin typeface="+mn-lt"/>
                          <a:ea typeface="Arial" panose="020B0604020202020204" pitchFamily="34" charset="0"/>
                          <a:cs typeface="Times New Roman" panose="02020603050405020304" pitchFamily="18" charset="0"/>
                        </a:rPr>
                        <a:t>populations </a:t>
                      </a:r>
                      <a:r>
                        <a:rPr lang="en-US" sz="1200" b="0" dirty="0">
                          <a:solidFill>
                            <a:srgbClr val="000000"/>
                          </a:solidFill>
                          <a:effectLst/>
                          <a:latin typeface="+mn-lt"/>
                          <a:ea typeface="Arial" panose="020B0604020202020204" pitchFamily="34" charset="0"/>
                          <a:cs typeface="Times New Roman" panose="02020603050405020304" pitchFamily="18" charset="0"/>
                        </a:rPr>
                        <a:t>such as heart failure or </a:t>
                      </a:r>
                      <a:endParaRPr lang="en-US" sz="1200" b="0" dirty="0" smtClean="0">
                        <a:solidFill>
                          <a:srgbClr val="000000"/>
                        </a:solidFill>
                        <a:effectLst/>
                        <a:latin typeface="+mn-lt"/>
                        <a:ea typeface="Arial" panose="020B0604020202020204" pitchFamily="34" charset="0"/>
                        <a:cs typeface="Times New Roman" panose="02020603050405020304" pitchFamily="18" charset="0"/>
                      </a:endParaRPr>
                    </a:p>
                    <a:p>
                      <a:pPr marL="24130" marR="121285">
                        <a:lnSpc>
                          <a:spcPct val="107000"/>
                        </a:lnSpc>
                        <a:spcAft>
                          <a:spcPts val="0"/>
                        </a:spcAft>
                      </a:pPr>
                      <a:r>
                        <a:rPr lang="en-US" sz="1200" b="0" dirty="0" smtClean="0">
                          <a:solidFill>
                            <a:srgbClr val="000000"/>
                          </a:solidFill>
                          <a:effectLst/>
                          <a:latin typeface="+mn-lt"/>
                          <a:ea typeface="Arial" panose="020B0604020202020204" pitchFamily="34" charset="0"/>
                          <a:cs typeface="Times New Roman" panose="02020603050405020304" pitchFamily="18" charset="0"/>
                        </a:rPr>
                        <a:t>hypertrophic </a:t>
                      </a:r>
                      <a:r>
                        <a:rPr lang="en-US" sz="1200" b="0" dirty="0">
                          <a:solidFill>
                            <a:srgbClr val="000000"/>
                          </a:solidFill>
                          <a:effectLst/>
                          <a:latin typeface="+mn-lt"/>
                          <a:ea typeface="Arial" panose="020B0604020202020204" pitchFamily="34" charset="0"/>
                          <a:cs typeface="Times New Roman" panose="02020603050405020304" pitchFamily="18" charset="0"/>
                        </a:rPr>
                        <a:t>cardiomyopathy, in </a:t>
                      </a:r>
                      <a:endParaRPr lang="en-US" sz="1200" b="0" dirty="0" smtClean="0">
                        <a:solidFill>
                          <a:srgbClr val="000000"/>
                        </a:solidFill>
                        <a:effectLst/>
                        <a:latin typeface="+mn-lt"/>
                        <a:ea typeface="Arial" panose="020B0604020202020204" pitchFamily="34" charset="0"/>
                        <a:cs typeface="Times New Roman" panose="02020603050405020304" pitchFamily="18" charset="0"/>
                      </a:endParaRPr>
                    </a:p>
                    <a:p>
                      <a:pPr marL="24130" marR="121285">
                        <a:lnSpc>
                          <a:spcPct val="107000"/>
                        </a:lnSpc>
                        <a:spcAft>
                          <a:spcPts val="0"/>
                        </a:spcAft>
                      </a:pPr>
                      <a:r>
                        <a:rPr lang="en-US" sz="1200" b="0" dirty="0" smtClean="0">
                          <a:solidFill>
                            <a:srgbClr val="000000"/>
                          </a:solidFill>
                          <a:effectLst/>
                          <a:latin typeface="+mn-lt"/>
                          <a:ea typeface="Arial" panose="020B0604020202020204" pitchFamily="34" charset="0"/>
                          <a:cs typeface="Times New Roman" panose="02020603050405020304" pitchFamily="18" charset="0"/>
                        </a:rPr>
                        <a:t>which </a:t>
                      </a:r>
                      <a:r>
                        <a:rPr lang="en-US" sz="1200" b="0" dirty="0">
                          <a:solidFill>
                            <a:srgbClr val="000000"/>
                          </a:solidFill>
                          <a:effectLst/>
                          <a:latin typeface="+mn-lt"/>
                          <a:ea typeface="Arial" panose="020B0604020202020204" pitchFamily="34" charset="0"/>
                          <a:cs typeface="Times New Roman" panose="02020603050405020304" pitchFamily="18" charset="0"/>
                        </a:rPr>
                        <a:t>progression to persistent AF </a:t>
                      </a:r>
                      <a:endParaRPr lang="en-US" sz="1200" b="0" dirty="0" smtClean="0">
                        <a:solidFill>
                          <a:srgbClr val="000000"/>
                        </a:solidFill>
                        <a:effectLst/>
                        <a:latin typeface="+mn-lt"/>
                        <a:ea typeface="Arial" panose="020B0604020202020204" pitchFamily="34" charset="0"/>
                        <a:cs typeface="Times New Roman" panose="02020603050405020304" pitchFamily="18" charset="0"/>
                      </a:endParaRPr>
                    </a:p>
                    <a:p>
                      <a:pPr marL="24130" marR="121285">
                        <a:lnSpc>
                          <a:spcPct val="107000"/>
                        </a:lnSpc>
                        <a:spcAft>
                          <a:spcPts val="0"/>
                        </a:spcAft>
                      </a:pPr>
                      <a:r>
                        <a:rPr lang="en-US" sz="1200" b="0" dirty="0" smtClean="0">
                          <a:solidFill>
                            <a:srgbClr val="000000"/>
                          </a:solidFill>
                          <a:effectLst/>
                          <a:latin typeface="+mn-lt"/>
                          <a:ea typeface="Arial" panose="020B0604020202020204" pitchFamily="34" charset="0"/>
                          <a:cs typeface="Times New Roman" panose="02020603050405020304" pitchFamily="18" charset="0"/>
                        </a:rPr>
                        <a:t>can </a:t>
                      </a:r>
                      <a:r>
                        <a:rPr lang="en-US" sz="1200" b="0" dirty="0">
                          <a:solidFill>
                            <a:srgbClr val="000000"/>
                          </a:solidFill>
                          <a:effectLst/>
                          <a:latin typeface="+mn-lt"/>
                          <a:ea typeface="Arial" panose="020B0604020202020204" pitchFamily="34" charset="0"/>
                          <a:cs typeface="Times New Roman" panose="02020603050405020304" pitchFamily="18" charset="0"/>
                        </a:rPr>
                        <a:t>lead to increased hospitalization </a:t>
                      </a:r>
                      <a:endParaRPr lang="ko-KR" sz="1200" b="0" dirty="0">
                        <a:solidFill>
                          <a:srgbClr val="000000"/>
                        </a:solidFill>
                        <a:effectLst/>
                        <a:latin typeface="+mn-lt"/>
                        <a:ea typeface="Calibri" panose="020F0502020204030204" pitchFamily="34" charset="0"/>
                        <a:cs typeface="Times New Roman" panose="02020603050405020304" pitchFamily="18" charset="0"/>
                      </a:endParaRPr>
                    </a:p>
                  </a:txBody>
                  <a:tcPr marL="45085" marR="13335" marT="247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705570165"/>
                  </a:ext>
                </a:extLst>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4263060426"/>
              </p:ext>
            </p:extLst>
          </p:nvPr>
        </p:nvGraphicFramePr>
        <p:xfrm>
          <a:off x="0" y="-64596"/>
          <a:ext cx="8928992" cy="397252"/>
        </p:xfrm>
        <a:graphic>
          <a:graphicData uri="http://schemas.openxmlformats.org/drawingml/2006/table">
            <a:tbl>
              <a:tblPr firstRow="1" firstCol="1" bandRow="1">
                <a:tableStyleId>{69CF1AB2-1976-4502-BF36-3FF5EA218861}</a:tableStyleId>
              </a:tblPr>
              <a:tblGrid>
                <a:gridCol w="2088232"/>
                <a:gridCol w="1800200"/>
                <a:gridCol w="2440979"/>
                <a:gridCol w="2599581"/>
              </a:tblGrid>
              <a:tr h="397252">
                <a:tc>
                  <a:txBody>
                    <a:bodyPr/>
                    <a:lstStyle/>
                    <a:p>
                      <a:pPr algn="ctr">
                        <a:lnSpc>
                          <a:spcPct val="107000"/>
                        </a:lnSpc>
                        <a:spcAft>
                          <a:spcPts val="0"/>
                        </a:spcAft>
                      </a:pPr>
                      <a:r>
                        <a:rPr lang="en-US" sz="1400" b="1" dirty="0">
                          <a:solidFill>
                            <a:schemeClr val="bg1"/>
                          </a:solidFill>
                          <a:effectLst/>
                          <a:latin typeface="+mn-lt"/>
                          <a:ea typeface="Arial" panose="020B0604020202020204" pitchFamily="34" charset="0"/>
                          <a:cs typeface="Times New Roman" panose="02020603050405020304" pitchFamily="18" charset="0"/>
                        </a:rPr>
                        <a:t>Endpoint </a:t>
                      </a:r>
                      <a:endParaRPr lang="ko-KR" sz="2000" dirty="0">
                        <a:solidFill>
                          <a:schemeClr val="bg1"/>
                        </a:solidFill>
                        <a:effectLst/>
                        <a:latin typeface="+mn-lt"/>
                        <a:ea typeface="Calibri" panose="020F0502020204030204" pitchFamily="34" charset="0"/>
                        <a:cs typeface="Times New Roman" panose="02020603050405020304" pitchFamily="18" charset="0"/>
                      </a:endParaRPr>
                    </a:p>
                  </a:txBody>
                  <a:tcPr marL="45085" marR="13335" marT="247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tc>
                  <a:txBody>
                    <a:bodyPr/>
                    <a:lstStyle/>
                    <a:p>
                      <a:pPr marR="65405" algn="ctr">
                        <a:lnSpc>
                          <a:spcPct val="107000"/>
                        </a:lnSpc>
                        <a:spcAft>
                          <a:spcPts val="0"/>
                        </a:spcAft>
                      </a:pPr>
                      <a:r>
                        <a:rPr lang="en-US" sz="1400" b="1" dirty="0">
                          <a:solidFill>
                            <a:schemeClr val="bg1"/>
                          </a:solidFill>
                          <a:effectLst/>
                          <a:latin typeface="+mn-lt"/>
                          <a:ea typeface="Arial" panose="020B0604020202020204" pitchFamily="34" charset="0"/>
                          <a:cs typeface="Times New Roman" panose="02020603050405020304" pitchFamily="18" charset="0"/>
                        </a:rPr>
                        <a:t>Advantages </a:t>
                      </a:r>
                      <a:endParaRPr lang="ko-KR" sz="2000" dirty="0">
                        <a:solidFill>
                          <a:schemeClr val="bg1"/>
                        </a:solidFill>
                        <a:effectLst/>
                        <a:latin typeface="+mn-lt"/>
                        <a:ea typeface="Calibri" panose="020F0502020204030204" pitchFamily="34" charset="0"/>
                        <a:cs typeface="Times New Roman" panose="02020603050405020304" pitchFamily="18" charset="0"/>
                      </a:endParaRPr>
                    </a:p>
                  </a:txBody>
                  <a:tcPr marL="45085" marR="13335" marT="247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tc>
                  <a:txBody>
                    <a:bodyPr/>
                    <a:lstStyle/>
                    <a:p>
                      <a:pPr algn="ctr">
                        <a:lnSpc>
                          <a:spcPct val="107000"/>
                        </a:lnSpc>
                        <a:spcAft>
                          <a:spcPts val="0"/>
                        </a:spcAft>
                      </a:pPr>
                      <a:r>
                        <a:rPr lang="en-US" sz="1400" b="1" dirty="0">
                          <a:solidFill>
                            <a:schemeClr val="bg1"/>
                          </a:solidFill>
                          <a:effectLst/>
                          <a:latin typeface="+mn-lt"/>
                          <a:ea typeface="Arial" panose="020B0604020202020204" pitchFamily="34" charset="0"/>
                          <a:cs typeface="Times New Roman" panose="02020603050405020304" pitchFamily="18" charset="0"/>
                        </a:rPr>
                        <a:t>Disadvantages </a:t>
                      </a:r>
                      <a:endParaRPr lang="ko-KR" sz="2000" dirty="0">
                        <a:solidFill>
                          <a:schemeClr val="bg1"/>
                        </a:solidFill>
                        <a:effectLst/>
                        <a:latin typeface="+mn-lt"/>
                        <a:ea typeface="Calibri" panose="020F0502020204030204" pitchFamily="34" charset="0"/>
                        <a:cs typeface="Times New Roman" panose="02020603050405020304" pitchFamily="18" charset="0"/>
                      </a:endParaRPr>
                    </a:p>
                  </a:txBody>
                  <a:tcPr marL="45085" marR="13335" marT="247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tc>
                  <a:txBody>
                    <a:bodyPr/>
                    <a:lstStyle/>
                    <a:p>
                      <a:pPr marL="11430" algn="ctr">
                        <a:lnSpc>
                          <a:spcPct val="107000"/>
                        </a:lnSpc>
                        <a:spcAft>
                          <a:spcPts val="0"/>
                        </a:spcAft>
                      </a:pPr>
                      <a:r>
                        <a:rPr lang="en-US" sz="1400" b="1" dirty="0">
                          <a:solidFill>
                            <a:schemeClr val="bg1"/>
                          </a:solidFill>
                          <a:effectLst/>
                          <a:latin typeface="+mn-lt"/>
                          <a:ea typeface="Arial" panose="020B0604020202020204" pitchFamily="34" charset="0"/>
                          <a:cs typeface="Times New Roman" panose="02020603050405020304" pitchFamily="18" charset="0"/>
                        </a:rPr>
                        <a:t>Relevance and Comments </a:t>
                      </a:r>
                      <a:endParaRPr lang="ko-KR" sz="2000" dirty="0">
                        <a:solidFill>
                          <a:schemeClr val="bg1"/>
                        </a:solidFill>
                        <a:effectLst/>
                        <a:latin typeface="+mn-lt"/>
                        <a:ea typeface="Calibri" panose="020F0502020204030204" pitchFamily="34" charset="0"/>
                        <a:cs typeface="Times New Roman" panose="02020603050405020304" pitchFamily="18" charset="0"/>
                      </a:endParaRPr>
                    </a:p>
                  </a:txBody>
                  <a:tcPr marL="45085" marR="13335" marT="247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tr>
            </a:tbl>
          </a:graphicData>
        </a:graphic>
      </p:graphicFrame>
    </p:spTree>
    <p:extLst>
      <p:ext uri="{BB962C8B-B14F-4D97-AF65-F5344CB8AC3E}">
        <p14:creationId xmlns:p14="http://schemas.microsoft.com/office/powerpoint/2010/main" val="3400075381"/>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표 1"/>
          <p:cNvGraphicFramePr>
            <a:graphicFrameLocks noGrp="1"/>
          </p:cNvGraphicFramePr>
          <p:nvPr>
            <p:extLst>
              <p:ext uri="{D42A27DB-BD31-4B8C-83A1-F6EECF244321}">
                <p14:modId xmlns:p14="http://schemas.microsoft.com/office/powerpoint/2010/main" val="2937114753"/>
              </p:ext>
            </p:extLst>
          </p:nvPr>
        </p:nvGraphicFramePr>
        <p:xfrm>
          <a:off x="128187" y="683034"/>
          <a:ext cx="8928992" cy="5280089"/>
        </p:xfrm>
        <a:graphic>
          <a:graphicData uri="http://schemas.openxmlformats.org/drawingml/2006/table">
            <a:tbl>
              <a:tblPr firstRow="1" firstCol="1" bandRow="1">
                <a:tableStyleId>{69CF1AB2-1976-4502-BF36-3FF5EA218861}</a:tableStyleId>
              </a:tblPr>
              <a:tblGrid>
                <a:gridCol w="2088232">
                  <a:extLst>
                    <a:ext uri="{9D8B030D-6E8A-4147-A177-3AD203B41FA5}">
                      <a16:colId xmlns="" xmlns:a16="http://schemas.microsoft.com/office/drawing/2014/main" val="3616440099"/>
                    </a:ext>
                  </a:extLst>
                </a:gridCol>
                <a:gridCol w="1800200">
                  <a:extLst>
                    <a:ext uri="{9D8B030D-6E8A-4147-A177-3AD203B41FA5}">
                      <a16:colId xmlns="" xmlns:a16="http://schemas.microsoft.com/office/drawing/2014/main" val="1364681293"/>
                    </a:ext>
                  </a:extLst>
                </a:gridCol>
                <a:gridCol w="2440979">
                  <a:extLst>
                    <a:ext uri="{9D8B030D-6E8A-4147-A177-3AD203B41FA5}">
                      <a16:colId xmlns="" xmlns:a16="http://schemas.microsoft.com/office/drawing/2014/main" val="421449713"/>
                    </a:ext>
                  </a:extLst>
                </a:gridCol>
                <a:gridCol w="2599581">
                  <a:extLst>
                    <a:ext uri="{9D8B030D-6E8A-4147-A177-3AD203B41FA5}">
                      <a16:colId xmlns="" xmlns:a16="http://schemas.microsoft.com/office/drawing/2014/main" val="840216330"/>
                    </a:ext>
                  </a:extLst>
                </a:gridCol>
              </a:tblGrid>
              <a:tr h="476521">
                <a:tc>
                  <a:txBody>
                    <a:bodyPr/>
                    <a:lstStyle/>
                    <a:p>
                      <a:pPr marL="16510" marR="79375" indent="8890">
                        <a:lnSpc>
                          <a:spcPct val="107000"/>
                        </a:lnSpc>
                        <a:spcAft>
                          <a:spcPts val="0"/>
                        </a:spcAft>
                      </a:pPr>
                      <a:r>
                        <a:rPr lang="en-US" sz="1200" b="0" dirty="0">
                          <a:solidFill>
                            <a:srgbClr val="000000"/>
                          </a:solidFill>
                          <a:effectLst/>
                          <a:latin typeface="+mn-lt"/>
                          <a:ea typeface="Arial" panose="020B0604020202020204" pitchFamily="34" charset="0"/>
                          <a:cs typeface="Times New Roman" panose="02020603050405020304" pitchFamily="18" charset="0"/>
                        </a:rPr>
                        <a:t>Regression of AF: reduction in burden to a given threshold or conversion of persistent to </a:t>
                      </a:r>
                      <a:endParaRPr lang="en-US" sz="1200" b="0" dirty="0" smtClean="0">
                        <a:solidFill>
                          <a:srgbClr val="000000"/>
                        </a:solidFill>
                        <a:effectLst/>
                        <a:latin typeface="+mn-lt"/>
                        <a:ea typeface="Arial" panose="020B0604020202020204" pitchFamily="34" charset="0"/>
                        <a:cs typeface="Times New Roman" panose="02020603050405020304" pitchFamily="18" charset="0"/>
                      </a:endParaRPr>
                    </a:p>
                    <a:p>
                      <a:pPr marL="16510" marR="79375" indent="8890">
                        <a:lnSpc>
                          <a:spcPct val="107000"/>
                        </a:lnSpc>
                        <a:spcAft>
                          <a:spcPts val="0"/>
                        </a:spcAft>
                      </a:pPr>
                      <a:r>
                        <a:rPr lang="en-US" sz="1200" b="0" dirty="0" smtClean="0">
                          <a:solidFill>
                            <a:srgbClr val="000000"/>
                          </a:solidFill>
                          <a:effectLst/>
                          <a:latin typeface="+mn-lt"/>
                          <a:ea typeface="Arial" panose="020B0604020202020204" pitchFamily="34" charset="0"/>
                          <a:cs typeface="Times New Roman" panose="02020603050405020304" pitchFamily="18" charset="0"/>
                        </a:rPr>
                        <a:t>paroxysmal </a:t>
                      </a:r>
                      <a:r>
                        <a:rPr lang="en-US" sz="1200" b="0" dirty="0">
                          <a:solidFill>
                            <a:srgbClr val="000000"/>
                          </a:solidFill>
                          <a:effectLst/>
                          <a:latin typeface="+mn-lt"/>
                          <a:ea typeface="Arial" panose="020B0604020202020204" pitchFamily="34" charset="0"/>
                          <a:cs typeface="Times New Roman" panose="02020603050405020304" pitchFamily="18" charset="0"/>
                        </a:rPr>
                        <a:t>AF </a:t>
                      </a:r>
                      <a:endParaRPr lang="ko-KR" sz="1800" b="0" dirty="0">
                        <a:solidFill>
                          <a:srgbClr val="000000"/>
                        </a:solidFill>
                        <a:effectLst/>
                        <a:latin typeface="+mn-lt"/>
                        <a:ea typeface="Calibri" panose="020F0502020204030204" pitchFamily="34" charset="0"/>
                        <a:cs typeface="Times New Roman" panose="02020603050405020304" pitchFamily="18" charset="0"/>
                      </a:endParaRPr>
                    </a:p>
                  </a:txBody>
                  <a:tcPr marL="45085" marR="13335" marT="247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6035" marR="17780">
                        <a:lnSpc>
                          <a:spcPct val="117000"/>
                        </a:lnSpc>
                        <a:spcAft>
                          <a:spcPts val="0"/>
                        </a:spcAft>
                      </a:pPr>
                      <a:r>
                        <a:rPr lang="en-US" sz="1200" b="0" dirty="0">
                          <a:solidFill>
                            <a:srgbClr val="000000"/>
                          </a:solidFill>
                          <a:effectLst/>
                          <a:latin typeface="+mn-lt"/>
                          <a:ea typeface="Arial" panose="020B0604020202020204" pitchFamily="34" charset="0"/>
                          <a:cs typeface="Times New Roman" panose="02020603050405020304" pitchFamily="18" charset="0"/>
                        </a:rPr>
                        <a:t>-Does not assume that </a:t>
                      </a:r>
                      <a:endParaRPr lang="en-US" sz="1200" b="0" dirty="0" smtClean="0">
                        <a:solidFill>
                          <a:srgbClr val="000000"/>
                        </a:solidFill>
                        <a:effectLst/>
                        <a:latin typeface="+mn-lt"/>
                        <a:ea typeface="Arial" panose="020B0604020202020204" pitchFamily="34" charset="0"/>
                        <a:cs typeface="Times New Roman" panose="02020603050405020304" pitchFamily="18" charset="0"/>
                      </a:endParaRPr>
                    </a:p>
                    <a:p>
                      <a:pPr marL="26035" marR="17780">
                        <a:lnSpc>
                          <a:spcPct val="117000"/>
                        </a:lnSpc>
                        <a:spcAft>
                          <a:spcPts val="0"/>
                        </a:spcAft>
                      </a:pPr>
                      <a:r>
                        <a:rPr lang="en-US" sz="1200" b="0" dirty="0" smtClean="0">
                          <a:solidFill>
                            <a:srgbClr val="000000"/>
                          </a:solidFill>
                          <a:effectLst/>
                          <a:latin typeface="+mn-lt"/>
                          <a:ea typeface="Arial" panose="020B0604020202020204" pitchFamily="34" charset="0"/>
                          <a:cs typeface="Times New Roman" panose="02020603050405020304" pitchFamily="18" charset="0"/>
                        </a:rPr>
                        <a:t>total </a:t>
                      </a:r>
                      <a:r>
                        <a:rPr lang="en-US" sz="1200" b="0" dirty="0">
                          <a:solidFill>
                            <a:srgbClr val="000000"/>
                          </a:solidFill>
                          <a:effectLst/>
                          <a:latin typeface="+mn-lt"/>
                          <a:ea typeface="Arial" panose="020B0604020202020204" pitchFamily="34" charset="0"/>
                          <a:cs typeface="Times New Roman" panose="02020603050405020304" pitchFamily="18" charset="0"/>
                        </a:rPr>
                        <a:t>elimination of AF is </a:t>
                      </a:r>
                      <a:endParaRPr lang="en-US" sz="1200" b="0" dirty="0" smtClean="0">
                        <a:solidFill>
                          <a:srgbClr val="000000"/>
                        </a:solidFill>
                        <a:effectLst/>
                        <a:latin typeface="+mn-lt"/>
                        <a:ea typeface="Arial" panose="020B0604020202020204" pitchFamily="34" charset="0"/>
                        <a:cs typeface="Times New Roman" panose="02020603050405020304" pitchFamily="18" charset="0"/>
                      </a:endParaRPr>
                    </a:p>
                    <a:p>
                      <a:pPr marL="26035" marR="17780">
                        <a:lnSpc>
                          <a:spcPct val="117000"/>
                        </a:lnSpc>
                        <a:spcAft>
                          <a:spcPts val="0"/>
                        </a:spcAft>
                      </a:pPr>
                      <a:r>
                        <a:rPr lang="en-US" sz="1200" b="0" dirty="0" smtClean="0">
                          <a:solidFill>
                            <a:srgbClr val="000000"/>
                          </a:solidFill>
                          <a:effectLst/>
                          <a:latin typeface="+mn-lt"/>
                          <a:ea typeface="Arial" panose="020B0604020202020204" pitchFamily="34" charset="0"/>
                          <a:cs typeface="Times New Roman" panose="02020603050405020304" pitchFamily="18" charset="0"/>
                        </a:rPr>
                        <a:t>required </a:t>
                      </a:r>
                      <a:endParaRPr lang="ko-KR" sz="1800" b="0" dirty="0">
                        <a:solidFill>
                          <a:srgbClr val="000000"/>
                        </a:solidFill>
                        <a:effectLst/>
                        <a:latin typeface="+mn-lt"/>
                        <a:ea typeface="Calibri" panose="020F0502020204030204" pitchFamily="34" charset="0"/>
                        <a:cs typeface="Times New Roman" panose="02020603050405020304" pitchFamily="18" charset="0"/>
                      </a:endParaRPr>
                    </a:p>
                    <a:p>
                      <a:pPr marL="23495" marR="418465" indent="2540">
                        <a:lnSpc>
                          <a:spcPct val="123000"/>
                        </a:lnSpc>
                        <a:spcAft>
                          <a:spcPts val="0"/>
                        </a:spcAft>
                      </a:pPr>
                      <a:r>
                        <a:rPr lang="en-US" sz="1200" b="0" dirty="0">
                          <a:solidFill>
                            <a:srgbClr val="000000"/>
                          </a:solidFill>
                          <a:effectLst/>
                          <a:latin typeface="+mn-lt"/>
                          <a:ea typeface="Arial" panose="020B0604020202020204" pitchFamily="34" charset="0"/>
                          <a:cs typeface="Times New Roman" panose="02020603050405020304" pitchFamily="18" charset="0"/>
                        </a:rPr>
                        <a:t>-Well suited for </a:t>
                      </a:r>
                      <a:endParaRPr lang="en-US" sz="1200" b="0" dirty="0" smtClean="0">
                        <a:solidFill>
                          <a:srgbClr val="000000"/>
                        </a:solidFill>
                        <a:effectLst/>
                        <a:latin typeface="+mn-lt"/>
                        <a:ea typeface="Arial" panose="020B0604020202020204" pitchFamily="34" charset="0"/>
                        <a:cs typeface="Times New Roman" panose="02020603050405020304" pitchFamily="18" charset="0"/>
                      </a:endParaRPr>
                    </a:p>
                    <a:p>
                      <a:pPr marL="23495" marR="418465" indent="2540">
                        <a:lnSpc>
                          <a:spcPct val="123000"/>
                        </a:lnSpc>
                        <a:spcAft>
                          <a:spcPts val="0"/>
                        </a:spcAft>
                      </a:pPr>
                      <a:r>
                        <a:rPr lang="en-US" sz="1200" b="0" dirty="0" smtClean="0">
                          <a:solidFill>
                            <a:srgbClr val="000000"/>
                          </a:solidFill>
                          <a:effectLst/>
                          <a:latin typeface="+mn-lt"/>
                          <a:ea typeface="Arial" panose="020B0604020202020204" pitchFamily="34" charset="0"/>
                          <a:cs typeface="Times New Roman" panose="02020603050405020304" pitchFamily="18" charset="0"/>
                        </a:rPr>
                        <a:t>persistent </a:t>
                      </a:r>
                      <a:r>
                        <a:rPr lang="en-US" sz="1200" b="0" dirty="0">
                          <a:solidFill>
                            <a:srgbClr val="000000"/>
                          </a:solidFill>
                          <a:effectLst/>
                          <a:latin typeface="+mn-lt"/>
                          <a:ea typeface="Arial" panose="020B0604020202020204" pitchFamily="34" charset="0"/>
                          <a:cs typeface="Times New Roman" panose="02020603050405020304" pitchFamily="18" charset="0"/>
                        </a:rPr>
                        <a:t>“late” AF </a:t>
                      </a:r>
                      <a:endParaRPr lang="ko-KR" sz="1800" b="0" dirty="0">
                        <a:solidFill>
                          <a:srgbClr val="000000"/>
                        </a:solidFill>
                        <a:effectLst/>
                        <a:latin typeface="+mn-lt"/>
                        <a:ea typeface="Calibri" panose="020F0502020204030204" pitchFamily="34" charset="0"/>
                        <a:cs typeface="Times New Roman" panose="02020603050405020304" pitchFamily="18" charset="0"/>
                      </a:endParaRPr>
                    </a:p>
                    <a:p>
                      <a:pPr marL="20320" marR="130175">
                        <a:lnSpc>
                          <a:spcPct val="107000"/>
                        </a:lnSpc>
                        <a:spcAft>
                          <a:spcPts val="0"/>
                        </a:spcAft>
                      </a:pPr>
                      <a:r>
                        <a:rPr lang="en-US" sz="1200" b="0" dirty="0">
                          <a:solidFill>
                            <a:srgbClr val="000000"/>
                          </a:solidFill>
                          <a:effectLst/>
                          <a:latin typeface="+mn-lt"/>
                          <a:ea typeface="Arial" panose="020B0604020202020204" pitchFamily="34" charset="0"/>
                          <a:cs typeface="Times New Roman" panose="02020603050405020304" pitchFamily="18" charset="0"/>
                        </a:rPr>
                        <a:t>studies in which goal is to regress to paroxysmal AF, which might be easier </a:t>
                      </a:r>
                      <a:endParaRPr lang="en-US" sz="1200" b="0" dirty="0" smtClean="0">
                        <a:solidFill>
                          <a:srgbClr val="000000"/>
                        </a:solidFill>
                        <a:effectLst/>
                        <a:latin typeface="+mn-lt"/>
                        <a:ea typeface="Arial" panose="020B0604020202020204" pitchFamily="34" charset="0"/>
                        <a:cs typeface="Times New Roman" panose="02020603050405020304" pitchFamily="18" charset="0"/>
                      </a:endParaRPr>
                    </a:p>
                    <a:p>
                      <a:pPr marL="20320" marR="130175">
                        <a:lnSpc>
                          <a:spcPct val="107000"/>
                        </a:lnSpc>
                        <a:spcAft>
                          <a:spcPts val="0"/>
                        </a:spcAft>
                      </a:pPr>
                      <a:r>
                        <a:rPr lang="en-US" sz="1200" b="0" dirty="0" smtClean="0">
                          <a:solidFill>
                            <a:srgbClr val="000000"/>
                          </a:solidFill>
                          <a:effectLst/>
                          <a:latin typeface="+mn-lt"/>
                          <a:ea typeface="Arial" panose="020B0604020202020204" pitchFamily="34" charset="0"/>
                          <a:cs typeface="Times New Roman" panose="02020603050405020304" pitchFamily="18" charset="0"/>
                        </a:rPr>
                        <a:t>to </a:t>
                      </a:r>
                      <a:r>
                        <a:rPr lang="en-US" sz="1200" b="0" dirty="0">
                          <a:solidFill>
                            <a:srgbClr val="000000"/>
                          </a:solidFill>
                          <a:effectLst/>
                          <a:latin typeface="+mn-lt"/>
                          <a:ea typeface="Arial" panose="020B0604020202020204" pitchFamily="34" charset="0"/>
                          <a:cs typeface="Times New Roman" panose="02020603050405020304" pitchFamily="18" charset="0"/>
                        </a:rPr>
                        <a:t>control with drug </a:t>
                      </a:r>
                      <a:endParaRPr lang="en-US" sz="1200" b="0" dirty="0" smtClean="0">
                        <a:solidFill>
                          <a:srgbClr val="000000"/>
                        </a:solidFill>
                        <a:effectLst/>
                        <a:latin typeface="+mn-lt"/>
                        <a:ea typeface="Arial" panose="020B0604020202020204" pitchFamily="34" charset="0"/>
                        <a:cs typeface="Times New Roman" panose="02020603050405020304" pitchFamily="18" charset="0"/>
                      </a:endParaRPr>
                    </a:p>
                    <a:p>
                      <a:pPr marL="20320" marR="130175">
                        <a:lnSpc>
                          <a:spcPct val="107000"/>
                        </a:lnSpc>
                        <a:spcAft>
                          <a:spcPts val="0"/>
                        </a:spcAft>
                      </a:pPr>
                      <a:r>
                        <a:rPr lang="en-US" sz="1200" b="0" dirty="0" smtClean="0">
                          <a:solidFill>
                            <a:srgbClr val="000000"/>
                          </a:solidFill>
                          <a:effectLst/>
                          <a:latin typeface="+mn-lt"/>
                          <a:ea typeface="Arial" panose="020B0604020202020204" pitchFamily="34" charset="0"/>
                          <a:cs typeface="Times New Roman" panose="02020603050405020304" pitchFamily="18" charset="0"/>
                        </a:rPr>
                        <a:t>therapy </a:t>
                      </a:r>
                      <a:endParaRPr lang="ko-KR" sz="1800" b="0" dirty="0">
                        <a:solidFill>
                          <a:srgbClr val="000000"/>
                        </a:solidFill>
                        <a:effectLst/>
                        <a:latin typeface="+mn-lt"/>
                        <a:ea typeface="Calibri" panose="020F0502020204030204" pitchFamily="34" charset="0"/>
                        <a:cs typeface="Times New Roman" panose="02020603050405020304" pitchFamily="18" charset="0"/>
                      </a:endParaRPr>
                    </a:p>
                  </a:txBody>
                  <a:tcPr marL="45085" marR="13335" marT="247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5240" marR="188595" indent="3175">
                        <a:lnSpc>
                          <a:spcPct val="117000"/>
                        </a:lnSpc>
                        <a:spcAft>
                          <a:spcPts val="80"/>
                        </a:spcAft>
                      </a:pPr>
                      <a:r>
                        <a:rPr lang="en-US" sz="1200" b="0" dirty="0">
                          <a:solidFill>
                            <a:srgbClr val="000000"/>
                          </a:solidFill>
                          <a:effectLst/>
                          <a:latin typeface="+mn-lt"/>
                          <a:ea typeface="Arial" panose="020B0604020202020204" pitchFamily="34" charset="0"/>
                          <a:cs typeface="Times New Roman" panose="02020603050405020304" pitchFamily="18" charset="0"/>
                        </a:rPr>
                        <a:t>-Regression endpoint will overestimate efficacy of AF ablation </a:t>
                      </a:r>
                      <a:endParaRPr lang="ko-KR" sz="1800" b="0" dirty="0">
                        <a:solidFill>
                          <a:srgbClr val="000000"/>
                        </a:solidFill>
                        <a:effectLst/>
                        <a:latin typeface="+mn-lt"/>
                        <a:ea typeface="Calibri" panose="020F0502020204030204" pitchFamily="34" charset="0"/>
                        <a:cs typeface="Times New Roman" panose="02020603050405020304" pitchFamily="18" charset="0"/>
                      </a:endParaRPr>
                    </a:p>
                    <a:p>
                      <a:pPr marL="17780" marR="414655" indent="-2540">
                        <a:lnSpc>
                          <a:spcPct val="117000"/>
                        </a:lnSpc>
                        <a:spcAft>
                          <a:spcPts val="10"/>
                        </a:spcAft>
                      </a:pPr>
                      <a:r>
                        <a:rPr lang="en-US" sz="1200" b="0" dirty="0">
                          <a:solidFill>
                            <a:srgbClr val="000000"/>
                          </a:solidFill>
                          <a:effectLst/>
                          <a:latin typeface="+mn-lt"/>
                          <a:ea typeface="Arial" panose="020B0604020202020204" pitchFamily="34" charset="0"/>
                          <a:cs typeface="Times New Roman" panose="02020603050405020304" pitchFamily="18" charset="0"/>
                        </a:rPr>
                        <a:t>-Might ideally require continuous implantable monitoring </a:t>
                      </a:r>
                      <a:endParaRPr lang="ko-KR" sz="1800" b="0" dirty="0">
                        <a:solidFill>
                          <a:srgbClr val="000000"/>
                        </a:solidFill>
                        <a:effectLst/>
                        <a:latin typeface="+mn-lt"/>
                        <a:ea typeface="Calibri" panose="020F0502020204030204" pitchFamily="34" charset="0"/>
                        <a:cs typeface="Times New Roman" panose="02020603050405020304" pitchFamily="18" charset="0"/>
                      </a:endParaRPr>
                    </a:p>
                    <a:p>
                      <a:pPr marL="15240" marR="82550" indent="-3175">
                        <a:lnSpc>
                          <a:spcPct val="107000"/>
                        </a:lnSpc>
                        <a:spcAft>
                          <a:spcPts val="0"/>
                        </a:spcAft>
                      </a:pPr>
                      <a:r>
                        <a:rPr lang="en-US" sz="1200" b="0" dirty="0">
                          <a:solidFill>
                            <a:srgbClr val="000000"/>
                          </a:solidFill>
                          <a:effectLst/>
                          <a:latin typeface="+mn-lt"/>
                          <a:ea typeface="Arial" panose="020B0604020202020204" pitchFamily="34" charset="0"/>
                          <a:cs typeface="Times New Roman" panose="02020603050405020304" pitchFamily="18" charset="0"/>
                        </a:rPr>
                        <a:t>-Patients will require ongoing drug therapy </a:t>
                      </a:r>
                      <a:endParaRPr lang="ko-KR" sz="1800" b="0" dirty="0">
                        <a:solidFill>
                          <a:srgbClr val="000000"/>
                        </a:solidFill>
                        <a:effectLst/>
                        <a:latin typeface="+mn-lt"/>
                        <a:ea typeface="Calibri" panose="020F0502020204030204" pitchFamily="34" charset="0"/>
                        <a:cs typeface="Times New Roman" panose="02020603050405020304" pitchFamily="18" charset="0"/>
                      </a:endParaRPr>
                    </a:p>
                  </a:txBody>
                  <a:tcPr marL="45085" marR="13335" marT="247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9685" marR="146685">
                        <a:lnSpc>
                          <a:spcPct val="107000"/>
                        </a:lnSpc>
                        <a:spcAft>
                          <a:spcPts val="0"/>
                        </a:spcAft>
                      </a:pPr>
                      <a:r>
                        <a:rPr lang="en-US" sz="1200" b="0" dirty="0">
                          <a:solidFill>
                            <a:srgbClr val="000000"/>
                          </a:solidFill>
                          <a:effectLst/>
                          <a:latin typeface="+mn-lt"/>
                          <a:ea typeface="Arial" panose="020B0604020202020204" pitchFamily="34" charset="0"/>
                          <a:cs typeface="Times New Roman" panose="02020603050405020304" pitchFamily="18" charset="0"/>
                        </a:rPr>
                        <a:t>-Could be particularly useful for </a:t>
                      </a:r>
                      <a:endParaRPr lang="en-US" sz="1200" b="0" dirty="0" smtClean="0">
                        <a:solidFill>
                          <a:srgbClr val="000000"/>
                        </a:solidFill>
                        <a:effectLst/>
                        <a:latin typeface="+mn-lt"/>
                        <a:ea typeface="Arial" panose="020B0604020202020204" pitchFamily="34" charset="0"/>
                        <a:cs typeface="Times New Roman" panose="02020603050405020304" pitchFamily="18" charset="0"/>
                      </a:endParaRPr>
                    </a:p>
                    <a:p>
                      <a:pPr marL="19685" marR="146685">
                        <a:lnSpc>
                          <a:spcPct val="107000"/>
                        </a:lnSpc>
                        <a:spcAft>
                          <a:spcPts val="0"/>
                        </a:spcAft>
                      </a:pPr>
                      <a:r>
                        <a:rPr lang="en-US" sz="1200" b="0" dirty="0" smtClean="0">
                          <a:solidFill>
                            <a:srgbClr val="000000"/>
                          </a:solidFill>
                          <a:effectLst/>
                          <a:latin typeface="+mn-lt"/>
                          <a:ea typeface="Arial" panose="020B0604020202020204" pitchFamily="34" charset="0"/>
                          <a:cs typeface="Times New Roman" panose="02020603050405020304" pitchFamily="18" charset="0"/>
                        </a:rPr>
                        <a:t>long-standing </a:t>
                      </a:r>
                      <a:r>
                        <a:rPr lang="en-US" sz="1200" b="0" dirty="0">
                          <a:solidFill>
                            <a:srgbClr val="000000"/>
                          </a:solidFill>
                          <a:effectLst/>
                          <a:latin typeface="+mn-lt"/>
                          <a:ea typeface="Arial" panose="020B0604020202020204" pitchFamily="34" charset="0"/>
                          <a:cs typeface="Times New Roman" panose="02020603050405020304" pitchFamily="18" charset="0"/>
                        </a:rPr>
                        <a:t>persistent AF </a:t>
                      </a:r>
                      <a:endParaRPr lang="en-US" sz="1200" b="0" dirty="0" smtClean="0">
                        <a:solidFill>
                          <a:srgbClr val="000000"/>
                        </a:solidFill>
                        <a:effectLst/>
                        <a:latin typeface="+mn-lt"/>
                        <a:ea typeface="Arial" panose="020B0604020202020204" pitchFamily="34" charset="0"/>
                        <a:cs typeface="Times New Roman" panose="02020603050405020304" pitchFamily="18" charset="0"/>
                      </a:endParaRPr>
                    </a:p>
                    <a:p>
                      <a:pPr marL="19685" marR="146685">
                        <a:lnSpc>
                          <a:spcPct val="107000"/>
                        </a:lnSpc>
                        <a:spcAft>
                          <a:spcPts val="0"/>
                        </a:spcAft>
                      </a:pPr>
                      <a:r>
                        <a:rPr lang="en-US" sz="1200" b="0" dirty="0" smtClean="0">
                          <a:solidFill>
                            <a:srgbClr val="000000"/>
                          </a:solidFill>
                          <a:effectLst/>
                          <a:latin typeface="+mn-lt"/>
                          <a:ea typeface="Arial" panose="020B0604020202020204" pitchFamily="34" charset="0"/>
                          <a:cs typeface="Times New Roman" panose="02020603050405020304" pitchFamily="18" charset="0"/>
                        </a:rPr>
                        <a:t>populations </a:t>
                      </a:r>
                      <a:r>
                        <a:rPr lang="en-US" sz="1200" b="0" dirty="0">
                          <a:solidFill>
                            <a:srgbClr val="000000"/>
                          </a:solidFill>
                          <a:effectLst/>
                          <a:latin typeface="+mn-lt"/>
                          <a:ea typeface="Arial" panose="020B0604020202020204" pitchFamily="34" charset="0"/>
                          <a:cs typeface="Times New Roman" panose="02020603050405020304" pitchFamily="18" charset="0"/>
                        </a:rPr>
                        <a:t>with structural heart </a:t>
                      </a:r>
                      <a:endParaRPr lang="en-US" sz="1200" b="0" dirty="0" smtClean="0">
                        <a:solidFill>
                          <a:srgbClr val="000000"/>
                        </a:solidFill>
                        <a:effectLst/>
                        <a:latin typeface="+mn-lt"/>
                        <a:ea typeface="Arial" panose="020B0604020202020204" pitchFamily="34" charset="0"/>
                        <a:cs typeface="Times New Roman" panose="02020603050405020304" pitchFamily="18" charset="0"/>
                      </a:endParaRPr>
                    </a:p>
                    <a:p>
                      <a:pPr marL="19685" marR="146685">
                        <a:lnSpc>
                          <a:spcPct val="107000"/>
                        </a:lnSpc>
                        <a:spcAft>
                          <a:spcPts val="0"/>
                        </a:spcAft>
                      </a:pPr>
                      <a:r>
                        <a:rPr lang="en-US" sz="1200" b="0" dirty="0" smtClean="0">
                          <a:solidFill>
                            <a:srgbClr val="000000"/>
                          </a:solidFill>
                          <a:effectLst/>
                          <a:latin typeface="+mn-lt"/>
                          <a:ea typeface="Arial" panose="020B0604020202020204" pitchFamily="34" charset="0"/>
                          <a:cs typeface="Times New Roman" panose="02020603050405020304" pitchFamily="18" charset="0"/>
                        </a:rPr>
                        <a:t>disease</a:t>
                      </a:r>
                      <a:r>
                        <a:rPr lang="en-US" sz="1200" b="0" dirty="0">
                          <a:solidFill>
                            <a:srgbClr val="000000"/>
                          </a:solidFill>
                          <a:effectLst/>
                          <a:latin typeface="+mn-lt"/>
                          <a:ea typeface="Arial" panose="020B0604020202020204" pitchFamily="34" charset="0"/>
                          <a:cs typeface="Times New Roman" panose="02020603050405020304" pitchFamily="18" charset="0"/>
                        </a:rPr>
                        <a:t>, heart failure, etc. </a:t>
                      </a:r>
                      <a:endParaRPr lang="ko-KR" sz="1800" b="0" dirty="0">
                        <a:solidFill>
                          <a:srgbClr val="000000"/>
                        </a:solidFill>
                        <a:effectLst/>
                        <a:latin typeface="+mn-lt"/>
                        <a:ea typeface="Calibri" panose="020F0502020204030204" pitchFamily="34" charset="0"/>
                        <a:cs typeface="Times New Roman" panose="02020603050405020304" pitchFamily="18" charset="0"/>
                      </a:endParaRPr>
                    </a:p>
                  </a:txBody>
                  <a:tcPr marL="45085" marR="13335" marT="247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962263572"/>
                  </a:ext>
                </a:extLst>
              </a:tr>
              <a:tr h="476521">
                <a:tc>
                  <a:txBody>
                    <a:bodyPr/>
                    <a:lstStyle/>
                    <a:p>
                      <a:pPr marL="16510">
                        <a:lnSpc>
                          <a:spcPct val="107000"/>
                        </a:lnSpc>
                        <a:spcAft>
                          <a:spcPts val="0"/>
                        </a:spcAft>
                      </a:pPr>
                      <a:r>
                        <a:rPr lang="en-US" sz="1200" b="0" dirty="0">
                          <a:solidFill>
                            <a:srgbClr val="000000"/>
                          </a:solidFill>
                          <a:effectLst/>
                          <a:latin typeface="+mn-lt"/>
                          <a:ea typeface="Arial" panose="020B0604020202020204" pitchFamily="34" charset="0"/>
                          <a:cs typeface="Times New Roman" panose="02020603050405020304" pitchFamily="18" charset="0"/>
                        </a:rPr>
                        <a:t>Acute AF termination during </a:t>
                      </a:r>
                      <a:endParaRPr lang="en-US" sz="1200" b="0" dirty="0" smtClean="0">
                        <a:solidFill>
                          <a:srgbClr val="000000"/>
                        </a:solidFill>
                        <a:effectLst/>
                        <a:latin typeface="+mn-lt"/>
                        <a:ea typeface="Arial" panose="020B0604020202020204" pitchFamily="34" charset="0"/>
                        <a:cs typeface="Times New Roman" panose="02020603050405020304" pitchFamily="18" charset="0"/>
                      </a:endParaRPr>
                    </a:p>
                    <a:p>
                      <a:pPr marL="16510">
                        <a:lnSpc>
                          <a:spcPct val="107000"/>
                        </a:lnSpc>
                        <a:spcAft>
                          <a:spcPts val="0"/>
                        </a:spcAft>
                      </a:pPr>
                      <a:r>
                        <a:rPr lang="en-US" sz="1200" b="0" dirty="0" smtClean="0">
                          <a:solidFill>
                            <a:srgbClr val="000000"/>
                          </a:solidFill>
                          <a:effectLst/>
                          <a:latin typeface="+mn-lt"/>
                          <a:ea typeface="Arial" panose="020B0604020202020204" pitchFamily="34" charset="0"/>
                          <a:cs typeface="Times New Roman" panose="02020603050405020304" pitchFamily="18" charset="0"/>
                        </a:rPr>
                        <a:t>ablation </a:t>
                      </a:r>
                      <a:r>
                        <a:rPr lang="en-US" sz="1200" b="0" dirty="0">
                          <a:solidFill>
                            <a:srgbClr val="000000"/>
                          </a:solidFill>
                          <a:effectLst/>
                          <a:latin typeface="+mn-lt"/>
                          <a:ea typeface="Arial" panose="020B0604020202020204" pitchFamily="34" charset="0"/>
                          <a:cs typeface="Times New Roman" panose="02020603050405020304" pitchFamily="18" charset="0"/>
                        </a:rPr>
                        <a:t>procedure </a:t>
                      </a:r>
                      <a:endParaRPr lang="ko-KR" sz="1800" b="0" dirty="0">
                        <a:solidFill>
                          <a:srgbClr val="000000"/>
                        </a:solidFill>
                        <a:effectLst/>
                        <a:latin typeface="+mn-lt"/>
                        <a:ea typeface="Calibri" panose="020F0502020204030204" pitchFamily="34" charset="0"/>
                        <a:cs typeface="Times New Roman" panose="02020603050405020304" pitchFamily="18" charset="0"/>
                      </a:endParaRPr>
                    </a:p>
                  </a:txBody>
                  <a:tcPr marL="45085" marR="13335" marT="247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9050" marR="79375">
                        <a:lnSpc>
                          <a:spcPct val="117000"/>
                        </a:lnSpc>
                        <a:spcAft>
                          <a:spcPts val="0"/>
                        </a:spcAft>
                      </a:pPr>
                      <a:r>
                        <a:rPr lang="en-US" sz="1200" b="0" dirty="0">
                          <a:solidFill>
                            <a:srgbClr val="000000"/>
                          </a:solidFill>
                          <a:effectLst/>
                          <a:latin typeface="+mn-lt"/>
                          <a:ea typeface="Arial" panose="020B0604020202020204" pitchFamily="34" charset="0"/>
                          <a:cs typeface="Times New Roman" panose="02020603050405020304" pitchFamily="18" charset="0"/>
                        </a:rPr>
                        <a:t>-Could provide indication of successful modification of substrate responsible </a:t>
                      </a:r>
                      <a:endParaRPr lang="en-US" sz="1200" b="0" dirty="0" smtClean="0">
                        <a:solidFill>
                          <a:srgbClr val="000000"/>
                        </a:solidFill>
                        <a:effectLst/>
                        <a:latin typeface="+mn-lt"/>
                        <a:ea typeface="Arial" panose="020B0604020202020204" pitchFamily="34" charset="0"/>
                        <a:cs typeface="Times New Roman" panose="02020603050405020304" pitchFamily="18" charset="0"/>
                      </a:endParaRPr>
                    </a:p>
                    <a:p>
                      <a:pPr marL="19050" marR="79375">
                        <a:lnSpc>
                          <a:spcPct val="117000"/>
                        </a:lnSpc>
                        <a:spcAft>
                          <a:spcPts val="0"/>
                        </a:spcAft>
                      </a:pPr>
                      <a:r>
                        <a:rPr lang="en-US" sz="1200" b="0" dirty="0" smtClean="0">
                          <a:solidFill>
                            <a:srgbClr val="000000"/>
                          </a:solidFill>
                          <a:effectLst/>
                          <a:latin typeface="+mn-lt"/>
                          <a:ea typeface="Arial" panose="020B0604020202020204" pitchFamily="34" charset="0"/>
                          <a:cs typeface="Times New Roman" panose="02020603050405020304" pitchFamily="18" charset="0"/>
                        </a:rPr>
                        <a:t>for </a:t>
                      </a:r>
                      <a:r>
                        <a:rPr lang="en-US" sz="1200" b="0" dirty="0">
                          <a:solidFill>
                            <a:srgbClr val="000000"/>
                          </a:solidFill>
                          <a:effectLst/>
                          <a:latin typeface="+mn-lt"/>
                          <a:ea typeface="Arial" panose="020B0604020202020204" pitchFamily="34" charset="0"/>
                          <a:cs typeface="Times New Roman" panose="02020603050405020304" pitchFamily="18" charset="0"/>
                        </a:rPr>
                        <a:t>maintaining AF, most </a:t>
                      </a:r>
                      <a:endParaRPr lang="en-US" sz="1200" b="0" dirty="0" smtClean="0">
                        <a:solidFill>
                          <a:srgbClr val="000000"/>
                        </a:solidFill>
                        <a:effectLst/>
                        <a:latin typeface="+mn-lt"/>
                        <a:ea typeface="Arial" panose="020B0604020202020204" pitchFamily="34" charset="0"/>
                        <a:cs typeface="Times New Roman" panose="02020603050405020304" pitchFamily="18" charset="0"/>
                      </a:endParaRPr>
                    </a:p>
                    <a:p>
                      <a:pPr marL="19050" marR="79375">
                        <a:lnSpc>
                          <a:spcPct val="117000"/>
                        </a:lnSpc>
                        <a:spcAft>
                          <a:spcPts val="0"/>
                        </a:spcAft>
                      </a:pPr>
                      <a:r>
                        <a:rPr lang="en-US" sz="1200" b="0" dirty="0" smtClean="0">
                          <a:solidFill>
                            <a:srgbClr val="000000"/>
                          </a:solidFill>
                          <a:effectLst/>
                          <a:latin typeface="+mn-lt"/>
                          <a:ea typeface="Arial" panose="020B0604020202020204" pitchFamily="34" charset="0"/>
                          <a:cs typeface="Times New Roman" panose="02020603050405020304" pitchFamily="18" charset="0"/>
                        </a:rPr>
                        <a:t>relevant </a:t>
                      </a:r>
                      <a:r>
                        <a:rPr lang="en-US" sz="1200" b="0" dirty="0">
                          <a:solidFill>
                            <a:srgbClr val="000000"/>
                          </a:solidFill>
                          <a:effectLst/>
                          <a:latin typeface="+mn-lt"/>
                          <a:ea typeface="Arial" panose="020B0604020202020204" pitchFamily="34" charset="0"/>
                          <a:cs typeface="Times New Roman" panose="02020603050405020304" pitchFamily="18" charset="0"/>
                        </a:rPr>
                        <a:t>to persistent or </a:t>
                      </a:r>
                      <a:endParaRPr lang="en-US" sz="1200" b="0" dirty="0" smtClean="0">
                        <a:solidFill>
                          <a:srgbClr val="000000"/>
                        </a:solidFill>
                        <a:effectLst/>
                        <a:latin typeface="+mn-lt"/>
                        <a:ea typeface="Arial" panose="020B0604020202020204" pitchFamily="34" charset="0"/>
                        <a:cs typeface="Times New Roman" panose="02020603050405020304" pitchFamily="18" charset="0"/>
                      </a:endParaRPr>
                    </a:p>
                    <a:p>
                      <a:pPr marL="19050" marR="79375">
                        <a:lnSpc>
                          <a:spcPct val="117000"/>
                        </a:lnSpc>
                        <a:spcAft>
                          <a:spcPts val="0"/>
                        </a:spcAft>
                      </a:pPr>
                      <a:r>
                        <a:rPr lang="en-US" sz="1200" b="0" dirty="0" smtClean="0">
                          <a:solidFill>
                            <a:srgbClr val="000000"/>
                          </a:solidFill>
                          <a:effectLst/>
                          <a:latin typeface="+mn-lt"/>
                          <a:ea typeface="Arial" panose="020B0604020202020204" pitchFamily="34" charset="0"/>
                          <a:cs typeface="Times New Roman" panose="02020603050405020304" pitchFamily="18" charset="0"/>
                        </a:rPr>
                        <a:t>long-standing </a:t>
                      </a:r>
                      <a:r>
                        <a:rPr lang="en-US" sz="1200" b="0" dirty="0">
                          <a:solidFill>
                            <a:srgbClr val="000000"/>
                          </a:solidFill>
                          <a:effectLst/>
                          <a:latin typeface="+mn-lt"/>
                          <a:ea typeface="Arial" panose="020B0604020202020204" pitchFamily="34" charset="0"/>
                          <a:cs typeface="Times New Roman" panose="02020603050405020304" pitchFamily="18" charset="0"/>
                        </a:rPr>
                        <a:t>persistent AF </a:t>
                      </a:r>
                      <a:endParaRPr lang="ko-KR" sz="1800" b="0" dirty="0">
                        <a:solidFill>
                          <a:srgbClr val="000000"/>
                        </a:solidFill>
                        <a:effectLst/>
                        <a:latin typeface="+mn-lt"/>
                        <a:ea typeface="Calibri" panose="020F0502020204030204" pitchFamily="34" charset="0"/>
                        <a:cs typeface="Times New Roman" panose="02020603050405020304" pitchFamily="18" charset="0"/>
                      </a:endParaRPr>
                    </a:p>
                    <a:p>
                      <a:pPr marL="12700">
                        <a:lnSpc>
                          <a:spcPct val="107000"/>
                        </a:lnSpc>
                        <a:spcAft>
                          <a:spcPts val="20"/>
                        </a:spcAft>
                      </a:pPr>
                      <a:r>
                        <a:rPr lang="en-US" sz="1200" b="0" dirty="0">
                          <a:solidFill>
                            <a:srgbClr val="000000"/>
                          </a:solidFill>
                          <a:effectLst/>
                          <a:latin typeface="+mn-lt"/>
                          <a:ea typeface="Arial" panose="020B0604020202020204" pitchFamily="34" charset="0"/>
                          <a:cs typeface="Times New Roman" panose="02020603050405020304" pitchFamily="18" charset="0"/>
                        </a:rPr>
                        <a:t>-Limited studies have </a:t>
                      </a:r>
                      <a:endParaRPr lang="en-US" sz="1200" b="0" dirty="0" smtClean="0">
                        <a:solidFill>
                          <a:srgbClr val="000000"/>
                        </a:solidFill>
                        <a:effectLst/>
                        <a:latin typeface="+mn-lt"/>
                        <a:ea typeface="Arial" panose="020B0604020202020204" pitchFamily="34" charset="0"/>
                        <a:cs typeface="Times New Roman" panose="02020603050405020304" pitchFamily="18" charset="0"/>
                      </a:endParaRPr>
                    </a:p>
                    <a:p>
                      <a:pPr marL="12700">
                        <a:lnSpc>
                          <a:spcPct val="107000"/>
                        </a:lnSpc>
                        <a:spcAft>
                          <a:spcPts val="20"/>
                        </a:spcAft>
                      </a:pPr>
                      <a:r>
                        <a:rPr lang="en-US" sz="1200" b="0" dirty="0" smtClean="0">
                          <a:solidFill>
                            <a:srgbClr val="000000"/>
                          </a:solidFill>
                          <a:effectLst/>
                          <a:latin typeface="+mn-lt"/>
                          <a:ea typeface="Arial" panose="020B0604020202020204" pitchFamily="34" charset="0"/>
                          <a:cs typeface="Times New Roman" panose="02020603050405020304" pitchFamily="18" charset="0"/>
                        </a:rPr>
                        <a:t>linked acute </a:t>
                      </a:r>
                      <a:r>
                        <a:rPr lang="en-US" sz="1200" b="0" dirty="0">
                          <a:solidFill>
                            <a:srgbClr val="000000"/>
                          </a:solidFill>
                          <a:effectLst/>
                          <a:latin typeface="+mn-lt"/>
                          <a:ea typeface="Arial" panose="020B0604020202020204" pitchFamily="34" charset="0"/>
                          <a:cs typeface="Times New Roman" panose="02020603050405020304" pitchFamily="18" charset="0"/>
                        </a:rPr>
                        <a:t>AF termination to long-term success </a:t>
                      </a:r>
                      <a:endParaRPr lang="ko-KR" sz="1800" b="0" dirty="0">
                        <a:solidFill>
                          <a:srgbClr val="000000"/>
                        </a:solidFill>
                        <a:effectLst/>
                        <a:latin typeface="+mn-lt"/>
                        <a:ea typeface="Calibri" panose="020F0502020204030204" pitchFamily="34" charset="0"/>
                        <a:cs typeface="Times New Roman" panose="02020603050405020304" pitchFamily="18" charset="0"/>
                      </a:endParaRPr>
                    </a:p>
                  </a:txBody>
                  <a:tcPr marL="45085" marR="13335" marT="247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R="132715">
                        <a:lnSpc>
                          <a:spcPct val="116000"/>
                        </a:lnSpc>
                        <a:spcAft>
                          <a:spcPts val="5"/>
                        </a:spcAft>
                      </a:pPr>
                      <a:r>
                        <a:rPr lang="en-US" sz="1200" b="0" dirty="0">
                          <a:solidFill>
                            <a:srgbClr val="000000"/>
                          </a:solidFill>
                          <a:effectLst/>
                          <a:latin typeface="+mn-lt"/>
                          <a:ea typeface="Arial" panose="020B0604020202020204" pitchFamily="34" charset="0"/>
                          <a:cs typeface="Times New Roman" panose="02020603050405020304" pitchFamily="18" charset="0"/>
                        </a:rPr>
                        <a:t>-Relevance of acute AF termination has not consistently been shown to correlate to long-term success </a:t>
                      </a:r>
                      <a:endParaRPr lang="ko-KR" sz="1800" b="0" dirty="0">
                        <a:solidFill>
                          <a:srgbClr val="000000"/>
                        </a:solidFill>
                        <a:effectLst/>
                        <a:latin typeface="+mn-lt"/>
                        <a:ea typeface="Calibri" panose="020F0502020204030204" pitchFamily="34" charset="0"/>
                        <a:cs typeface="Times New Roman" panose="02020603050405020304" pitchFamily="18" charset="0"/>
                      </a:endParaRPr>
                    </a:p>
                    <a:p>
                      <a:pPr marR="132715">
                        <a:lnSpc>
                          <a:spcPct val="115000"/>
                        </a:lnSpc>
                        <a:spcAft>
                          <a:spcPts val="45"/>
                        </a:spcAft>
                      </a:pPr>
                      <a:r>
                        <a:rPr lang="en-US" sz="1200" b="0" dirty="0">
                          <a:solidFill>
                            <a:srgbClr val="000000"/>
                          </a:solidFill>
                          <a:effectLst/>
                          <a:latin typeface="+mn-lt"/>
                          <a:ea typeface="Arial" panose="020B0604020202020204" pitchFamily="34" charset="0"/>
                          <a:cs typeface="Times New Roman" panose="02020603050405020304" pitchFamily="18" charset="0"/>
                        </a:rPr>
                        <a:t>-Endpoint might not be relevant to paroxysmal AF patients in whom AF might terminate spontaneously</a:t>
                      </a:r>
                      <a:endParaRPr lang="ko-KR" sz="1800" b="0" dirty="0">
                        <a:solidFill>
                          <a:srgbClr val="000000"/>
                        </a:solidFill>
                        <a:effectLst/>
                        <a:latin typeface="+mn-lt"/>
                        <a:ea typeface="Calibri" panose="020F0502020204030204" pitchFamily="34" charset="0"/>
                        <a:cs typeface="Times New Roman" panose="02020603050405020304" pitchFamily="18" charset="0"/>
                      </a:endParaRPr>
                    </a:p>
                    <a:p>
                      <a:pPr marR="132715">
                        <a:lnSpc>
                          <a:spcPct val="115000"/>
                        </a:lnSpc>
                        <a:spcAft>
                          <a:spcPts val="45"/>
                        </a:spcAft>
                      </a:pPr>
                      <a:r>
                        <a:rPr lang="en-US" sz="1200" b="0" dirty="0">
                          <a:solidFill>
                            <a:srgbClr val="000000"/>
                          </a:solidFill>
                          <a:effectLst/>
                          <a:latin typeface="+mn-lt"/>
                          <a:ea typeface="Arial" panose="020B0604020202020204" pitchFamily="34" charset="0"/>
                          <a:cs typeface="Times New Roman" panose="02020603050405020304" pitchFamily="18" charset="0"/>
                        </a:rPr>
                        <a:t>-Some studies employ administration of intravenous or oral </a:t>
                      </a:r>
                      <a:r>
                        <a:rPr lang="en-US" sz="1200" b="0" baseline="0" dirty="0" smtClean="0">
                          <a:solidFill>
                            <a:srgbClr val="000000"/>
                          </a:solidFill>
                          <a:effectLst/>
                          <a:latin typeface="+mn-lt"/>
                          <a:ea typeface="Arial" panose="020B0604020202020204" pitchFamily="34" charset="0"/>
                          <a:cs typeface="Times New Roman" panose="02020603050405020304" pitchFamily="18" charset="0"/>
                        </a:rPr>
                        <a:t> </a:t>
                      </a:r>
                      <a:r>
                        <a:rPr lang="en-US" sz="1200" b="0" dirty="0" smtClean="0">
                          <a:solidFill>
                            <a:srgbClr val="000000"/>
                          </a:solidFill>
                          <a:effectLst/>
                          <a:latin typeface="+mn-lt"/>
                          <a:ea typeface="Arial" panose="020B0604020202020204" pitchFamily="34" charset="0"/>
                          <a:cs typeface="Times New Roman" panose="02020603050405020304" pitchFamily="18" charset="0"/>
                        </a:rPr>
                        <a:t>antiarrhythmics </a:t>
                      </a:r>
                      <a:r>
                        <a:rPr lang="en-US" sz="1200" b="0" dirty="0">
                          <a:solidFill>
                            <a:srgbClr val="000000"/>
                          </a:solidFill>
                          <a:effectLst/>
                          <a:latin typeface="+mn-lt"/>
                          <a:ea typeface="Arial" panose="020B0604020202020204" pitchFamily="34" charset="0"/>
                          <a:cs typeface="Times New Roman" panose="02020603050405020304" pitchFamily="18" charset="0"/>
                        </a:rPr>
                        <a:t>during ablation </a:t>
                      </a:r>
                      <a:r>
                        <a:rPr lang="en-US" sz="1200" b="0" dirty="0" smtClean="0">
                          <a:solidFill>
                            <a:srgbClr val="000000"/>
                          </a:solidFill>
                          <a:effectLst/>
                          <a:latin typeface="+mn-lt"/>
                          <a:ea typeface="Arial" panose="020B0604020202020204" pitchFamily="34" charset="0"/>
                          <a:cs typeface="Times New Roman" panose="02020603050405020304" pitchFamily="18" charset="0"/>
                        </a:rPr>
                        <a:t> that </a:t>
                      </a:r>
                      <a:r>
                        <a:rPr lang="en-US" sz="1200" b="0" dirty="0">
                          <a:solidFill>
                            <a:srgbClr val="000000"/>
                          </a:solidFill>
                          <a:effectLst/>
                          <a:latin typeface="+mn-lt"/>
                          <a:ea typeface="Arial" panose="020B0604020202020204" pitchFamily="34" charset="0"/>
                          <a:cs typeface="Times New Roman" panose="02020603050405020304" pitchFamily="18" charset="0"/>
                        </a:rPr>
                        <a:t>could cause spontaneous </a:t>
                      </a:r>
                      <a:r>
                        <a:rPr lang="en-US" sz="1200" b="0" dirty="0" smtClean="0">
                          <a:solidFill>
                            <a:srgbClr val="000000"/>
                          </a:solidFill>
                          <a:effectLst/>
                          <a:latin typeface="+mn-lt"/>
                          <a:ea typeface="Arial" panose="020B0604020202020204" pitchFamily="34" charset="0"/>
                          <a:cs typeface="Times New Roman" panose="02020603050405020304" pitchFamily="18" charset="0"/>
                        </a:rPr>
                        <a:t> termination</a:t>
                      </a:r>
                      <a:endParaRPr lang="ko-KR" sz="1800" b="0" dirty="0">
                        <a:solidFill>
                          <a:srgbClr val="000000"/>
                        </a:solidFill>
                        <a:effectLst/>
                        <a:latin typeface="+mn-lt"/>
                        <a:ea typeface="Calibri" panose="020F0502020204030204" pitchFamily="34" charset="0"/>
                        <a:cs typeface="Times New Roman" panose="02020603050405020304" pitchFamily="18" charset="0"/>
                      </a:endParaRPr>
                    </a:p>
                    <a:p>
                      <a:pPr marR="132715">
                        <a:lnSpc>
                          <a:spcPct val="115000"/>
                        </a:lnSpc>
                        <a:spcAft>
                          <a:spcPts val="45"/>
                        </a:spcAft>
                      </a:pPr>
                      <a:r>
                        <a:rPr lang="en-US" sz="1200" b="0" dirty="0">
                          <a:solidFill>
                            <a:srgbClr val="000000"/>
                          </a:solidFill>
                          <a:effectLst/>
                          <a:latin typeface="+mn-lt"/>
                          <a:ea typeface="Arial" panose="020B0604020202020204" pitchFamily="34" charset="0"/>
                          <a:cs typeface="Times New Roman" panose="02020603050405020304" pitchFamily="18" charset="0"/>
                        </a:rPr>
                        <a:t>-Studies consider termination as </a:t>
                      </a:r>
                      <a:endParaRPr lang="en-US" sz="1200" b="0" dirty="0" smtClean="0">
                        <a:solidFill>
                          <a:srgbClr val="000000"/>
                        </a:solidFill>
                        <a:effectLst/>
                        <a:latin typeface="+mn-lt"/>
                        <a:ea typeface="Arial" panose="020B0604020202020204" pitchFamily="34" charset="0"/>
                        <a:cs typeface="Times New Roman" panose="02020603050405020304" pitchFamily="18" charset="0"/>
                      </a:endParaRPr>
                    </a:p>
                    <a:p>
                      <a:pPr marR="132715">
                        <a:lnSpc>
                          <a:spcPct val="115000"/>
                        </a:lnSpc>
                        <a:spcAft>
                          <a:spcPts val="45"/>
                        </a:spcAft>
                      </a:pPr>
                      <a:r>
                        <a:rPr lang="en-US" sz="1200" b="0" dirty="0" smtClean="0">
                          <a:solidFill>
                            <a:srgbClr val="000000"/>
                          </a:solidFill>
                          <a:effectLst/>
                          <a:latin typeface="+mn-lt"/>
                          <a:ea typeface="Arial" panose="020B0604020202020204" pitchFamily="34" charset="0"/>
                          <a:cs typeface="Times New Roman" panose="02020603050405020304" pitchFamily="18" charset="0"/>
                        </a:rPr>
                        <a:t>reversion </a:t>
                      </a:r>
                      <a:r>
                        <a:rPr lang="en-US" sz="1200" b="0" dirty="0">
                          <a:solidFill>
                            <a:srgbClr val="000000"/>
                          </a:solidFill>
                          <a:effectLst/>
                          <a:latin typeface="+mn-lt"/>
                          <a:ea typeface="Arial" panose="020B0604020202020204" pitchFamily="34" charset="0"/>
                          <a:cs typeface="Times New Roman" panose="02020603050405020304" pitchFamily="18" charset="0"/>
                        </a:rPr>
                        <a:t>to sinus rhythm, whereas others consider reversion to any </a:t>
                      </a:r>
                      <a:endParaRPr lang="en-US" sz="1200" b="0" dirty="0" smtClean="0">
                        <a:solidFill>
                          <a:srgbClr val="000000"/>
                        </a:solidFill>
                        <a:effectLst/>
                        <a:latin typeface="+mn-lt"/>
                        <a:ea typeface="Arial" panose="020B0604020202020204" pitchFamily="34" charset="0"/>
                        <a:cs typeface="Times New Roman" panose="02020603050405020304" pitchFamily="18" charset="0"/>
                      </a:endParaRPr>
                    </a:p>
                    <a:p>
                      <a:pPr marR="132715">
                        <a:lnSpc>
                          <a:spcPct val="115000"/>
                        </a:lnSpc>
                        <a:spcAft>
                          <a:spcPts val="45"/>
                        </a:spcAft>
                      </a:pPr>
                      <a:r>
                        <a:rPr lang="en-US" sz="1200" b="0" dirty="0" smtClean="0">
                          <a:solidFill>
                            <a:srgbClr val="000000"/>
                          </a:solidFill>
                          <a:effectLst/>
                          <a:latin typeface="+mn-lt"/>
                          <a:ea typeface="Arial" panose="020B0604020202020204" pitchFamily="34" charset="0"/>
                          <a:cs typeface="Times New Roman" panose="02020603050405020304" pitchFamily="18" charset="0"/>
                        </a:rPr>
                        <a:t>regular </a:t>
                      </a:r>
                      <a:r>
                        <a:rPr lang="en-US" sz="1200" b="0" dirty="0">
                          <a:solidFill>
                            <a:srgbClr val="000000"/>
                          </a:solidFill>
                          <a:effectLst/>
                          <a:latin typeface="+mn-lt"/>
                          <a:ea typeface="Arial" panose="020B0604020202020204" pitchFamily="34" charset="0"/>
                          <a:cs typeface="Times New Roman" panose="02020603050405020304" pitchFamily="18" charset="0"/>
                        </a:rPr>
                        <a:t>tachycardia as termination </a:t>
                      </a:r>
                      <a:endParaRPr lang="ko-KR" sz="1800" b="0" dirty="0">
                        <a:solidFill>
                          <a:srgbClr val="000000"/>
                        </a:solidFill>
                        <a:effectLst/>
                        <a:latin typeface="+mn-lt"/>
                        <a:ea typeface="Calibri" panose="020F0502020204030204" pitchFamily="34" charset="0"/>
                        <a:cs typeface="Times New Roman" panose="02020603050405020304" pitchFamily="18" charset="0"/>
                      </a:endParaRPr>
                    </a:p>
                  </a:txBody>
                  <a:tcPr marL="45085" marR="13335" marT="247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8255" marR="156845" indent="8890">
                        <a:lnSpc>
                          <a:spcPct val="116000"/>
                        </a:lnSpc>
                        <a:spcAft>
                          <a:spcPts val="0"/>
                        </a:spcAft>
                      </a:pPr>
                      <a:r>
                        <a:rPr lang="en-US" sz="1200" b="0" dirty="0">
                          <a:solidFill>
                            <a:srgbClr val="000000"/>
                          </a:solidFill>
                          <a:effectLst/>
                          <a:latin typeface="+mn-lt"/>
                          <a:ea typeface="Arial" panose="020B0604020202020204" pitchFamily="34" charset="0"/>
                          <a:cs typeface="Times New Roman" panose="02020603050405020304" pitchFamily="18" charset="0"/>
                        </a:rPr>
                        <a:t>-</a:t>
                      </a:r>
                      <a:r>
                        <a:rPr lang="en-US" sz="1200" b="0" dirty="0" err="1">
                          <a:solidFill>
                            <a:srgbClr val="000000"/>
                          </a:solidFill>
                          <a:effectLst/>
                          <a:latin typeface="+mn-lt"/>
                          <a:ea typeface="Arial" panose="020B0604020202020204" pitchFamily="34" charset="0"/>
                          <a:cs typeface="Times New Roman" panose="02020603050405020304" pitchFamily="18" charset="0"/>
                        </a:rPr>
                        <a:t>Intraprocedural</a:t>
                      </a:r>
                      <a:r>
                        <a:rPr lang="en-US" sz="1200" b="0" dirty="0">
                          <a:solidFill>
                            <a:srgbClr val="000000"/>
                          </a:solidFill>
                          <a:effectLst/>
                          <a:latin typeface="+mn-lt"/>
                          <a:ea typeface="Arial" panose="020B0604020202020204" pitchFamily="34" charset="0"/>
                          <a:cs typeface="Times New Roman" panose="02020603050405020304" pitchFamily="18" charset="0"/>
                        </a:rPr>
                        <a:t> administration of </a:t>
                      </a:r>
                      <a:endParaRPr lang="en-US" sz="1200" b="0" dirty="0" smtClean="0">
                        <a:solidFill>
                          <a:srgbClr val="000000"/>
                        </a:solidFill>
                        <a:effectLst/>
                        <a:latin typeface="+mn-lt"/>
                        <a:ea typeface="Arial" panose="020B0604020202020204" pitchFamily="34" charset="0"/>
                        <a:cs typeface="Times New Roman" panose="02020603050405020304" pitchFamily="18" charset="0"/>
                      </a:endParaRPr>
                    </a:p>
                    <a:p>
                      <a:pPr marL="8255" marR="156845" indent="8890">
                        <a:lnSpc>
                          <a:spcPct val="116000"/>
                        </a:lnSpc>
                        <a:spcAft>
                          <a:spcPts val="0"/>
                        </a:spcAft>
                      </a:pPr>
                      <a:r>
                        <a:rPr lang="en-US" sz="1200" b="0" dirty="0" err="1" smtClean="0">
                          <a:solidFill>
                            <a:srgbClr val="000000"/>
                          </a:solidFill>
                          <a:effectLst/>
                          <a:latin typeface="+mn-lt"/>
                          <a:ea typeface="Arial" panose="020B0604020202020204" pitchFamily="34" charset="0"/>
                          <a:cs typeface="Times New Roman" panose="02020603050405020304" pitchFamily="18" charset="0"/>
                        </a:rPr>
                        <a:t>preprocedural</a:t>
                      </a:r>
                      <a:r>
                        <a:rPr lang="en-US" sz="1200" b="0" dirty="0" smtClean="0">
                          <a:solidFill>
                            <a:srgbClr val="000000"/>
                          </a:solidFill>
                          <a:effectLst/>
                          <a:latin typeface="+mn-lt"/>
                          <a:ea typeface="Arial" panose="020B0604020202020204" pitchFamily="34" charset="0"/>
                          <a:cs typeface="Times New Roman" panose="02020603050405020304" pitchFamily="18" charset="0"/>
                        </a:rPr>
                        <a:t> </a:t>
                      </a:r>
                      <a:r>
                        <a:rPr lang="en-US" sz="1200" b="0" dirty="0">
                          <a:solidFill>
                            <a:srgbClr val="000000"/>
                          </a:solidFill>
                          <a:effectLst/>
                          <a:latin typeface="+mn-lt"/>
                          <a:ea typeface="Arial" panose="020B0604020202020204" pitchFamily="34" charset="0"/>
                          <a:cs typeface="Times New Roman" panose="02020603050405020304" pitchFamily="18" charset="0"/>
                        </a:rPr>
                        <a:t>oral </a:t>
                      </a:r>
                      <a:r>
                        <a:rPr lang="en-US" sz="1200" b="0" dirty="0" err="1">
                          <a:solidFill>
                            <a:srgbClr val="000000"/>
                          </a:solidFill>
                          <a:effectLst/>
                          <a:latin typeface="+mn-lt"/>
                          <a:ea typeface="Arial" panose="020B0604020202020204" pitchFamily="34" charset="0"/>
                          <a:cs typeface="Times New Roman" panose="02020603050405020304" pitchFamily="18" charset="0"/>
                        </a:rPr>
                        <a:t>antiarrhythmics</a:t>
                      </a:r>
                      <a:r>
                        <a:rPr lang="en-US" sz="1200" b="0" dirty="0">
                          <a:solidFill>
                            <a:srgbClr val="000000"/>
                          </a:solidFill>
                          <a:effectLst/>
                          <a:latin typeface="+mn-lt"/>
                          <a:ea typeface="Arial" panose="020B0604020202020204" pitchFamily="34" charset="0"/>
                          <a:cs typeface="Times New Roman" panose="02020603050405020304" pitchFamily="18" charset="0"/>
                        </a:rPr>
                        <a:t> </a:t>
                      </a:r>
                      <a:endParaRPr lang="en-US" sz="1200" b="0" dirty="0" smtClean="0">
                        <a:solidFill>
                          <a:srgbClr val="000000"/>
                        </a:solidFill>
                        <a:effectLst/>
                        <a:latin typeface="+mn-lt"/>
                        <a:ea typeface="Arial" panose="020B0604020202020204" pitchFamily="34" charset="0"/>
                        <a:cs typeface="Times New Roman" panose="02020603050405020304" pitchFamily="18" charset="0"/>
                      </a:endParaRPr>
                    </a:p>
                    <a:p>
                      <a:pPr marL="8255" marR="156845" indent="8890">
                        <a:lnSpc>
                          <a:spcPct val="116000"/>
                        </a:lnSpc>
                        <a:spcAft>
                          <a:spcPts val="0"/>
                        </a:spcAft>
                      </a:pPr>
                      <a:r>
                        <a:rPr lang="en-US" sz="1200" b="0" dirty="0" smtClean="0">
                          <a:solidFill>
                            <a:srgbClr val="000000"/>
                          </a:solidFill>
                          <a:effectLst/>
                          <a:latin typeface="+mn-lt"/>
                          <a:ea typeface="Arial" panose="020B0604020202020204" pitchFamily="34" charset="0"/>
                          <a:cs typeface="Times New Roman" panose="02020603050405020304" pitchFamily="18" charset="0"/>
                        </a:rPr>
                        <a:t>or </a:t>
                      </a:r>
                      <a:r>
                        <a:rPr lang="en-US" sz="1200" b="0" dirty="0" err="1">
                          <a:solidFill>
                            <a:srgbClr val="000000"/>
                          </a:solidFill>
                          <a:effectLst/>
                          <a:latin typeface="+mn-lt"/>
                          <a:ea typeface="Arial" panose="020B0604020202020204" pitchFamily="34" charset="0"/>
                          <a:cs typeface="Times New Roman" panose="02020603050405020304" pitchFamily="18" charset="0"/>
                        </a:rPr>
                        <a:t>intraprocedural</a:t>
                      </a:r>
                      <a:r>
                        <a:rPr lang="en-US" sz="1200" b="0" dirty="0">
                          <a:solidFill>
                            <a:srgbClr val="000000"/>
                          </a:solidFill>
                          <a:effectLst/>
                          <a:latin typeface="+mn-lt"/>
                          <a:ea typeface="Arial" panose="020B0604020202020204" pitchFamily="34" charset="0"/>
                          <a:cs typeface="Times New Roman" panose="02020603050405020304" pitchFamily="18" charset="0"/>
                        </a:rPr>
                        <a:t> intravenous </a:t>
                      </a:r>
                      <a:endParaRPr lang="en-US" sz="1200" b="0" dirty="0" smtClean="0">
                        <a:solidFill>
                          <a:srgbClr val="000000"/>
                        </a:solidFill>
                        <a:effectLst/>
                        <a:latin typeface="+mn-lt"/>
                        <a:ea typeface="Arial" panose="020B0604020202020204" pitchFamily="34" charset="0"/>
                        <a:cs typeface="Times New Roman" panose="02020603050405020304" pitchFamily="18" charset="0"/>
                      </a:endParaRPr>
                    </a:p>
                    <a:p>
                      <a:pPr marL="8255" marR="156845" indent="8890">
                        <a:lnSpc>
                          <a:spcPct val="116000"/>
                        </a:lnSpc>
                        <a:spcAft>
                          <a:spcPts val="0"/>
                        </a:spcAft>
                      </a:pPr>
                      <a:r>
                        <a:rPr lang="en-US" sz="1200" b="0" dirty="0" err="1" smtClean="0">
                          <a:solidFill>
                            <a:srgbClr val="000000"/>
                          </a:solidFill>
                          <a:effectLst/>
                          <a:latin typeface="+mn-lt"/>
                          <a:ea typeface="Arial" panose="020B0604020202020204" pitchFamily="34" charset="0"/>
                          <a:cs typeface="Times New Roman" panose="02020603050405020304" pitchFamily="18" charset="0"/>
                        </a:rPr>
                        <a:t>antiarrhythmics</a:t>
                      </a:r>
                      <a:r>
                        <a:rPr lang="en-US" sz="1200" b="0" dirty="0" smtClean="0">
                          <a:solidFill>
                            <a:srgbClr val="000000"/>
                          </a:solidFill>
                          <a:effectLst/>
                          <a:latin typeface="+mn-lt"/>
                          <a:ea typeface="Arial" panose="020B0604020202020204" pitchFamily="34" charset="0"/>
                          <a:cs typeface="Times New Roman" panose="02020603050405020304" pitchFamily="18" charset="0"/>
                        </a:rPr>
                        <a:t> </a:t>
                      </a:r>
                      <a:r>
                        <a:rPr lang="en-US" sz="1200" b="0" dirty="0">
                          <a:solidFill>
                            <a:srgbClr val="000000"/>
                          </a:solidFill>
                          <a:effectLst/>
                          <a:latin typeface="+mn-lt"/>
                          <a:ea typeface="Arial" panose="020B0604020202020204" pitchFamily="34" charset="0"/>
                          <a:cs typeface="Times New Roman" panose="02020603050405020304" pitchFamily="18" charset="0"/>
                        </a:rPr>
                        <a:t>are discouraged</a:t>
                      </a:r>
                      <a:endParaRPr lang="ko-KR" sz="1800" b="0" dirty="0">
                        <a:solidFill>
                          <a:srgbClr val="000000"/>
                        </a:solidFill>
                        <a:effectLst/>
                        <a:latin typeface="+mn-lt"/>
                        <a:ea typeface="Calibri" panose="020F0502020204030204" pitchFamily="34" charset="0"/>
                        <a:cs typeface="Times New Roman" panose="02020603050405020304" pitchFamily="18" charset="0"/>
                      </a:endParaRPr>
                    </a:p>
                    <a:p>
                      <a:pPr marL="8255" marR="156845" indent="8890">
                        <a:lnSpc>
                          <a:spcPct val="116000"/>
                        </a:lnSpc>
                        <a:spcAft>
                          <a:spcPts val="0"/>
                        </a:spcAft>
                      </a:pPr>
                      <a:r>
                        <a:rPr lang="en-US" sz="1200" b="0" dirty="0">
                          <a:solidFill>
                            <a:srgbClr val="000000"/>
                          </a:solidFill>
                          <a:effectLst/>
                          <a:latin typeface="+mn-lt"/>
                          <a:ea typeface="Arial" panose="020B0604020202020204" pitchFamily="34" charset="0"/>
                          <a:cs typeface="Times New Roman" panose="02020603050405020304" pitchFamily="18" charset="0"/>
                        </a:rPr>
                        <a:t>-If </a:t>
                      </a:r>
                      <a:r>
                        <a:rPr lang="en-US" sz="1200" b="0" dirty="0" err="1">
                          <a:solidFill>
                            <a:srgbClr val="000000"/>
                          </a:solidFill>
                          <a:effectLst/>
                          <a:latin typeface="+mn-lt"/>
                          <a:ea typeface="Arial" panose="020B0604020202020204" pitchFamily="34" charset="0"/>
                          <a:cs typeface="Times New Roman" panose="02020603050405020304" pitchFamily="18" charset="0"/>
                        </a:rPr>
                        <a:t>antiarrhythmics</a:t>
                      </a:r>
                      <a:r>
                        <a:rPr lang="en-US" sz="1200" b="0" dirty="0">
                          <a:solidFill>
                            <a:srgbClr val="000000"/>
                          </a:solidFill>
                          <a:effectLst/>
                          <a:latin typeface="+mn-lt"/>
                          <a:ea typeface="Arial" panose="020B0604020202020204" pitchFamily="34" charset="0"/>
                          <a:cs typeface="Times New Roman" panose="02020603050405020304" pitchFamily="18" charset="0"/>
                        </a:rPr>
                        <a:t> are used, their use and dosage before and during the </a:t>
                      </a:r>
                      <a:endParaRPr lang="en-US" sz="1200" b="0" dirty="0" smtClean="0">
                        <a:solidFill>
                          <a:srgbClr val="000000"/>
                        </a:solidFill>
                        <a:effectLst/>
                        <a:latin typeface="+mn-lt"/>
                        <a:ea typeface="Arial" panose="020B0604020202020204" pitchFamily="34" charset="0"/>
                        <a:cs typeface="Times New Roman" panose="02020603050405020304" pitchFamily="18" charset="0"/>
                      </a:endParaRPr>
                    </a:p>
                    <a:p>
                      <a:pPr marL="8255" marR="156845" indent="8890">
                        <a:lnSpc>
                          <a:spcPct val="116000"/>
                        </a:lnSpc>
                        <a:spcAft>
                          <a:spcPts val="0"/>
                        </a:spcAft>
                      </a:pPr>
                      <a:r>
                        <a:rPr lang="en-US" sz="1200" b="0" dirty="0" smtClean="0">
                          <a:solidFill>
                            <a:srgbClr val="000000"/>
                          </a:solidFill>
                          <a:effectLst/>
                          <a:latin typeface="+mn-lt"/>
                          <a:ea typeface="Arial" panose="020B0604020202020204" pitchFamily="34" charset="0"/>
                          <a:cs typeface="Times New Roman" panose="02020603050405020304" pitchFamily="18" charset="0"/>
                        </a:rPr>
                        <a:t>ablation </a:t>
                      </a:r>
                      <a:r>
                        <a:rPr lang="en-US" sz="1200" b="0" dirty="0">
                          <a:solidFill>
                            <a:srgbClr val="000000"/>
                          </a:solidFill>
                          <a:effectLst/>
                          <a:latin typeface="+mn-lt"/>
                          <a:ea typeface="Arial" panose="020B0604020202020204" pitchFamily="34" charset="0"/>
                          <a:cs typeface="Times New Roman" panose="02020603050405020304" pitchFamily="18" charset="0"/>
                        </a:rPr>
                        <a:t>should be clearly </a:t>
                      </a:r>
                      <a:endParaRPr lang="en-US" sz="1200" b="0" dirty="0" smtClean="0">
                        <a:solidFill>
                          <a:srgbClr val="000000"/>
                        </a:solidFill>
                        <a:effectLst/>
                        <a:latin typeface="+mn-lt"/>
                        <a:ea typeface="Arial" panose="020B0604020202020204" pitchFamily="34" charset="0"/>
                        <a:cs typeface="Times New Roman" panose="02020603050405020304" pitchFamily="18" charset="0"/>
                      </a:endParaRPr>
                    </a:p>
                    <a:p>
                      <a:pPr marL="8255" marR="156845" indent="8890">
                        <a:lnSpc>
                          <a:spcPct val="116000"/>
                        </a:lnSpc>
                        <a:spcAft>
                          <a:spcPts val="0"/>
                        </a:spcAft>
                      </a:pPr>
                      <a:r>
                        <a:rPr lang="en-US" sz="1200" b="0" dirty="0" smtClean="0">
                          <a:solidFill>
                            <a:srgbClr val="000000"/>
                          </a:solidFill>
                          <a:effectLst/>
                          <a:latin typeface="+mn-lt"/>
                          <a:ea typeface="Arial" panose="020B0604020202020204" pitchFamily="34" charset="0"/>
                          <a:cs typeface="Times New Roman" panose="02020603050405020304" pitchFamily="18" charset="0"/>
                        </a:rPr>
                        <a:t>documented </a:t>
                      </a:r>
                    </a:p>
                    <a:p>
                      <a:pPr marL="8255" marR="156845" indent="8890">
                        <a:lnSpc>
                          <a:spcPct val="116000"/>
                        </a:lnSpc>
                        <a:spcAft>
                          <a:spcPts val="0"/>
                        </a:spcAft>
                      </a:pPr>
                      <a:r>
                        <a:rPr lang="en-US" sz="1200" b="0" dirty="0" smtClean="0">
                          <a:solidFill>
                            <a:srgbClr val="000000"/>
                          </a:solidFill>
                          <a:effectLst/>
                          <a:latin typeface="+mn-lt"/>
                          <a:ea typeface="Arial" panose="020B0604020202020204" pitchFamily="34" charset="0"/>
                          <a:cs typeface="Times New Roman" panose="02020603050405020304" pitchFamily="18" charset="0"/>
                        </a:rPr>
                        <a:t>-</a:t>
                      </a:r>
                      <a:r>
                        <a:rPr lang="en-US" sz="1200" b="0" dirty="0">
                          <a:solidFill>
                            <a:srgbClr val="000000"/>
                          </a:solidFill>
                          <a:effectLst/>
                          <a:latin typeface="+mn-lt"/>
                          <a:ea typeface="Arial" panose="020B0604020202020204" pitchFamily="34" charset="0"/>
                          <a:cs typeface="Times New Roman" panose="02020603050405020304" pitchFamily="18" charset="0"/>
                        </a:rPr>
                        <a:t>Termination to </a:t>
                      </a:r>
                      <a:r>
                        <a:rPr lang="en-US" sz="1200" b="0" dirty="0" smtClean="0">
                          <a:solidFill>
                            <a:srgbClr val="000000"/>
                          </a:solidFill>
                          <a:effectLst/>
                          <a:latin typeface="+mn-lt"/>
                          <a:ea typeface="Arial" panose="020B0604020202020204" pitchFamily="34" charset="0"/>
                          <a:cs typeface="Times New Roman" panose="02020603050405020304" pitchFamily="18" charset="0"/>
                        </a:rPr>
                        <a:t>sinus rhythm </a:t>
                      </a:r>
                      <a:r>
                        <a:rPr lang="en-US" sz="1200" b="0" dirty="0">
                          <a:solidFill>
                            <a:srgbClr val="000000"/>
                          </a:solidFill>
                          <a:effectLst/>
                          <a:latin typeface="+mn-lt"/>
                          <a:ea typeface="Arial" panose="020B0604020202020204" pitchFamily="34" charset="0"/>
                          <a:cs typeface="Times New Roman" panose="02020603050405020304" pitchFamily="18" charset="0"/>
                        </a:rPr>
                        <a:t>and termination to another </a:t>
                      </a:r>
                      <a:r>
                        <a:rPr lang="en-US" sz="1200" b="0" dirty="0" smtClean="0">
                          <a:solidFill>
                            <a:srgbClr val="000000"/>
                          </a:solidFill>
                          <a:effectLst/>
                          <a:latin typeface="+mn-lt"/>
                          <a:ea typeface="Arial" panose="020B0604020202020204" pitchFamily="34" charset="0"/>
                          <a:cs typeface="Times New Roman" panose="02020603050405020304" pitchFamily="18" charset="0"/>
                        </a:rPr>
                        <a:t>regular </a:t>
                      </a:r>
                    </a:p>
                    <a:p>
                      <a:pPr marL="8255" marR="156845" indent="8890">
                        <a:lnSpc>
                          <a:spcPct val="116000"/>
                        </a:lnSpc>
                        <a:spcAft>
                          <a:spcPts val="0"/>
                        </a:spcAft>
                      </a:pPr>
                      <a:r>
                        <a:rPr lang="en-US" sz="1200" b="0" dirty="0" smtClean="0">
                          <a:solidFill>
                            <a:srgbClr val="000000"/>
                          </a:solidFill>
                          <a:effectLst/>
                          <a:latin typeface="+mn-lt"/>
                          <a:ea typeface="Arial" panose="020B0604020202020204" pitchFamily="34" charset="0"/>
                          <a:cs typeface="Times New Roman" panose="02020603050405020304" pitchFamily="18" charset="0"/>
                        </a:rPr>
                        <a:t>tachycardia </a:t>
                      </a:r>
                      <a:r>
                        <a:rPr lang="en-US" sz="1200" b="0" dirty="0">
                          <a:solidFill>
                            <a:srgbClr val="000000"/>
                          </a:solidFill>
                          <a:effectLst/>
                          <a:latin typeface="+mn-lt"/>
                          <a:ea typeface="Arial" panose="020B0604020202020204" pitchFamily="34" charset="0"/>
                          <a:cs typeface="Times New Roman" panose="02020603050405020304" pitchFamily="18" charset="0"/>
                        </a:rPr>
                        <a:t>(AT or AFL) should be </a:t>
                      </a:r>
                      <a:endParaRPr lang="en-US" sz="1200" b="0" dirty="0" smtClean="0">
                        <a:solidFill>
                          <a:srgbClr val="000000"/>
                        </a:solidFill>
                        <a:effectLst/>
                        <a:latin typeface="+mn-lt"/>
                        <a:ea typeface="Arial" panose="020B0604020202020204" pitchFamily="34" charset="0"/>
                        <a:cs typeface="Times New Roman" panose="02020603050405020304" pitchFamily="18" charset="0"/>
                      </a:endParaRPr>
                    </a:p>
                    <a:p>
                      <a:pPr marL="8255" marR="156845" indent="8890">
                        <a:lnSpc>
                          <a:spcPct val="116000"/>
                        </a:lnSpc>
                        <a:spcAft>
                          <a:spcPts val="0"/>
                        </a:spcAft>
                      </a:pPr>
                      <a:r>
                        <a:rPr lang="en-US" sz="1200" b="0" dirty="0" smtClean="0">
                          <a:solidFill>
                            <a:srgbClr val="000000"/>
                          </a:solidFill>
                          <a:effectLst/>
                          <a:latin typeface="+mn-lt"/>
                          <a:ea typeface="Arial" panose="020B0604020202020204" pitchFamily="34" charset="0"/>
                          <a:cs typeface="Times New Roman" panose="02020603050405020304" pitchFamily="18" charset="0"/>
                        </a:rPr>
                        <a:t>separately </a:t>
                      </a:r>
                      <a:r>
                        <a:rPr lang="en-US" sz="1200" b="0" dirty="0">
                          <a:solidFill>
                            <a:srgbClr val="000000"/>
                          </a:solidFill>
                          <a:effectLst/>
                          <a:latin typeface="+mn-lt"/>
                          <a:ea typeface="Arial" panose="020B0604020202020204" pitchFamily="34" charset="0"/>
                          <a:cs typeface="Times New Roman" panose="02020603050405020304" pitchFamily="18" charset="0"/>
                        </a:rPr>
                        <a:t>reported </a:t>
                      </a:r>
                      <a:endParaRPr lang="ko-KR" sz="1800" b="0" dirty="0">
                        <a:solidFill>
                          <a:srgbClr val="000000"/>
                        </a:solidFill>
                        <a:effectLst/>
                        <a:latin typeface="+mn-lt"/>
                        <a:ea typeface="Calibri" panose="020F0502020204030204" pitchFamily="34" charset="0"/>
                        <a:cs typeface="Times New Roman" panose="02020603050405020304" pitchFamily="18" charset="0"/>
                      </a:endParaRPr>
                    </a:p>
                  </a:txBody>
                  <a:tcPr marL="45085" marR="13335" marT="247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3036170364"/>
                  </a:ext>
                </a:extLst>
              </a:tr>
            </a:tbl>
          </a:graphicData>
        </a:graphic>
      </p:graphicFrame>
      <p:sp>
        <p:nvSpPr>
          <p:cNvPr id="3" name="직사각형 2"/>
          <p:cNvSpPr/>
          <p:nvPr/>
        </p:nvSpPr>
        <p:spPr>
          <a:xfrm>
            <a:off x="128187" y="6134100"/>
            <a:ext cx="8426957" cy="322845"/>
          </a:xfrm>
          <a:prstGeom prst="rect">
            <a:avLst/>
          </a:prstGeom>
        </p:spPr>
        <p:txBody>
          <a:bodyPr wrap="square">
            <a:spAutoFit/>
          </a:bodyPr>
          <a:lstStyle/>
          <a:p>
            <a:pPr>
              <a:lnSpc>
                <a:spcPct val="107000"/>
              </a:lnSpc>
              <a:spcAft>
                <a:spcPts val="165"/>
              </a:spcAft>
            </a:pPr>
            <a:r>
              <a:rPr lang="en-US" altLang="ko-KR" sz="1400" dirty="0">
                <a:ea typeface="Arial" panose="020B0604020202020204" pitchFamily="34" charset="0"/>
              </a:rPr>
              <a:t>AF = atrial fibrillation; AFL = atrial flutter; AT = atrial tachycardia</a:t>
            </a:r>
            <a:endParaRPr lang="ko-KR" altLang="ko-KR" sz="1400" dirty="0">
              <a:ea typeface="Calibri" panose="020F050202020403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246369582"/>
              </p:ext>
            </p:extLst>
          </p:nvPr>
        </p:nvGraphicFramePr>
        <p:xfrm>
          <a:off x="128187" y="285782"/>
          <a:ext cx="8928992" cy="397252"/>
        </p:xfrm>
        <a:graphic>
          <a:graphicData uri="http://schemas.openxmlformats.org/drawingml/2006/table">
            <a:tbl>
              <a:tblPr firstRow="1" firstCol="1" bandRow="1">
                <a:tableStyleId>{69CF1AB2-1976-4502-BF36-3FF5EA218861}</a:tableStyleId>
              </a:tblPr>
              <a:tblGrid>
                <a:gridCol w="2088232"/>
                <a:gridCol w="1800200"/>
                <a:gridCol w="2440979"/>
                <a:gridCol w="2599581"/>
              </a:tblGrid>
              <a:tr h="397252">
                <a:tc>
                  <a:txBody>
                    <a:bodyPr/>
                    <a:lstStyle/>
                    <a:p>
                      <a:pPr algn="ctr">
                        <a:lnSpc>
                          <a:spcPct val="107000"/>
                        </a:lnSpc>
                        <a:spcAft>
                          <a:spcPts val="0"/>
                        </a:spcAft>
                      </a:pPr>
                      <a:r>
                        <a:rPr lang="en-US" sz="1400" b="1" dirty="0">
                          <a:solidFill>
                            <a:schemeClr val="bg1"/>
                          </a:solidFill>
                          <a:effectLst/>
                          <a:latin typeface="+mn-lt"/>
                          <a:ea typeface="Arial" panose="020B0604020202020204" pitchFamily="34" charset="0"/>
                          <a:cs typeface="Times New Roman" panose="02020603050405020304" pitchFamily="18" charset="0"/>
                        </a:rPr>
                        <a:t>Endpoint </a:t>
                      </a:r>
                      <a:endParaRPr lang="ko-KR" sz="2000" dirty="0">
                        <a:solidFill>
                          <a:schemeClr val="bg1"/>
                        </a:solidFill>
                        <a:effectLst/>
                        <a:latin typeface="+mn-lt"/>
                        <a:ea typeface="Calibri" panose="020F0502020204030204" pitchFamily="34" charset="0"/>
                        <a:cs typeface="Times New Roman" panose="02020603050405020304" pitchFamily="18" charset="0"/>
                      </a:endParaRPr>
                    </a:p>
                  </a:txBody>
                  <a:tcPr marL="45085" marR="13335" marT="247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tc>
                  <a:txBody>
                    <a:bodyPr/>
                    <a:lstStyle/>
                    <a:p>
                      <a:pPr marR="65405" algn="ctr">
                        <a:lnSpc>
                          <a:spcPct val="107000"/>
                        </a:lnSpc>
                        <a:spcAft>
                          <a:spcPts val="0"/>
                        </a:spcAft>
                      </a:pPr>
                      <a:r>
                        <a:rPr lang="en-US" sz="1400" b="1" dirty="0">
                          <a:solidFill>
                            <a:schemeClr val="bg1"/>
                          </a:solidFill>
                          <a:effectLst/>
                          <a:latin typeface="+mn-lt"/>
                          <a:ea typeface="Arial" panose="020B0604020202020204" pitchFamily="34" charset="0"/>
                          <a:cs typeface="Times New Roman" panose="02020603050405020304" pitchFamily="18" charset="0"/>
                        </a:rPr>
                        <a:t>Advantages </a:t>
                      </a:r>
                      <a:endParaRPr lang="ko-KR" sz="2000" dirty="0">
                        <a:solidFill>
                          <a:schemeClr val="bg1"/>
                        </a:solidFill>
                        <a:effectLst/>
                        <a:latin typeface="+mn-lt"/>
                        <a:ea typeface="Calibri" panose="020F0502020204030204" pitchFamily="34" charset="0"/>
                        <a:cs typeface="Times New Roman" panose="02020603050405020304" pitchFamily="18" charset="0"/>
                      </a:endParaRPr>
                    </a:p>
                  </a:txBody>
                  <a:tcPr marL="45085" marR="13335" marT="247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tc>
                  <a:txBody>
                    <a:bodyPr/>
                    <a:lstStyle/>
                    <a:p>
                      <a:pPr algn="ctr">
                        <a:lnSpc>
                          <a:spcPct val="107000"/>
                        </a:lnSpc>
                        <a:spcAft>
                          <a:spcPts val="0"/>
                        </a:spcAft>
                      </a:pPr>
                      <a:r>
                        <a:rPr lang="en-US" sz="1400" b="1" dirty="0">
                          <a:solidFill>
                            <a:schemeClr val="bg1"/>
                          </a:solidFill>
                          <a:effectLst/>
                          <a:latin typeface="+mn-lt"/>
                          <a:ea typeface="Arial" panose="020B0604020202020204" pitchFamily="34" charset="0"/>
                          <a:cs typeface="Times New Roman" panose="02020603050405020304" pitchFamily="18" charset="0"/>
                        </a:rPr>
                        <a:t>Disadvantages </a:t>
                      </a:r>
                      <a:endParaRPr lang="ko-KR" sz="2000" dirty="0">
                        <a:solidFill>
                          <a:schemeClr val="bg1"/>
                        </a:solidFill>
                        <a:effectLst/>
                        <a:latin typeface="+mn-lt"/>
                        <a:ea typeface="Calibri" panose="020F0502020204030204" pitchFamily="34" charset="0"/>
                        <a:cs typeface="Times New Roman" panose="02020603050405020304" pitchFamily="18" charset="0"/>
                      </a:endParaRPr>
                    </a:p>
                  </a:txBody>
                  <a:tcPr marL="45085" marR="13335" marT="247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tc>
                  <a:txBody>
                    <a:bodyPr/>
                    <a:lstStyle/>
                    <a:p>
                      <a:pPr marL="11430" algn="ctr">
                        <a:lnSpc>
                          <a:spcPct val="107000"/>
                        </a:lnSpc>
                        <a:spcAft>
                          <a:spcPts val="0"/>
                        </a:spcAft>
                      </a:pPr>
                      <a:r>
                        <a:rPr lang="en-US" sz="1400" b="1" dirty="0">
                          <a:solidFill>
                            <a:schemeClr val="bg1"/>
                          </a:solidFill>
                          <a:effectLst/>
                          <a:latin typeface="+mn-lt"/>
                          <a:ea typeface="Arial" panose="020B0604020202020204" pitchFamily="34" charset="0"/>
                          <a:cs typeface="Times New Roman" panose="02020603050405020304" pitchFamily="18" charset="0"/>
                        </a:rPr>
                        <a:t>Relevance and Comments </a:t>
                      </a:r>
                      <a:endParaRPr lang="ko-KR" sz="2000" dirty="0">
                        <a:solidFill>
                          <a:schemeClr val="bg1"/>
                        </a:solidFill>
                        <a:effectLst/>
                        <a:latin typeface="+mn-lt"/>
                        <a:ea typeface="Calibri" panose="020F0502020204030204" pitchFamily="34" charset="0"/>
                        <a:cs typeface="Times New Roman" panose="02020603050405020304" pitchFamily="18" charset="0"/>
                      </a:endParaRPr>
                    </a:p>
                  </a:txBody>
                  <a:tcPr marL="45085" marR="13335" marT="247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tr>
            </a:tbl>
          </a:graphicData>
        </a:graphic>
      </p:graphicFrame>
    </p:spTree>
    <p:extLst>
      <p:ext uri="{BB962C8B-B14F-4D97-AF65-F5344CB8AC3E}">
        <p14:creationId xmlns:p14="http://schemas.microsoft.com/office/powerpoint/2010/main" val="1058852563"/>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24520" y="2238841"/>
            <a:ext cx="8419480" cy="1741412"/>
          </a:xfrm>
        </p:spPr>
        <p:txBody>
          <a:bodyPr>
            <a:normAutofit/>
          </a:bodyPr>
          <a:lstStyle/>
          <a:p>
            <a:r>
              <a:rPr lang="en-US" sz="3200" dirty="0" smtClean="0"/>
              <a:t>2017 HRS/EHRA/ECAS/APRHS/SOLAECE Expert Consensus Statement on Catheter and Surgical Ablation of Atrial Fibrillation</a:t>
            </a:r>
            <a:endParaRPr lang="en-US" sz="3200" dirty="0"/>
          </a:p>
        </p:txBody>
      </p:sp>
      <p:sp>
        <p:nvSpPr>
          <p:cNvPr id="5" name="Text Placeholder 4"/>
          <p:cNvSpPr>
            <a:spLocks noGrp="1"/>
          </p:cNvSpPr>
          <p:nvPr>
            <p:ph type="body" sz="quarter" idx="11"/>
          </p:nvPr>
        </p:nvSpPr>
        <p:spPr>
          <a:xfrm>
            <a:off x="724521" y="4335781"/>
            <a:ext cx="3891040" cy="350520"/>
          </a:xfrm>
        </p:spPr>
        <p:txBody>
          <a:bodyPr/>
          <a:lstStyle/>
          <a:p>
            <a:r>
              <a:rPr lang="en-US" dirty="0" smtClean="0"/>
              <a:t>Gerhard Hindricks, MD</a:t>
            </a:r>
            <a:endParaRPr lang="en-US" dirty="0"/>
          </a:p>
        </p:txBody>
      </p:sp>
    </p:spTree>
    <p:extLst>
      <p:ext uri="{BB962C8B-B14F-4D97-AF65-F5344CB8AC3E}">
        <p14:creationId xmlns:p14="http://schemas.microsoft.com/office/powerpoint/2010/main" val="2955471586"/>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50800" y="557213"/>
            <a:ext cx="9220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de-DE" sz="4000" b="1" dirty="0">
                <a:latin typeface="Arial" panose="020B0604020202020204" pitchFamily="34" charset="0"/>
              </a:rPr>
              <a:t>Presenter Disclosure Information</a:t>
            </a:r>
            <a:endParaRPr lang="en-US" altLang="de-DE" sz="4000" dirty="0">
              <a:latin typeface="Arial" panose="020B0604020202020204" pitchFamily="34" charset="0"/>
            </a:endParaRPr>
          </a:p>
        </p:txBody>
      </p:sp>
      <p:sp>
        <p:nvSpPr>
          <p:cNvPr id="7171" name="Rectangle 3"/>
          <p:cNvSpPr>
            <a:spLocks noChangeArrowheads="1"/>
          </p:cNvSpPr>
          <p:nvPr/>
        </p:nvSpPr>
        <p:spPr bwMode="auto">
          <a:xfrm>
            <a:off x="468313" y="2276475"/>
            <a:ext cx="82804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120000"/>
              </a:lnSpc>
              <a:buFontTx/>
              <a:buNone/>
            </a:pPr>
            <a:r>
              <a:rPr lang="en-US" altLang="de-DE" sz="2000" dirty="0">
                <a:latin typeface="Arial" panose="020B0604020202020204" pitchFamily="34" charset="0"/>
              </a:rPr>
              <a:t>Gerhard </a:t>
            </a:r>
            <a:r>
              <a:rPr lang="en-US" altLang="de-DE" sz="2000" dirty="0" err="1">
                <a:latin typeface="Arial" panose="020B0604020202020204" pitchFamily="34" charset="0"/>
              </a:rPr>
              <a:t>Hindricks</a:t>
            </a:r>
            <a:r>
              <a:rPr lang="en-US" altLang="de-DE" sz="2000" dirty="0">
                <a:latin typeface="Arial" panose="020B0604020202020204" pitchFamily="34" charset="0"/>
              </a:rPr>
              <a:t>/Department of Electrophysiology has received scientific grants and research grants through the University Leipzig / Heart Center from St. Jude Medical, Biotronik, Boston Scientific, and Volkswagen Foundation.</a:t>
            </a:r>
          </a:p>
          <a:p>
            <a:pPr>
              <a:lnSpc>
                <a:spcPct val="120000"/>
              </a:lnSpc>
              <a:buFontTx/>
              <a:buNone/>
            </a:pPr>
            <a:endParaRPr lang="en-US" altLang="de-DE" sz="2000" dirty="0">
              <a:latin typeface="Arial" panose="020B0604020202020204" pitchFamily="34" charset="0"/>
            </a:endParaRPr>
          </a:p>
          <a:p>
            <a:pPr>
              <a:lnSpc>
                <a:spcPct val="120000"/>
              </a:lnSpc>
              <a:buFontTx/>
              <a:buNone/>
            </a:pPr>
            <a:r>
              <a:rPr lang="en-US" altLang="de-DE" sz="2000" dirty="0">
                <a:latin typeface="Arial" panose="020B0604020202020204" pitchFamily="34" charset="0"/>
              </a:rPr>
              <a:t>No personal financial relations to </a:t>
            </a:r>
            <a:r>
              <a:rPr lang="en-US" altLang="de-DE" sz="2000" dirty="0" smtClean="0">
                <a:latin typeface="Arial" panose="020B0604020202020204" pitchFamily="34" charset="0"/>
              </a:rPr>
              <a:t>disclose.</a:t>
            </a:r>
            <a:endParaRPr lang="en-US" altLang="de-DE" sz="2000" dirty="0">
              <a:latin typeface="Arial" panose="020B0604020202020204" pitchFamily="34" charset="0"/>
            </a:endParaRPr>
          </a:p>
          <a:p>
            <a:pPr>
              <a:lnSpc>
                <a:spcPct val="120000"/>
              </a:lnSpc>
              <a:buFontTx/>
              <a:buNone/>
            </a:pPr>
            <a:endParaRPr lang="en-US" altLang="de-DE" sz="2000" dirty="0">
              <a:latin typeface="Arial" panose="020B0604020202020204" pitchFamily="34" charset="0"/>
            </a:endParaRPr>
          </a:p>
        </p:txBody>
      </p:sp>
      <p:sp>
        <p:nvSpPr>
          <p:cNvPr id="7172" name="Text Box 4"/>
          <p:cNvSpPr txBox="1">
            <a:spLocks noChangeArrowheads="1"/>
          </p:cNvSpPr>
          <p:nvPr/>
        </p:nvSpPr>
        <p:spPr bwMode="auto">
          <a:xfrm>
            <a:off x="2555875" y="22860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GB" altLang="de-DE" sz="2000"/>
          </a:p>
        </p:txBody>
      </p:sp>
    </p:spTree>
    <p:extLst>
      <p:ext uri="{BB962C8B-B14F-4D97-AF65-F5344CB8AC3E}">
        <p14:creationId xmlns:p14="http://schemas.microsoft.com/office/powerpoint/2010/main" val="23138716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Clinical Trial Design</a:t>
            </a:r>
            <a:endParaRPr lang="en-US" sz="2800" dirty="0"/>
          </a:p>
        </p:txBody>
      </p:sp>
      <p:sp>
        <p:nvSpPr>
          <p:cNvPr id="4" name="Text Placeholder 3"/>
          <p:cNvSpPr>
            <a:spLocks noGrp="1"/>
          </p:cNvSpPr>
          <p:nvPr>
            <p:ph type="body" sz="quarter" idx="13"/>
          </p:nvPr>
        </p:nvSpPr>
        <p:spPr/>
        <p:txBody>
          <a:bodyPr/>
          <a:lstStyle/>
          <a:p>
            <a:r>
              <a:rPr lang="en-US" dirty="0" smtClean="0"/>
              <a:t>Clinical Endpoint Considerations</a:t>
            </a:r>
            <a:endParaRPr lang="en-US" dirty="0"/>
          </a:p>
        </p:txBody>
      </p:sp>
      <p:sp>
        <p:nvSpPr>
          <p:cNvPr id="5" name="Text Placeholder 4"/>
          <p:cNvSpPr>
            <a:spLocks noGrp="1"/>
          </p:cNvSpPr>
          <p:nvPr>
            <p:ph type="body" sz="quarter" idx="14"/>
          </p:nvPr>
        </p:nvSpPr>
        <p:spPr/>
        <p:txBody>
          <a:bodyPr/>
          <a:lstStyle/>
          <a:p>
            <a:pPr>
              <a:buFont typeface="+mj-lt"/>
              <a:buAutoNum type="arabicPeriod"/>
            </a:pPr>
            <a:r>
              <a:rPr lang="en-US" dirty="0" smtClean="0"/>
              <a:t>Multitude of different endpoints used in trials</a:t>
            </a:r>
          </a:p>
          <a:p>
            <a:pPr marL="742950" lvl="2" indent="-342900">
              <a:buFont typeface="Arial" panose="020B0604020202020204" pitchFamily="34" charset="0"/>
              <a:buChar char="•"/>
            </a:pPr>
            <a:r>
              <a:rPr lang="en-US" sz="1800" dirty="0" smtClean="0"/>
              <a:t>Efficacy</a:t>
            </a:r>
            <a:r>
              <a:rPr lang="en-US" sz="1800" dirty="0"/>
              <a:t>, QOL measures, non-AF recurrence endpoints, complications</a:t>
            </a:r>
          </a:p>
          <a:p>
            <a:pPr>
              <a:buFont typeface="+mj-lt"/>
              <a:buAutoNum type="arabicPeriod"/>
            </a:pPr>
            <a:endParaRPr lang="en-US" dirty="0" smtClean="0"/>
          </a:p>
          <a:p>
            <a:pPr>
              <a:buFont typeface="+mj-lt"/>
              <a:buAutoNum type="arabicPeriod"/>
            </a:pPr>
            <a:r>
              <a:rPr lang="en-US" dirty="0" smtClean="0"/>
              <a:t>Consistency in reporting by using standardized definitions</a:t>
            </a:r>
          </a:p>
          <a:p>
            <a:pPr lvl="1">
              <a:buFont typeface="Arial" panose="020B0604020202020204" pitchFamily="34" charset="0"/>
              <a:buChar char="•"/>
            </a:pPr>
            <a:r>
              <a:rPr lang="en-US" sz="1800" dirty="0" smtClean="0"/>
              <a:t>Success, complications, minimum monitoring after ablation</a:t>
            </a:r>
          </a:p>
          <a:p>
            <a:pPr marL="57150" indent="0"/>
            <a:endParaRPr lang="en-US" dirty="0" smtClean="0"/>
          </a:p>
          <a:p>
            <a:pPr marL="400050">
              <a:buFont typeface="+mj-lt"/>
              <a:buAutoNum type="arabicPeriod" startAt="2"/>
            </a:pPr>
            <a:endParaRPr lang="en-US" dirty="0" smtClean="0"/>
          </a:p>
        </p:txBody>
      </p:sp>
    </p:spTree>
    <p:extLst>
      <p:ext uri="{BB962C8B-B14F-4D97-AF65-F5344CB8AC3E}">
        <p14:creationId xmlns:p14="http://schemas.microsoft.com/office/powerpoint/2010/main" val="475534343"/>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6" name="Rectangle 2"/>
          <p:cNvSpPr>
            <a:spLocks noChangeArrowheads="1"/>
          </p:cNvSpPr>
          <p:nvPr/>
        </p:nvSpPr>
        <p:spPr bwMode="auto">
          <a:xfrm>
            <a:off x="395536" y="2090738"/>
            <a:ext cx="85693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buFontTx/>
              <a:buChar char="•"/>
            </a:pPr>
            <a:r>
              <a:rPr lang="en-GB" altLang="de-DE" dirty="0">
                <a:latin typeface="Arial" panose="020B0604020202020204" pitchFamily="34" charset="0"/>
                <a:cs typeface="Arial" panose="020B0604020202020204" pitchFamily="34" charset="0"/>
              </a:rPr>
              <a:t>Definitions, </a:t>
            </a:r>
            <a:r>
              <a:rPr lang="en-GB" altLang="de-DE" dirty="0" smtClean="0">
                <a:latin typeface="Arial" panose="020B0604020202020204" pitchFamily="34" charset="0"/>
                <a:cs typeface="Arial" panose="020B0604020202020204" pitchFamily="34" charset="0"/>
              </a:rPr>
              <a:t>mechanisms, </a:t>
            </a:r>
            <a:r>
              <a:rPr lang="en-GB" altLang="de-DE" dirty="0">
                <a:latin typeface="Arial" panose="020B0604020202020204" pitchFamily="34" charset="0"/>
                <a:cs typeface="Arial" panose="020B0604020202020204" pitchFamily="34" charset="0"/>
              </a:rPr>
              <a:t>and rationale for ablation</a:t>
            </a:r>
            <a:br>
              <a:rPr lang="en-GB" altLang="de-DE" dirty="0">
                <a:latin typeface="Arial" panose="020B0604020202020204" pitchFamily="34" charset="0"/>
                <a:cs typeface="Arial" panose="020B0604020202020204" pitchFamily="34" charset="0"/>
              </a:rPr>
            </a:br>
            <a:r>
              <a:rPr lang="en-GB" altLang="de-DE" dirty="0">
                <a:latin typeface="Arial" panose="020B0604020202020204" pitchFamily="34" charset="0"/>
                <a:cs typeface="Arial" panose="020B0604020202020204" pitchFamily="34" charset="0"/>
              </a:rPr>
              <a:t/>
            </a:r>
            <a:br>
              <a:rPr lang="en-GB" altLang="de-DE" dirty="0">
                <a:latin typeface="Arial" panose="020B0604020202020204" pitchFamily="34" charset="0"/>
                <a:cs typeface="Arial" panose="020B0604020202020204" pitchFamily="34" charset="0"/>
              </a:rPr>
            </a:br>
            <a:endParaRPr lang="en-GB" altLang="de-DE" dirty="0">
              <a:latin typeface="Arial" panose="020B0604020202020204" pitchFamily="34" charset="0"/>
              <a:cs typeface="Arial" panose="020B0604020202020204" pitchFamily="34" charset="0"/>
            </a:endParaRPr>
          </a:p>
          <a:p>
            <a:pPr>
              <a:spcBef>
                <a:spcPct val="20000"/>
              </a:spcBef>
              <a:buFontTx/>
              <a:buChar char="•"/>
            </a:pPr>
            <a:r>
              <a:rPr lang="en-GB" altLang="de-DE" dirty="0">
                <a:latin typeface="Arial" panose="020B0604020202020204" pitchFamily="34" charset="0"/>
                <a:cs typeface="Arial" panose="020B0604020202020204" pitchFamily="34" charset="0"/>
              </a:rPr>
              <a:t>Modifiable risk factors for AF and implications for catheter ablation</a:t>
            </a:r>
          </a:p>
          <a:p>
            <a:pPr>
              <a:spcBef>
                <a:spcPct val="20000"/>
              </a:spcBef>
              <a:buFontTx/>
              <a:buChar char="•"/>
            </a:pPr>
            <a:endParaRPr lang="en-GB" altLang="de-DE" dirty="0">
              <a:latin typeface="Arial" panose="020B0604020202020204" pitchFamily="34" charset="0"/>
              <a:cs typeface="Arial" panose="020B0604020202020204" pitchFamily="34" charset="0"/>
            </a:endParaRPr>
          </a:p>
          <a:p>
            <a:pPr>
              <a:spcBef>
                <a:spcPct val="20000"/>
              </a:spcBef>
              <a:buFontTx/>
              <a:buChar char="•"/>
            </a:pPr>
            <a:r>
              <a:rPr lang="en-GB" altLang="de-DE" dirty="0">
                <a:latin typeface="Arial" panose="020B0604020202020204" pitchFamily="34" charset="0"/>
                <a:cs typeface="Arial" panose="020B0604020202020204" pitchFamily="34" charset="0"/>
              </a:rPr>
              <a:t>Indications</a:t>
            </a:r>
            <a:br>
              <a:rPr lang="en-GB" altLang="de-DE" dirty="0">
                <a:latin typeface="Arial" panose="020B0604020202020204" pitchFamily="34" charset="0"/>
                <a:cs typeface="Arial" panose="020B0604020202020204" pitchFamily="34" charset="0"/>
              </a:rPr>
            </a:br>
            <a:r>
              <a:rPr lang="en-GB" altLang="de-DE" dirty="0">
                <a:latin typeface="Arial" panose="020B0604020202020204" pitchFamily="34" charset="0"/>
                <a:cs typeface="Arial" panose="020B0604020202020204" pitchFamily="34" charset="0"/>
              </a:rPr>
              <a:t>- catheter ablation of AF</a:t>
            </a:r>
            <a:br>
              <a:rPr lang="en-GB" altLang="de-DE" dirty="0">
                <a:latin typeface="Arial" panose="020B0604020202020204" pitchFamily="34" charset="0"/>
                <a:cs typeface="Arial" panose="020B0604020202020204" pitchFamily="34" charset="0"/>
              </a:rPr>
            </a:br>
            <a:r>
              <a:rPr lang="en-GB" altLang="de-DE" dirty="0">
                <a:latin typeface="Arial" panose="020B0604020202020204" pitchFamily="34" charset="0"/>
                <a:cs typeface="Arial" panose="020B0604020202020204" pitchFamily="34" charset="0"/>
              </a:rPr>
              <a:t>- surgical ablation of AF</a:t>
            </a:r>
          </a:p>
        </p:txBody>
      </p:sp>
      <p:sp>
        <p:nvSpPr>
          <p:cNvPr id="7171" name="Line 3"/>
          <p:cNvSpPr>
            <a:spLocks noChangeShapeType="1"/>
          </p:cNvSpPr>
          <p:nvPr/>
        </p:nvSpPr>
        <p:spPr bwMode="auto">
          <a:xfrm>
            <a:off x="609600" y="685800"/>
            <a:ext cx="792480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
        <p:nvSpPr>
          <p:cNvPr id="7172" name="Rectangle 4"/>
          <p:cNvSpPr>
            <a:spLocks noChangeArrowheads="1"/>
          </p:cNvSpPr>
          <p:nvPr/>
        </p:nvSpPr>
        <p:spPr bwMode="auto">
          <a:xfrm>
            <a:off x="0" y="620713"/>
            <a:ext cx="9220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de-DE" sz="3600" b="1" dirty="0" smtClean="0">
                <a:latin typeface="Arial" panose="020B0604020202020204" pitchFamily="34" charset="0"/>
              </a:rPr>
              <a:t>Agenda</a:t>
            </a:r>
            <a:endParaRPr lang="en-US" altLang="de-DE" sz="3600" b="1" dirty="0"/>
          </a:p>
        </p:txBody>
      </p:sp>
    </p:spTree>
    <p:extLst>
      <p:ext uri="{BB962C8B-B14F-4D97-AF65-F5344CB8AC3E}">
        <p14:creationId xmlns:p14="http://schemas.microsoft.com/office/powerpoint/2010/main" val="5112323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006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0006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0006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0066" grpId="0" build="p"/>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6" name="Rectangle 2"/>
          <p:cNvSpPr>
            <a:spLocks noChangeArrowheads="1"/>
          </p:cNvSpPr>
          <p:nvPr/>
        </p:nvSpPr>
        <p:spPr bwMode="auto">
          <a:xfrm>
            <a:off x="395536" y="1556792"/>
            <a:ext cx="85693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150000"/>
              </a:lnSpc>
              <a:spcBef>
                <a:spcPct val="20000"/>
              </a:spcBef>
              <a:buFontTx/>
              <a:buChar char="•"/>
            </a:pPr>
            <a:r>
              <a:rPr lang="en-GB" altLang="de-DE" sz="2000" dirty="0">
                <a:latin typeface="Arial" panose="020B0604020202020204" pitchFamily="34" charset="0"/>
                <a:cs typeface="Arial" panose="020B0604020202020204" pitchFamily="34" charset="0"/>
              </a:rPr>
              <a:t>33 million people have AF world wide</a:t>
            </a:r>
          </a:p>
          <a:p>
            <a:pPr>
              <a:lnSpc>
                <a:spcPct val="150000"/>
              </a:lnSpc>
              <a:spcBef>
                <a:spcPct val="20000"/>
              </a:spcBef>
              <a:buFontTx/>
              <a:buChar char="•"/>
            </a:pPr>
            <a:r>
              <a:rPr lang="en-GB" altLang="de-DE" sz="2000" dirty="0" smtClean="0">
                <a:latin typeface="Arial" panose="020B0604020202020204" pitchFamily="34" charset="0"/>
                <a:cs typeface="Arial" panose="020B0604020202020204" pitchFamily="34" charset="0"/>
              </a:rPr>
              <a:t>3–5 </a:t>
            </a:r>
            <a:r>
              <a:rPr lang="en-GB" altLang="de-DE" sz="2000" dirty="0">
                <a:latin typeface="Arial" panose="020B0604020202020204" pitchFamily="34" charset="0"/>
                <a:cs typeface="Arial" panose="020B0604020202020204" pitchFamily="34" charset="0"/>
              </a:rPr>
              <a:t>million people in the </a:t>
            </a:r>
            <a:r>
              <a:rPr lang="en-GB" altLang="de-DE" sz="2000" dirty="0" smtClean="0">
                <a:latin typeface="Arial" panose="020B0604020202020204" pitchFamily="34" charset="0"/>
                <a:cs typeface="Arial" panose="020B0604020202020204" pitchFamily="34" charset="0"/>
              </a:rPr>
              <a:t>United States</a:t>
            </a:r>
            <a:endParaRPr lang="en-GB" altLang="de-DE" sz="2000" dirty="0">
              <a:latin typeface="Arial" panose="020B0604020202020204" pitchFamily="34" charset="0"/>
              <a:cs typeface="Arial" panose="020B0604020202020204" pitchFamily="34" charset="0"/>
            </a:endParaRPr>
          </a:p>
          <a:p>
            <a:pPr>
              <a:lnSpc>
                <a:spcPct val="150000"/>
              </a:lnSpc>
              <a:spcBef>
                <a:spcPct val="20000"/>
              </a:spcBef>
              <a:buFontTx/>
              <a:buChar char="•"/>
            </a:pPr>
            <a:r>
              <a:rPr lang="en-GB" altLang="de-DE" sz="2000" dirty="0">
                <a:latin typeface="Arial" panose="020B0604020202020204" pitchFamily="34" charset="0"/>
                <a:cs typeface="Arial" panose="020B0604020202020204" pitchFamily="34" charset="0"/>
              </a:rPr>
              <a:t>By </a:t>
            </a:r>
            <a:r>
              <a:rPr lang="en-GB" altLang="de-DE" sz="2000" dirty="0" smtClean="0">
                <a:latin typeface="Arial" panose="020B0604020202020204" pitchFamily="34" charset="0"/>
                <a:cs typeface="Arial" panose="020B0604020202020204" pitchFamily="34" charset="0"/>
              </a:rPr>
              <a:t>2050, </a:t>
            </a:r>
            <a:r>
              <a:rPr lang="en-GB" altLang="de-DE" sz="2000" dirty="0">
                <a:latin typeface="Arial" panose="020B0604020202020204" pitchFamily="34" charset="0"/>
                <a:cs typeface="Arial" panose="020B0604020202020204" pitchFamily="34" charset="0"/>
              </a:rPr>
              <a:t>app. 8 million people </a:t>
            </a:r>
            <a:r>
              <a:rPr lang="en-GB" altLang="de-DE" sz="2000" dirty="0" smtClean="0">
                <a:latin typeface="Arial" panose="020B0604020202020204" pitchFamily="34" charset="0"/>
                <a:cs typeface="Arial" panose="020B0604020202020204" pitchFamily="34" charset="0"/>
              </a:rPr>
              <a:t>will be </a:t>
            </a:r>
            <a:r>
              <a:rPr lang="en-GB" altLang="de-DE" sz="2000" dirty="0">
                <a:latin typeface="Arial" panose="020B0604020202020204" pitchFamily="34" charset="0"/>
                <a:cs typeface="Arial" panose="020B0604020202020204" pitchFamily="34" charset="0"/>
              </a:rPr>
              <a:t>affected in the United </a:t>
            </a:r>
            <a:r>
              <a:rPr lang="en-GB" altLang="de-DE" sz="2000" dirty="0" smtClean="0">
                <a:latin typeface="Arial" panose="020B0604020202020204" pitchFamily="34" charset="0"/>
                <a:cs typeface="Arial" panose="020B0604020202020204" pitchFamily="34" charset="0"/>
              </a:rPr>
              <a:t>States</a:t>
            </a:r>
          </a:p>
          <a:p>
            <a:pPr>
              <a:lnSpc>
                <a:spcPct val="150000"/>
              </a:lnSpc>
              <a:spcBef>
                <a:spcPct val="20000"/>
              </a:spcBef>
              <a:buFontTx/>
              <a:buChar char="•"/>
            </a:pPr>
            <a:r>
              <a:rPr lang="en-GB" altLang="de-DE" sz="2000" dirty="0" smtClean="0">
                <a:latin typeface="Arial" panose="020B0604020202020204" pitchFamily="34" charset="0"/>
                <a:cs typeface="Arial" panose="020B0604020202020204" pitchFamily="34" charset="0"/>
              </a:rPr>
              <a:t>AF increases risk of stroke on average 5-fold</a:t>
            </a:r>
          </a:p>
          <a:p>
            <a:pPr>
              <a:lnSpc>
                <a:spcPct val="150000"/>
              </a:lnSpc>
              <a:spcBef>
                <a:spcPct val="20000"/>
              </a:spcBef>
              <a:buFontTx/>
              <a:buChar char="•"/>
            </a:pPr>
            <a:r>
              <a:rPr lang="en-GB" altLang="de-DE" sz="2000" dirty="0" smtClean="0">
                <a:latin typeface="Arial" panose="020B0604020202020204" pitchFamily="34" charset="0"/>
                <a:cs typeface="Arial" panose="020B0604020202020204" pitchFamily="34" charset="0"/>
              </a:rPr>
              <a:t>AF </a:t>
            </a:r>
            <a:r>
              <a:rPr lang="en-GB" altLang="de-DE" sz="2000" dirty="0">
                <a:latin typeface="Arial" panose="020B0604020202020204" pitchFamily="34" charset="0"/>
                <a:cs typeface="Arial" panose="020B0604020202020204" pitchFamily="34" charset="0"/>
              </a:rPr>
              <a:t>increases heart failure, </a:t>
            </a:r>
            <a:r>
              <a:rPr lang="en-GB" altLang="de-DE" sz="2000" dirty="0" smtClean="0">
                <a:latin typeface="Arial" panose="020B0604020202020204" pitchFamily="34" charset="0"/>
                <a:cs typeface="Arial" panose="020B0604020202020204" pitchFamily="34" charset="0"/>
              </a:rPr>
              <a:t>dementia, </a:t>
            </a:r>
            <a:r>
              <a:rPr lang="en-GB" altLang="de-DE" sz="2000" dirty="0">
                <a:latin typeface="Arial" panose="020B0604020202020204" pitchFamily="34" charset="0"/>
                <a:cs typeface="Arial" panose="020B0604020202020204" pitchFamily="34" charset="0"/>
              </a:rPr>
              <a:t>and total mortality</a:t>
            </a:r>
          </a:p>
          <a:p>
            <a:pPr marL="0" indent="0">
              <a:lnSpc>
                <a:spcPct val="150000"/>
              </a:lnSpc>
              <a:spcBef>
                <a:spcPct val="20000"/>
              </a:spcBef>
            </a:pPr>
            <a:endParaRPr lang="en-GB" altLang="de-DE" dirty="0">
              <a:latin typeface="Arial" panose="020B0604020202020204" pitchFamily="34" charset="0"/>
              <a:cs typeface="Arial" panose="020B0604020202020204" pitchFamily="34" charset="0"/>
            </a:endParaRPr>
          </a:p>
          <a:p>
            <a:pPr>
              <a:lnSpc>
                <a:spcPct val="150000"/>
              </a:lnSpc>
              <a:spcBef>
                <a:spcPct val="20000"/>
              </a:spcBef>
              <a:buFontTx/>
              <a:buChar char="•"/>
            </a:pPr>
            <a:r>
              <a:rPr lang="en-GB" altLang="de-DE" sz="2000" dirty="0" smtClean="0">
                <a:latin typeface="Arial" panose="020B0604020202020204" pitchFamily="34" charset="0"/>
                <a:cs typeface="Arial" panose="020B0604020202020204" pitchFamily="34" charset="0"/>
              </a:rPr>
              <a:t>450000 </a:t>
            </a:r>
            <a:r>
              <a:rPr lang="en-GB" altLang="de-DE" sz="2000" dirty="0">
                <a:latin typeface="Arial" panose="020B0604020202020204" pitchFamily="34" charset="0"/>
                <a:cs typeface="Arial" panose="020B0604020202020204" pitchFamily="34" charset="0"/>
              </a:rPr>
              <a:t>hospitalizations in the United </a:t>
            </a:r>
            <a:r>
              <a:rPr lang="en-GB" altLang="de-DE" sz="2000" dirty="0" smtClean="0">
                <a:latin typeface="Arial" panose="020B0604020202020204" pitchFamily="34" charset="0"/>
                <a:cs typeface="Arial" panose="020B0604020202020204" pitchFamily="34" charset="0"/>
              </a:rPr>
              <a:t>States</a:t>
            </a:r>
          </a:p>
          <a:p>
            <a:pPr>
              <a:lnSpc>
                <a:spcPct val="150000"/>
              </a:lnSpc>
              <a:spcBef>
                <a:spcPct val="20000"/>
              </a:spcBef>
              <a:buFontTx/>
              <a:buChar char="•"/>
            </a:pPr>
            <a:r>
              <a:rPr lang="en-GB" altLang="de-DE" sz="2000" dirty="0" smtClean="0">
                <a:latin typeface="Arial" panose="020B0604020202020204" pitchFamily="34" charset="0"/>
                <a:cs typeface="Arial" panose="020B0604020202020204" pitchFamily="34" charset="0"/>
              </a:rPr>
              <a:t>90000 </a:t>
            </a:r>
            <a:r>
              <a:rPr lang="en-GB" altLang="de-DE" sz="2000" dirty="0">
                <a:latin typeface="Arial" panose="020B0604020202020204" pitchFamily="34" charset="0"/>
                <a:cs typeface="Arial" panose="020B0604020202020204" pitchFamily="34" charset="0"/>
              </a:rPr>
              <a:t>deaths related to AF in the United States</a:t>
            </a:r>
          </a:p>
        </p:txBody>
      </p:sp>
      <p:sp>
        <p:nvSpPr>
          <p:cNvPr id="7171" name="Line 3"/>
          <p:cNvSpPr>
            <a:spLocks noChangeShapeType="1"/>
          </p:cNvSpPr>
          <p:nvPr/>
        </p:nvSpPr>
        <p:spPr bwMode="auto">
          <a:xfrm>
            <a:off x="609600" y="685800"/>
            <a:ext cx="792480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
        <p:nvSpPr>
          <p:cNvPr id="7172" name="Rectangle 4"/>
          <p:cNvSpPr>
            <a:spLocks noChangeArrowheads="1"/>
          </p:cNvSpPr>
          <p:nvPr/>
        </p:nvSpPr>
        <p:spPr bwMode="auto">
          <a:xfrm>
            <a:off x="0" y="620713"/>
            <a:ext cx="9220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de-DE" sz="3000" b="1" dirty="0">
                <a:latin typeface="Arial" panose="020B0604020202020204" pitchFamily="34" charset="0"/>
              </a:rPr>
              <a:t>Significance of AF</a:t>
            </a:r>
            <a:endParaRPr lang="en-US" altLang="de-DE" sz="3000" b="1" dirty="0"/>
          </a:p>
        </p:txBody>
      </p:sp>
    </p:spTree>
    <p:extLst>
      <p:ext uri="{BB962C8B-B14F-4D97-AF65-F5344CB8AC3E}">
        <p14:creationId xmlns:p14="http://schemas.microsoft.com/office/powerpoint/2010/main" val="209323401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bwMode="auto">
          <a:xfrm>
            <a:off x="323528" y="1506048"/>
            <a:ext cx="8496944" cy="5112568"/>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Times New Roman" pitchFamily="18" charset="0"/>
            </a:endParaRPr>
          </a:p>
        </p:txBody>
      </p:sp>
      <p:sp>
        <p:nvSpPr>
          <p:cNvPr id="7171" name="Line 3"/>
          <p:cNvSpPr>
            <a:spLocks noChangeShapeType="1"/>
          </p:cNvSpPr>
          <p:nvPr/>
        </p:nvSpPr>
        <p:spPr bwMode="auto">
          <a:xfrm>
            <a:off x="609600" y="685800"/>
            <a:ext cx="792480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
        <p:nvSpPr>
          <p:cNvPr id="7172" name="Rectangle 4"/>
          <p:cNvSpPr>
            <a:spLocks noChangeArrowheads="1"/>
          </p:cNvSpPr>
          <p:nvPr/>
        </p:nvSpPr>
        <p:spPr bwMode="auto">
          <a:xfrm>
            <a:off x="0" y="548680"/>
            <a:ext cx="9220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de-DE" sz="3000" b="1" dirty="0">
                <a:latin typeface="Arial" panose="020B0604020202020204" pitchFamily="34" charset="0"/>
              </a:rPr>
              <a:t>AF </a:t>
            </a:r>
            <a:r>
              <a:rPr lang="en-US" altLang="de-DE" sz="3000" b="1" dirty="0" smtClean="0">
                <a:latin typeface="Arial" panose="020B0604020202020204" pitchFamily="34" charset="0"/>
              </a:rPr>
              <a:t>Definitions</a:t>
            </a:r>
            <a:r>
              <a:rPr lang="en-US" altLang="de-DE" sz="3000" b="1" dirty="0">
                <a:latin typeface="Arial" panose="020B0604020202020204" pitchFamily="34" charset="0"/>
              </a:rPr>
              <a:t>: </a:t>
            </a:r>
            <a:r>
              <a:rPr lang="en-US" altLang="de-DE" sz="3000" b="1" dirty="0" smtClean="0">
                <a:latin typeface="Arial" panose="020B0604020202020204" pitchFamily="34" charset="0"/>
              </a:rPr>
              <a:t>Speaking </a:t>
            </a:r>
            <a:r>
              <a:rPr lang="en-US" altLang="de-DE" sz="3000" b="1" dirty="0">
                <a:latin typeface="Arial" panose="020B0604020202020204" pitchFamily="34" charset="0"/>
              </a:rPr>
              <a:t>the </a:t>
            </a:r>
            <a:r>
              <a:rPr lang="en-US" altLang="de-DE" sz="3000" b="1" dirty="0" smtClean="0">
                <a:latin typeface="Arial" panose="020B0604020202020204" pitchFamily="34" charset="0"/>
              </a:rPr>
              <a:t>Same </a:t>
            </a:r>
            <a:r>
              <a:rPr lang="en-US" altLang="de-DE" sz="3000" b="1" dirty="0">
                <a:latin typeface="Arial" panose="020B0604020202020204" pitchFamily="34" charset="0"/>
              </a:rPr>
              <a:t>L</a:t>
            </a:r>
            <a:r>
              <a:rPr lang="en-US" altLang="de-DE" sz="3000" b="1" dirty="0" smtClean="0">
                <a:latin typeface="Arial" panose="020B0604020202020204" pitchFamily="34" charset="0"/>
              </a:rPr>
              <a:t>anguage</a:t>
            </a:r>
            <a:r>
              <a:rPr lang="en-US" altLang="de-DE" sz="3000" b="1" dirty="0">
                <a:latin typeface="Arial" panose="020B0604020202020204" pitchFamily="34" charset="0"/>
              </a:rPr>
              <a:t>…</a:t>
            </a:r>
            <a:endParaRPr lang="en-US" altLang="de-DE" sz="3000" b="1" dirty="0"/>
          </a:p>
        </p:txBody>
      </p:sp>
      <p:pic>
        <p:nvPicPr>
          <p:cNvPr id="2" name="Grafik 1"/>
          <p:cNvPicPr>
            <a:picLocks noChangeAspect="1"/>
          </p:cNvPicPr>
          <p:nvPr/>
        </p:nvPicPr>
        <p:blipFill rotWithShape="1">
          <a:blip r:embed="rId3"/>
          <a:srcRect l="24801" t="31100" r="29525" b="24013"/>
          <a:stretch/>
        </p:blipFill>
        <p:spPr>
          <a:xfrm>
            <a:off x="755576" y="1609094"/>
            <a:ext cx="7488832" cy="4906476"/>
          </a:xfrm>
          <a:prstGeom prst="rect">
            <a:avLst/>
          </a:prstGeom>
        </p:spPr>
      </p:pic>
      <p:sp>
        <p:nvSpPr>
          <p:cNvPr id="8" name="Rechteck 7"/>
          <p:cNvSpPr/>
          <p:nvPr/>
        </p:nvSpPr>
        <p:spPr bwMode="auto">
          <a:xfrm>
            <a:off x="6228184" y="1916832"/>
            <a:ext cx="1224136" cy="216024"/>
          </a:xfrm>
          <a:prstGeom prst="rect">
            <a:avLst/>
          </a:prstGeom>
          <a:solidFill>
            <a:srgbClr val="FF0000">
              <a:alpha val="10196"/>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dirty="0">
              <a:ln>
                <a:noFill/>
              </a:ln>
              <a:solidFill>
                <a:schemeClr val="tx1"/>
              </a:solidFill>
              <a:effectLst/>
              <a:latin typeface="Times New Roman" pitchFamily="18" charset="0"/>
            </a:endParaRPr>
          </a:p>
        </p:txBody>
      </p:sp>
      <p:sp>
        <p:nvSpPr>
          <p:cNvPr id="9" name="Rechteck 8"/>
          <p:cNvSpPr/>
          <p:nvPr/>
        </p:nvSpPr>
        <p:spPr bwMode="auto">
          <a:xfrm>
            <a:off x="5201504" y="2627628"/>
            <a:ext cx="1224136" cy="216024"/>
          </a:xfrm>
          <a:prstGeom prst="rect">
            <a:avLst/>
          </a:prstGeom>
          <a:solidFill>
            <a:srgbClr val="FF0000">
              <a:alpha val="10196"/>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dirty="0">
              <a:ln>
                <a:noFill/>
              </a:ln>
              <a:solidFill>
                <a:schemeClr val="tx1"/>
              </a:solidFill>
              <a:effectLst/>
              <a:latin typeface="Times New Roman" pitchFamily="18" charset="0"/>
            </a:endParaRPr>
          </a:p>
        </p:txBody>
      </p:sp>
      <p:sp>
        <p:nvSpPr>
          <p:cNvPr id="10" name="Rechteck 9"/>
          <p:cNvSpPr/>
          <p:nvPr/>
        </p:nvSpPr>
        <p:spPr bwMode="auto">
          <a:xfrm>
            <a:off x="6012160" y="2996952"/>
            <a:ext cx="936104" cy="216024"/>
          </a:xfrm>
          <a:prstGeom prst="rect">
            <a:avLst/>
          </a:prstGeom>
          <a:solidFill>
            <a:srgbClr val="FF0000">
              <a:alpha val="10196"/>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dirty="0">
              <a:ln>
                <a:noFill/>
              </a:ln>
              <a:solidFill>
                <a:schemeClr val="tx1"/>
              </a:solidFill>
              <a:effectLst/>
              <a:latin typeface="Times New Roman" pitchFamily="18" charset="0"/>
            </a:endParaRPr>
          </a:p>
        </p:txBody>
      </p:sp>
      <p:sp>
        <p:nvSpPr>
          <p:cNvPr id="12" name="Rechteck 11"/>
          <p:cNvSpPr/>
          <p:nvPr/>
        </p:nvSpPr>
        <p:spPr bwMode="auto">
          <a:xfrm>
            <a:off x="6732240" y="3366276"/>
            <a:ext cx="1224136" cy="216024"/>
          </a:xfrm>
          <a:prstGeom prst="rect">
            <a:avLst/>
          </a:prstGeom>
          <a:solidFill>
            <a:srgbClr val="FF0000">
              <a:alpha val="10196"/>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dirty="0">
              <a:ln>
                <a:noFill/>
              </a:ln>
              <a:solidFill>
                <a:schemeClr val="tx1"/>
              </a:solidFill>
              <a:effectLst/>
              <a:latin typeface="Times New Roman" pitchFamily="18" charset="0"/>
            </a:endParaRPr>
          </a:p>
        </p:txBody>
      </p:sp>
      <p:sp>
        <p:nvSpPr>
          <p:cNvPr id="13" name="Rechteck 12"/>
          <p:cNvSpPr/>
          <p:nvPr/>
        </p:nvSpPr>
        <p:spPr bwMode="auto">
          <a:xfrm>
            <a:off x="6372200" y="3775114"/>
            <a:ext cx="1512168" cy="229950"/>
          </a:xfrm>
          <a:prstGeom prst="rect">
            <a:avLst/>
          </a:prstGeom>
          <a:solidFill>
            <a:srgbClr val="FF0000">
              <a:alpha val="10196"/>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dirty="0">
              <a:ln>
                <a:noFill/>
              </a:ln>
              <a:solidFill>
                <a:schemeClr val="tx1"/>
              </a:solidFill>
              <a:effectLst/>
              <a:latin typeface="Times New Roman" pitchFamily="18" charset="0"/>
            </a:endParaRPr>
          </a:p>
        </p:txBody>
      </p:sp>
      <p:sp>
        <p:nvSpPr>
          <p:cNvPr id="14" name="Rechteck 13"/>
          <p:cNvSpPr/>
          <p:nvPr/>
        </p:nvSpPr>
        <p:spPr bwMode="auto">
          <a:xfrm>
            <a:off x="3296802" y="4293096"/>
            <a:ext cx="936104" cy="216024"/>
          </a:xfrm>
          <a:prstGeom prst="rect">
            <a:avLst/>
          </a:prstGeom>
          <a:solidFill>
            <a:srgbClr val="FF0000">
              <a:alpha val="10196"/>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dirty="0">
              <a:ln>
                <a:noFill/>
              </a:ln>
              <a:solidFill>
                <a:schemeClr val="tx1"/>
              </a:solidFill>
              <a:effectLst/>
              <a:latin typeface="Times New Roman" pitchFamily="18" charset="0"/>
            </a:endParaRPr>
          </a:p>
        </p:txBody>
      </p:sp>
      <p:sp>
        <p:nvSpPr>
          <p:cNvPr id="15" name="Rechteck 14"/>
          <p:cNvSpPr/>
          <p:nvPr/>
        </p:nvSpPr>
        <p:spPr bwMode="auto">
          <a:xfrm>
            <a:off x="4355976" y="4692650"/>
            <a:ext cx="3240360" cy="225308"/>
          </a:xfrm>
          <a:prstGeom prst="rect">
            <a:avLst/>
          </a:prstGeom>
          <a:solidFill>
            <a:srgbClr val="FF0000">
              <a:alpha val="10196"/>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dirty="0">
              <a:ln>
                <a:noFill/>
              </a:ln>
              <a:solidFill>
                <a:schemeClr val="tx1"/>
              </a:solidFill>
              <a:effectLst/>
              <a:latin typeface="Times New Roman" pitchFamily="18" charset="0"/>
            </a:endParaRPr>
          </a:p>
        </p:txBody>
      </p:sp>
      <p:sp>
        <p:nvSpPr>
          <p:cNvPr id="16" name="Rechteck 15"/>
          <p:cNvSpPr/>
          <p:nvPr/>
        </p:nvSpPr>
        <p:spPr bwMode="auto">
          <a:xfrm>
            <a:off x="6362916" y="5517232"/>
            <a:ext cx="936104" cy="216024"/>
          </a:xfrm>
          <a:prstGeom prst="rect">
            <a:avLst/>
          </a:prstGeom>
          <a:solidFill>
            <a:srgbClr val="FF0000">
              <a:alpha val="10196"/>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dirty="0">
              <a:ln>
                <a:noFill/>
              </a:ln>
              <a:solidFill>
                <a:schemeClr val="tx1"/>
              </a:solidFill>
              <a:effectLst/>
              <a:latin typeface="Times New Roman" pitchFamily="18" charset="0"/>
            </a:endParaRPr>
          </a:p>
        </p:txBody>
      </p:sp>
      <p:sp>
        <p:nvSpPr>
          <p:cNvPr id="17" name="Rechteck 16"/>
          <p:cNvSpPr/>
          <p:nvPr/>
        </p:nvSpPr>
        <p:spPr bwMode="auto">
          <a:xfrm>
            <a:off x="4265400" y="5747182"/>
            <a:ext cx="1098688" cy="274106"/>
          </a:xfrm>
          <a:prstGeom prst="rect">
            <a:avLst/>
          </a:prstGeom>
          <a:solidFill>
            <a:srgbClr val="FF0000">
              <a:alpha val="10196"/>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dirty="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65914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2" grpId="0" animBg="1"/>
      <p:bldP spid="13" grpId="0" animBg="1"/>
      <p:bldP spid="14" grpId="0" animBg="1"/>
      <p:bldP spid="15" grpId="0" animBg="1"/>
      <p:bldP spid="16" grpId="0" animBg="1"/>
      <p:bldP spid="17"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bwMode="auto">
          <a:xfrm>
            <a:off x="323528" y="1506048"/>
            <a:ext cx="8496944" cy="5112568"/>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Times New Roman" pitchFamily="18" charset="0"/>
            </a:endParaRPr>
          </a:p>
        </p:txBody>
      </p:sp>
      <p:sp>
        <p:nvSpPr>
          <p:cNvPr id="7171" name="Line 3"/>
          <p:cNvSpPr>
            <a:spLocks noChangeShapeType="1"/>
          </p:cNvSpPr>
          <p:nvPr/>
        </p:nvSpPr>
        <p:spPr bwMode="auto">
          <a:xfrm>
            <a:off x="609600" y="685800"/>
            <a:ext cx="792480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
        <p:nvSpPr>
          <p:cNvPr id="7172" name="Rectangle 4"/>
          <p:cNvSpPr>
            <a:spLocks noChangeArrowheads="1"/>
          </p:cNvSpPr>
          <p:nvPr/>
        </p:nvSpPr>
        <p:spPr bwMode="auto">
          <a:xfrm>
            <a:off x="0" y="548680"/>
            <a:ext cx="9220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de-DE" sz="3000" b="1" dirty="0">
                <a:latin typeface="Arial" panose="020B0604020202020204" pitchFamily="34" charset="0"/>
              </a:rPr>
              <a:t>Anatomy of the LA and AF</a:t>
            </a:r>
            <a:endParaRPr lang="en-US" altLang="de-DE" sz="3000" b="1" dirty="0"/>
          </a:p>
        </p:txBody>
      </p:sp>
      <p:pic>
        <p:nvPicPr>
          <p:cNvPr id="2" name="Grafik 1"/>
          <p:cNvPicPr>
            <a:picLocks noChangeAspect="1"/>
          </p:cNvPicPr>
          <p:nvPr/>
        </p:nvPicPr>
        <p:blipFill rotWithShape="1">
          <a:blip r:embed="rId3"/>
          <a:srcRect l="5113" t="23750" r="23226" b="18107"/>
          <a:stretch/>
        </p:blipFill>
        <p:spPr>
          <a:xfrm>
            <a:off x="483491" y="1799396"/>
            <a:ext cx="8150223" cy="4408512"/>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1506047"/>
            <a:ext cx="5597211" cy="50149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13432753"/>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bwMode="auto">
          <a:xfrm>
            <a:off x="323528" y="1506048"/>
            <a:ext cx="8496944" cy="5112568"/>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Times New Roman" pitchFamily="18" charset="0"/>
            </a:endParaRPr>
          </a:p>
        </p:txBody>
      </p:sp>
      <p:sp>
        <p:nvSpPr>
          <p:cNvPr id="7171" name="Line 3"/>
          <p:cNvSpPr>
            <a:spLocks noChangeShapeType="1"/>
          </p:cNvSpPr>
          <p:nvPr/>
        </p:nvSpPr>
        <p:spPr bwMode="auto">
          <a:xfrm>
            <a:off x="609600" y="685800"/>
            <a:ext cx="792480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
        <p:nvSpPr>
          <p:cNvPr id="7172" name="Rectangle 4"/>
          <p:cNvSpPr>
            <a:spLocks noChangeArrowheads="1"/>
          </p:cNvSpPr>
          <p:nvPr/>
        </p:nvSpPr>
        <p:spPr bwMode="auto">
          <a:xfrm>
            <a:off x="0" y="548680"/>
            <a:ext cx="9220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de-DE" sz="3000" b="1" dirty="0">
                <a:latin typeface="Arial" panose="020B0604020202020204" pitchFamily="34" charset="0"/>
              </a:rPr>
              <a:t>AF </a:t>
            </a:r>
            <a:r>
              <a:rPr lang="en-US" altLang="de-DE" sz="3000" b="1" dirty="0" smtClean="0">
                <a:latin typeface="Arial" panose="020B0604020202020204" pitchFamily="34" charset="0"/>
              </a:rPr>
              <a:t>Mechanisms </a:t>
            </a:r>
            <a:r>
              <a:rPr lang="en-US" altLang="de-DE" sz="3000" b="1" dirty="0">
                <a:latin typeface="Arial" panose="020B0604020202020204" pitchFamily="34" charset="0"/>
              </a:rPr>
              <a:t>and </a:t>
            </a:r>
            <a:r>
              <a:rPr lang="en-US" altLang="de-DE" sz="3000" b="1" dirty="0" smtClean="0">
                <a:latin typeface="Arial" panose="020B0604020202020204" pitchFamily="34" charset="0"/>
              </a:rPr>
              <a:t>Ablation Concepts</a:t>
            </a:r>
            <a:endParaRPr lang="en-US" altLang="de-DE" sz="3000" b="1" dirty="0"/>
          </a:p>
        </p:txBody>
      </p:sp>
      <p:pic>
        <p:nvPicPr>
          <p:cNvPr id="2" name="Grafik 1"/>
          <p:cNvPicPr>
            <a:picLocks noChangeAspect="1"/>
          </p:cNvPicPr>
          <p:nvPr/>
        </p:nvPicPr>
        <p:blipFill rotWithShape="1">
          <a:blip r:embed="rId3"/>
          <a:srcRect l="12988" t="13382" r="31888" b="8656"/>
          <a:stretch/>
        </p:blipFill>
        <p:spPr>
          <a:xfrm>
            <a:off x="467544" y="2132856"/>
            <a:ext cx="4007793" cy="3778776"/>
          </a:xfrm>
          <a:prstGeom prst="rect">
            <a:avLst/>
          </a:prstGeom>
        </p:spPr>
      </p:pic>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37205" b="23503"/>
          <a:stretch/>
        </p:blipFill>
        <p:spPr bwMode="auto">
          <a:xfrm>
            <a:off x="4795762" y="2132856"/>
            <a:ext cx="3837698" cy="3737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4431297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075" y="1638300"/>
            <a:ext cx="8243888" cy="4814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795463"/>
            <a:ext cx="1376363" cy="90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3000375"/>
            <a:ext cx="1376363" cy="91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3"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5950" y="4340225"/>
            <a:ext cx="1370013" cy="906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4" name="Line 6"/>
          <p:cNvSpPr>
            <a:spLocks noChangeShapeType="1"/>
          </p:cNvSpPr>
          <p:nvPr/>
        </p:nvSpPr>
        <p:spPr bwMode="auto">
          <a:xfrm>
            <a:off x="609600" y="620713"/>
            <a:ext cx="792480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
        <p:nvSpPr>
          <p:cNvPr id="17416" name="Rectangle 2"/>
          <p:cNvSpPr>
            <a:spLocks noChangeArrowheads="1"/>
          </p:cNvSpPr>
          <p:nvPr/>
        </p:nvSpPr>
        <p:spPr bwMode="auto">
          <a:xfrm>
            <a:off x="-107950" y="746125"/>
            <a:ext cx="91440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de-DE" altLang="de-DE" sz="3000" b="1" dirty="0">
                <a:solidFill>
                  <a:schemeClr val="tx2"/>
                </a:solidFill>
                <a:latin typeface="Arial" panose="020B0604020202020204" pitchFamily="34" charset="0"/>
              </a:rPr>
              <a:t>Catheter </a:t>
            </a:r>
            <a:r>
              <a:rPr lang="de-DE" altLang="de-DE" sz="3000" b="1" dirty="0" smtClean="0">
                <a:solidFill>
                  <a:schemeClr val="tx2"/>
                </a:solidFill>
                <a:latin typeface="Arial" panose="020B0604020202020204" pitchFamily="34" charset="0"/>
              </a:rPr>
              <a:t>Ablation </a:t>
            </a:r>
            <a:r>
              <a:rPr lang="de-DE" altLang="de-DE" sz="3000" b="1" dirty="0">
                <a:solidFill>
                  <a:schemeClr val="tx2"/>
                </a:solidFill>
                <a:latin typeface="Arial" panose="020B0604020202020204" pitchFamily="34" charset="0"/>
              </a:rPr>
              <a:t>of </a:t>
            </a:r>
            <a:r>
              <a:rPr lang="de-DE" altLang="de-DE" sz="3000" b="1" dirty="0" smtClean="0">
                <a:solidFill>
                  <a:schemeClr val="tx2"/>
                </a:solidFill>
                <a:latin typeface="Arial" panose="020B0604020202020204" pitchFamily="34" charset="0"/>
              </a:rPr>
              <a:t>Persistent </a:t>
            </a:r>
            <a:r>
              <a:rPr lang="de-DE" altLang="de-DE" sz="3000" b="1" dirty="0">
                <a:solidFill>
                  <a:schemeClr val="tx2"/>
                </a:solidFill>
                <a:latin typeface="Arial" panose="020B0604020202020204" pitchFamily="34" charset="0"/>
              </a:rPr>
              <a:t>AF</a:t>
            </a:r>
          </a:p>
        </p:txBody>
      </p:sp>
    </p:spTree>
    <p:extLst>
      <p:ext uri="{BB962C8B-B14F-4D97-AF65-F5344CB8AC3E}">
        <p14:creationId xmlns:p14="http://schemas.microsoft.com/office/powerpoint/2010/main" val="92741406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6" name="Rectangle 2"/>
          <p:cNvSpPr>
            <a:spLocks noChangeArrowheads="1"/>
          </p:cNvSpPr>
          <p:nvPr/>
        </p:nvSpPr>
        <p:spPr bwMode="auto">
          <a:xfrm>
            <a:off x="323528" y="1772816"/>
            <a:ext cx="8824664"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150000"/>
              </a:lnSpc>
              <a:spcBef>
                <a:spcPct val="20000"/>
              </a:spcBef>
              <a:buFontTx/>
              <a:buChar char="•"/>
            </a:pPr>
            <a:r>
              <a:rPr lang="en-GB" altLang="de-DE" dirty="0">
                <a:latin typeface="Arial" panose="020B0604020202020204" pitchFamily="34" charset="0"/>
                <a:cs typeface="Arial" panose="020B0604020202020204" pitchFamily="34" charset="0"/>
              </a:rPr>
              <a:t>Obesity</a:t>
            </a:r>
          </a:p>
          <a:p>
            <a:pPr>
              <a:lnSpc>
                <a:spcPct val="150000"/>
              </a:lnSpc>
              <a:spcBef>
                <a:spcPct val="20000"/>
              </a:spcBef>
              <a:buFontTx/>
              <a:buChar char="•"/>
            </a:pPr>
            <a:r>
              <a:rPr lang="en-GB" altLang="de-DE" dirty="0">
                <a:latin typeface="Arial" panose="020B0604020202020204" pitchFamily="34" charset="0"/>
                <a:cs typeface="Arial" panose="020B0604020202020204" pitchFamily="34" charset="0"/>
              </a:rPr>
              <a:t>Sleep </a:t>
            </a:r>
            <a:r>
              <a:rPr lang="en-GB" altLang="de-DE" dirty="0" smtClean="0">
                <a:latin typeface="Arial" panose="020B0604020202020204" pitchFamily="34" charset="0"/>
                <a:cs typeface="Arial" panose="020B0604020202020204" pitchFamily="34" charset="0"/>
              </a:rPr>
              <a:t>apnea</a:t>
            </a:r>
            <a:endParaRPr lang="en-GB" altLang="de-DE" dirty="0">
              <a:latin typeface="Arial" panose="020B0604020202020204" pitchFamily="34" charset="0"/>
              <a:cs typeface="Arial" panose="020B0604020202020204" pitchFamily="34" charset="0"/>
            </a:endParaRPr>
          </a:p>
          <a:p>
            <a:pPr>
              <a:lnSpc>
                <a:spcPct val="150000"/>
              </a:lnSpc>
              <a:spcBef>
                <a:spcPct val="20000"/>
              </a:spcBef>
              <a:buFontTx/>
              <a:buChar char="•"/>
            </a:pPr>
            <a:r>
              <a:rPr lang="en-GB" altLang="de-DE" dirty="0">
                <a:latin typeface="Arial" panose="020B0604020202020204" pitchFamily="34" charset="0"/>
                <a:cs typeface="Arial" panose="020B0604020202020204" pitchFamily="34" charset="0"/>
              </a:rPr>
              <a:t>Hypertension</a:t>
            </a:r>
          </a:p>
          <a:p>
            <a:pPr>
              <a:lnSpc>
                <a:spcPct val="150000"/>
              </a:lnSpc>
              <a:spcBef>
                <a:spcPct val="20000"/>
              </a:spcBef>
              <a:buFontTx/>
              <a:buChar char="•"/>
            </a:pPr>
            <a:r>
              <a:rPr lang="en-GB" altLang="de-DE" dirty="0">
                <a:latin typeface="Arial" panose="020B0604020202020204" pitchFamily="34" charset="0"/>
                <a:cs typeface="Arial" panose="020B0604020202020204" pitchFamily="34" charset="0"/>
              </a:rPr>
              <a:t>Diabetes</a:t>
            </a:r>
          </a:p>
          <a:p>
            <a:pPr>
              <a:lnSpc>
                <a:spcPct val="150000"/>
              </a:lnSpc>
              <a:spcBef>
                <a:spcPct val="20000"/>
              </a:spcBef>
              <a:buFontTx/>
              <a:buChar char="•"/>
            </a:pPr>
            <a:r>
              <a:rPr lang="en-GB" altLang="de-DE" dirty="0">
                <a:latin typeface="Arial" panose="020B0604020202020204" pitchFamily="34" charset="0"/>
                <a:cs typeface="Arial" panose="020B0604020202020204" pitchFamily="34" charset="0"/>
              </a:rPr>
              <a:t>Alcohol</a:t>
            </a:r>
          </a:p>
          <a:p>
            <a:pPr>
              <a:lnSpc>
                <a:spcPct val="150000"/>
              </a:lnSpc>
              <a:spcBef>
                <a:spcPct val="20000"/>
              </a:spcBef>
              <a:buFontTx/>
              <a:buChar char="•"/>
            </a:pPr>
            <a:r>
              <a:rPr lang="en-GB" altLang="de-DE" dirty="0">
                <a:latin typeface="Arial" panose="020B0604020202020204" pitchFamily="34" charset="0"/>
                <a:cs typeface="Arial" panose="020B0604020202020204" pitchFamily="34" charset="0"/>
              </a:rPr>
              <a:t>Exercise</a:t>
            </a:r>
            <a:br>
              <a:rPr lang="en-GB" altLang="de-DE" dirty="0">
                <a:latin typeface="Arial" panose="020B0604020202020204" pitchFamily="34" charset="0"/>
                <a:cs typeface="Arial" panose="020B0604020202020204" pitchFamily="34" charset="0"/>
              </a:rPr>
            </a:br>
            <a:endParaRPr lang="en-GB" altLang="de-DE" dirty="0">
              <a:latin typeface="Arial" panose="020B0604020202020204" pitchFamily="34" charset="0"/>
              <a:cs typeface="Arial" panose="020B0604020202020204" pitchFamily="34" charset="0"/>
            </a:endParaRPr>
          </a:p>
          <a:p>
            <a:pPr>
              <a:lnSpc>
                <a:spcPct val="150000"/>
              </a:lnSpc>
              <a:spcBef>
                <a:spcPct val="20000"/>
              </a:spcBef>
              <a:buFontTx/>
              <a:buChar char="•"/>
            </a:pPr>
            <a:r>
              <a:rPr lang="en-GB" altLang="de-DE" dirty="0">
                <a:latin typeface="Arial" panose="020B0604020202020204" pitchFamily="34" charset="0"/>
                <a:cs typeface="Arial" panose="020B0604020202020204" pitchFamily="34" charset="0"/>
              </a:rPr>
              <a:t>Control of risk factors has a significant impact on AF burden</a:t>
            </a:r>
          </a:p>
        </p:txBody>
      </p:sp>
      <p:sp>
        <p:nvSpPr>
          <p:cNvPr id="7171" name="Line 3"/>
          <p:cNvSpPr>
            <a:spLocks noChangeShapeType="1"/>
          </p:cNvSpPr>
          <p:nvPr/>
        </p:nvSpPr>
        <p:spPr bwMode="auto">
          <a:xfrm>
            <a:off x="609600" y="685800"/>
            <a:ext cx="792480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
        <p:nvSpPr>
          <p:cNvPr id="7172" name="Rectangle 4"/>
          <p:cNvSpPr>
            <a:spLocks noChangeArrowheads="1"/>
          </p:cNvSpPr>
          <p:nvPr/>
        </p:nvSpPr>
        <p:spPr bwMode="auto">
          <a:xfrm>
            <a:off x="0" y="620713"/>
            <a:ext cx="9220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de-DE" sz="3000" b="1" dirty="0">
                <a:latin typeface="Arial" panose="020B0604020202020204" pitchFamily="34" charset="0"/>
              </a:rPr>
              <a:t>Risk </a:t>
            </a:r>
            <a:r>
              <a:rPr lang="en-US" altLang="de-DE" sz="3000" b="1" dirty="0" smtClean="0">
                <a:latin typeface="Arial" panose="020B0604020202020204" pitchFamily="34" charset="0"/>
              </a:rPr>
              <a:t>Factors </a:t>
            </a:r>
            <a:r>
              <a:rPr lang="en-US" altLang="de-DE" sz="3000" b="1" dirty="0">
                <a:latin typeface="Arial" panose="020B0604020202020204" pitchFamily="34" charset="0"/>
              </a:rPr>
              <a:t>and </a:t>
            </a:r>
            <a:r>
              <a:rPr lang="en-US" altLang="de-DE" sz="3000" b="1" dirty="0" smtClean="0">
                <a:latin typeface="Arial" panose="020B0604020202020204" pitchFamily="34" charset="0"/>
              </a:rPr>
              <a:t>Their </a:t>
            </a:r>
            <a:r>
              <a:rPr lang="en-US" altLang="de-DE" sz="3000" b="1" dirty="0">
                <a:latin typeface="Arial" panose="020B0604020202020204" pitchFamily="34" charset="0"/>
              </a:rPr>
              <a:t>I</a:t>
            </a:r>
            <a:r>
              <a:rPr lang="en-US" altLang="de-DE" sz="3000" b="1" dirty="0" smtClean="0">
                <a:latin typeface="Arial" panose="020B0604020202020204" pitchFamily="34" charset="0"/>
              </a:rPr>
              <a:t>nteraction </a:t>
            </a:r>
            <a:r>
              <a:rPr lang="en-US" altLang="de-DE" sz="3000" b="1" dirty="0">
                <a:latin typeface="Arial" panose="020B0604020202020204" pitchFamily="34" charset="0"/>
              </a:rPr>
              <a:t>with AF</a:t>
            </a:r>
            <a:endParaRPr lang="en-US" altLang="de-DE" sz="3000" b="1" dirty="0"/>
          </a:p>
        </p:txBody>
      </p:sp>
      <p:grpSp>
        <p:nvGrpSpPr>
          <p:cNvPr id="5" name="Gruppieren 4"/>
          <p:cNvGrpSpPr/>
          <p:nvPr/>
        </p:nvGrpSpPr>
        <p:grpSpPr>
          <a:xfrm>
            <a:off x="3288573" y="1614997"/>
            <a:ext cx="4824536" cy="4042003"/>
            <a:chOff x="3419872" y="1835269"/>
            <a:chExt cx="4824536" cy="4042003"/>
          </a:xfrm>
        </p:grpSpPr>
        <p:grpSp>
          <p:nvGrpSpPr>
            <p:cNvPr id="3" name="Gruppieren 2"/>
            <p:cNvGrpSpPr/>
            <p:nvPr/>
          </p:nvGrpSpPr>
          <p:grpSpPr>
            <a:xfrm>
              <a:off x="3419872" y="1835269"/>
              <a:ext cx="4824536" cy="4042003"/>
              <a:chOff x="3635896" y="1403221"/>
              <a:chExt cx="4824536" cy="4042003"/>
            </a:xfrm>
          </p:grpSpPr>
          <p:sp>
            <p:nvSpPr>
              <p:cNvPr id="2" name="Rechteck 1"/>
              <p:cNvSpPr/>
              <p:nvPr/>
            </p:nvSpPr>
            <p:spPr bwMode="auto">
              <a:xfrm>
                <a:off x="3635896" y="1403221"/>
                <a:ext cx="4824536" cy="4042003"/>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Times New Roman" pitchFamily="18" charset="0"/>
                </a:endParaRPr>
              </a:p>
            </p:txBody>
          </p:sp>
          <p:grpSp>
            <p:nvGrpSpPr>
              <p:cNvPr id="12" name="Group 4"/>
              <p:cNvGrpSpPr/>
              <p:nvPr/>
            </p:nvGrpSpPr>
            <p:grpSpPr>
              <a:xfrm>
                <a:off x="4069697" y="1600003"/>
                <a:ext cx="3742665" cy="3744179"/>
                <a:chOff x="788502" y="1218164"/>
                <a:chExt cx="4394245" cy="4201642"/>
              </a:xfrm>
            </p:grpSpPr>
            <p:pic>
              <p:nvPicPr>
                <p:cNvPr id="13" name="Picture 2" descr="C:\Users\barbarac\AppData\Local\Microsoft\Windows\Temporary Internet Files\Content.IE5\07HYEE09\F3.large.jpg"/>
                <p:cNvPicPr>
                  <a:picLocks noChangeAspect="1" noChangeArrowheads="1"/>
                </p:cNvPicPr>
                <p:nvPr/>
              </p:nvPicPr>
              <p:blipFill rotWithShape="1">
                <a:blip r:embed="rId3">
                  <a:extLst>
                    <a:ext uri="{28A0092B-C50C-407E-A947-70E740481C1C}">
                      <a14:useLocalDpi xmlns:a14="http://schemas.microsoft.com/office/drawing/2010/main" val="0"/>
                    </a:ext>
                  </a:extLst>
                </a:blip>
                <a:srcRect l="55565" r="-975" b="20263"/>
                <a:stretch/>
              </p:blipFill>
              <p:spPr bwMode="auto">
                <a:xfrm>
                  <a:off x="788502" y="1218164"/>
                  <a:ext cx="4394245" cy="420164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3"/>
                <p:cNvSpPr/>
                <p:nvPr/>
              </p:nvSpPr>
              <p:spPr>
                <a:xfrm>
                  <a:off x="808159" y="1229687"/>
                  <a:ext cx="195944" cy="250945"/>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sp>
          <p:nvSpPr>
            <p:cNvPr id="4" name="Rechteck 3"/>
            <p:cNvSpPr/>
            <p:nvPr/>
          </p:nvSpPr>
          <p:spPr>
            <a:xfrm>
              <a:off x="3419872" y="5600273"/>
              <a:ext cx="1067976" cy="276999"/>
            </a:xfrm>
            <a:prstGeom prst="rect">
              <a:avLst/>
            </a:prstGeom>
          </p:spPr>
          <p:txBody>
            <a:bodyPr wrap="square">
              <a:spAutoFit/>
            </a:bodyPr>
            <a:lstStyle/>
            <a:p>
              <a:endParaRPr lang="en-GB" sz="1200" i="1" dirty="0">
                <a:solidFill>
                  <a:schemeClr val="tx1">
                    <a:lumMod val="50000"/>
                  </a:schemeClr>
                </a:solidFill>
              </a:endParaRPr>
            </a:p>
          </p:txBody>
        </p:sp>
      </p:grpSp>
      <p:sp>
        <p:nvSpPr>
          <p:cNvPr id="8" name="Rectangle 7"/>
          <p:cNvSpPr/>
          <p:nvPr/>
        </p:nvSpPr>
        <p:spPr>
          <a:xfrm>
            <a:off x="3283044" y="5287668"/>
            <a:ext cx="1701748" cy="338554"/>
          </a:xfrm>
          <a:prstGeom prst="rect">
            <a:avLst/>
          </a:prstGeom>
        </p:spPr>
        <p:txBody>
          <a:bodyPr wrap="none">
            <a:spAutoFit/>
          </a:bodyPr>
          <a:lstStyle/>
          <a:p>
            <a:r>
              <a:rPr lang="en-GB" sz="1600" b="1" dirty="0" smtClean="0">
                <a:solidFill>
                  <a:schemeClr val="tx1">
                    <a:lumMod val="50000"/>
                  </a:schemeClr>
                </a:solidFill>
              </a:rPr>
              <a:t>Pathak et al. 2015</a:t>
            </a:r>
            <a:endParaRPr lang="en-GB" sz="1600" b="1" dirty="0">
              <a:solidFill>
                <a:schemeClr val="tx1">
                  <a:lumMod val="50000"/>
                </a:schemeClr>
              </a:solidFill>
            </a:endParaRPr>
          </a:p>
        </p:txBody>
      </p:sp>
    </p:spTree>
    <p:extLst>
      <p:ext uri="{BB962C8B-B14F-4D97-AF65-F5344CB8AC3E}">
        <p14:creationId xmlns:p14="http://schemas.microsoft.com/office/powerpoint/2010/main" val="1405604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6" name="Rectangle 2"/>
          <p:cNvSpPr>
            <a:spLocks noChangeArrowheads="1"/>
          </p:cNvSpPr>
          <p:nvPr/>
        </p:nvSpPr>
        <p:spPr bwMode="auto">
          <a:xfrm>
            <a:off x="323528" y="1772816"/>
            <a:ext cx="8824664"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150000"/>
              </a:lnSpc>
              <a:spcBef>
                <a:spcPct val="20000"/>
              </a:spcBef>
              <a:buFontTx/>
              <a:buChar char="•"/>
            </a:pPr>
            <a:r>
              <a:rPr lang="en-GB" altLang="de-DE" dirty="0">
                <a:latin typeface="Arial" panose="020B0604020202020204" pitchFamily="34" charset="0"/>
                <a:cs typeface="Arial" panose="020B0604020202020204" pitchFamily="34" charset="0"/>
              </a:rPr>
              <a:t>Obesity</a:t>
            </a:r>
          </a:p>
          <a:p>
            <a:pPr>
              <a:lnSpc>
                <a:spcPct val="150000"/>
              </a:lnSpc>
              <a:spcBef>
                <a:spcPct val="20000"/>
              </a:spcBef>
              <a:buFontTx/>
              <a:buChar char="•"/>
            </a:pPr>
            <a:r>
              <a:rPr lang="en-GB" altLang="de-DE" dirty="0">
                <a:latin typeface="Arial" panose="020B0604020202020204" pitchFamily="34" charset="0"/>
                <a:cs typeface="Arial" panose="020B0604020202020204" pitchFamily="34" charset="0"/>
              </a:rPr>
              <a:t>Sleep </a:t>
            </a:r>
            <a:r>
              <a:rPr lang="en-GB" altLang="de-DE" dirty="0" smtClean="0">
                <a:latin typeface="Arial" panose="020B0604020202020204" pitchFamily="34" charset="0"/>
                <a:cs typeface="Arial" panose="020B0604020202020204" pitchFamily="34" charset="0"/>
              </a:rPr>
              <a:t>apnea</a:t>
            </a:r>
            <a:endParaRPr lang="en-GB" altLang="de-DE" dirty="0">
              <a:latin typeface="Arial" panose="020B0604020202020204" pitchFamily="34" charset="0"/>
              <a:cs typeface="Arial" panose="020B0604020202020204" pitchFamily="34" charset="0"/>
            </a:endParaRPr>
          </a:p>
          <a:p>
            <a:pPr>
              <a:lnSpc>
                <a:spcPct val="150000"/>
              </a:lnSpc>
              <a:spcBef>
                <a:spcPct val="20000"/>
              </a:spcBef>
              <a:buFontTx/>
              <a:buChar char="•"/>
            </a:pPr>
            <a:r>
              <a:rPr lang="en-GB" altLang="de-DE" dirty="0">
                <a:latin typeface="Arial" panose="020B0604020202020204" pitchFamily="34" charset="0"/>
                <a:cs typeface="Arial" panose="020B0604020202020204" pitchFamily="34" charset="0"/>
              </a:rPr>
              <a:t>Hypertension</a:t>
            </a:r>
          </a:p>
          <a:p>
            <a:pPr>
              <a:lnSpc>
                <a:spcPct val="150000"/>
              </a:lnSpc>
              <a:spcBef>
                <a:spcPct val="20000"/>
              </a:spcBef>
              <a:buFontTx/>
              <a:buChar char="•"/>
            </a:pPr>
            <a:r>
              <a:rPr lang="en-GB" altLang="de-DE" dirty="0">
                <a:latin typeface="Arial" panose="020B0604020202020204" pitchFamily="34" charset="0"/>
                <a:cs typeface="Arial" panose="020B0604020202020204" pitchFamily="34" charset="0"/>
              </a:rPr>
              <a:t>Diabetes</a:t>
            </a:r>
          </a:p>
          <a:p>
            <a:pPr>
              <a:lnSpc>
                <a:spcPct val="150000"/>
              </a:lnSpc>
              <a:spcBef>
                <a:spcPct val="20000"/>
              </a:spcBef>
              <a:buFontTx/>
              <a:buChar char="•"/>
            </a:pPr>
            <a:r>
              <a:rPr lang="en-GB" altLang="de-DE" dirty="0">
                <a:latin typeface="Arial" panose="020B0604020202020204" pitchFamily="34" charset="0"/>
                <a:cs typeface="Arial" panose="020B0604020202020204" pitchFamily="34" charset="0"/>
              </a:rPr>
              <a:t>Alcohol</a:t>
            </a:r>
          </a:p>
          <a:p>
            <a:pPr>
              <a:lnSpc>
                <a:spcPct val="150000"/>
              </a:lnSpc>
              <a:spcBef>
                <a:spcPct val="20000"/>
              </a:spcBef>
              <a:buFontTx/>
              <a:buChar char="•"/>
            </a:pPr>
            <a:r>
              <a:rPr lang="en-GB" altLang="de-DE" dirty="0">
                <a:latin typeface="Arial" panose="020B0604020202020204" pitchFamily="34" charset="0"/>
                <a:cs typeface="Arial" panose="020B0604020202020204" pitchFamily="34" charset="0"/>
              </a:rPr>
              <a:t>Exercise</a:t>
            </a:r>
            <a:br>
              <a:rPr lang="en-GB" altLang="de-DE" dirty="0">
                <a:latin typeface="Arial" panose="020B0604020202020204" pitchFamily="34" charset="0"/>
                <a:cs typeface="Arial" panose="020B0604020202020204" pitchFamily="34" charset="0"/>
              </a:rPr>
            </a:br>
            <a:endParaRPr lang="en-GB" altLang="de-DE" dirty="0">
              <a:latin typeface="Arial" panose="020B0604020202020204" pitchFamily="34" charset="0"/>
              <a:cs typeface="Arial" panose="020B0604020202020204" pitchFamily="34" charset="0"/>
            </a:endParaRPr>
          </a:p>
          <a:p>
            <a:pPr>
              <a:lnSpc>
                <a:spcPct val="150000"/>
              </a:lnSpc>
              <a:spcBef>
                <a:spcPct val="20000"/>
              </a:spcBef>
              <a:buFontTx/>
              <a:buChar char="•"/>
            </a:pPr>
            <a:r>
              <a:rPr lang="en-GB" altLang="de-DE" dirty="0">
                <a:latin typeface="Arial" panose="020B0604020202020204" pitchFamily="34" charset="0"/>
                <a:cs typeface="Arial" panose="020B0604020202020204" pitchFamily="34" charset="0"/>
              </a:rPr>
              <a:t>Control of risk factors has a significant impact on AF burden</a:t>
            </a:r>
          </a:p>
        </p:txBody>
      </p:sp>
      <p:sp>
        <p:nvSpPr>
          <p:cNvPr id="7171" name="Line 3"/>
          <p:cNvSpPr>
            <a:spLocks noChangeShapeType="1"/>
          </p:cNvSpPr>
          <p:nvPr/>
        </p:nvSpPr>
        <p:spPr bwMode="auto">
          <a:xfrm>
            <a:off x="609600" y="685800"/>
            <a:ext cx="792480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
        <p:nvSpPr>
          <p:cNvPr id="7172" name="Rectangle 4"/>
          <p:cNvSpPr>
            <a:spLocks noChangeArrowheads="1"/>
          </p:cNvSpPr>
          <p:nvPr/>
        </p:nvSpPr>
        <p:spPr bwMode="auto">
          <a:xfrm>
            <a:off x="0" y="620713"/>
            <a:ext cx="9220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de-DE" sz="3000" b="1" dirty="0">
                <a:latin typeface="Arial" panose="020B0604020202020204" pitchFamily="34" charset="0"/>
              </a:rPr>
              <a:t>Risk </a:t>
            </a:r>
            <a:r>
              <a:rPr lang="en-US" altLang="de-DE" sz="3000" b="1" dirty="0" smtClean="0">
                <a:latin typeface="Arial" panose="020B0604020202020204" pitchFamily="34" charset="0"/>
              </a:rPr>
              <a:t>Factors and Their Interaction </a:t>
            </a:r>
            <a:r>
              <a:rPr lang="en-US" altLang="de-DE" sz="3000" b="1" dirty="0">
                <a:latin typeface="Arial" panose="020B0604020202020204" pitchFamily="34" charset="0"/>
              </a:rPr>
              <a:t>with AF</a:t>
            </a:r>
            <a:endParaRPr lang="en-US" altLang="de-DE" sz="3000" b="1" dirty="0"/>
          </a:p>
        </p:txBody>
      </p:sp>
      <p:graphicFrame>
        <p:nvGraphicFramePr>
          <p:cNvPr id="15" name="Tableau 3"/>
          <p:cNvGraphicFramePr>
            <a:graphicFrameLocks noGrp="1"/>
          </p:cNvGraphicFramePr>
          <p:nvPr>
            <p:extLst>
              <p:ext uri="{D42A27DB-BD31-4B8C-83A1-F6EECF244321}">
                <p14:modId xmlns:p14="http://schemas.microsoft.com/office/powerpoint/2010/main" val="4200874298"/>
              </p:ext>
            </p:extLst>
          </p:nvPr>
        </p:nvGraphicFramePr>
        <p:xfrm>
          <a:off x="2987824" y="1995901"/>
          <a:ext cx="5735803" cy="3593339"/>
        </p:xfrm>
        <a:graphic>
          <a:graphicData uri="http://schemas.openxmlformats.org/drawingml/2006/table">
            <a:tbl>
              <a:tblPr firstRow="1" bandRow="1">
                <a:effectLst>
                  <a:outerShdw blurRad="50800" dist="38100" dir="2700000" algn="tl" rotWithShape="0">
                    <a:prstClr val="black">
                      <a:alpha val="40000"/>
                    </a:prstClr>
                  </a:outerShdw>
                </a:effectLst>
              </a:tblPr>
              <a:tblGrid>
                <a:gridCol w="3348313">
                  <a:extLst>
                    <a:ext uri="{9D8B030D-6E8A-4147-A177-3AD203B41FA5}">
                      <a16:colId xmlns:a16="http://schemas.microsoft.com/office/drawing/2014/main" xmlns="" val="20000"/>
                    </a:ext>
                  </a:extLst>
                </a:gridCol>
                <a:gridCol w="2387490">
                  <a:extLst>
                    <a:ext uri="{9D8B030D-6E8A-4147-A177-3AD203B41FA5}">
                      <a16:colId xmlns:a16="http://schemas.microsoft.com/office/drawing/2014/main" xmlns="" val="20001"/>
                    </a:ext>
                  </a:extLst>
                </a:gridCol>
              </a:tblGrid>
              <a:tr h="295377">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nSpc>
                          <a:spcPct val="114000"/>
                        </a:lnSpc>
                      </a:pPr>
                      <a:r>
                        <a:rPr lang="fr-FR" sz="1400" dirty="0" err="1">
                          <a:solidFill>
                            <a:schemeClr val="tx2"/>
                          </a:solidFill>
                        </a:rPr>
                        <a:t>Comorbidity</a:t>
                      </a:r>
                      <a:endParaRPr lang="fr-FR" sz="1400" dirty="0">
                        <a:solidFill>
                          <a:schemeClr val="tx2"/>
                        </a:solidFill>
                      </a:endParaRPr>
                    </a:p>
                  </a:txBody>
                  <a:tcPr marL="121920" marR="121920" anchor="ctr">
                    <a:lnL w="1905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A70432"/>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nSpc>
                          <a:spcPct val="114000"/>
                        </a:lnSpc>
                      </a:pPr>
                      <a:r>
                        <a:rPr lang="fr-FR" sz="1400" dirty="0">
                          <a:solidFill>
                            <a:schemeClr val="tx2"/>
                          </a:solidFill>
                        </a:rPr>
                        <a:t>Association </a:t>
                      </a:r>
                      <a:r>
                        <a:rPr lang="fr-FR" sz="1400" dirty="0" err="1">
                          <a:solidFill>
                            <a:schemeClr val="tx2"/>
                          </a:solidFill>
                        </a:rPr>
                        <a:t>with</a:t>
                      </a:r>
                      <a:r>
                        <a:rPr lang="fr-FR" sz="1400" dirty="0">
                          <a:solidFill>
                            <a:schemeClr val="tx2"/>
                          </a:solidFill>
                        </a:rPr>
                        <a:t> AF</a:t>
                      </a:r>
                    </a:p>
                  </a:txBody>
                  <a:tcPr marL="121920" marR="121920" anchor="ctr">
                    <a:lnL w="12700" cap="flat" cmpd="sng" algn="ctr">
                      <a:solidFill>
                        <a:sysClr val="windowText" lastClr="000000"/>
                      </a:solidFill>
                      <a:prstDash val="solid"/>
                      <a:round/>
                      <a:headEnd type="none" w="med" len="med"/>
                      <a:tailEnd type="none" w="med" len="med"/>
                    </a:lnL>
                    <a:lnR w="19050" cap="flat" cmpd="sng" algn="ctr">
                      <a:solidFill>
                        <a:sysClr val="windowText" lastClr="000000"/>
                      </a:solidFill>
                      <a:prstDash val="solid"/>
                      <a:round/>
                      <a:headEnd type="none" w="med" len="med"/>
                      <a:tailEnd type="none" w="med" len="med"/>
                    </a:lnR>
                    <a:lnT w="1905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A70432"/>
                    </a:solidFill>
                  </a:tcPr>
                </a:tc>
                <a:extLst>
                  <a:ext uri="{0D108BD9-81ED-4DB2-BD59-A6C34878D82A}">
                    <a16:rowId xmlns:a16="http://schemas.microsoft.com/office/drawing/2014/main" xmlns="" val="10000"/>
                  </a:ext>
                </a:extLst>
              </a:tr>
              <a:tr h="29537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114000"/>
                        </a:lnSpc>
                      </a:pPr>
                      <a:r>
                        <a:rPr lang="fr-FR" sz="1400" b="1" dirty="0" err="1"/>
                        <a:t>Heart</a:t>
                      </a:r>
                      <a:r>
                        <a:rPr lang="fr-FR" sz="1400" b="1" dirty="0"/>
                        <a:t> </a:t>
                      </a:r>
                      <a:r>
                        <a:rPr lang="fr-FR" sz="1400" b="1" dirty="0" err="1"/>
                        <a:t>failure</a:t>
                      </a:r>
                      <a:r>
                        <a:rPr lang="fr-FR" sz="1400" b="1" dirty="0"/>
                        <a:t> </a:t>
                      </a:r>
                      <a:r>
                        <a:rPr lang="fr-FR" sz="1200" b="0" dirty="0"/>
                        <a:t>vs. none</a:t>
                      </a:r>
                    </a:p>
                  </a:txBody>
                  <a:tcPr marL="121920" marR="121920">
                    <a:lnL w="1905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114000"/>
                        </a:lnSpc>
                      </a:pPr>
                      <a:r>
                        <a:rPr lang="fr-FR" sz="1200" dirty="0"/>
                        <a:t>HR 1.43 (95% CI 0.85–2.40)</a:t>
                      </a:r>
                    </a:p>
                  </a:txBody>
                  <a:tcPr marL="121920" marR="121920">
                    <a:lnL w="12700" cap="flat" cmpd="sng" algn="ctr">
                      <a:solidFill>
                        <a:sysClr val="windowText" lastClr="000000"/>
                      </a:solidFill>
                      <a:prstDash val="solid"/>
                      <a:round/>
                      <a:headEnd type="none" w="med" len="med"/>
                      <a:tailEnd type="none" w="med" len="med"/>
                    </a:lnL>
                    <a:lnR w="1905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xmlns="" val="10001"/>
                  </a:ext>
                </a:extLst>
              </a:tr>
              <a:tr h="29537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114000"/>
                        </a:lnSpc>
                      </a:pPr>
                      <a:r>
                        <a:rPr lang="fr-FR" sz="1400" b="1" dirty="0"/>
                        <a:t>Hypertension</a:t>
                      </a:r>
                      <a:r>
                        <a:rPr lang="fr-FR" sz="1200" b="1" dirty="0"/>
                        <a:t> </a:t>
                      </a:r>
                      <a:r>
                        <a:rPr lang="fr-FR" sz="1200" b="0" dirty="0"/>
                        <a:t>(</a:t>
                      </a:r>
                      <a:r>
                        <a:rPr lang="fr-FR" sz="1200" b="0" dirty="0" err="1"/>
                        <a:t>treated</a:t>
                      </a:r>
                      <a:r>
                        <a:rPr lang="fr-FR" sz="1200" b="0" dirty="0"/>
                        <a:t>) vs. none</a:t>
                      </a:r>
                    </a:p>
                  </a:txBody>
                  <a:tcPr marL="121920" marR="121920">
                    <a:lnL w="1905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0D3CE"/>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114000"/>
                        </a:lnSpc>
                      </a:pPr>
                      <a:r>
                        <a:rPr lang="fr-FR" sz="1200" dirty="0"/>
                        <a:t>HR 1.32 (95% CI 1.08–1.60)</a:t>
                      </a:r>
                    </a:p>
                  </a:txBody>
                  <a:tcPr marL="121920" marR="121920">
                    <a:lnL w="12700" cap="flat" cmpd="sng" algn="ctr">
                      <a:solidFill>
                        <a:sysClr val="windowText" lastClr="000000"/>
                      </a:solidFill>
                      <a:prstDash val="solid"/>
                      <a:round/>
                      <a:headEnd type="none" w="med" len="med"/>
                      <a:tailEnd type="none" w="med" len="med"/>
                    </a:lnL>
                    <a:lnR w="1905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0D3CE"/>
                    </a:solidFill>
                  </a:tcPr>
                </a:tc>
                <a:extLst>
                  <a:ext uri="{0D108BD9-81ED-4DB2-BD59-A6C34878D82A}">
                    <a16:rowId xmlns:a16="http://schemas.microsoft.com/office/drawing/2014/main" xmlns="" val="10002"/>
                  </a:ext>
                </a:extLst>
              </a:tr>
              <a:tr h="87309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114000"/>
                        </a:lnSpc>
                      </a:pPr>
                      <a:r>
                        <a:rPr lang="fr-FR" sz="1400" b="1" dirty="0" err="1">
                          <a:solidFill>
                            <a:srgbClr val="C00000"/>
                          </a:solidFill>
                        </a:rPr>
                        <a:t>Obesity</a:t>
                      </a:r>
                      <a:endParaRPr lang="fr-FR" sz="1400" b="1" dirty="0">
                        <a:solidFill>
                          <a:srgbClr val="C00000"/>
                        </a:solidFill>
                      </a:endParaRPr>
                    </a:p>
                    <a:p>
                      <a:pPr marL="180975" indent="-7938">
                        <a:lnSpc>
                          <a:spcPct val="114000"/>
                        </a:lnSpc>
                      </a:pPr>
                      <a:r>
                        <a:rPr lang="fr-FR" sz="1200" b="0" dirty="0"/>
                        <a:t>None (BMI &lt;25 kg/m²)</a:t>
                      </a:r>
                    </a:p>
                    <a:p>
                      <a:pPr marL="180975" indent="-7938">
                        <a:lnSpc>
                          <a:spcPct val="114000"/>
                        </a:lnSpc>
                      </a:pPr>
                      <a:r>
                        <a:rPr lang="fr-FR" sz="1200" b="0" dirty="0" err="1"/>
                        <a:t>Overweight</a:t>
                      </a:r>
                      <a:r>
                        <a:rPr lang="fr-FR" sz="1200" b="0" dirty="0"/>
                        <a:t> (BMI 25–30 kg/m²)</a:t>
                      </a:r>
                    </a:p>
                    <a:p>
                      <a:pPr marL="180975" indent="-7938">
                        <a:lnSpc>
                          <a:spcPct val="114000"/>
                        </a:lnSpc>
                      </a:pPr>
                      <a:r>
                        <a:rPr lang="fr-FR" sz="1200" b="0" dirty="0"/>
                        <a:t>Obese (BMI ≥31 kg/m²)</a:t>
                      </a:r>
                    </a:p>
                  </a:txBody>
                  <a:tcPr marL="121920" marR="121920">
                    <a:lnL w="1905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114000"/>
                        </a:lnSpc>
                      </a:pPr>
                      <a:r>
                        <a:rPr lang="fr-FR" sz="1200" dirty="0"/>
                        <a:t>HR:</a:t>
                      </a:r>
                    </a:p>
                    <a:p>
                      <a:pPr marL="180975" indent="0">
                        <a:lnSpc>
                          <a:spcPct val="114000"/>
                        </a:lnSpc>
                      </a:pPr>
                      <a:r>
                        <a:rPr lang="fr-FR" sz="1200" dirty="0"/>
                        <a:t>1.00 (</a:t>
                      </a:r>
                      <a:r>
                        <a:rPr lang="fr-FR" sz="1200" dirty="0" err="1"/>
                        <a:t>reference</a:t>
                      </a:r>
                      <a:r>
                        <a:rPr lang="fr-FR" sz="1200" dirty="0"/>
                        <a:t>)</a:t>
                      </a:r>
                    </a:p>
                    <a:p>
                      <a:pPr marL="180975" indent="0">
                        <a:lnSpc>
                          <a:spcPct val="114000"/>
                        </a:lnSpc>
                      </a:pPr>
                      <a:r>
                        <a:rPr lang="fr-FR" sz="1200" dirty="0"/>
                        <a:t>1.13 (95% CI 0.87–1.46)</a:t>
                      </a:r>
                    </a:p>
                    <a:p>
                      <a:pPr marL="180975" indent="0">
                        <a:lnSpc>
                          <a:spcPct val="114000"/>
                        </a:lnSpc>
                      </a:pPr>
                      <a:r>
                        <a:rPr lang="fr-FR" sz="1200" dirty="0"/>
                        <a:t>1.37 (95% CI 1.05–1.78)</a:t>
                      </a:r>
                    </a:p>
                  </a:txBody>
                  <a:tcPr marL="121920" marR="121920">
                    <a:lnL w="12700" cap="flat" cmpd="sng" algn="ctr">
                      <a:solidFill>
                        <a:sysClr val="windowText" lastClr="000000"/>
                      </a:solidFill>
                      <a:prstDash val="solid"/>
                      <a:round/>
                      <a:headEnd type="none" w="med" len="med"/>
                      <a:tailEnd type="none" w="med" len="med"/>
                    </a:lnL>
                    <a:lnR w="1905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xmlns="" val="10003"/>
                  </a:ext>
                </a:extLst>
              </a:tr>
              <a:tr h="29537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114000"/>
                        </a:lnSpc>
                      </a:pPr>
                      <a:r>
                        <a:rPr lang="fr-FR" sz="1400" b="1" dirty="0" err="1"/>
                        <a:t>Diabetes</a:t>
                      </a:r>
                      <a:r>
                        <a:rPr lang="fr-FR" sz="1400" b="1" dirty="0"/>
                        <a:t> </a:t>
                      </a:r>
                      <a:r>
                        <a:rPr lang="fr-FR" sz="1400" b="1" dirty="0" err="1"/>
                        <a:t>mellitus</a:t>
                      </a:r>
                      <a:r>
                        <a:rPr lang="fr-FR" sz="1400" b="1" dirty="0"/>
                        <a:t> </a:t>
                      </a:r>
                      <a:r>
                        <a:rPr lang="fr-FR" sz="1200" b="0" dirty="0"/>
                        <a:t>vs. none</a:t>
                      </a:r>
                    </a:p>
                  </a:txBody>
                  <a:tcPr marL="121920" marR="121920">
                    <a:lnL w="1905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0D3CE"/>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114000"/>
                        </a:lnSpc>
                      </a:pPr>
                      <a:r>
                        <a:rPr lang="fr-FR" sz="1200" dirty="0"/>
                        <a:t>HR 1.25 (95% CI 0.98–1.60)</a:t>
                      </a:r>
                    </a:p>
                  </a:txBody>
                  <a:tcPr marL="121920" marR="121920">
                    <a:lnL w="12700" cap="flat" cmpd="sng" algn="ctr">
                      <a:solidFill>
                        <a:sysClr val="windowText" lastClr="000000"/>
                      </a:solidFill>
                      <a:prstDash val="solid"/>
                      <a:round/>
                      <a:headEnd type="none" w="med" len="med"/>
                      <a:tailEnd type="none" w="med" len="med"/>
                    </a:lnL>
                    <a:lnR w="1905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0D3CE"/>
                    </a:solidFill>
                  </a:tcPr>
                </a:tc>
                <a:extLst>
                  <a:ext uri="{0D108BD9-81ED-4DB2-BD59-A6C34878D82A}">
                    <a16:rowId xmlns:a16="http://schemas.microsoft.com/office/drawing/2014/main" xmlns="" val="10004"/>
                  </a:ext>
                </a:extLst>
              </a:tr>
              <a:tr h="29537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114000"/>
                        </a:lnSpc>
                      </a:pPr>
                      <a:r>
                        <a:rPr lang="en-US" sz="1400" b="1" dirty="0">
                          <a:solidFill>
                            <a:srgbClr val="C00000"/>
                          </a:solidFill>
                        </a:rPr>
                        <a:t>Obstructive sleep </a:t>
                      </a:r>
                      <a:r>
                        <a:rPr lang="en-US" sz="1400" b="1" dirty="0" smtClean="0">
                          <a:solidFill>
                            <a:srgbClr val="C00000"/>
                          </a:solidFill>
                        </a:rPr>
                        <a:t>apnea </a:t>
                      </a:r>
                      <a:r>
                        <a:rPr lang="en-US" sz="1200" b="0" dirty="0"/>
                        <a:t>vs. none</a:t>
                      </a:r>
                      <a:endParaRPr lang="fr-FR" sz="1200" b="0" dirty="0"/>
                    </a:p>
                  </a:txBody>
                  <a:tcPr marL="121920" marR="121920">
                    <a:lnL w="1905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114000"/>
                        </a:lnSpc>
                      </a:pPr>
                      <a:r>
                        <a:rPr lang="fr-FR" sz="1200" dirty="0"/>
                        <a:t>HR 2.18 (95% CI 1.34–3.54)</a:t>
                      </a:r>
                    </a:p>
                  </a:txBody>
                  <a:tcPr marL="121920" marR="121920">
                    <a:lnL w="12700" cap="flat" cmpd="sng" algn="ctr">
                      <a:solidFill>
                        <a:sysClr val="windowText" lastClr="000000"/>
                      </a:solidFill>
                      <a:prstDash val="solid"/>
                      <a:round/>
                      <a:headEnd type="none" w="med" len="med"/>
                      <a:tailEnd type="none" w="med" len="med"/>
                    </a:lnL>
                    <a:lnR w="1905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xmlns="" val="10005"/>
                  </a:ext>
                </a:extLst>
              </a:tr>
              <a:tr h="87309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114000"/>
                        </a:lnSpc>
                      </a:pPr>
                      <a:r>
                        <a:rPr lang="fr-FR" sz="1400" b="1"/>
                        <a:t>Chronic obstructive pulmonary disease</a:t>
                      </a:r>
                    </a:p>
                    <a:p>
                      <a:pPr marL="180975" indent="-17463">
                        <a:lnSpc>
                          <a:spcPct val="114000"/>
                        </a:lnSpc>
                      </a:pPr>
                      <a:r>
                        <a:rPr lang="pt-BR" sz="1200" b="0"/>
                        <a:t>FEV1 ≥80%</a:t>
                      </a:r>
                    </a:p>
                    <a:p>
                      <a:pPr marL="180975" indent="-17463">
                        <a:lnSpc>
                          <a:spcPct val="114000"/>
                        </a:lnSpc>
                      </a:pPr>
                      <a:r>
                        <a:rPr lang="pt-BR" sz="1200" b="0"/>
                        <a:t>FEV1 60–80%</a:t>
                      </a:r>
                    </a:p>
                    <a:p>
                      <a:pPr marL="180975" indent="-17463">
                        <a:lnSpc>
                          <a:spcPct val="114000"/>
                        </a:lnSpc>
                      </a:pPr>
                      <a:r>
                        <a:rPr lang="pt-BR" sz="1200" b="0"/>
                        <a:t>FEV1 &lt;60%</a:t>
                      </a:r>
                      <a:endParaRPr lang="fr-FR" sz="1200" b="0" dirty="0"/>
                    </a:p>
                  </a:txBody>
                  <a:tcPr marL="121920" marR="121920">
                    <a:lnL w="1905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0D3CE"/>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114000"/>
                        </a:lnSpc>
                      </a:pPr>
                      <a:r>
                        <a:rPr lang="fr-FR" sz="1200" dirty="0"/>
                        <a:t>RR: </a:t>
                      </a:r>
                    </a:p>
                    <a:p>
                      <a:pPr marL="180975" indent="0">
                        <a:lnSpc>
                          <a:spcPct val="114000"/>
                        </a:lnSpc>
                      </a:pPr>
                      <a:r>
                        <a:rPr lang="it-IT" sz="1200" dirty="0"/>
                        <a:t>1.00 (reference)</a:t>
                      </a:r>
                    </a:p>
                    <a:p>
                      <a:pPr marL="180975" indent="0">
                        <a:lnSpc>
                          <a:spcPct val="114000"/>
                        </a:lnSpc>
                      </a:pPr>
                      <a:r>
                        <a:rPr lang="it-IT" sz="1200" dirty="0"/>
                        <a:t>1.28 (95% CI 0.79–2.06)</a:t>
                      </a:r>
                    </a:p>
                    <a:p>
                      <a:pPr marL="180975" indent="0">
                        <a:lnSpc>
                          <a:spcPct val="114000"/>
                        </a:lnSpc>
                      </a:pPr>
                      <a:r>
                        <a:rPr lang="it-IT" sz="1200" dirty="0"/>
                        <a:t>2.53 (95% CI 1.45–4.42)</a:t>
                      </a:r>
                      <a:endParaRPr lang="fr-FR" sz="1200" dirty="0"/>
                    </a:p>
                  </a:txBody>
                  <a:tcPr marL="121920" marR="121920">
                    <a:lnL w="12700" cap="flat" cmpd="sng" algn="ctr">
                      <a:solidFill>
                        <a:sysClr val="windowText" lastClr="000000"/>
                      </a:solidFill>
                      <a:prstDash val="solid"/>
                      <a:round/>
                      <a:headEnd type="none" w="med" len="med"/>
                      <a:tailEnd type="none" w="med" len="med"/>
                    </a:lnL>
                    <a:lnR w="1905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0D3CE"/>
                    </a:solidFill>
                  </a:tcPr>
                </a:tc>
                <a:extLst>
                  <a:ext uri="{0D108BD9-81ED-4DB2-BD59-A6C34878D82A}">
                    <a16:rowId xmlns:a16="http://schemas.microsoft.com/office/drawing/2014/main" xmlns="" val="10006"/>
                  </a:ext>
                </a:extLst>
              </a:tr>
            </a:tbl>
          </a:graphicData>
        </a:graphic>
      </p:graphicFrame>
    </p:spTree>
    <p:extLst>
      <p:ext uri="{BB962C8B-B14F-4D97-AF65-F5344CB8AC3E}">
        <p14:creationId xmlns:p14="http://schemas.microsoft.com/office/powerpoint/2010/main" val="2480568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bwMode="auto">
          <a:xfrm>
            <a:off x="3419872" y="1988840"/>
            <a:ext cx="5328592" cy="4104456"/>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Times New Roman" pitchFamily="18" charset="0"/>
            </a:endParaRPr>
          </a:p>
        </p:txBody>
      </p:sp>
      <p:sp>
        <p:nvSpPr>
          <p:cNvPr id="600066" name="Rectangle 2"/>
          <p:cNvSpPr>
            <a:spLocks noChangeArrowheads="1"/>
          </p:cNvSpPr>
          <p:nvPr/>
        </p:nvSpPr>
        <p:spPr bwMode="auto">
          <a:xfrm>
            <a:off x="323528" y="1772816"/>
            <a:ext cx="8824664"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200000"/>
              </a:lnSpc>
              <a:spcBef>
                <a:spcPct val="20000"/>
              </a:spcBef>
              <a:buFontTx/>
              <a:buChar char="•"/>
            </a:pPr>
            <a:r>
              <a:rPr lang="en-GB" altLang="de-DE" dirty="0">
                <a:solidFill>
                  <a:srgbClr val="FF0000"/>
                </a:solidFill>
                <a:latin typeface="Arial" panose="020B0604020202020204" pitchFamily="34" charset="0"/>
                <a:cs typeface="Arial" panose="020B0604020202020204" pitchFamily="34" charset="0"/>
              </a:rPr>
              <a:t>quality of life</a:t>
            </a:r>
          </a:p>
          <a:p>
            <a:pPr>
              <a:lnSpc>
                <a:spcPct val="200000"/>
              </a:lnSpc>
              <a:spcBef>
                <a:spcPct val="20000"/>
              </a:spcBef>
              <a:buFontTx/>
              <a:buChar char="•"/>
            </a:pPr>
            <a:r>
              <a:rPr lang="en-GB" altLang="de-DE" dirty="0">
                <a:latin typeface="Arial" panose="020B0604020202020204" pitchFamily="34" charset="0"/>
                <a:cs typeface="Arial" panose="020B0604020202020204" pitchFamily="34" charset="0"/>
              </a:rPr>
              <a:t>hospitalizations</a:t>
            </a:r>
          </a:p>
          <a:p>
            <a:pPr>
              <a:lnSpc>
                <a:spcPct val="200000"/>
              </a:lnSpc>
              <a:spcBef>
                <a:spcPct val="20000"/>
              </a:spcBef>
              <a:buFontTx/>
              <a:buChar char="•"/>
            </a:pPr>
            <a:r>
              <a:rPr lang="en-GB" altLang="de-DE" dirty="0">
                <a:latin typeface="Arial" panose="020B0604020202020204" pitchFamily="34" charset="0"/>
                <a:cs typeface="Arial" panose="020B0604020202020204" pitchFamily="34" charset="0"/>
              </a:rPr>
              <a:t>dementia</a:t>
            </a:r>
          </a:p>
          <a:p>
            <a:pPr>
              <a:lnSpc>
                <a:spcPct val="200000"/>
              </a:lnSpc>
              <a:spcBef>
                <a:spcPct val="20000"/>
              </a:spcBef>
              <a:buFontTx/>
              <a:buChar char="•"/>
            </a:pPr>
            <a:r>
              <a:rPr lang="en-GB" altLang="de-DE" dirty="0">
                <a:latin typeface="Arial" panose="020B0604020202020204" pitchFamily="34" charset="0"/>
                <a:cs typeface="Arial" panose="020B0604020202020204" pitchFamily="34" charset="0"/>
              </a:rPr>
              <a:t>stroke</a:t>
            </a:r>
          </a:p>
          <a:p>
            <a:pPr>
              <a:lnSpc>
                <a:spcPct val="200000"/>
              </a:lnSpc>
              <a:spcBef>
                <a:spcPct val="20000"/>
              </a:spcBef>
              <a:buFontTx/>
              <a:buChar char="•"/>
            </a:pPr>
            <a:r>
              <a:rPr lang="en-GB" altLang="de-DE" dirty="0">
                <a:latin typeface="Arial" panose="020B0604020202020204" pitchFamily="34" charset="0"/>
                <a:cs typeface="Arial" panose="020B0604020202020204" pitchFamily="34" charset="0"/>
              </a:rPr>
              <a:t>mortality</a:t>
            </a:r>
          </a:p>
        </p:txBody>
      </p:sp>
      <p:sp>
        <p:nvSpPr>
          <p:cNvPr id="7171" name="Line 3"/>
          <p:cNvSpPr>
            <a:spLocks noChangeShapeType="1"/>
          </p:cNvSpPr>
          <p:nvPr/>
        </p:nvSpPr>
        <p:spPr bwMode="auto">
          <a:xfrm>
            <a:off x="609600" y="685800"/>
            <a:ext cx="792480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
        <p:nvSpPr>
          <p:cNvPr id="7172" name="Rectangle 4"/>
          <p:cNvSpPr>
            <a:spLocks noChangeArrowheads="1"/>
          </p:cNvSpPr>
          <p:nvPr/>
        </p:nvSpPr>
        <p:spPr bwMode="auto">
          <a:xfrm>
            <a:off x="0" y="620713"/>
            <a:ext cx="9220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de-DE" sz="3000" b="1" dirty="0">
                <a:latin typeface="Arial" panose="020B0604020202020204" pitchFamily="34" charset="0"/>
              </a:rPr>
              <a:t>Benefits of AF </a:t>
            </a:r>
            <a:r>
              <a:rPr lang="en-US" altLang="de-DE" sz="3000" b="1" dirty="0" smtClean="0">
                <a:latin typeface="Arial" panose="020B0604020202020204" pitchFamily="34" charset="0"/>
              </a:rPr>
              <a:t>Ablation</a:t>
            </a:r>
            <a:endParaRPr lang="en-US" altLang="de-DE" sz="3000" b="1" dirty="0"/>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4360" y="2294956"/>
            <a:ext cx="5047674" cy="3492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feld 3"/>
          <p:cNvSpPr txBox="1">
            <a:spLocks noChangeArrowheads="1"/>
          </p:cNvSpPr>
          <p:nvPr/>
        </p:nvSpPr>
        <p:spPr bwMode="auto">
          <a:xfrm>
            <a:off x="3554604" y="6160662"/>
            <a:ext cx="482696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de-DE" altLang="de-DE" sz="1400" dirty="0"/>
              <a:t>Reynolds </a:t>
            </a:r>
            <a:r>
              <a:rPr lang="de-DE" altLang="de-DE" sz="1400" dirty="0" smtClean="0"/>
              <a:t>et al. Circ </a:t>
            </a:r>
            <a:r>
              <a:rPr lang="de-DE" altLang="de-DE" sz="1400" dirty="0"/>
              <a:t>Cardiovasc Qual Outcomes </a:t>
            </a:r>
            <a:r>
              <a:rPr lang="de-DE" altLang="de-DE" sz="1400" dirty="0" smtClean="0"/>
              <a:t>2010;3:615-623</a:t>
            </a:r>
            <a:endParaRPr lang="de-DE" altLang="de-DE" sz="1400" dirty="0"/>
          </a:p>
        </p:txBody>
      </p:sp>
      <p:sp>
        <p:nvSpPr>
          <p:cNvPr id="10" name="Rectangle 3"/>
          <p:cNvSpPr/>
          <p:nvPr/>
        </p:nvSpPr>
        <p:spPr>
          <a:xfrm>
            <a:off x="3668231" y="2311193"/>
            <a:ext cx="185183" cy="223623"/>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785330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bwMode="auto">
          <a:xfrm>
            <a:off x="3419872" y="1988840"/>
            <a:ext cx="5328592" cy="4104456"/>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Times New Roman" pitchFamily="18" charset="0"/>
            </a:endParaRPr>
          </a:p>
        </p:txBody>
      </p:sp>
      <p:sp>
        <p:nvSpPr>
          <p:cNvPr id="600066" name="Rectangle 2"/>
          <p:cNvSpPr>
            <a:spLocks noChangeArrowheads="1"/>
          </p:cNvSpPr>
          <p:nvPr/>
        </p:nvSpPr>
        <p:spPr bwMode="auto">
          <a:xfrm>
            <a:off x="323528" y="1772816"/>
            <a:ext cx="8824664"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200000"/>
              </a:lnSpc>
              <a:spcBef>
                <a:spcPct val="20000"/>
              </a:spcBef>
              <a:buFontTx/>
              <a:buChar char="•"/>
            </a:pPr>
            <a:r>
              <a:rPr lang="en-GB" altLang="de-DE" dirty="0">
                <a:solidFill>
                  <a:srgbClr val="FF0000"/>
                </a:solidFill>
                <a:latin typeface="Arial" panose="020B0604020202020204" pitchFamily="34" charset="0"/>
                <a:cs typeface="Arial" panose="020B0604020202020204" pitchFamily="34" charset="0"/>
              </a:rPr>
              <a:t>quality of life</a:t>
            </a:r>
          </a:p>
          <a:p>
            <a:pPr>
              <a:lnSpc>
                <a:spcPct val="200000"/>
              </a:lnSpc>
              <a:spcBef>
                <a:spcPct val="20000"/>
              </a:spcBef>
              <a:buFontTx/>
              <a:buChar char="•"/>
            </a:pPr>
            <a:r>
              <a:rPr lang="en-GB" altLang="de-DE" dirty="0">
                <a:latin typeface="Arial" panose="020B0604020202020204" pitchFamily="34" charset="0"/>
                <a:cs typeface="Arial" panose="020B0604020202020204" pitchFamily="34" charset="0"/>
              </a:rPr>
              <a:t>hospitalizations</a:t>
            </a:r>
          </a:p>
          <a:p>
            <a:pPr>
              <a:lnSpc>
                <a:spcPct val="200000"/>
              </a:lnSpc>
              <a:spcBef>
                <a:spcPct val="20000"/>
              </a:spcBef>
              <a:buFontTx/>
              <a:buChar char="•"/>
            </a:pPr>
            <a:r>
              <a:rPr lang="en-GB" altLang="de-DE" dirty="0">
                <a:latin typeface="Arial" panose="020B0604020202020204" pitchFamily="34" charset="0"/>
                <a:cs typeface="Arial" panose="020B0604020202020204" pitchFamily="34" charset="0"/>
              </a:rPr>
              <a:t>dementia</a:t>
            </a:r>
          </a:p>
          <a:p>
            <a:pPr>
              <a:lnSpc>
                <a:spcPct val="200000"/>
              </a:lnSpc>
              <a:spcBef>
                <a:spcPct val="20000"/>
              </a:spcBef>
              <a:buFontTx/>
              <a:buChar char="•"/>
            </a:pPr>
            <a:r>
              <a:rPr lang="en-GB" altLang="de-DE" dirty="0">
                <a:latin typeface="Arial" panose="020B0604020202020204" pitchFamily="34" charset="0"/>
                <a:cs typeface="Arial" panose="020B0604020202020204" pitchFamily="34" charset="0"/>
              </a:rPr>
              <a:t>stroke</a:t>
            </a:r>
          </a:p>
          <a:p>
            <a:pPr>
              <a:lnSpc>
                <a:spcPct val="200000"/>
              </a:lnSpc>
              <a:spcBef>
                <a:spcPct val="20000"/>
              </a:spcBef>
              <a:buFontTx/>
              <a:buChar char="•"/>
            </a:pPr>
            <a:r>
              <a:rPr lang="en-GB" altLang="de-DE" dirty="0">
                <a:latin typeface="Arial" panose="020B0604020202020204" pitchFamily="34" charset="0"/>
                <a:cs typeface="Arial" panose="020B0604020202020204" pitchFamily="34" charset="0"/>
              </a:rPr>
              <a:t>mortality</a:t>
            </a:r>
          </a:p>
        </p:txBody>
      </p:sp>
      <p:sp>
        <p:nvSpPr>
          <p:cNvPr id="7171" name="Line 3"/>
          <p:cNvSpPr>
            <a:spLocks noChangeShapeType="1"/>
          </p:cNvSpPr>
          <p:nvPr/>
        </p:nvSpPr>
        <p:spPr bwMode="auto">
          <a:xfrm>
            <a:off x="609600" y="685800"/>
            <a:ext cx="792480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
        <p:nvSpPr>
          <p:cNvPr id="7172" name="Rectangle 4"/>
          <p:cNvSpPr>
            <a:spLocks noChangeArrowheads="1"/>
          </p:cNvSpPr>
          <p:nvPr/>
        </p:nvSpPr>
        <p:spPr bwMode="auto">
          <a:xfrm>
            <a:off x="0" y="620713"/>
            <a:ext cx="9220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de-DE" sz="3000" b="1" dirty="0">
                <a:latin typeface="Arial" panose="020B0604020202020204" pitchFamily="34" charset="0"/>
              </a:rPr>
              <a:t>Benefits of AF </a:t>
            </a:r>
            <a:r>
              <a:rPr lang="en-US" altLang="de-DE" sz="3000" b="1" dirty="0" smtClean="0">
                <a:latin typeface="Arial" panose="020B0604020202020204" pitchFamily="34" charset="0"/>
              </a:rPr>
              <a:t>Ablation</a:t>
            </a:r>
            <a:endParaRPr lang="en-US" altLang="de-DE" sz="3000" b="1" dirty="0"/>
          </a:p>
        </p:txBody>
      </p:sp>
      <p:grpSp>
        <p:nvGrpSpPr>
          <p:cNvPr id="17" name="Gruppieren 16"/>
          <p:cNvGrpSpPr/>
          <p:nvPr/>
        </p:nvGrpSpPr>
        <p:grpSpPr>
          <a:xfrm>
            <a:off x="3561928" y="2213859"/>
            <a:ext cx="5042520" cy="3602037"/>
            <a:chOff x="2771799" y="2824956"/>
            <a:chExt cx="3528393" cy="2659063"/>
          </a:xfrm>
        </p:grpSpPr>
        <p:pic>
          <p:nvPicPr>
            <p:cNvPr id="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5621" t="13800" r="26582" b="22169"/>
            <a:stretch/>
          </p:blipFill>
          <p:spPr bwMode="auto">
            <a:xfrm>
              <a:off x="2771799" y="2824956"/>
              <a:ext cx="3528393" cy="2659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extfeld 18"/>
            <p:cNvSpPr txBox="1">
              <a:spLocks noChangeArrowheads="1"/>
            </p:cNvSpPr>
            <p:nvPr/>
          </p:nvSpPr>
          <p:spPr bwMode="auto">
            <a:xfrm>
              <a:off x="3347864" y="2863969"/>
              <a:ext cx="853812" cy="249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de-DE" altLang="de-DE" sz="1600" dirty="0">
                  <a:solidFill>
                    <a:srgbClr val="FF0000"/>
                  </a:solidFill>
                  <a:latin typeface="Arial" panose="020B0604020202020204" pitchFamily="34" charset="0"/>
                  <a:cs typeface="Arial" panose="020B0604020202020204" pitchFamily="34" charset="0"/>
                </a:rPr>
                <a:t>Depression</a:t>
              </a:r>
            </a:p>
          </p:txBody>
        </p:sp>
        <p:sp>
          <p:nvSpPr>
            <p:cNvPr id="20" name="Textfeld 19"/>
            <p:cNvSpPr txBox="1">
              <a:spLocks noChangeArrowheads="1"/>
            </p:cNvSpPr>
            <p:nvPr/>
          </p:nvSpPr>
          <p:spPr bwMode="auto">
            <a:xfrm>
              <a:off x="5220072" y="2863969"/>
              <a:ext cx="599195" cy="249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de-DE" altLang="de-DE" sz="1600" dirty="0" err="1">
                  <a:solidFill>
                    <a:srgbClr val="FF0000"/>
                  </a:solidFill>
                  <a:latin typeface="Arial" panose="020B0604020202020204" pitchFamily="34" charset="0"/>
                  <a:cs typeface="Arial" panose="020B0604020202020204" pitchFamily="34" charset="0"/>
                </a:rPr>
                <a:t>Anxiety</a:t>
              </a:r>
              <a:endParaRPr lang="de-DE" altLang="de-DE" sz="1600" dirty="0">
                <a:solidFill>
                  <a:srgbClr val="FF0000"/>
                </a:solidFill>
                <a:latin typeface="Arial" panose="020B0604020202020204" pitchFamily="34" charset="0"/>
                <a:cs typeface="Arial" panose="020B0604020202020204" pitchFamily="34" charset="0"/>
              </a:endParaRPr>
            </a:p>
          </p:txBody>
        </p:sp>
        <p:sp>
          <p:nvSpPr>
            <p:cNvPr id="21" name="Textfeld 20"/>
            <p:cNvSpPr txBox="1">
              <a:spLocks noChangeArrowheads="1"/>
            </p:cNvSpPr>
            <p:nvPr/>
          </p:nvSpPr>
          <p:spPr bwMode="auto">
            <a:xfrm>
              <a:off x="3059832" y="4160113"/>
              <a:ext cx="1412402" cy="249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de-DE" altLang="de-DE" sz="1600" dirty="0" err="1">
                  <a:solidFill>
                    <a:srgbClr val="FF0000"/>
                  </a:solidFill>
                  <a:latin typeface="Arial" panose="020B0604020202020204" pitchFamily="34" charset="0"/>
                  <a:cs typeface="Arial" panose="020B0604020202020204" pitchFamily="34" charset="0"/>
                </a:rPr>
                <a:t>Physical</a:t>
              </a:r>
              <a:r>
                <a:rPr lang="de-DE" altLang="de-DE" sz="1600" dirty="0">
                  <a:solidFill>
                    <a:srgbClr val="FF0000"/>
                  </a:solidFill>
                  <a:latin typeface="Arial" panose="020B0604020202020204" pitchFamily="34" charset="0"/>
                  <a:cs typeface="Arial" panose="020B0604020202020204" pitchFamily="34" charset="0"/>
                </a:rPr>
                <a:t> </a:t>
              </a:r>
              <a:r>
                <a:rPr lang="de-DE" altLang="de-DE" sz="1600" dirty="0" err="1">
                  <a:solidFill>
                    <a:srgbClr val="FF0000"/>
                  </a:solidFill>
                  <a:latin typeface="Arial" panose="020B0604020202020204" pitchFamily="34" charset="0"/>
                  <a:cs typeface="Arial" panose="020B0604020202020204" pitchFamily="34" charset="0"/>
                </a:rPr>
                <a:t>component</a:t>
              </a:r>
              <a:endParaRPr lang="de-DE" altLang="de-DE" sz="1600" dirty="0">
                <a:solidFill>
                  <a:srgbClr val="FF0000"/>
                </a:solidFill>
                <a:latin typeface="Arial" panose="020B0604020202020204" pitchFamily="34" charset="0"/>
                <a:cs typeface="Arial" panose="020B0604020202020204" pitchFamily="34" charset="0"/>
              </a:endParaRPr>
            </a:p>
          </p:txBody>
        </p:sp>
        <p:sp>
          <p:nvSpPr>
            <p:cNvPr id="22" name="Textfeld 21"/>
            <p:cNvSpPr txBox="1">
              <a:spLocks noChangeArrowheads="1"/>
            </p:cNvSpPr>
            <p:nvPr/>
          </p:nvSpPr>
          <p:spPr bwMode="auto">
            <a:xfrm>
              <a:off x="4853962" y="4160113"/>
              <a:ext cx="1310331" cy="249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de-DE" altLang="de-DE" sz="1600" dirty="0">
                  <a:solidFill>
                    <a:srgbClr val="FF0000"/>
                  </a:solidFill>
                  <a:latin typeface="Arial" panose="020B0604020202020204" pitchFamily="34" charset="0"/>
                  <a:cs typeface="Arial" panose="020B0604020202020204" pitchFamily="34" charset="0"/>
                </a:rPr>
                <a:t>Mental </a:t>
              </a:r>
              <a:r>
                <a:rPr lang="de-DE" altLang="de-DE" sz="1600" dirty="0" err="1">
                  <a:solidFill>
                    <a:srgbClr val="FF0000"/>
                  </a:solidFill>
                  <a:latin typeface="Arial" panose="020B0604020202020204" pitchFamily="34" charset="0"/>
                  <a:cs typeface="Arial" panose="020B0604020202020204" pitchFamily="34" charset="0"/>
                </a:rPr>
                <a:t>component</a:t>
              </a:r>
              <a:endParaRPr lang="de-DE" altLang="de-DE" sz="1600" dirty="0">
                <a:solidFill>
                  <a:srgbClr val="FF0000"/>
                </a:solidFill>
                <a:latin typeface="Arial" panose="020B0604020202020204" pitchFamily="34" charset="0"/>
                <a:cs typeface="Arial" panose="020B0604020202020204" pitchFamily="34" charset="0"/>
              </a:endParaRPr>
            </a:p>
          </p:txBody>
        </p:sp>
        <p:sp>
          <p:nvSpPr>
            <p:cNvPr id="23" name="Textfeld 10"/>
            <p:cNvSpPr txBox="1">
              <a:spLocks noChangeArrowheads="1"/>
            </p:cNvSpPr>
            <p:nvPr/>
          </p:nvSpPr>
          <p:spPr bwMode="auto">
            <a:xfrm>
              <a:off x="3702050" y="3573016"/>
              <a:ext cx="60305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de-DE" altLang="de-DE" sz="1000" dirty="0">
                  <a:solidFill>
                    <a:srgbClr val="FF0000"/>
                  </a:solidFill>
                  <a:latin typeface="Arial" panose="020B0604020202020204" pitchFamily="34" charset="0"/>
                  <a:cs typeface="Arial" panose="020B0604020202020204" pitchFamily="34" charset="0"/>
                </a:rPr>
                <a:t>AF Abl.</a:t>
              </a:r>
            </a:p>
          </p:txBody>
        </p:sp>
        <p:sp>
          <p:nvSpPr>
            <p:cNvPr id="24" name="Textfeld 23"/>
            <p:cNvSpPr txBox="1"/>
            <p:nvPr/>
          </p:nvSpPr>
          <p:spPr>
            <a:xfrm>
              <a:off x="3563888" y="4797152"/>
              <a:ext cx="731290" cy="246221"/>
            </a:xfrm>
            <a:prstGeom prst="rect">
              <a:avLst/>
            </a:prstGeom>
            <a:noFill/>
          </p:spPr>
          <p:txBody>
            <a:bodyPr wrap="none">
              <a:spAutoFit/>
            </a:bodyPr>
            <a:lstStyle/>
            <a:p>
              <a:pPr>
                <a:defRPr/>
              </a:pPr>
              <a:r>
                <a:rPr lang="de-DE" sz="1000" dirty="0">
                  <a:solidFill>
                    <a:schemeClr val="bg1">
                      <a:lumMod val="75000"/>
                    </a:schemeClr>
                  </a:solidFill>
                  <a:latin typeface="Arial" panose="020B0604020202020204" pitchFamily="34" charset="0"/>
                  <a:cs typeface="Arial" panose="020B0604020202020204" pitchFamily="34" charset="0"/>
                </a:rPr>
                <a:t>AA Drugs</a:t>
              </a:r>
            </a:p>
          </p:txBody>
        </p:sp>
      </p:grpSp>
      <p:sp>
        <p:nvSpPr>
          <p:cNvPr id="25" name="Textfeld 7"/>
          <p:cNvSpPr txBox="1">
            <a:spLocks noChangeArrowheads="1"/>
          </p:cNvSpPr>
          <p:nvPr/>
        </p:nvSpPr>
        <p:spPr bwMode="auto">
          <a:xfrm>
            <a:off x="6427972" y="5871956"/>
            <a:ext cx="229101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de-DE" sz="1200" b="1" dirty="0">
                <a:solidFill>
                  <a:schemeClr val="bg1"/>
                </a:solidFill>
                <a:latin typeface="Arial" panose="020B0604020202020204" pitchFamily="34" charset="0"/>
                <a:cs typeface="Arial" panose="020B0604020202020204" pitchFamily="34" charset="0"/>
              </a:rPr>
              <a:t>Sang et </a:t>
            </a:r>
            <a:r>
              <a:rPr lang="en-US" altLang="de-DE" sz="1200" b="1" dirty="0" smtClean="0">
                <a:solidFill>
                  <a:schemeClr val="bg1"/>
                </a:solidFill>
                <a:latin typeface="Arial" panose="020B0604020202020204" pitchFamily="34" charset="0"/>
                <a:cs typeface="Arial" panose="020B0604020202020204" pitchFamily="34" charset="0"/>
              </a:rPr>
              <a:t>al. </a:t>
            </a:r>
            <a:r>
              <a:rPr lang="en-US" altLang="de-DE" sz="1200" b="1" dirty="0" err="1" smtClean="0">
                <a:solidFill>
                  <a:schemeClr val="bg1"/>
                </a:solidFill>
                <a:latin typeface="Arial" panose="020B0604020202020204" pitchFamily="34" charset="0"/>
                <a:cs typeface="Arial" panose="020B0604020202020204" pitchFamily="34" charset="0"/>
              </a:rPr>
              <a:t>Clin</a:t>
            </a:r>
            <a:r>
              <a:rPr lang="en-US" altLang="de-DE" sz="1200" b="1" dirty="0" smtClean="0">
                <a:solidFill>
                  <a:schemeClr val="bg1"/>
                </a:solidFill>
                <a:latin typeface="Arial" panose="020B0604020202020204" pitchFamily="34" charset="0"/>
                <a:cs typeface="Arial" panose="020B0604020202020204" pitchFamily="34" charset="0"/>
              </a:rPr>
              <a:t> </a:t>
            </a:r>
            <a:r>
              <a:rPr lang="en-US" altLang="de-DE" sz="1200" b="1" dirty="0" err="1">
                <a:solidFill>
                  <a:schemeClr val="bg1"/>
                </a:solidFill>
                <a:latin typeface="Arial" panose="020B0604020202020204" pitchFamily="34" charset="0"/>
                <a:cs typeface="Arial" panose="020B0604020202020204" pitchFamily="34" charset="0"/>
              </a:rPr>
              <a:t>Cardiol</a:t>
            </a:r>
            <a:r>
              <a:rPr lang="en-US" altLang="de-DE" sz="1200" b="1" dirty="0">
                <a:solidFill>
                  <a:schemeClr val="bg1"/>
                </a:solidFill>
                <a:latin typeface="Arial" panose="020B0604020202020204" pitchFamily="34" charset="0"/>
                <a:cs typeface="Arial" panose="020B0604020202020204" pitchFamily="34" charset="0"/>
              </a:rPr>
              <a:t> 2013</a:t>
            </a:r>
          </a:p>
        </p:txBody>
      </p:sp>
    </p:spTree>
    <p:extLst>
      <p:ext uri="{BB962C8B-B14F-4D97-AF65-F5344CB8AC3E}">
        <p14:creationId xmlns:p14="http://schemas.microsoft.com/office/powerpoint/2010/main" val="848933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2800" dirty="0" smtClean="0"/>
              <a:t>Clinical Trial Design</a:t>
            </a:r>
            <a:endParaRPr lang="en-US" sz="2800" dirty="0"/>
          </a:p>
        </p:txBody>
      </p:sp>
      <p:sp>
        <p:nvSpPr>
          <p:cNvPr id="7" name="Text Placeholder 6"/>
          <p:cNvSpPr>
            <a:spLocks noGrp="1"/>
          </p:cNvSpPr>
          <p:nvPr>
            <p:ph type="body" sz="quarter" idx="13"/>
          </p:nvPr>
        </p:nvSpPr>
        <p:spPr>
          <a:xfrm>
            <a:off x="792480" y="1173481"/>
            <a:ext cx="7840980" cy="845819"/>
          </a:xfrm>
        </p:spPr>
        <p:txBody>
          <a:bodyPr/>
          <a:lstStyle/>
          <a:p>
            <a:r>
              <a:rPr lang="en-US" dirty="0" smtClean="0"/>
              <a:t>Definitions for Use </a:t>
            </a:r>
            <a:r>
              <a:rPr lang="en-US" dirty="0"/>
              <a:t>W</a:t>
            </a:r>
            <a:r>
              <a:rPr lang="en-US" dirty="0" smtClean="0"/>
              <a:t>hen </a:t>
            </a:r>
            <a:r>
              <a:rPr lang="en-US" dirty="0"/>
              <a:t>R</a:t>
            </a:r>
            <a:r>
              <a:rPr lang="en-US" dirty="0" smtClean="0"/>
              <a:t>eporting </a:t>
            </a:r>
            <a:r>
              <a:rPr lang="en-US" dirty="0"/>
              <a:t>O</a:t>
            </a:r>
            <a:r>
              <a:rPr lang="en-US" dirty="0" smtClean="0"/>
              <a:t>utcomes and Designing </a:t>
            </a:r>
            <a:r>
              <a:rPr lang="en-US" dirty="0"/>
              <a:t>C</a:t>
            </a:r>
            <a:r>
              <a:rPr lang="en-US" dirty="0" smtClean="0"/>
              <a:t>linical </a:t>
            </a:r>
            <a:r>
              <a:rPr lang="en-US" dirty="0"/>
              <a:t>T</a:t>
            </a:r>
            <a:r>
              <a:rPr lang="en-US" dirty="0" smtClean="0"/>
              <a:t>rials</a:t>
            </a:r>
            <a:endParaRPr lang="en-US" dirty="0"/>
          </a:p>
        </p:txBody>
      </p:sp>
      <p:pic>
        <p:nvPicPr>
          <p:cNvPr id="3074" name="Picture 2" descr="\\hrs.local\vdfs\profileunitydata\valentina.such\Desktop\New folder\Pages from 14.Final.HRTHM_7159 F-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95500"/>
            <a:ext cx="4461492" cy="4637809"/>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hrs.local\vdfs\profileunitydata\valentina.such\Desktop\New folder\Pages from Pages from 14.Final.HRTHM_7159 F-6.png"/>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4592355" y="2095500"/>
            <a:ext cx="4551645" cy="1883977"/>
          </a:xfrm>
          <a:prstGeom prst="rect">
            <a:avLst/>
          </a:prstGeom>
          <a:noFill/>
          <a:extLst>
            <a:ext uri="{909E8E84-426E-40DD-AFC4-6F175D3DCCD1}">
              <a14:hiddenFill xmlns:a14="http://schemas.microsoft.com/office/drawing/2010/main">
                <a:solidFill>
                  <a:srgbClr val="FFFFFF"/>
                </a:solidFill>
              </a14:hiddenFill>
            </a:ext>
          </a:extLst>
        </p:spPr>
      </p:pic>
      <p:sp>
        <p:nvSpPr>
          <p:cNvPr id="8" name="Elipse 7"/>
          <p:cNvSpPr/>
          <p:nvPr/>
        </p:nvSpPr>
        <p:spPr bwMode="auto">
          <a:xfrm>
            <a:off x="4537363" y="2095499"/>
            <a:ext cx="4606636" cy="360219"/>
          </a:xfrm>
          <a:prstGeom prst="flowChartProcess">
            <a:avLst/>
          </a:prstGeom>
          <a:noFill/>
          <a:ln w="19050" cap="flat" cmpd="sng" algn="ctr">
            <a:solidFill>
              <a:srgbClr val="FF000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pt-BR" sz="36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pic>
        <p:nvPicPr>
          <p:cNvPr id="3077" name="Picture 5" descr="\\hrs.local\vdfs\profileunitydata\valentina.such\Desktop\New folder\Pages from 14.Final.HRTHM_7159 F-8.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7363" y="3979477"/>
            <a:ext cx="4606637" cy="2878523"/>
          </a:xfrm>
          <a:prstGeom prst="rect">
            <a:avLst/>
          </a:prstGeom>
          <a:noFill/>
          <a:extLst>
            <a:ext uri="{909E8E84-426E-40DD-AFC4-6F175D3DCCD1}">
              <a14:hiddenFill xmlns:a14="http://schemas.microsoft.com/office/drawing/2010/main">
                <a:solidFill>
                  <a:srgbClr val="FFFFFF"/>
                </a:solidFill>
              </a14:hiddenFill>
            </a:ext>
          </a:extLst>
        </p:spPr>
      </p:pic>
      <p:sp>
        <p:nvSpPr>
          <p:cNvPr id="9" name="Elipse 8"/>
          <p:cNvSpPr/>
          <p:nvPr/>
        </p:nvSpPr>
        <p:spPr bwMode="auto">
          <a:xfrm>
            <a:off x="4537363" y="5250874"/>
            <a:ext cx="4606636" cy="803564"/>
          </a:xfrm>
          <a:prstGeom prst="rect">
            <a:avLst/>
          </a:prstGeom>
          <a:noFill/>
          <a:ln w="19050" cap="flat" cmpd="sng" algn="ctr">
            <a:solidFill>
              <a:srgbClr val="FF000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pt-BR" sz="36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Tree>
    <p:extLst>
      <p:ext uri="{BB962C8B-B14F-4D97-AF65-F5344CB8AC3E}">
        <p14:creationId xmlns:p14="http://schemas.microsoft.com/office/powerpoint/2010/main" val="186526320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6" name="Rectangle 2"/>
          <p:cNvSpPr>
            <a:spLocks noChangeArrowheads="1"/>
          </p:cNvSpPr>
          <p:nvPr/>
        </p:nvSpPr>
        <p:spPr bwMode="auto">
          <a:xfrm>
            <a:off x="323528" y="1772816"/>
            <a:ext cx="8824664"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200000"/>
              </a:lnSpc>
              <a:spcBef>
                <a:spcPct val="20000"/>
              </a:spcBef>
              <a:buFontTx/>
              <a:buChar char="•"/>
            </a:pPr>
            <a:r>
              <a:rPr lang="en-GB" altLang="de-DE" dirty="0">
                <a:latin typeface="Arial" panose="020B0604020202020204" pitchFamily="34" charset="0"/>
                <a:cs typeface="Arial" panose="020B0604020202020204" pitchFamily="34" charset="0"/>
              </a:rPr>
              <a:t>quality of life</a:t>
            </a:r>
          </a:p>
          <a:p>
            <a:pPr>
              <a:lnSpc>
                <a:spcPct val="200000"/>
              </a:lnSpc>
              <a:spcBef>
                <a:spcPct val="20000"/>
              </a:spcBef>
              <a:buFontTx/>
              <a:buChar char="•"/>
            </a:pPr>
            <a:r>
              <a:rPr lang="en-GB" altLang="de-DE" dirty="0">
                <a:latin typeface="Arial" panose="020B0604020202020204" pitchFamily="34" charset="0"/>
                <a:cs typeface="Arial" panose="020B0604020202020204" pitchFamily="34" charset="0"/>
              </a:rPr>
              <a:t>hospitalizations</a:t>
            </a:r>
          </a:p>
          <a:p>
            <a:pPr>
              <a:lnSpc>
                <a:spcPct val="200000"/>
              </a:lnSpc>
              <a:spcBef>
                <a:spcPct val="20000"/>
              </a:spcBef>
              <a:buFontTx/>
              <a:buChar char="•"/>
            </a:pPr>
            <a:r>
              <a:rPr lang="en-GB" altLang="de-DE" dirty="0">
                <a:latin typeface="Arial" panose="020B0604020202020204" pitchFamily="34" charset="0"/>
                <a:cs typeface="Arial" panose="020B0604020202020204" pitchFamily="34" charset="0"/>
              </a:rPr>
              <a:t>dementia</a:t>
            </a:r>
          </a:p>
          <a:p>
            <a:pPr>
              <a:lnSpc>
                <a:spcPct val="200000"/>
              </a:lnSpc>
              <a:spcBef>
                <a:spcPct val="20000"/>
              </a:spcBef>
              <a:buFontTx/>
              <a:buChar char="•"/>
            </a:pPr>
            <a:r>
              <a:rPr lang="en-GB" altLang="de-DE" dirty="0">
                <a:solidFill>
                  <a:srgbClr val="FF0000"/>
                </a:solidFill>
                <a:latin typeface="Arial" panose="020B0604020202020204" pitchFamily="34" charset="0"/>
                <a:cs typeface="Arial" panose="020B0604020202020204" pitchFamily="34" charset="0"/>
              </a:rPr>
              <a:t>stroke</a:t>
            </a:r>
          </a:p>
          <a:p>
            <a:pPr>
              <a:lnSpc>
                <a:spcPct val="200000"/>
              </a:lnSpc>
              <a:spcBef>
                <a:spcPct val="20000"/>
              </a:spcBef>
              <a:buFontTx/>
              <a:buChar char="•"/>
            </a:pPr>
            <a:r>
              <a:rPr lang="en-GB" altLang="de-DE" dirty="0">
                <a:latin typeface="Arial" panose="020B0604020202020204" pitchFamily="34" charset="0"/>
                <a:cs typeface="Arial" panose="020B0604020202020204" pitchFamily="34" charset="0"/>
              </a:rPr>
              <a:t>mortality</a:t>
            </a:r>
          </a:p>
        </p:txBody>
      </p:sp>
      <p:sp>
        <p:nvSpPr>
          <p:cNvPr id="7171" name="Line 3"/>
          <p:cNvSpPr>
            <a:spLocks noChangeShapeType="1"/>
          </p:cNvSpPr>
          <p:nvPr/>
        </p:nvSpPr>
        <p:spPr bwMode="auto">
          <a:xfrm>
            <a:off x="609600" y="685800"/>
            <a:ext cx="792480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
        <p:nvSpPr>
          <p:cNvPr id="7172" name="Rectangle 4"/>
          <p:cNvSpPr>
            <a:spLocks noChangeArrowheads="1"/>
          </p:cNvSpPr>
          <p:nvPr/>
        </p:nvSpPr>
        <p:spPr bwMode="auto">
          <a:xfrm>
            <a:off x="0" y="620713"/>
            <a:ext cx="9220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de-DE" sz="3000" b="1" dirty="0">
                <a:latin typeface="Arial" panose="020B0604020202020204" pitchFamily="34" charset="0"/>
              </a:rPr>
              <a:t>Benefits of AF </a:t>
            </a:r>
            <a:r>
              <a:rPr lang="en-US" altLang="de-DE" sz="3000" b="1" dirty="0" smtClean="0">
                <a:latin typeface="Arial" panose="020B0604020202020204" pitchFamily="34" charset="0"/>
              </a:rPr>
              <a:t>Ablation</a:t>
            </a:r>
            <a:endParaRPr lang="en-US" altLang="de-DE" sz="3000" b="1" dirty="0"/>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8493" y="2069704"/>
            <a:ext cx="5345907" cy="3879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8" name="Text Box 4"/>
          <p:cNvSpPr txBox="1">
            <a:spLocks noChangeArrowheads="1"/>
          </p:cNvSpPr>
          <p:nvPr/>
        </p:nvSpPr>
        <p:spPr bwMode="auto">
          <a:xfrm>
            <a:off x="5987904" y="4468621"/>
            <a:ext cx="2256504" cy="976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a:spcBef>
                <a:spcPct val="20000"/>
              </a:spcBef>
              <a:buChar char="•"/>
              <a:tabLst>
                <a:tab pos="655638" algn="l"/>
                <a:tab pos="1312863" algn="l"/>
                <a:tab pos="1968500" algn="l"/>
                <a:tab pos="2625725" algn="l"/>
                <a:tab pos="3282950" algn="l"/>
              </a:tabLst>
              <a:defRPr sz="3200">
                <a:solidFill>
                  <a:schemeClr val="tx1"/>
                </a:solidFill>
                <a:latin typeface="Times New Roman" panose="02020603050405020304" pitchFamily="18" charset="0"/>
              </a:defRPr>
            </a:lvl1pPr>
            <a:lvl2pPr marL="742950" indent="-285750">
              <a:spcBef>
                <a:spcPct val="20000"/>
              </a:spcBef>
              <a:buChar char="–"/>
              <a:tabLst>
                <a:tab pos="655638" algn="l"/>
                <a:tab pos="1312863" algn="l"/>
                <a:tab pos="1968500" algn="l"/>
                <a:tab pos="2625725" algn="l"/>
                <a:tab pos="3282950" algn="l"/>
              </a:tabLst>
              <a:defRPr sz="2800">
                <a:solidFill>
                  <a:schemeClr val="tx1"/>
                </a:solidFill>
                <a:latin typeface="Times New Roman" panose="02020603050405020304" pitchFamily="18" charset="0"/>
              </a:defRPr>
            </a:lvl2pPr>
            <a:lvl3pPr marL="1143000" indent="-228600">
              <a:spcBef>
                <a:spcPct val="20000"/>
              </a:spcBef>
              <a:buChar char="•"/>
              <a:tabLst>
                <a:tab pos="655638" algn="l"/>
                <a:tab pos="1312863" algn="l"/>
                <a:tab pos="1968500" algn="l"/>
                <a:tab pos="2625725" algn="l"/>
                <a:tab pos="3282950" algn="l"/>
              </a:tabLst>
              <a:defRPr sz="2400">
                <a:solidFill>
                  <a:schemeClr val="tx1"/>
                </a:solidFill>
                <a:latin typeface="Times New Roman" panose="02020603050405020304" pitchFamily="18" charset="0"/>
              </a:defRPr>
            </a:lvl3pPr>
            <a:lvl4pPr marL="1600200" indent="-228600">
              <a:spcBef>
                <a:spcPct val="20000"/>
              </a:spcBef>
              <a:buChar char="–"/>
              <a:tabLst>
                <a:tab pos="655638" algn="l"/>
                <a:tab pos="1312863" algn="l"/>
                <a:tab pos="1968500" algn="l"/>
                <a:tab pos="2625725" algn="l"/>
                <a:tab pos="3282950" algn="l"/>
              </a:tabLst>
              <a:defRPr sz="2000">
                <a:solidFill>
                  <a:schemeClr val="tx1"/>
                </a:solidFill>
                <a:latin typeface="Times New Roman" panose="02020603050405020304" pitchFamily="18" charset="0"/>
              </a:defRPr>
            </a:lvl4pPr>
            <a:lvl5pPr marL="2057400" indent="-228600">
              <a:spcBef>
                <a:spcPct val="20000"/>
              </a:spcBef>
              <a:buChar char="»"/>
              <a:tabLst>
                <a:tab pos="655638" algn="l"/>
                <a:tab pos="1312863" algn="l"/>
                <a:tab pos="1968500" algn="l"/>
                <a:tab pos="2625725" algn="l"/>
                <a:tab pos="3282950"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655638" algn="l"/>
                <a:tab pos="1312863" algn="l"/>
                <a:tab pos="1968500" algn="l"/>
                <a:tab pos="2625725" algn="l"/>
                <a:tab pos="3282950"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655638" algn="l"/>
                <a:tab pos="1312863" algn="l"/>
                <a:tab pos="1968500" algn="l"/>
                <a:tab pos="2625725" algn="l"/>
                <a:tab pos="3282950"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655638" algn="l"/>
                <a:tab pos="1312863" algn="l"/>
                <a:tab pos="1968500" algn="l"/>
                <a:tab pos="2625725" algn="l"/>
                <a:tab pos="3282950"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655638" algn="l"/>
                <a:tab pos="1312863" algn="l"/>
                <a:tab pos="1968500" algn="l"/>
                <a:tab pos="2625725" algn="l"/>
                <a:tab pos="3282950" algn="l"/>
              </a:tabLst>
              <a:defRPr sz="2000">
                <a:solidFill>
                  <a:schemeClr val="tx1"/>
                </a:solidFill>
                <a:latin typeface="Times New Roman" panose="02020603050405020304" pitchFamily="18" charset="0"/>
              </a:defRPr>
            </a:lvl9pPr>
          </a:lstStyle>
          <a:p>
            <a:pPr>
              <a:spcBef>
                <a:spcPct val="0"/>
              </a:spcBef>
              <a:buFontTx/>
              <a:buNone/>
            </a:pPr>
            <a:r>
              <a:rPr lang="en-GB" altLang="de-DE" sz="1800" b="1" dirty="0">
                <a:solidFill>
                  <a:srgbClr val="FF0000"/>
                </a:solidFill>
                <a:latin typeface="Arial" panose="020B0604020202020204" pitchFamily="34" charset="0"/>
                <a:ea typeface="msgothic"/>
                <a:cs typeface="msgothic"/>
              </a:rPr>
              <a:t>&gt;9.000 patients</a:t>
            </a:r>
          </a:p>
          <a:p>
            <a:pPr>
              <a:spcBef>
                <a:spcPct val="0"/>
              </a:spcBef>
              <a:buFontTx/>
              <a:buNone/>
            </a:pPr>
            <a:r>
              <a:rPr lang="en-GB" altLang="de-DE" sz="1800" b="1" dirty="0">
                <a:solidFill>
                  <a:srgbClr val="FF0000"/>
                </a:solidFill>
                <a:ea typeface="msgothic"/>
                <a:cs typeface="msgothic"/>
              </a:rPr>
              <a:t>~40% CHADS≥2</a:t>
            </a:r>
            <a:endParaRPr lang="en-GB" altLang="de-DE" sz="1800" b="1" dirty="0">
              <a:solidFill>
                <a:srgbClr val="FF0000"/>
              </a:solidFill>
              <a:latin typeface="Arial" panose="020B0604020202020204" pitchFamily="34" charset="0"/>
              <a:ea typeface="msgothic"/>
              <a:cs typeface="msgothic"/>
            </a:endParaRPr>
          </a:p>
        </p:txBody>
      </p:sp>
      <p:cxnSp>
        <p:nvCxnSpPr>
          <p:cNvPr id="9" name="Straight Arrow Connector 8"/>
          <p:cNvCxnSpPr>
            <a:cxnSpLocks noChangeShapeType="1"/>
          </p:cNvCxnSpPr>
          <p:nvPr/>
        </p:nvCxnSpPr>
        <p:spPr bwMode="auto">
          <a:xfrm>
            <a:off x="4788024" y="2564904"/>
            <a:ext cx="0" cy="432047"/>
          </a:xfrm>
          <a:prstGeom prst="straightConnector1">
            <a:avLst/>
          </a:prstGeom>
          <a:noFill/>
          <a:ln w="28575" algn="ctr">
            <a:solidFill>
              <a:srgbClr val="FF0000"/>
            </a:solidFill>
            <a:round/>
            <a:headEnd type="arrow" w="med" len="med"/>
            <a:tailEnd/>
          </a:ln>
          <a:extLst>
            <a:ext uri="{909E8E84-426E-40DD-AFC4-6F175D3DCCD1}">
              <a14:hiddenFill xmlns:a14="http://schemas.microsoft.com/office/drawing/2010/main">
                <a:noFill/>
              </a14:hiddenFill>
            </a:ext>
          </a:extLst>
        </p:spPr>
      </p:cxnSp>
      <p:sp>
        <p:nvSpPr>
          <p:cNvPr id="11" name="Text Box 4"/>
          <p:cNvSpPr txBox="1">
            <a:spLocks noChangeArrowheads="1"/>
          </p:cNvSpPr>
          <p:nvPr/>
        </p:nvSpPr>
        <p:spPr bwMode="auto">
          <a:xfrm>
            <a:off x="2307455" y="6060777"/>
            <a:ext cx="7377113"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a:spcBef>
                <a:spcPct val="20000"/>
              </a:spcBef>
              <a:buChar char="•"/>
              <a:tabLst>
                <a:tab pos="655638" algn="l"/>
                <a:tab pos="1312863" algn="l"/>
                <a:tab pos="1968500" algn="l"/>
                <a:tab pos="2625725" algn="l"/>
                <a:tab pos="3282950" algn="l"/>
              </a:tabLst>
              <a:defRPr sz="3200">
                <a:solidFill>
                  <a:schemeClr val="tx1"/>
                </a:solidFill>
                <a:latin typeface="Times New Roman" panose="02020603050405020304" pitchFamily="18" charset="0"/>
              </a:defRPr>
            </a:lvl1pPr>
            <a:lvl2pPr marL="742950" indent="-285750">
              <a:spcBef>
                <a:spcPct val="20000"/>
              </a:spcBef>
              <a:buChar char="–"/>
              <a:tabLst>
                <a:tab pos="655638" algn="l"/>
                <a:tab pos="1312863" algn="l"/>
                <a:tab pos="1968500" algn="l"/>
                <a:tab pos="2625725" algn="l"/>
                <a:tab pos="3282950" algn="l"/>
              </a:tabLst>
              <a:defRPr sz="2800">
                <a:solidFill>
                  <a:schemeClr val="tx1"/>
                </a:solidFill>
                <a:latin typeface="Times New Roman" panose="02020603050405020304" pitchFamily="18" charset="0"/>
              </a:defRPr>
            </a:lvl2pPr>
            <a:lvl3pPr marL="1143000" indent="-228600">
              <a:spcBef>
                <a:spcPct val="20000"/>
              </a:spcBef>
              <a:buChar char="•"/>
              <a:tabLst>
                <a:tab pos="655638" algn="l"/>
                <a:tab pos="1312863" algn="l"/>
                <a:tab pos="1968500" algn="l"/>
                <a:tab pos="2625725" algn="l"/>
                <a:tab pos="3282950" algn="l"/>
              </a:tabLst>
              <a:defRPr sz="2400">
                <a:solidFill>
                  <a:schemeClr val="tx1"/>
                </a:solidFill>
                <a:latin typeface="Times New Roman" panose="02020603050405020304" pitchFamily="18" charset="0"/>
              </a:defRPr>
            </a:lvl3pPr>
            <a:lvl4pPr marL="1600200" indent="-228600">
              <a:spcBef>
                <a:spcPct val="20000"/>
              </a:spcBef>
              <a:buChar char="–"/>
              <a:tabLst>
                <a:tab pos="655638" algn="l"/>
                <a:tab pos="1312863" algn="l"/>
                <a:tab pos="1968500" algn="l"/>
                <a:tab pos="2625725" algn="l"/>
                <a:tab pos="3282950" algn="l"/>
              </a:tabLst>
              <a:defRPr sz="2000">
                <a:solidFill>
                  <a:schemeClr val="tx1"/>
                </a:solidFill>
                <a:latin typeface="Times New Roman" panose="02020603050405020304" pitchFamily="18" charset="0"/>
              </a:defRPr>
            </a:lvl4pPr>
            <a:lvl5pPr marL="2057400" indent="-228600">
              <a:spcBef>
                <a:spcPct val="20000"/>
              </a:spcBef>
              <a:buChar char="»"/>
              <a:tabLst>
                <a:tab pos="655638" algn="l"/>
                <a:tab pos="1312863" algn="l"/>
                <a:tab pos="1968500" algn="l"/>
                <a:tab pos="2625725" algn="l"/>
                <a:tab pos="3282950"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655638" algn="l"/>
                <a:tab pos="1312863" algn="l"/>
                <a:tab pos="1968500" algn="l"/>
                <a:tab pos="2625725" algn="l"/>
                <a:tab pos="3282950"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655638" algn="l"/>
                <a:tab pos="1312863" algn="l"/>
                <a:tab pos="1968500" algn="l"/>
                <a:tab pos="2625725" algn="l"/>
                <a:tab pos="3282950"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655638" algn="l"/>
                <a:tab pos="1312863" algn="l"/>
                <a:tab pos="1968500" algn="l"/>
                <a:tab pos="2625725" algn="l"/>
                <a:tab pos="3282950"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655638" algn="l"/>
                <a:tab pos="1312863" algn="l"/>
                <a:tab pos="1968500" algn="l"/>
                <a:tab pos="2625725" algn="l"/>
                <a:tab pos="3282950" algn="l"/>
              </a:tabLst>
              <a:defRPr sz="2000">
                <a:solidFill>
                  <a:schemeClr val="tx1"/>
                </a:solidFill>
                <a:latin typeface="Times New Roman" panose="02020603050405020304" pitchFamily="18" charset="0"/>
              </a:defRPr>
            </a:lvl9pPr>
          </a:lstStyle>
          <a:p>
            <a:pPr algn="ctr">
              <a:spcBef>
                <a:spcPct val="0"/>
              </a:spcBef>
              <a:buFontTx/>
              <a:buNone/>
            </a:pPr>
            <a:r>
              <a:rPr lang="en-GB" altLang="de-DE" sz="1200" dirty="0" smtClean="0">
                <a:latin typeface="Arial" panose="020B0604020202020204" pitchFamily="34" charset="0"/>
                <a:ea typeface="msgothic"/>
                <a:cs typeface="msgothic"/>
              </a:rPr>
              <a:t>Reynolds </a:t>
            </a:r>
            <a:r>
              <a:rPr lang="en-GB" altLang="de-DE" sz="1200" dirty="0">
                <a:latin typeface="Arial" panose="020B0604020202020204" pitchFamily="34" charset="0"/>
                <a:ea typeface="msgothic"/>
                <a:cs typeface="msgothic"/>
              </a:rPr>
              <a:t>et al. </a:t>
            </a:r>
            <a:r>
              <a:rPr lang="en-GB" altLang="de-DE" sz="1200" dirty="0" err="1">
                <a:latin typeface="Arial" panose="020B0604020202020204" pitchFamily="34" charset="0"/>
                <a:ea typeface="msgothic"/>
                <a:cs typeface="msgothic"/>
              </a:rPr>
              <a:t>Circ</a:t>
            </a:r>
            <a:r>
              <a:rPr lang="en-GB" altLang="de-DE" sz="1200" dirty="0">
                <a:latin typeface="Arial" panose="020B0604020202020204" pitchFamily="34" charset="0"/>
                <a:ea typeface="msgothic"/>
                <a:cs typeface="msgothic"/>
              </a:rPr>
              <a:t> Cardiovasc </a:t>
            </a:r>
            <a:r>
              <a:rPr lang="en-GB" altLang="de-DE" sz="1200" dirty="0" err="1">
                <a:latin typeface="Arial" panose="020B0604020202020204" pitchFamily="34" charset="0"/>
                <a:ea typeface="msgothic"/>
                <a:cs typeface="msgothic"/>
              </a:rPr>
              <a:t>Qual</a:t>
            </a:r>
            <a:r>
              <a:rPr lang="en-GB" altLang="de-DE" sz="1200" dirty="0">
                <a:latin typeface="Arial" panose="020B0604020202020204" pitchFamily="34" charset="0"/>
                <a:ea typeface="msgothic"/>
                <a:cs typeface="msgothic"/>
              </a:rPr>
              <a:t> </a:t>
            </a:r>
            <a:r>
              <a:rPr lang="en-GB" altLang="de-DE" sz="1200" dirty="0" smtClean="0">
                <a:latin typeface="Arial" panose="020B0604020202020204" pitchFamily="34" charset="0"/>
                <a:ea typeface="msgothic"/>
                <a:cs typeface="msgothic"/>
              </a:rPr>
              <a:t>Outcomes 2012;5:171-181</a:t>
            </a:r>
            <a:endParaRPr lang="en-GB" altLang="de-DE" sz="1200" dirty="0">
              <a:latin typeface="Arial" panose="020B0604020202020204" pitchFamily="34" charset="0"/>
              <a:ea typeface="msgothic"/>
              <a:cs typeface="msgothic"/>
            </a:endParaRPr>
          </a:p>
        </p:txBody>
      </p:sp>
    </p:spTree>
    <p:extLst>
      <p:ext uri="{BB962C8B-B14F-4D97-AF65-F5344CB8AC3E}">
        <p14:creationId xmlns:p14="http://schemas.microsoft.com/office/powerpoint/2010/main" val="218602752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6" name="Rectangle 2"/>
          <p:cNvSpPr>
            <a:spLocks noChangeArrowheads="1"/>
          </p:cNvSpPr>
          <p:nvPr/>
        </p:nvSpPr>
        <p:spPr bwMode="auto">
          <a:xfrm>
            <a:off x="323528" y="1772816"/>
            <a:ext cx="8824664"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200000"/>
              </a:lnSpc>
              <a:spcBef>
                <a:spcPct val="20000"/>
              </a:spcBef>
              <a:buFontTx/>
              <a:buChar char="•"/>
            </a:pPr>
            <a:r>
              <a:rPr lang="en-GB" altLang="de-DE" dirty="0">
                <a:latin typeface="Arial" panose="020B0604020202020204" pitchFamily="34" charset="0"/>
                <a:cs typeface="Arial" panose="020B0604020202020204" pitchFamily="34" charset="0"/>
              </a:rPr>
              <a:t>quality of life</a:t>
            </a:r>
          </a:p>
          <a:p>
            <a:pPr>
              <a:lnSpc>
                <a:spcPct val="200000"/>
              </a:lnSpc>
              <a:spcBef>
                <a:spcPct val="20000"/>
              </a:spcBef>
              <a:buFontTx/>
              <a:buChar char="•"/>
            </a:pPr>
            <a:r>
              <a:rPr lang="en-GB" altLang="de-DE" dirty="0">
                <a:latin typeface="Arial" panose="020B0604020202020204" pitchFamily="34" charset="0"/>
                <a:cs typeface="Arial" panose="020B0604020202020204" pitchFamily="34" charset="0"/>
              </a:rPr>
              <a:t>hospitalizations</a:t>
            </a:r>
          </a:p>
          <a:p>
            <a:pPr>
              <a:lnSpc>
                <a:spcPct val="200000"/>
              </a:lnSpc>
              <a:spcBef>
                <a:spcPct val="20000"/>
              </a:spcBef>
              <a:buFontTx/>
              <a:buChar char="•"/>
            </a:pPr>
            <a:r>
              <a:rPr lang="en-GB" altLang="de-DE" dirty="0">
                <a:latin typeface="Arial" panose="020B0604020202020204" pitchFamily="34" charset="0"/>
                <a:cs typeface="Arial" panose="020B0604020202020204" pitchFamily="34" charset="0"/>
              </a:rPr>
              <a:t>dementia</a:t>
            </a:r>
          </a:p>
          <a:p>
            <a:pPr>
              <a:lnSpc>
                <a:spcPct val="200000"/>
              </a:lnSpc>
              <a:spcBef>
                <a:spcPct val="20000"/>
              </a:spcBef>
              <a:buFontTx/>
              <a:buChar char="•"/>
            </a:pPr>
            <a:r>
              <a:rPr lang="en-GB" altLang="de-DE" dirty="0">
                <a:solidFill>
                  <a:srgbClr val="FF0000"/>
                </a:solidFill>
                <a:latin typeface="Arial" panose="020B0604020202020204" pitchFamily="34" charset="0"/>
                <a:cs typeface="Arial" panose="020B0604020202020204" pitchFamily="34" charset="0"/>
              </a:rPr>
              <a:t>stroke</a:t>
            </a:r>
          </a:p>
          <a:p>
            <a:pPr>
              <a:lnSpc>
                <a:spcPct val="200000"/>
              </a:lnSpc>
              <a:spcBef>
                <a:spcPct val="20000"/>
              </a:spcBef>
              <a:buFontTx/>
              <a:buChar char="•"/>
            </a:pPr>
            <a:r>
              <a:rPr lang="en-GB" altLang="de-DE" dirty="0">
                <a:latin typeface="Arial" panose="020B0604020202020204" pitchFamily="34" charset="0"/>
                <a:cs typeface="Arial" panose="020B0604020202020204" pitchFamily="34" charset="0"/>
              </a:rPr>
              <a:t>mortality</a:t>
            </a:r>
          </a:p>
        </p:txBody>
      </p:sp>
      <p:sp>
        <p:nvSpPr>
          <p:cNvPr id="7171" name="Line 3"/>
          <p:cNvSpPr>
            <a:spLocks noChangeShapeType="1"/>
          </p:cNvSpPr>
          <p:nvPr/>
        </p:nvSpPr>
        <p:spPr bwMode="auto">
          <a:xfrm>
            <a:off x="609600" y="685800"/>
            <a:ext cx="792480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
        <p:nvSpPr>
          <p:cNvPr id="7172" name="Rectangle 4"/>
          <p:cNvSpPr>
            <a:spLocks noChangeArrowheads="1"/>
          </p:cNvSpPr>
          <p:nvPr/>
        </p:nvSpPr>
        <p:spPr bwMode="auto">
          <a:xfrm>
            <a:off x="0" y="620713"/>
            <a:ext cx="9220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de-DE" sz="3000" b="1" dirty="0">
                <a:latin typeface="Arial" panose="020B0604020202020204" pitchFamily="34" charset="0"/>
              </a:rPr>
              <a:t>Benefits of AF </a:t>
            </a:r>
            <a:r>
              <a:rPr lang="en-US" altLang="de-DE" sz="3000" b="1" dirty="0" smtClean="0">
                <a:latin typeface="Arial" panose="020B0604020202020204" pitchFamily="34" charset="0"/>
              </a:rPr>
              <a:t>Ablation</a:t>
            </a:r>
            <a:endParaRPr lang="en-US" altLang="de-DE" sz="3000" b="1" dirty="0"/>
          </a:p>
        </p:txBody>
      </p:sp>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9703" y="2153816"/>
            <a:ext cx="5596492" cy="3535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feld 7"/>
          <p:cNvSpPr txBox="1">
            <a:spLocks noChangeArrowheads="1"/>
          </p:cNvSpPr>
          <p:nvPr/>
        </p:nvSpPr>
        <p:spPr bwMode="auto">
          <a:xfrm>
            <a:off x="4716016" y="5733256"/>
            <a:ext cx="288412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de-DE" sz="1100" b="1" dirty="0" err="1">
                <a:latin typeface="Arial" panose="020B0604020202020204" pitchFamily="34" charset="0"/>
                <a:cs typeface="Arial" panose="020B0604020202020204" pitchFamily="34" charset="0"/>
              </a:rPr>
              <a:t>Dagres</a:t>
            </a:r>
            <a:r>
              <a:rPr lang="en-US" altLang="de-DE" sz="1100" b="1" dirty="0">
                <a:latin typeface="Arial" panose="020B0604020202020204" pitchFamily="34" charset="0"/>
                <a:cs typeface="Arial" panose="020B0604020202020204" pitchFamily="34" charset="0"/>
              </a:rPr>
              <a:t> et </a:t>
            </a:r>
            <a:r>
              <a:rPr lang="en-US" altLang="de-DE" sz="1100" b="1" dirty="0" smtClean="0">
                <a:latin typeface="Arial" panose="020B0604020202020204" pitchFamily="34" charset="0"/>
                <a:cs typeface="Arial" panose="020B0604020202020204" pitchFamily="34" charset="0"/>
              </a:rPr>
              <a:t>al. Am </a:t>
            </a:r>
            <a:r>
              <a:rPr lang="en-US" altLang="de-DE" sz="1100" b="1" dirty="0">
                <a:latin typeface="Arial" panose="020B0604020202020204" pitchFamily="34" charset="0"/>
                <a:cs typeface="Arial" panose="020B0604020202020204" pitchFamily="34" charset="0"/>
              </a:rPr>
              <a:t>Heart J </a:t>
            </a:r>
            <a:r>
              <a:rPr lang="en-US" altLang="de-DE" sz="1100" b="1" dirty="0" smtClean="0">
                <a:latin typeface="Arial" panose="020B0604020202020204" pitchFamily="34" charset="0"/>
                <a:cs typeface="Arial" panose="020B0604020202020204" pitchFamily="34" charset="0"/>
              </a:rPr>
              <a:t>2009;158:15-20</a:t>
            </a:r>
            <a:endParaRPr lang="en-US" altLang="de-DE" sz="11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0897998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6" name="Rectangle 2"/>
          <p:cNvSpPr>
            <a:spLocks noChangeArrowheads="1"/>
          </p:cNvSpPr>
          <p:nvPr/>
        </p:nvSpPr>
        <p:spPr bwMode="auto">
          <a:xfrm>
            <a:off x="323528" y="1772816"/>
            <a:ext cx="8824664"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200000"/>
              </a:lnSpc>
              <a:spcBef>
                <a:spcPct val="20000"/>
              </a:spcBef>
              <a:buFontTx/>
              <a:buChar char="•"/>
            </a:pPr>
            <a:r>
              <a:rPr lang="en-GB" altLang="de-DE" dirty="0">
                <a:latin typeface="Arial" panose="020B0604020202020204" pitchFamily="34" charset="0"/>
                <a:cs typeface="Arial" panose="020B0604020202020204" pitchFamily="34" charset="0"/>
              </a:rPr>
              <a:t>quality of life</a:t>
            </a:r>
          </a:p>
          <a:p>
            <a:pPr>
              <a:lnSpc>
                <a:spcPct val="200000"/>
              </a:lnSpc>
              <a:spcBef>
                <a:spcPct val="20000"/>
              </a:spcBef>
              <a:buFontTx/>
              <a:buChar char="•"/>
            </a:pPr>
            <a:r>
              <a:rPr lang="en-GB" altLang="de-DE" dirty="0">
                <a:latin typeface="Arial" panose="020B0604020202020204" pitchFamily="34" charset="0"/>
                <a:cs typeface="Arial" panose="020B0604020202020204" pitchFamily="34" charset="0"/>
              </a:rPr>
              <a:t>hospitalizations</a:t>
            </a:r>
          </a:p>
          <a:p>
            <a:pPr>
              <a:lnSpc>
                <a:spcPct val="200000"/>
              </a:lnSpc>
              <a:spcBef>
                <a:spcPct val="20000"/>
              </a:spcBef>
              <a:buFontTx/>
              <a:buChar char="•"/>
            </a:pPr>
            <a:r>
              <a:rPr lang="en-GB" altLang="de-DE" dirty="0">
                <a:latin typeface="Arial" panose="020B0604020202020204" pitchFamily="34" charset="0"/>
                <a:cs typeface="Arial" panose="020B0604020202020204" pitchFamily="34" charset="0"/>
              </a:rPr>
              <a:t>dementia</a:t>
            </a:r>
          </a:p>
          <a:p>
            <a:pPr>
              <a:lnSpc>
                <a:spcPct val="200000"/>
              </a:lnSpc>
              <a:spcBef>
                <a:spcPct val="20000"/>
              </a:spcBef>
              <a:buFontTx/>
              <a:buChar char="•"/>
            </a:pPr>
            <a:r>
              <a:rPr lang="en-GB" altLang="de-DE" dirty="0">
                <a:latin typeface="Arial" panose="020B0604020202020204" pitchFamily="34" charset="0"/>
                <a:cs typeface="Arial" panose="020B0604020202020204" pitchFamily="34" charset="0"/>
              </a:rPr>
              <a:t>stroke</a:t>
            </a:r>
          </a:p>
          <a:p>
            <a:pPr>
              <a:lnSpc>
                <a:spcPct val="200000"/>
              </a:lnSpc>
              <a:spcBef>
                <a:spcPct val="20000"/>
              </a:spcBef>
              <a:buFontTx/>
              <a:buChar char="•"/>
            </a:pPr>
            <a:r>
              <a:rPr lang="en-GB" altLang="de-DE" dirty="0">
                <a:solidFill>
                  <a:srgbClr val="FF0000"/>
                </a:solidFill>
                <a:latin typeface="Arial" panose="020B0604020202020204" pitchFamily="34" charset="0"/>
                <a:cs typeface="Arial" panose="020B0604020202020204" pitchFamily="34" charset="0"/>
              </a:rPr>
              <a:t>mortality</a:t>
            </a:r>
          </a:p>
        </p:txBody>
      </p:sp>
      <p:sp>
        <p:nvSpPr>
          <p:cNvPr id="7171" name="Line 3"/>
          <p:cNvSpPr>
            <a:spLocks noChangeShapeType="1"/>
          </p:cNvSpPr>
          <p:nvPr/>
        </p:nvSpPr>
        <p:spPr bwMode="auto">
          <a:xfrm>
            <a:off x="609600" y="685800"/>
            <a:ext cx="792480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
        <p:nvSpPr>
          <p:cNvPr id="7172" name="Rectangle 4"/>
          <p:cNvSpPr>
            <a:spLocks noChangeArrowheads="1"/>
          </p:cNvSpPr>
          <p:nvPr/>
        </p:nvSpPr>
        <p:spPr bwMode="auto">
          <a:xfrm>
            <a:off x="0" y="620713"/>
            <a:ext cx="9220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de-DE" sz="3000" b="1" dirty="0">
                <a:latin typeface="Arial" panose="020B0604020202020204" pitchFamily="34" charset="0"/>
              </a:rPr>
              <a:t>Benefits of AF </a:t>
            </a:r>
            <a:r>
              <a:rPr lang="en-US" altLang="de-DE" sz="3000" b="1" dirty="0" smtClean="0">
                <a:latin typeface="Arial" panose="020B0604020202020204" pitchFamily="34" charset="0"/>
              </a:rPr>
              <a:t>Ablation</a:t>
            </a:r>
            <a:endParaRPr lang="en-US" altLang="de-DE" sz="3000" b="1" dirty="0"/>
          </a:p>
        </p:txBody>
      </p:sp>
      <p:sp>
        <p:nvSpPr>
          <p:cNvPr id="13" name="Textfeld 7"/>
          <p:cNvSpPr txBox="1">
            <a:spLocks noChangeArrowheads="1"/>
          </p:cNvSpPr>
          <p:nvPr/>
        </p:nvSpPr>
        <p:spPr bwMode="auto">
          <a:xfrm>
            <a:off x="4716016" y="5733256"/>
            <a:ext cx="288412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de-DE" sz="1100" b="1" dirty="0" err="1">
                <a:latin typeface="Arial" panose="020B0604020202020204" pitchFamily="34" charset="0"/>
                <a:cs typeface="Arial" panose="020B0604020202020204" pitchFamily="34" charset="0"/>
              </a:rPr>
              <a:t>Dagres</a:t>
            </a:r>
            <a:r>
              <a:rPr lang="en-US" altLang="de-DE" sz="1100" b="1" dirty="0">
                <a:latin typeface="Arial" panose="020B0604020202020204" pitchFamily="34" charset="0"/>
                <a:cs typeface="Arial" panose="020B0604020202020204" pitchFamily="34" charset="0"/>
              </a:rPr>
              <a:t> et </a:t>
            </a:r>
            <a:r>
              <a:rPr lang="en-US" altLang="de-DE" sz="1100" b="1" dirty="0" smtClean="0">
                <a:latin typeface="Arial" panose="020B0604020202020204" pitchFamily="34" charset="0"/>
                <a:cs typeface="Arial" panose="020B0604020202020204" pitchFamily="34" charset="0"/>
              </a:rPr>
              <a:t>al. Am </a:t>
            </a:r>
            <a:r>
              <a:rPr lang="en-US" altLang="de-DE" sz="1100" b="1" dirty="0">
                <a:latin typeface="Arial" panose="020B0604020202020204" pitchFamily="34" charset="0"/>
                <a:cs typeface="Arial" panose="020B0604020202020204" pitchFamily="34" charset="0"/>
              </a:rPr>
              <a:t>Heart J </a:t>
            </a:r>
            <a:r>
              <a:rPr lang="en-US" altLang="de-DE" sz="1100" b="1" dirty="0" smtClean="0">
                <a:latin typeface="Arial" panose="020B0604020202020204" pitchFamily="34" charset="0"/>
                <a:cs typeface="Arial" panose="020B0604020202020204" pitchFamily="34" charset="0"/>
              </a:rPr>
              <a:t>2009;158:15-20</a:t>
            </a:r>
            <a:endParaRPr lang="en-US" altLang="de-DE" sz="1100" b="1" dirty="0">
              <a:latin typeface="Arial" panose="020B0604020202020204" pitchFamily="34" charset="0"/>
              <a:cs typeface="Arial" panose="020B0604020202020204" pitchFamily="34" charset="0"/>
            </a:endParaRP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3813" y="2060848"/>
            <a:ext cx="5507707" cy="3552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feld 1"/>
          <p:cNvSpPr txBox="1"/>
          <p:nvPr/>
        </p:nvSpPr>
        <p:spPr>
          <a:xfrm rot="1488801">
            <a:off x="3707658" y="3071760"/>
            <a:ext cx="3873184" cy="646331"/>
          </a:xfrm>
          <a:prstGeom prst="rect">
            <a:avLst/>
          </a:prstGeom>
          <a:solidFill>
            <a:schemeClr val="tx1"/>
          </a:solidFill>
        </p:spPr>
        <p:txBody>
          <a:bodyPr wrap="square" rtlCol="0">
            <a:spAutoFit/>
          </a:bodyPr>
          <a:lstStyle/>
          <a:p>
            <a:r>
              <a:rPr lang="de-DE" sz="3600" dirty="0">
                <a:solidFill>
                  <a:srgbClr val="FF0000"/>
                </a:solidFill>
              </a:rPr>
              <a:t>CABANA </a:t>
            </a:r>
            <a:r>
              <a:rPr lang="de-DE" sz="3600" dirty="0" err="1">
                <a:solidFill>
                  <a:srgbClr val="FF0000"/>
                </a:solidFill>
              </a:rPr>
              <a:t>and</a:t>
            </a:r>
            <a:r>
              <a:rPr lang="de-DE" sz="3600" dirty="0">
                <a:solidFill>
                  <a:srgbClr val="FF0000"/>
                </a:solidFill>
              </a:rPr>
              <a:t> EAST?</a:t>
            </a:r>
          </a:p>
        </p:txBody>
      </p:sp>
    </p:spTree>
    <p:extLst>
      <p:ext uri="{BB962C8B-B14F-4D97-AF65-F5344CB8AC3E}">
        <p14:creationId xmlns:p14="http://schemas.microsoft.com/office/powerpoint/2010/main" val="721179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bwMode="auto">
          <a:xfrm>
            <a:off x="323528" y="1506048"/>
            <a:ext cx="8496944" cy="5112568"/>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Times New Roman" pitchFamily="18" charset="0"/>
            </a:endParaRPr>
          </a:p>
        </p:txBody>
      </p:sp>
      <p:sp>
        <p:nvSpPr>
          <p:cNvPr id="7171" name="Line 3"/>
          <p:cNvSpPr>
            <a:spLocks noChangeShapeType="1"/>
          </p:cNvSpPr>
          <p:nvPr/>
        </p:nvSpPr>
        <p:spPr bwMode="auto">
          <a:xfrm>
            <a:off x="609600" y="685800"/>
            <a:ext cx="792480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
        <p:nvSpPr>
          <p:cNvPr id="7172" name="Rectangle 4"/>
          <p:cNvSpPr>
            <a:spLocks noChangeArrowheads="1"/>
          </p:cNvSpPr>
          <p:nvPr/>
        </p:nvSpPr>
        <p:spPr bwMode="auto">
          <a:xfrm>
            <a:off x="0" y="548680"/>
            <a:ext cx="9220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de-DE" sz="3000" b="1" dirty="0">
                <a:latin typeface="Arial" panose="020B0604020202020204" pitchFamily="34" charset="0"/>
              </a:rPr>
              <a:t>Indications for AF </a:t>
            </a:r>
            <a:r>
              <a:rPr lang="en-US" altLang="de-DE" sz="3000" b="1" dirty="0" smtClean="0">
                <a:latin typeface="Arial" panose="020B0604020202020204" pitchFamily="34" charset="0"/>
              </a:rPr>
              <a:t>Ablation</a:t>
            </a:r>
            <a:endParaRPr lang="en-US" altLang="de-DE" sz="3000" b="1" dirty="0"/>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395" r="18788"/>
          <a:stretch/>
        </p:blipFill>
        <p:spPr bwMode="auto">
          <a:xfrm>
            <a:off x="982980" y="1788277"/>
            <a:ext cx="7178040" cy="46547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6007843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bwMode="auto">
          <a:xfrm>
            <a:off x="323528" y="1506048"/>
            <a:ext cx="8496944" cy="5112568"/>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Times New Roman" pitchFamily="18" charset="0"/>
            </a:endParaRPr>
          </a:p>
        </p:txBody>
      </p:sp>
      <p:sp>
        <p:nvSpPr>
          <p:cNvPr id="7171" name="Line 3"/>
          <p:cNvSpPr>
            <a:spLocks noChangeShapeType="1"/>
          </p:cNvSpPr>
          <p:nvPr/>
        </p:nvSpPr>
        <p:spPr bwMode="auto">
          <a:xfrm>
            <a:off x="609600" y="685800"/>
            <a:ext cx="792480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
        <p:nvSpPr>
          <p:cNvPr id="7172" name="Rectangle 4"/>
          <p:cNvSpPr>
            <a:spLocks noChangeArrowheads="1"/>
          </p:cNvSpPr>
          <p:nvPr/>
        </p:nvSpPr>
        <p:spPr bwMode="auto">
          <a:xfrm>
            <a:off x="0" y="548680"/>
            <a:ext cx="9220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de-DE" sz="3000" b="1" dirty="0">
                <a:latin typeface="Arial" panose="020B0604020202020204" pitchFamily="34" charset="0"/>
              </a:rPr>
              <a:t>Indications for AF </a:t>
            </a:r>
            <a:r>
              <a:rPr lang="en-US" altLang="de-DE" sz="3000" b="1" dirty="0" smtClean="0">
                <a:latin typeface="Arial" panose="020B0604020202020204" pitchFamily="34" charset="0"/>
              </a:rPr>
              <a:t>Ablation</a:t>
            </a:r>
            <a:endParaRPr lang="en-US" altLang="de-DE" sz="3000" b="1" dirty="0"/>
          </a:p>
        </p:txBody>
      </p:sp>
      <p:pic>
        <p:nvPicPr>
          <p:cNvPr id="4" name="Grafik 3"/>
          <p:cNvPicPr>
            <a:picLocks noChangeAspect="1"/>
          </p:cNvPicPr>
          <p:nvPr/>
        </p:nvPicPr>
        <p:blipFill rotWithShape="1">
          <a:blip r:embed="rId3"/>
          <a:srcRect l="22438" t="27556" r="18500" b="15744"/>
          <a:stretch/>
        </p:blipFill>
        <p:spPr>
          <a:xfrm>
            <a:off x="755576" y="1556792"/>
            <a:ext cx="7416824" cy="4746767"/>
          </a:xfrm>
          <a:prstGeom prst="rect">
            <a:avLst/>
          </a:prstGeom>
        </p:spPr>
      </p:pic>
    </p:spTree>
    <p:extLst>
      <p:ext uri="{BB962C8B-B14F-4D97-AF65-F5344CB8AC3E}">
        <p14:creationId xmlns:p14="http://schemas.microsoft.com/office/powerpoint/2010/main" val="37459356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063" y="1568450"/>
            <a:ext cx="4067175"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1550" y="1557338"/>
            <a:ext cx="3990975" cy="483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5"/>
          <p:cNvSpPr>
            <a:spLocks noChangeArrowheads="1"/>
          </p:cNvSpPr>
          <p:nvPr/>
        </p:nvSpPr>
        <p:spPr bwMode="auto">
          <a:xfrm>
            <a:off x="-36513" y="557213"/>
            <a:ext cx="9144001" cy="1143000"/>
          </a:xfrm>
          <a:prstGeom prst="rect">
            <a:avLst/>
          </a:prstGeom>
          <a:noFill/>
          <a:ln w="9525">
            <a:noFill/>
            <a:miter lim="800000"/>
            <a:headEnd/>
            <a:tailEnd/>
          </a:ln>
          <a:effectLst/>
        </p:spPr>
        <p:txBody>
          <a:bodyPr anchor="ctr"/>
          <a:lstStyle/>
          <a:p>
            <a:pPr algn="ctr">
              <a:defRPr/>
            </a:pPr>
            <a:endParaRPr lang="de-DE" sz="2800">
              <a:effectLst>
                <a:outerShdw blurRad="38100" dist="38100" dir="2700000" algn="tl">
                  <a:srgbClr val="000000"/>
                </a:outerShdw>
              </a:effectLst>
            </a:endParaRPr>
          </a:p>
        </p:txBody>
      </p:sp>
      <p:sp>
        <p:nvSpPr>
          <p:cNvPr id="16389" name="Line 10"/>
          <p:cNvSpPr>
            <a:spLocks noChangeShapeType="1"/>
          </p:cNvSpPr>
          <p:nvPr/>
        </p:nvSpPr>
        <p:spPr bwMode="auto">
          <a:xfrm>
            <a:off x="609600" y="685800"/>
            <a:ext cx="792480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
        <p:nvSpPr>
          <p:cNvPr id="16390" name="Textfeld 12"/>
          <p:cNvSpPr txBox="1">
            <a:spLocks noChangeArrowheads="1"/>
          </p:cNvSpPr>
          <p:nvPr/>
        </p:nvSpPr>
        <p:spPr bwMode="auto">
          <a:xfrm>
            <a:off x="5204459" y="6396039"/>
            <a:ext cx="342900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de-DE" altLang="de-DE" sz="1400" dirty="0">
                <a:latin typeface="Arial" panose="020B0604020202020204" pitchFamily="34" charset="0"/>
                <a:ea typeface="MS PGothic" panose="020B0600070205080204" pitchFamily="34" charset="-128"/>
              </a:rPr>
              <a:t>Ganesan </a:t>
            </a:r>
            <a:r>
              <a:rPr lang="de-DE" altLang="de-DE" sz="1400" dirty="0" smtClean="0">
                <a:latin typeface="Arial" panose="020B0604020202020204" pitchFamily="34" charset="0"/>
                <a:ea typeface="MS PGothic" panose="020B0600070205080204" pitchFamily="34" charset="-128"/>
              </a:rPr>
              <a:t>et al. J </a:t>
            </a:r>
            <a:r>
              <a:rPr lang="de-DE" altLang="de-DE" sz="1400" dirty="0">
                <a:latin typeface="Arial" panose="020B0604020202020204" pitchFamily="34" charset="0"/>
                <a:ea typeface="MS PGothic" panose="020B0600070205080204" pitchFamily="34" charset="-128"/>
              </a:rPr>
              <a:t>Am Heart Assoc 2013</a:t>
            </a:r>
          </a:p>
        </p:txBody>
      </p:sp>
      <p:sp>
        <p:nvSpPr>
          <p:cNvPr id="16391" name="Textfeld 3"/>
          <p:cNvSpPr txBox="1">
            <a:spLocks noChangeArrowheads="1"/>
          </p:cNvSpPr>
          <p:nvPr/>
        </p:nvSpPr>
        <p:spPr bwMode="auto">
          <a:xfrm>
            <a:off x="360363" y="884238"/>
            <a:ext cx="87671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de-DE" sz="2400" b="1" dirty="0">
                <a:latin typeface="Arial" panose="020B0604020202020204" pitchFamily="34" charset="0"/>
                <a:ea typeface="MS PGothic" panose="020B0600070205080204" pitchFamily="34" charset="-128"/>
              </a:rPr>
              <a:t>Ablation </a:t>
            </a:r>
            <a:r>
              <a:rPr lang="en-US" altLang="de-DE" sz="2400" b="1" dirty="0" smtClean="0">
                <a:latin typeface="Arial" panose="020B0604020202020204" pitchFamily="34" charset="0"/>
                <a:ea typeface="MS PGothic" panose="020B0600070205080204" pitchFamily="34" charset="-128"/>
              </a:rPr>
              <a:t>Outcome</a:t>
            </a:r>
            <a:r>
              <a:rPr lang="en-US" altLang="de-DE" sz="2400" b="1" dirty="0">
                <a:latin typeface="Arial" panose="020B0604020202020204" pitchFamily="34" charset="0"/>
                <a:ea typeface="MS PGothic" panose="020B0600070205080204" pitchFamily="34" charset="-128"/>
              </a:rPr>
              <a:t>: </a:t>
            </a:r>
            <a:r>
              <a:rPr lang="en-US" altLang="de-DE" sz="2400" b="1" dirty="0" smtClean="0">
                <a:latin typeface="Arial" panose="020B0604020202020204" pitchFamily="34" charset="0"/>
                <a:ea typeface="MS PGothic" panose="020B0600070205080204" pitchFamily="34" charset="-128"/>
              </a:rPr>
              <a:t>“Early</a:t>
            </a:r>
            <a:r>
              <a:rPr lang="en-US" altLang="de-DE" sz="2400" b="1" dirty="0">
                <a:latin typeface="Arial" panose="020B0604020202020204" pitchFamily="34" charset="0"/>
                <a:ea typeface="MS PGothic" panose="020B0600070205080204" pitchFamily="34" charset="-128"/>
              </a:rPr>
              <a:t>” and </a:t>
            </a:r>
            <a:r>
              <a:rPr lang="en-US" altLang="de-DE" sz="2400" b="1" dirty="0" smtClean="0">
                <a:latin typeface="Arial" panose="020B0604020202020204" pitchFamily="34" charset="0"/>
                <a:ea typeface="MS PGothic" panose="020B0600070205080204" pitchFamily="34" charset="-128"/>
              </a:rPr>
              <a:t>“Late</a:t>
            </a:r>
            <a:r>
              <a:rPr lang="en-US" altLang="de-DE" sz="2400" b="1" dirty="0">
                <a:latin typeface="Arial" panose="020B0604020202020204" pitchFamily="34" charset="0"/>
                <a:ea typeface="MS PGothic" panose="020B0600070205080204" pitchFamily="34" charset="-128"/>
              </a:rPr>
              <a:t>” </a:t>
            </a:r>
            <a:r>
              <a:rPr lang="en-US" altLang="de-DE" sz="2400" b="1" dirty="0" smtClean="0">
                <a:latin typeface="Arial" panose="020B0604020202020204" pitchFamily="34" charset="0"/>
                <a:ea typeface="MS PGothic" panose="020B0600070205080204" pitchFamily="34" charset="-128"/>
              </a:rPr>
              <a:t>Procedural </a:t>
            </a:r>
            <a:r>
              <a:rPr lang="en-US" altLang="de-DE" sz="2400" b="1" dirty="0">
                <a:latin typeface="Arial" panose="020B0604020202020204" pitchFamily="34" charset="0"/>
                <a:ea typeface="MS PGothic" panose="020B0600070205080204" pitchFamily="34" charset="-128"/>
              </a:rPr>
              <a:t>S</a:t>
            </a:r>
            <a:r>
              <a:rPr lang="en-US" altLang="de-DE" sz="2400" b="1" dirty="0" smtClean="0">
                <a:latin typeface="Arial" panose="020B0604020202020204" pitchFamily="34" charset="0"/>
                <a:ea typeface="MS PGothic" panose="020B0600070205080204" pitchFamily="34" charset="-128"/>
              </a:rPr>
              <a:t>uccess</a:t>
            </a:r>
            <a:endParaRPr lang="en-US" altLang="de-DE" sz="2400" b="1" dirty="0">
              <a:latin typeface="Arial" panose="020B0604020202020204" pitchFamily="34" charset="0"/>
              <a:ea typeface="MS PGothic" panose="020B0600070205080204" pitchFamily="34" charset="-128"/>
            </a:endParaRPr>
          </a:p>
        </p:txBody>
      </p:sp>
      <p:grpSp>
        <p:nvGrpSpPr>
          <p:cNvPr id="3" name="Gruppieren 2"/>
          <p:cNvGrpSpPr>
            <a:grpSpLocks/>
          </p:cNvGrpSpPr>
          <p:nvPr/>
        </p:nvGrpSpPr>
        <p:grpSpPr bwMode="auto">
          <a:xfrm>
            <a:off x="1968500" y="2708275"/>
            <a:ext cx="850900" cy="2736850"/>
            <a:chOff x="1968734" y="2708920"/>
            <a:chExt cx="851324" cy="2736304"/>
          </a:xfrm>
        </p:grpSpPr>
        <p:sp>
          <p:nvSpPr>
            <p:cNvPr id="16398" name="Textfeld 1"/>
            <p:cNvSpPr txBox="1">
              <a:spLocks noChangeArrowheads="1"/>
            </p:cNvSpPr>
            <p:nvPr/>
          </p:nvSpPr>
          <p:spPr bwMode="auto">
            <a:xfrm>
              <a:off x="1979712" y="2708920"/>
              <a:ext cx="8386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de-DE" altLang="de-DE" sz="1800" b="1">
                  <a:solidFill>
                    <a:srgbClr val="FF0000"/>
                  </a:solidFill>
                  <a:latin typeface="Arial" panose="020B0604020202020204" pitchFamily="34" charset="0"/>
                  <a:ea typeface="MS PGothic" panose="020B0600070205080204" pitchFamily="34" charset="-128"/>
                </a:rPr>
                <a:t>66.6%</a:t>
              </a:r>
            </a:p>
          </p:txBody>
        </p:sp>
        <p:sp>
          <p:nvSpPr>
            <p:cNvPr id="16399" name="Textfeld 11"/>
            <p:cNvSpPr txBox="1">
              <a:spLocks noChangeArrowheads="1"/>
            </p:cNvSpPr>
            <p:nvPr/>
          </p:nvSpPr>
          <p:spPr bwMode="auto">
            <a:xfrm>
              <a:off x="1981367" y="4499828"/>
              <a:ext cx="8386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de-DE" altLang="de-DE" sz="1800" b="1">
                  <a:solidFill>
                    <a:srgbClr val="FF0000"/>
                  </a:solidFill>
                  <a:latin typeface="Arial" panose="020B0604020202020204" pitchFamily="34" charset="0"/>
                  <a:ea typeface="MS PGothic" panose="020B0600070205080204" pitchFamily="34" charset="-128"/>
                </a:rPr>
                <a:t>51.9%</a:t>
              </a:r>
            </a:p>
          </p:txBody>
        </p:sp>
        <p:sp>
          <p:nvSpPr>
            <p:cNvPr id="16400" name="Textfeld 13"/>
            <p:cNvSpPr txBox="1">
              <a:spLocks noChangeArrowheads="1"/>
            </p:cNvSpPr>
            <p:nvPr/>
          </p:nvSpPr>
          <p:spPr bwMode="auto">
            <a:xfrm>
              <a:off x="1968734" y="5075892"/>
              <a:ext cx="8386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de-DE" altLang="de-DE" sz="1800" b="1">
                  <a:solidFill>
                    <a:srgbClr val="FF0000"/>
                  </a:solidFill>
                  <a:latin typeface="Arial" panose="020B0604020202020204" pitchFamily="34" charset="0"/>
                  <a:ea typeface="MS PGothic" panose="020B0600070205080204" pitchFamily="34" charset="-128"/>
                </a:rPr>
                <a:t>64.2%</a:t>
              </a:r>
            </a:p>
          </p:txBody>
        </p:sp>
      </p:grpSp>
      <p:grpSp>
        <p:nvGrpSpPr>
          <p:cNvPr id="5" name="Gruppieren 4"/>
          <p:cNvGrpSpPr>
            <a:grpSpLocks/>
          </p:cNvGrpSpPr>
          <p:nvPr/>
        </p:nvGrpSpPr>
        <p:grpSpPr bwMode="auto">
          <a:xfrm>
            <a:off x="6313488" y="2924175"/>
            <a:ext cx="850900" cy="2386013"/>
            <a:chOff x="6312964" y="2924944"/>
            <a:chExt cx="851324" cy="2385556"/>
          </a:xfrm>
        </p:grpSpPr>
        <p:sp>
          <p:nvSpPr>
            <p:cNvPr id="16395" name="Textfeld 14"/>
            <p:cNvSpPr txBox="1">
              <a:spLocks noChangeArrowheads="1"/>
            </p:cNvSpPr>
            <p:nvPr/>
          </p:nvSpPr>
          <p:spPr bwMode="auto">
            <a:xfrm>
              <a:off x="6323942" y="2924944"/>
              <a:ext cx="8386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de-DE" altLang="de-DE" sz="1800" b="1">
                  <a:solidFill>
                    <a:srgbClr val="FF0000"/>
                  </a:solidFill>
                  <a:latin typeface="Arial" panose="020B0604020202020204" pitchFamily="34" charset="0"/>
                  <a:ea typeface="MS PGothic" panose="020B0600070205080204" pitchFamily="34" charset="-128"/>
                </a:rPr>
                <a:t>54.1%</a:t>
              </a:r>
            </a:p>
          </p:txBody>
        </p:sp>
        <p:sp>
          <p:nvSpPr>
            <p:cNvPr id="16396" name="Textfeld 15"/>
            <p:cNvSpPr txBox="1">
              <a:spLocks noChangeArrowheads="1"/>
            </p:cNvSpPr>
            <p:nvPr/>
          </p:nvSpPr>
          <p:spPr bwMode="auto">
            <a:xfrm>
              <a:off x="6325597" y="4005064"/>
              <a:ext cx="8386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de-DE" altLang="de-DE" sz="1800" b="1">
                  <a:solidFill>
                    <a:srgbClr val="FF0000"/>
                  </a:solidFill>
                  <a:latin typeface="Arial" panose="020B0604020202020204" pitchFamily="34" charset="0"/>
                  <a:ea typeface="MS PGothic" panose="020B0600070205080204" pitchFamily="34" charset="-128"/>
                </a:rPr>
                <a:t>41.8%</a:t>
              </a:r>
            </a:p>
          </p:txBody>
        </p:sp>
        <p:sp>
          <p:nvSpPr>
            <p:cNvPr id="16397" name="Textfeld 16"/>
            <p:cNvSpPr txBox="1">
              <a:spLocks noChangeArrowheads="1"/>
            </p:cNvSpPr>
            <p:nvPr/>
          </p:nvSpPr>
          <p:spPr bwMode="auto">
            <a:xfrm>
              <a:off x="6312964" y="4941168"/>
              <a:ext cx="8386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de-DE" altLang="de-DE" sz="1800" b="1">
                  <a:solidFill>
                    <a:srgbClr val="FF0000"/>
                  </a:solidFill>
                  <a:latin typeface="Arial" panose="020B0604020202020204" pitchFamily="34" charset="0"/>
                  <a:ea typeface="MS PGothic" panose="020B0600070205080204" pitchFamily="34" charset="-128"/>
                </a:rPr>
                <a:t>53.1%</a:t>
              </a:r>
            </a:p>
          </p:txBody>
        </p:sp>
      </p:grpSp>
    </p:spTree>
    <p:extLst>
      <p:ext uri="{BB962C8B-B14F-4D97-AF65-F5344CB8AC3E}">
        <p14:creationId xmlns:p14="http://schemas.microsoft.com/office/powerpoint/2010/main" val="12380654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1628775"/>
            <a:ext cx="7389812" cy="457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9395" name="Rectangle 2"/>
          <p:cNvSpPr>
            <a:spLocks noChangeArrowheads="1"/>
          </p:cNvSpPr>
          <p:nvPr/>
        </p:nvSpPr>
        <p:spPr bwMode="auto">
          <a:xfrm>
            <a:off x="152400" y="620713"/>
            <a:ext cx="899160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de-DE" altLang="de-DE" sz="2800" b="1" dirty="0" smtClean="0">
                <a:solidFill>
                  <a:schemeClr val="tx2"/>
                </a:solidFill>
                <a:latin typeface="Arial" panose="020B0604020202020204" pitchFamily="34" charset="0"/>
                <a:cs typeface="Arial" panose="020B0604020202020204" pitchFamily="34" charset="0"/>
              </a:rPr>
              <a:t>First-Line </a:t>
            </a:r>
            <a:r>
              <a:rPr lang="de-DE" altLang="de-DE" sz="2800" b="1" dirty="0">
                <a:solidFill>
                  <a:schemeClr val="tx2"/>
                </a:solidFill>
                <a:latin typeface="Arial" panose="020B0604020202020204" pitchFamily="34" charset="0"/>
                <a:cs typeface="Arial" panose="020B0604020202020204" pitchFamily="34" charset="0"/>
              </a:rPr>
              <a:t>AF </a:t>
            </a:r>
            <a:r>
              <a:rPr lang="de-DE" altLang="de-DE" sz="2800" b="1" dirty="0" smtClean="0">
                <a:solidFill>
                  <a:schemeClr val="tx2"/>
                </a:solidFill>
                <a:latin typeface="Arial" panose="020B0604020202020204" pitchFamily="34" charset="0"/>
                <a:cs typeface="Arial" panose="020B0604020202020204" pitchFamily="34" charset="0"/>
              </a:rPr>
              <a:t>Catheter </a:t>
            </a:r>
            <a:r>
              <a:rPr lang="de-DE" altLang="de-DE" sz="2800" b="1" dirty="0">
                <a:solidFill>
                  <a:schemeClr val="tx2"/>
                </a:solidFill>
                <a:latin typeface="Arial" panose="020B0604020202020204" pitchFamily="34" charset="0"/>
                <a:cs typeface="Arial" panose="020B0604020202020204" pitchFamily="34" charset="0"/>
              </a:rPr>
              <a:t>A</a:t>
            </a:r>
            <a:r>
              <a:rPr lang="de-DE" altLang="de-DE" sz="2800" b="1" dirty="0" smtClean="0">
                <a:solidFill>
                  <a:schemeClr val="tx2"/>
                </a:solidFill>
                <a:latin typeface="Arial" panose="020B0604020202020204" pitchFamily="34" charset="0"/>
                <a:cs typeface="Arial" panose="020B0604020202020204" pitchFamily="34" charset="0"/>
              </a:rPr>
              <a:t>blation</a:t>
            </a:r>
            <a:r>
              <a:rPr lang="de-DE" altLang="de-DE" sz="2800" b="1" dirty="0">
                <a:solidFill>
                  <a:schemeClr val="tx2"/>
                </a:solidFill>
                <a:latin typeface="Arial" panose="020B0604020202020204" pitchFamily="34" charset="0"/>
                <a:cs typeface="Arial" panose="020B0604020202020204" pitchFamily="34" charset="0"/>
              </a:rPr>
              <a:t>: </a:t>
            </a:r>
            <a:r>
              <a:rPr lang="de-DE" altLang="de-DE" sz="2800" b="1" dirty="0" smtClean="0">
                <a:solidFill>
                  <a:schemeClr val="tx2"/>
                </a:solidFill>
                <a:latin typeface="Arial" panose="020B0604020202020204" pitchFamily="34" charset="0"/>
                <a:cs typeface="Arial" panose="020B0604020202020204" pitchFamily="34" charset="0"/>
              </a:rPr>
              <a:t>RAAFT-2</a:t>
            </a:r>
            <a:endParaRPr lang="de-DE" altLang="de-DE" sz="2800" b="1" dirty="0">
              <a:solidFill>
                <a:schemeClr val="tx2"/>
              </a:solidFill>
              <a:latin typeface="Arial" panose="020B0604020202020204" pitchFamily="34" charset="0"/>
              <a:cs typeface="Arial" panose="020B0604020202020204" pitchFamily="34" charset="0"/>
            </a:endParaRPr>
          </a:p>
        </p:txBody>
      </p:sp>
      <p:sp>
        <p:nvSpPr>
          <p:cNvPr id="59396" name="Line 3"/>
          <p:cNvSpPr>
            <a:spLocks noChangeShapeType="1"/>
          </p:cNvSpPr>
          <p:nvPr/>
        </p:nvSpPr>
        <p:spPr bwMode="auto">
          <a:xfrm>
            <a:off x="609600" y="685800"/>
            <a:ext cx="792480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
        <p:nvSpPr>
          <p:cNvPr id="59397" name="Textfeld 1"/>
          <p:cNvSpPr txBox="1">
            <a:spLocks noChangeArrowheads="1"/>
          </p:cNvSpPr>
          <p:nvPr/>
        </p:nvSpPr>
        <p:spPr bwMode="auto">
          <a:xfrm>
            <a:off x="6118860" y="6207125"/>
            <a:ext cx="340383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de-DE" altLang="de-DE" sz="1400" dirty="0" smtClean="0">
                <a:latin typeface="Arial" panose="020B0604020202020204" pitchFamily="34" charset="0"/>
                <a:cs typeface="Arial" panose="020B0604020202020204" pitchFamily="34" charset="0"/>
              </a:rPr>
              <a:t>Natale and colleagues. </a:t>
            </a:r>
            <a:r>
              <a:rPr lang="de-DE" altLang="de-DE" sz="1400" dirty="0">
                <a:latin typeface="Arial" panose="020B0604020202020204" pitchFamily="34" charset="0"/>
                <a:cs typeface="Arial" panose="020B0604020202020204" pitchFamily="34" charset="0"/>
              </a:rPr>
              <a:t>JAMA 2014</a:t>
            </a:r>
          </a:p>
        </p:txBody>
      </p:sp>
    </p:spTree>
    <p:extLst>
      <p:ext uri="{BB962C8B-B14F-4D97-AF65-F5344CB8AC3E}">
        <p14:creationId xmlns:p14="http://schemas.microsoft.com/office/powerpoint/2010/main" val="115563905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Line 3"/>
          <p:cNvSpPr>
            <a:spLocks noChangeShapeType="1"/>
          </p:cNvSpPr>
          <p:nvPr/>
        </p:nvSpPr>
        <p:spPr bwMode="auto">
          <a:xfrm>
            <a:off x="609600" y="685800"/>
            <a:ext cx="792480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
        <p:nvSpPr>
          <p:cNvPr id="24579" name="Rectangle 2"/>
          <p:cNvSpPr>
            <a:spLocks noChangeArrowheads="1"/>
          </p:cNvSpPr>
          <p:nvPr/>
        </p:nvSpPr>
        <p:spPr bwMode="auto">
          <a:xfrm>
            <a:off x="152400" y="660400"/>
            <a:ext cx="899160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de-DE" sz="2600" b="1" dirty="0">
                <a:solidFill>
                  <a:schemeClr val="tx2"/>
                </a:solidFill>
                <a:latin typeface="Arial" panose="020B0604020202020204" pitchFamily="34" charset="0"/>
                <a:cs typeface="Arial" panose="020B0604020202020204" pitchFamily="34" charset="0"/>
              </a:rPr>
              <a:t>Catheter </a:t>
            </a:r>
            <a:r>
              <a:rPr lang="en-US" altLang="de-DE" sz="2600" b="1" dirty="0" smtClean="0">
                <a:solidFill>
                  <a:schemeClr val="tx2"/>
                </a:solidFill>
                <a:latin typeface="Arial" panose="020B0604020202020204" pitchFamily="34" charset="0"/>
                <a:cs typeface="Arial" panose="020B0604020202020204" pitchFamily="34" charset="0"/>
              </a:rPr>
              <a:t>Ablation </a:t>
            </a:r>
            <a:r>
              <a:rPr lang="en-US" altLang="de-DE" sz="2600" b="1" dirty="0">
                <a:solidFill>
                  <a:schemeClr val="tx2"/>
                </a:solidFill>
                <a:latin typeface="Arial" panose="020B0604020202020204" pitchFamily="34" charset="0"/>
                <a:cs typeface="Arial" panose="020B0604020202020204" pitchFamily="34" charset="0"/>
              </a:rPr>
              <a:t>of AF: </a:t>
            </a:r>
            <a:r>
              <a:rPr lang="en-US" altLang="de-DE" sz="2600" b="1" dirty="0" smtClean="0">
                <a:solidFill>
                  <a:schemeClr val="tx2"/>
                </a:solidFill>
                <a:latin typeface="Arial" panose="020B0604020202020204" pitchFamily="34" charset="0"/>
                <a:cs typeface="Arial" panose="020B0604020202020204" pitchFamily="34" charset="0"/>
              </a:rPr>
              <a:t>MANTRA-PAF </a:t>
            </a:r>
            <a:r>
              <a:rPr lang="en-US" altLang="de-DE" sz="2600" b="1" dirty="0">
                <a:solidFill>
                  <a:schemeClr val="tx2"/>
                </a:solidFill>
                <a:latin typeface="Arial" panose="020B0604020202020204" pitchFamily="34" charset="0"/>
                <a:cs typeface="Arial" panose="020B0604020202020204" pitchFamily="34" charset="0"/>
              </a:rPr>
              <a:t>Trial at 5 </a:t>
            </a:r>
            <a:r>
              <a:rPr lang="en-US" altLang="de-DE" sz="2600" b="1" dirty="0" err="1" smtClean="0">
                <a:solidFill>
                  <a:schemeClr val="tx2"/>
                </a:solidFill>
                <a:latin typeface="Arial" panose="020B0604020202020204" pitchFamily="34" charset="0"/>
                <a:cs typeface="Arial" panose="020B0604020202020204" pitchFamily="34" charset="0"/>
              </a:rPr>
              <a:t>yrs</a:t>
            </a:r>
            <a:endParaRPr lang="en-US" altLang="de-DE" sz="2600" b="1" dirty="0">
              <a:solidFill>
                <a:schemeClr val="tx2"/>
              </a:solidFill>
              <a:latin typeface="Arial" panose="020B0604020202020204" pitchFamily="34" charset="0"/>
              <a:cs typeface="Arial" panose="020B0604020202020204" pitchFamily="34" charset="0"/>
            </a:endParaRPr>
          </a:p>
        </p:txBody>
      </p:sp>
      <p:sp>
        <p:nvSpPr>
          <p:cNvPr id="24580" name="Textfeld 6"/>
          <p:cNvSpPr txBox="1">
            <a:spLocks noChangeArrowheads="1"/>
          </p:cNvSpPr>
          <p:nvPr/>
        </p:nvSpPr>
        <p:spPr bwMode="auto">
          <a:xfrm>
            <a:off x="5036820" y="6355348"/>
            <a:ext cx="216408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de-DE" altLang="de-DE" sz="1600" dirty="0" smtClean="0">
                <a:latin typeface="Arial" panose="020B0604020202020204" pitchFamily="34" charset="0"/>
              </a:rPr>
              <a:t>Nielsen et </a:t>
            </a:r>
            <a:r>
              <a:rPr lang="de-DE" altLang="de-DE" sz="1600" dirty="0">
                <a:latin typeface="Arial" panose="020B0604020202020204" pitchFamily="34" charset="0"/>
              </a:rPr>
              <a:t>al</a:t>
            </a:r>
            <a:r>
              <a:rPr lang="de-DE" altLang="de-DE" sz="1600" dirty="0" smtClean="0">
                <a:latin typeface="Arial" panose="020B0604020202020204" pitchFamily="34" charset="0"/>
              </a:rPr>
              <a:t>. </a:t>
            </a:r>
            <a:r>
              <a:rPr lang="de-DE" altLang="de-DE" sz="1600" dirty="0">
                <a:latin typeface="Arial" panose="020B0604020202020204" pitchFamily="34" charset="0"/>
              </a:rPr>
              <a:t>2016</a:t>
            </a:r>
          </a:p>
        </p:txBody>
      </p:sp>
      <p:pic>
        <p:nvPicPr>
          <p:cNvPr id="24582" name="Billed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1412875"/>
            <a:ext cx="6769100" cy="495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129030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Line 3"/>
          <p:cNvSpPr>
            <a:spLocks noChangeShapeType="1"/>
          </p:cNvSpPr>
          <p:nvPr/>
        </p:nvSpPr>
        <p:spPr bwMode="auto">
          <a:xfrm>
            <a:off x="609600" y="685800"/>
            <a:ext cx="792480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
        <p:nvSpPr>
          <p:cNvPr id="26627" name="Rectangle 2"/>
          <p:cNvSpPr>
            <a:spLocks noChangeArrowheads="1"/>
          </p:cNvSpPr>
          <p:nvPr/>
        </p:nvSpPr>
        <p:spPr bwMode="auto">
          <a:xfrm>
            <a:off x="152400" y="660400"/>
            <a:ext cx="899160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de-DE" sz="2600" b="1" dirty="0">
                <a:solidFill>
                  <a:schemeClr val="tx2"/>
                </a:solidFill>
                <a:latin typeface="Arial" panose="020B0604020202020204" pitchFamily="34" charset="0"/>
                <a:cs typeface="Arial" panose="020B0604020202020204" pitchFamily="34" charset="0"/>
              </a:rPr>
              <a:t>Catheter </a:t>
            </a:r>
            <a:r>
              <a:rPr lang="en-US" altLang="de-DE" sz="2600" b="1" dirty="0" smtClean="0">
                <a:solidFill>
                  <a:schemeClr val="tx2"/>
                </a:solidFill>
                <a:latin typeface="Arial" panose="020B0604020202020204" pitchFamily="34" charset="0"/>
                <a:cs typeface="Arial" panose="020B0604020202020204" pitchFamily="34" charset="0"/>
              </a:rPr>
              <a:t>Ablation </a:t>
            </a:r>
            <a:r>
              <a:rPr lang="en-US" altLang="de-DE" sz="2600" b="1" dirty="0">
                <a:solidFill>
                  <a:schemeClr val="tx2"/>
                </a:solidFill>
                <a:latin typeface="Arial" panose="020B0604020202020204" pitchFamily="34" charset="0"/>
                <a:cs typeface="Arial" panose="020B0604020202020204" pitchFamily="34" charset="0"/>
              </a:rPr>
              <a:t>of AF: </a:t>
            </a:r>
            <a:r>
              <a:rPr lang="en-US" altLang="de-DE" sz="2600" b="1" dirty="0" smtClean="0">
                <a:solidFill>
                  <a:schemeClr val="tx2"/>
                </a:solidFill>
                <a:latin typeface="Arial" panose="020B0604020202020204" pitchFamily="34" charset="0"/>
                <a:cs typeface="Arial" panose="020B0604020202020204" pitchFamily="34" charset="0"/>
              </a:rPr>
              <a:t>MANTRA-PAF </a:t>
            </a:r>
            <a:r>
              <a:rPr lang="en-US" altLang="de-DE" sz="2600" b="1" dirty="0">
                <a:solidFill>
                  <a:schemeClr val="tx2"/>
                </a:solidFill>
                <a:latin typeface="Arial" panose="020B0604020202020204" pitchFamily="34" charset="0"/>
                <a:cs typeface="Arial" panose="020B0604020202020204" pitchFamily="34" charset="0"/>
              </a:rPr>
              <a:t>Trial at 5 yrs.</a:t>
            </a:r>
          </a:p>
        </p:txBody>
      </p:sp>
      <p:sp>
        <p:nvSpPr>
          <p:cNvPr id="26628" name="Textfeld 6"/>
          <p:cNvSpPr txBox="1">
            <a:spLocks noChangeArrowheads="1"/>
          </p:cNvSpPr>
          <p:nvPr/>
        </p:nvSpPr>
        <p:spPr bwMode="auto">
          <a:xfrm>
            <a:off x="5656897" y="6425565"/>
            <a:ext cx="318992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de-DE" altLang="de-DE" sz="1400" dirty="0" smtClean="0">
                <a:latin typeface="Arial" panose="020B0604020202020204" pitchFamily="34" charset="0"/>
              </a:rPr>
              <a:t>Nielsen et </a:t>
            </a:r>
            <a:r>
              <a:rPr lang="de-DE" altLang="de-DE" sz="1400" dirty="0">
                <a:latin typeface="Arial" panose="020B0604020202020204" pitchFamily="34" charset="0"/>
              </a:rPr>
              <a:t>al</a:t>
            </a:r>
            <a:r>
              <a:rPr lang="de-DE" altLang="de-DE" sz="1400" dirty="0" smtClean="0">
                <a:latin typeface="Arial" panose="020B0604020202020204" pitchFamily="34" charset="0"/>
              </a:rPr>
              <a:t>. </a:t>
            </a:r>
            <a:r>
              <a:rPr lang="de-DE" altLang="de-DE" sz="1400" dirty="0">
                <a:latin typeface="Arial" panose="020B0604020202020204" pitchFamily="34" charset="0"/>
              </a:rPr>
              <a:t>2016</a:t>
            </a:r>
          </a:p>
        </p:txBody>
      </p:sp>
      <p:pic>
        <p:nvPicPr>
          <p:cNvPr id="26630" name="Grafik 1"/>
          <p:cNvPicPr>
            <a:picLocks noChangeAspect="1"/>
          </p:cNvPicPr>
          <p:nvPr/>
        </p:nvPicPr>
        <p:blipFill>
          <a:blip r:embed="rId3">
            <a:extLst>
              <a:ext uri="{28A0092B-C50C-407E-A947-70E740481C1C}">
                <a14:useLocalDpi xmlns:a14="http://schemas.microsoft.com/office/drawing/2010/main" val="0"/>
              </a:ext>
            </a:extLst>
          </a:blip>
          <a:srcRect l="30313" t="31100" r="20863" b="21651"/>
          <a:stretch>
            <a:fillRect/>
          </a:stretch>
        </p:blipFill>
        <p:spPr bwMode="auto">
          <a:xfrm>
            <a:off x="931863" y="1520674"/>
            <a:ext cx="7169150" cy="462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uppieren 6"/>
          <p:cNvGrpSpPr>
            <a:grpSpLocks/>
          </p:cNvGrpSpPr>
          <p:nvPr/>
        </p:nvGrpSpPr>
        <p:grpSpPr bwMode="auto">
          <a:xfrm>
            <a:off x="698234" y="4147246"/>
            <a:ext cx="7325625" cy="2306894"/>
            <a:chOff x="2020536" y="4310623"/>
            <a:chExt cx="7238967" cy="2085397"/>
          </a:xfrm>
        </p:grpSpPr>
        <p:pic>
          <p:nvPicPr>
            <p:cNvPr id="8" name="Grafik 13"/>
            <p:cNvPicPr>
              <a:picLocks noChangeAspect="1"/>
            </p:cNvPicPr>
            <p:nvPr/>
          </p:nvPicPr>
          <p:blipFill rotWithShape="1">
            <a:blip r:embed="rId4">
              <a:extLst>
                <a:ext uri="{28A0092B-C50C-407E-A947-70E740481C1C}">
                  <a14:useLocalDpi xmlns:a14="http://schemas.microsoft.com/office/drawing/2010/main" val="0"/>
                </a:ext>
              </a:extLst>
            </a:blip>
            <a:srcRect l="11945" t="36149" r="19769" b="38361"/>
            <a:stretch/>
          </p:blipFill>
          <p:spPr bwMode="auto">
            <a:xfrm>
              <a:off x="2020536" y="4310623"/>
              <a:ext cx="7238967" cy="1801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feld 12"/>
            <p:cNvSpPr txBox="1">
              <a:spLocks noChangeArrowheads="1"/>
            </p:cNvSpPr>
            <p:nvPr/>
          </p:nvSpPr>
          <p:spPr bwMode="auto">
            <a:xfrm>
              <a:off x="7432167" y="6149799"/>
              <a:ext cx="178082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de-DE" altLang="de-DE" sz="600">
                  <a:latin typeface="Arial" panose="020B0604020202020204" pitchFamily="34" charset="0"/>
                  <a:ea typeface="MS PGothic" panose="020B0600070205080204" pitchFamily="34" charset="-128"/>
                </a:rPr>
                <a:t>Hakalahti A et al.; Europace 2015</a:t>
              </a:r>
            </a:p>
          </p:txBody>
        </p:sp>
      </p:grpSp>
    </p:spTree>
    <p:extLst>
      <p:ext uri="{BB962C8B-B14F-4D97-AF65-F5344CB8AC3E}">
        <p14:creationId xmlns:p14="http://schemas.microsoft.com/office/powerpoint/2010/main" val="162748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bwMode="auto">
          <a:xfrm>
            <a:off x="323528" y="1506048"/>
            <a:ext cx="8496944" cy="5112568"/>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Times New Roman" pitchFamily="18" charset="0"/>
            </a:endParaRPr>
          </a:p>
        </p:txBody>
      </p:sp>
      <p:sp>
        <p:nvSpPr>
          <p:cNvPr id="7171" name="Line 3"/>
          <p:cNvSpPr>
            <a:spLocks noChangeShapeType="1"/>
          </p:cNvSpPr>
          <p:nvPr/>
        </p:nvSpPr>
        <p:spPr bwMode="auto">
          <a:xfrm>
            <a:off x="609600" y="685800"/>
            <a:ext cx="792480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
        <p:nvSpPr>
          <p:cNvPr id="7172" name="Rectangle 4"/>
          <p:cNvSpPr>
            <a:spLocks noChangeArrowheads="1"/>
          </p:cNvSpPr>
          <p:nvPr/>
        </p:nvSpPr>
        <p:spPr bwMode="auto">
          <a:xfrm>
            <a:off x="0" y="548680"/>
            <a:ext cx="9220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de-DE" sz="3000" b="1" dirty="0">
                <a:latin typeface="Arial" panose="020B0604020202020204" pitchFamily="34" charset="0"/>
              </a:rPr>
              <a:t>Indications for AF </a:t>
            </a:r>
            <a:r>
              <a:rPr lang="en-US" altLang="de-DE" sz="3000" b="1" dirty="0" smtClean="0">
                <a:latin typeface="Arial" panose="020B0604020202020204" pitchFamily="34" charset="0"/>
              </a:rPr>
              <a:t>Ablation</a:t>
            </a:r>
            <a:endParaRPr lang="en-US" altLang="de-DE" sz="3000" b="1"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0430" y="1789074"/>
            <a:ext cx="6830549" cy="45465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797994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Clinical Trial Design</a:t>
            </a:r>
            <a:endParaRPr lang="en-US" sz="2800" dirty="0"/>
          </a:p>
        </p:txBody>
      </p:sp>
      <p:sp>
        <p:nvSpPr>
          <p:cNvPr id="3" name="Text Placeholder 2"/>
          <p:cNvSpPr>
            <a:spLocks noGrp="1"/>
          </p:cNvSpPr>
          <p:nvPr>
            <p:ph type="body" sz="quarter" idx="13"/>
          </p:nvPr>
        </p:nvSpPr>
        <p:spPr/>
        <p:txBody>
          <a:bodyPr/>
          <a:lstStyle/>
          <a:p>
            <a:r>
              <a:rPr lang="en-US" dirty="0" smtClean="0"/>
              <a:t>AF Recurrence Endpoints</a:t>
            </a:r>
            <a:endParaRPr lang="en-US" dirty="0"/>
          </a:p>
        </p:txBody>
      </p:sp>
      <p:sp>
        <p:nvSpPr>
          <p:cNvPr id="4" name="Text Placeholder 3"/>
          <p:cNvSpPr>
            <a:spLocks noGrp="1"/>
          </p:cNvSpPr>
          <p:nvPr>
            <p:ph type="body" sz="quarter" idx="14"/>
          </p:nvPr>
        </p:nvSpPr>
        <p:spPr/>
        <p:txBody>
          <a:bodyPr/>
          <a:lstStyle/>
          <a:p>
            <a:pPr>
              <a:buFont typeface="+mj-lt"/>
              <a:buAutoNum type="arabicPeriod"/>
            </a:pPr>
            <a:r>
              <a:rPr lang="en-US" dirty="0" smtClean="0"/>
              <a:t>   Freedom from any atrial arrhythmia (AF, AT, or AFL) &gt;30s off AADs</a:t>
            </a:r>
          </a:p>
          <a:p>
            <a:pPr marL="914400" lvl="1" indent="-457200">
              <a:buFont typeface="Arial" panose="020B0604020202020204" pitchFamily="34" charset="0"/>
              <a:buChar char="•"/>
            </a:pPr>
            <a:r>
              <a:rPr lang="en-US" sz="1800" dirty="0" smtClean="0"/>
              <a:t>Gold standard for reporting efficacy</a:t>
            </a:r>
          </a:p>
          <a:p>
            <a:pPr marL="514350" indent="-457200">
              <a:buFont typeface="+mj-lt"/>
              <a:buAutoNum type="arabicPeriod"/>
            </a:pPr>
            <a:r>
              <a:rPr lang="en-US" dirty="0" smtClean="0"/>
              <a:t>All trials should report single-procedure off AAD efficacy with minimum </a:t>
            </a:r>
          </a:p>
          <a:p>
            <a:pPr marL="57150" indent="0"/>
            <a:r>
              <a:rPr lang="en-US" dirty="0"/>
              <a:t>	</a:t>
            </a:r>
            <a:r>
              <a:rPr lang="en-US" dirty="0" smtClean="0"/>
              <a:t>12-month follow-up</a:t>
            </a:r>
            <a:endParaRPr lang="en-US" dirty="0"/>
          </a:p>
        </p:txBody>
      </p:sp>
    </p:spTree>
    <p:extLst>
      <p:ext uri="{BB962C8B-B14F-4D97-AF65-F5344CB8AC3E}">
        <p14:creationId xmlns:p14="http://schemas.microsoft.com/office/powerpoint/2010/main" val="368927202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bwMode="auto">
          <a:xfrm>
            <a:off x="262568" y="1450428"/>
            <a:ext cx="8027992" cy="4767492"/>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Times New Roman" pitchFamily="18" charset="0"/>
            </a:endParaRPr>
          </a:p>
        </p:txBody>
      </p:sp>
      <p:sp>
        <p:nvSpPr>
          <p:cNvPr id="7171" name="Line 3"/>
          <p:cNvSpPr>
            <a:spLocks noChangeShapeType="1"/>
          </p:cNvSpPr>
          <p:nvPr/>
        </p:nvSpPr>
        <p:spPr bwMode="auto">
          <a:xfrm>
            <a:off x="609600" y="685800"/>
            <a:ext cx="792480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
        <p:nvSpPr>
          <p:cNvPr id="7172" name="Rectangle 4"/>
          <p:cNvSpPr>
            <a:spLocks noChangeArrowheads="1"/>
          </p:cNvSpPr>
          <p:nvPr/>
        </p:nvSpPr>
        <p:spPr bwMode="auto">
          <a:xfrm>
            <a:off x="0" y="548680"/>
            <a:ext cx="9220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de-DE" sz="3000" b="1" dirty="0">
                <a:latin typeface="Arial" panose="020B0604020202020204" pitchFamily="34" charset="0"/>
              </a:rPr>
              <a:t>Indications for </a:t>
            </a:r>
            <a:r>
              <a:rPr lang="en-US" altLang="de-DE" sz="3000" b="1" dirty="0" smtClean="0">
                <a:latin typeface="Arial" panose="020B0604020202020204" pitchFamily="34" charset="0"/>
              </a:rPr>
              <a:t>Surgical </a:t>
            </a:r>
            <a:r>
              <a:rPr lang="en-US" altLang="de-DE" sz="3000" b="1" dirty="0">
                <a:latin typeface="Arial" panose="020B0604020202020204" pitchFamily="34" charset="0"/>
              </a:rPr>
              <a:t>AF </a:t>
            </a:r>
            <a:r>
              <a:rPr lang="en-US" altLang="de-DE" sz="3000" b="1" dirty="0" smtClean="0">
                <a:latin typeface="Arial" panose="020B0604020202020204" pitchFamily="34" charset="0"/>
              </a:rPr>
              <a:t>Ablation</a:t>
            </a:r>
            <a:endParaRPr lang="en-US" altLang="de-DE" sz="3000" b="1" dirty="0"/>
          </a:p>
        </p:txBody>
      </p:sp>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3476" t="46762" r="23580"/>
          <a:stretch/>
        </p:blipFill>
        <p:spPr bwMode="auto">
          <a:xfrm>
            <a:off x="1297232" y="1626279"/>
            <a:ext cx="5958664" cy="441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04522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bwMode="auto">
          <a:xfrm>
            <a:off x="323528" y="1506048"/>
            <a:ext cx="8332792" cy="4696632"/>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dirty="0">
              <a:ln>
                <a:noFill/>
              </a:ln>
              <a:solidFill>
                <a:schemeClr val="tx1"/>
              </a:solidFill>
              <a:effectLst/>
              <a:latin typeface="Times New Roman" pitchFamily="18" charset="0"/>
            </a:endParaRPr>
          </a:p>
        </p:txBody>
      </p:sp>
      <p:sp>
        <p:nvSpPr>
          <p:cNvPr id="7171" name="Line 3"/>
          <p:cNvSpPr>
            <a:spLocks noChangeShapeType="1"/>
          </p:cNvSpPr>
          <p:nvPr/>
        </p:nvSpPr>
        <p:spPr bwMode="auto">
          <a:xfrm>
            <a:off x="609600" y="685800"/>
            <a:ext cx="792480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
        <p:nvSpPr>
          <p:cNvPr id="7172" name="Rectangle 4"/>
          <p:cNvSpPr>
            <a:spLocks noChangeArrowheads="1"/>
          </p:cNvSpPr>
          <p:nvPr/>
        </p:nvSpPr>
        <p:spPr bwMode="auto">
          <a:xfrm>
            <a:off x="0" y="548680"/>
            <a:ext cx="9220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de-DE" sz="3000" b="1" dirty="0">
                <a:latin typeface="Arial" panose="020B0604020202020204" pitchFamily="34" charset="0"/>
              </a:rPr>
              <a:t>Indications for AF </a:t>
            </a:r>
            <a:r>
              <a:rPr lang="en-US" altLang="de-DE" sz="3000" b="1" dirty="0" smtClean="0">
                <a:latin typeface="Arial" panose="020B0604020202020204" pitchFamily="34" charset="0"/>
              </a:rPr>
              <a:t>Ablation</a:t>
            </a:r>
            <a:endParaRPr lang="en-US" altLang="de-DE" sz="3000" b="1" dirty="0"/>
          </a:p>
        </p:txBody>
      </p:sp>
      <p:pic>
        <p:nvPicPr>
          <p:cNvPr id="1027" name="Picture 3" descr="\\hrs.local\vdfs\profileunitydata\valentina.such\Desktop\Untitled.png"/>
          <p:cNvPicPr>
            <a:picLocks noChangeAspect="1" noChangeArrowheads="1"/>
          </p:cNvPicPr>
          <p:nvPr/>
        </p:nvPicPr>
        <p:blipFill rotWithShape="1">
          <a:blip r:embed="rId3">
            <a:extLst>
              <a:ext uri="{28A0092B-C50C-407E-A947-70E740481C1C}">
                <a14:useLocalDpi xmlns:a14="http://schemas.microsoft.com/office/drawing/2010/main" val="0"/>
              </a:ext>
            </a:extLst>
          </a:blip>
          <a:srcRect l="1748" t="4189" r="10169" b="1029"/>
          <a:stretch/>
        </p:blipFill>
        <p:spPr bwMode="auto">
          <a:xfrm>
            <a:off x="841669" y="1691680"/>
            <a:ext cx="7296509" cy="429049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09600" y="6202680"/>
            <a:ext cx="7978140" cy="495300"/>
          </a:xfrm>
          <a:prstGeom prst="rect">
            <a:avLst/>
          </a:prstGeom>
        </p:spPr>
        <p:txBody>
          <a:bodyPr vert="horz" wrap="square" lIns="91440" tIns="45720" rIns="91440" bIns="45720" rtlCol="0">
            <a:noAutofit/>
          </a:bodyPr>
          <a:lstStyle/>
          <a:p>
            <a:r>
              <a:rPr lang="en-US" sz="1200" dirty="0"/>
              <a:t>**A decision to perform AF ablation in an asymptomatic patient requires additional discussion with the patient because the potential benefits of the </a:t>
            </a:r>
            <a:r>
              <a:rPr lang="en-US" sz="1200" dirty="0" smtClean="0"/>
              <a:t>procedure for </a:t>
            </a:r>
            <a:r>
              <a:rPr lang="en-US" sz="1200" dirty="0"/>
              <a:t>the patient without symptoms are uncertain.</a:t>
            </a:r>
            <a:endParaRPr kumimoji="0" lang="en-US" sz="1200" b="0" i="0" u="none" strike="noStrike" kern="1200" cap="none" spc="0" normalizeH="0" baseline="0" noProof="0" dirty="0" smtClean="0">
              <a:ln>
                <a:noFill/>
              </a:ln>
              <a:solidFill>
                <a:schemeClr val="tx1">
                  <a:tint val="75000"/>
                </a:schemeClr>
              </a:solidFill>
              <a:effectLst/>
              <a:uLnTx/>
              <a:uFillTx/>
              <a:latin typeface="Helvetica"/>
              <a:cs typeface="Helvetica"/>
            </a:endParaRPr>
          </a:p>
        </p:txBody>
      </p:sp>
    </p:spTree>
    <p:extLst>
      <p:ext uri="{BB962C8B-B14F-4D97-AF65-F5344CB8AC3E}">
        <p14:creationId xmlns:p14="http://schemas.microsoft.com/office/powerpoint/2010/main" val="195124102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4"/>
          <p:cNvSpPr>
            <a:spLocks noChangeArrowheads="1"/>
          </p:cNvSpPr>
          <p:nvPr/>
        </p:nvSpPr>
        <p:spPr bwMode="auto">
          <a:xfrm>
            <a:off x="611188" y="1989138"/>
            <a:ext cx="7389812" cy="433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buFont typeface="Wingdings" panose="05000000000000000000" pitchFamily="2" charset="2"/>
              <a:buChar char="§"/>
            </a:pPr>
            <a:r>
              <a:rPr lang="en-US" altLang="de-DE" dirty="0">
                <a:latin typeface="Arial" panose="020B0604020202020204" pitchFamily="34" charset="0"/>
                <a:cs typeface="Arial" panose="020B0604020202020204" pitchFamily="34" charset="0"/>
              </a:rPr>
              <a:t>Rationale:</a:t>
            </a:r>
            <a:br>
              <a:rPr lang="en-US" altLang="de-DE" dirty="0">
                <a:latin typeface="Arial" panose="020B0604020202020204" pitchFamily="34" charset="0"/>
                <a:cs typeface="Arial" panose="020B0604020202020204" pitchFamily="34" charset="0"/>
              </a:rPr>
            </a:br>
            <a:endParaRPr lang="en-US" altLang="de-DE" dirty="0">
              <a:latin typeface="Arial" panose="020B0604020202020204" pitchFamily="34" charset="0"/>
              <a:cs typeface="Arial" panose="020B0604020202020204" pitchFamily="34" charset="0"/>
            </a:endParaRPr>
          </a:p>
          <a:p>
            <a:pPr>
              <a:spcBef>
                <a:spcPct val="20000"/>
              </a:spcBef>
              <a:buFontTx/>
              <a:buChar char="•"/>
            </a:pPr>
            <a:r>
              <a:rPr lang="en-US" altLang="de-DE" sz="2200" dirty="0">
                <a:latin typeface="Arial" panose="020B0604020202020204" pitchFamily="34" charset="0"/>
                <a:cs typeface="Arial" panose="020B0604020202020204" pitchFamily="34" charset="0"/>
              </a:rPr>
              <a:t>Patients with atrial fibrillation, heart </a:t>
            </a:r>
            <a:r>
              <a:rPr lang="en-US" altLang="de-DE" sz="2200" dirty="0" smtClean="0">
                <a:latin typeface="Arial" panose="020B0604020202020204" pitchFamily="34" charset="0"/>
                <a:cs typeface="Arial" panose="020B0604020202020204" pitchFamily="34" charset="0"/>
              </a:rPr>
              <a:t>failure, </a:t>
            </a:r>
            <a:r>
              <a:rPr lang="en-US" altLang="de-DE" sz="2200" dirty="0">
                <a:latin typeface="Arial" panose="020B0604020202020204" pitchFamily="34" charset="0"/>
                <a:cs typeface="Arial" panose="020B0604020202020204" pitchFamily="34" charset="0"/>
              </a:rPr>
              <a:t>and highly reduced ejection fraction have a poor prognosis.</a:t>
            </a:r>
            <a:br>
              <a:rPr lang="en-US" altLang="de-DE" sz="2200" dirty="0">
                <a:latin typeface="Arial" panose="020B0604020202020204" pitchFamily="34" charset="0"/>
                <a:cs typeface="Arial" panose="020B0604020202020204" pitchFamily="34" charset="0"/>
              </a:rPr>
            </a:br>
            <a:endParaRPr lang="en-US" altLang="de-DE" sz="2200" dirty="0">
              <a:latin typeface="Arial" panose="020B0604020202020204" pitchFamily="34" charset="0"/>
              <a:cs typeface="Arial" panose="020B0604020202020204" pitchFamily="34" charset="0"/>
            </a:endParaRPr>
          </a:p>
          <a:p>
            <a:pPr>
              <a:spcBef>
                <a:spcPct val="20000"/>
              </a:spcBef>
              <a:buFontTx/>
              <a:buChar char="•"/>
            </a:pPr>
            <a:r>
              <a:rPr lang="en-US" altLang="de-DE" sz="2200" dirty="0" smtClean="0">
                <a:latin typeface="Arial" panose="020B0604020202020204" pitchFamily="34" charset="0"/>
                <a:cs typeface="Arial" panose="020B0604020202020204" pitchFamily="34" charset="0"/>
              </a:rPr>
              <a:t>Nonpharmacological </a:t>
            </a:r>
            <a:r>
              <a:rPr lang="en-US" altLang="de-DE" sz="2200" dirty="0">
                <a:latin typeface="Arial" panose="020B0604020202020204" pitchFamily="34" charset="0"/>
                <a:cs typeface="Arial" panose="020B0604020202020204" pitchFamily="34" charset="0"/>
              </a:rPr>
              <a:t>restoration of sinus rhythm with catheter ablation may improve ejection fraction. </a:t>
            </a:r>
            <a:br>
              <a:rPr lang="en-US" altLang="de-DE" sz="2200" dirty="0">
                <a:latin typeface="Arial" panose="020B0604020202020204" pitchFamily="34" charset="0"/>
                <a:cs typeface="Arial" panose="020B0604020202020204" pitchFamily="34" charset="0"/>
              </a:rPr>
            </a:br>
            <a:endParaRPr lang="en-US" altLang="de-DE" sz="2200" dirty="0">
              <a:latin typeface="Arial" panose="020B0604020202020204" pitchFamily="34" charset="0"/>
              <a:cs typeface="Arial" panose="020B0604020202020204" pitchFamily="34" charset="0"/>
            </a:endParaRPr>
          </a:p>
          <a:p>
            <a:pPr>
              <a:spcBef>
                <a:spcPct val="20000"/>
              </a:spcBef>
              <a:buFontTx/>
              <a:buChar char="•"/>
            </a:pPr>
            <a:r>
              <a:rPr lang="en-US" altLang="de-DE" sz="2200" dirty="0">
                <a:latin typeface="Arial" panose="020B0604020202020204" pitchFamily="34" charset="0"/>
                <a:cs typeface="Arial" panose="020B0604020202020204" pitchFamily="34" charset="0"/>
              </a:rPr>
              <a:t>Improvement of ejection fraction may reduce mortality.</a:t>
            </a:r>
            <a:br>
              <a:rPr lang="en-US" altLang="de-DE" sz="2200" dirty="0">
                <a:latin typeface="Arial" panose="020B0604020202020204" pitchFamily="34" charset="0"/>
                <a:cs typeface="Arial" panose="020B0604020202020204" pitchFamily="34" charset="0"/>
              </a:rPr>
            </a:br>
            <a:endParaRPr lang="en-US" altLang="de-DE" sz="2200" dirty="0">
              <a:latin typeface="Arial" panose="020B0604020202020204" pitchFamily="34" charset="0"/>
              <a:cs typeface="Arial" panose="020B0604020202020204" pitchFamily="34" charset="0"/>
            </a:endParaRPr>
          </a:p>
        </p:txBody>
      </p:sp>
      <p:sp>
        <p:nvSpPr>
          <p:cNvPr id="20483" name="Rectangle 2"/>
          <p:cNvSpPr>
            <a:spLocks noChangeArrowheads="1"/>
          </p:cNvSpPr>
          <p:nvPr/>
        </p:nvSpPr>
        <p:spPr bwMode="auto">
          <a:xfrm>
            <a:off x="152400" y="908050"/>
            <a:ext cx="899160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de-DE" altLang="de-DE" b="1" dirty="0">
                <a:solidFill>
                  <a:schemeClr val="tx2"/>
                </a:solidFill>
                <a:latin typeface="Arial" panose="020B0604020202020204" pitchFamily="34" charset="0"/>
                <a:cs typeface="Arial" panose="020B0604020202020204" pitchFamily="34" charset="0"/>
              </a:rPr>
              <a:t>Evidence for a </a:t>
            </a:r>
            <a:r>
              <a:rPr lang="de-DE" altLang="de-DE" b="1" dirty="0" smtClean="0">
                <a:solidFill>
                  <a:schemeClr val="tx2"/>
                </a:solidFill>
                <a:latin typeface="Arial" panose="020B0604020202020204" pitchFamily="34" charset="0"/>
                <a:cs typeface="Arial" panose="020B0604020202020204" pitchFamily="34" charset="0"/>
              </a:rPr>
              <a:t>Better Prognosis after Catheter Ablation of Atrial Fibrillation in Heart Failure Patients?</a:t>
            </a:r>
            <a:endParaRPr lang="de-DE" altLang="de-DE" b="1" dirty="0">
              <a:solidFill>
                <a:schemeClr val="tx2"/>
              </a:solidFill>
              <a:latin typeface="Arial" panose="020B0604020202020204" pitchFamily="34" charset="0"/>
              <a:cs typeface="Arial" panose="020B0604020202020204" pitchFamily="34" charset="0"/>
            </a:endParaRPr>
          </a:p>
        </p:txBody>
      </p:sp>
      <p:sp>
        <p:nvSpPr>
          <p:cNvPr id="20484" name="Line 3"/>
          <p:cNvSpPr>
            <a:spLocks noChangeShapeType="1"/>
          </p:cNvSpPr>
          <p:nvPr/>
        </p:nvSpPr>
        <p:spPr bwMode="auto">
          <a:xfrm>
            <a:off x="609600" y="685800"/>
            <a:ext cx="792480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Tree>
    <p:extLst>
      <p:ext uri="{BB962C8B-B14F-4D97-AF65-F5344CB8AC3E}">
        <p14:creationId xmlns:p14="http://schemas.microsoft.com/office/powerpoint/2010/main" val="96257943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1588" y="685800"/>
            <a:ext cx="9144001"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de-DE" altLang="de-DE" b="1" dirty="0">
                <a:solidFill>
                  <a:schemeClr val="tx2"/>
                </a:solidFill>
                <a:latin typeface="Calibri" panose="020F0502020204030204" pitchFamily="34" charset="0"/>
              </a:rPr>
              <a:t>AF </a:t>
            </a:r>
            <a:r>
              <a:rPr lang="de-DE" altLang="de-DE" b="1" dirty="0" smtClean="0">
                <a:solidFill>
                  <a:schemeClr val="tx2"/>
                </a:solidFill>
                <a:latin typeface="Calibri" panose="020F0502020204030204" pitchFamily="34" charset="0"/>
              </a:rPr>
              <a:t>Ablation for Rhythm Control in CHF Patients</a:t>
            </a:r>
            <a:endParaRPr lang="de-DE" altLang="de-DE" b="1" dirty="0">
              <a:solidFill>
                <a:schemeClr val="tx2"/>
              </a:solidFill>
              <a:latin typeface="Calibri" panose="020F0502020204030204" pitchFamily="34" charset="0"/>
            </a:endParaRPr>
          </a:p>
        </p:txBody>
      </p:sp>
      <p:sp>
        <p:nvSpPr>
          <p:cNvPr id="21507" name="Text Box 4"/>
          <p:cNvSpPr txBox="1">
            <a:spLocks noChangeArrowheads="1"/>
          </p:cNvSpPr>
          <p:nvPr/>
        </p:nvSpPr>
        <p:spPr bwMode="auto">
          <a:xfrm>
            <a:off x="4830763" y="6524625"/>
            <a:ext cx="290036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spcBef>
                <a:spcPct val="50000"/>
              </a:spcBef>
            </a:pPr>
            <a:r>
              <a:rPr lang="de-DE" altLang="de-DE" sz="1400" dirty="0">
                <a:latin typeface="+mn-lt"/>
              </a:rPr>
              <a:t>N Engl J Med 2004;351:2373-2383  </a:t>
            </a:r>
          </a:p>
        </p:txBody>
      </p:sp>
      <p:pic>
        <p:nvPicPr>
          <p:cNvPr id="2150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1463" y="1336675"/>
            <a:ext cx="2770187" cy="257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150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8050" y="1336675"/>
            <a:ext cx="2898775" cy="257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1510"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8763" y="4040188"/>
            <a:ext cx="2770187" cy="246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1511"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18050" y="4040188"/>
            <a:ext cx="2898775" cy="246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1512" name="Text Box 9"/>
          <p:cNvSpPr txBox="1">
            <a:spLocks noChangeArrowheads="1"/>
          </p:cNvSpPr>
          <p:nvPr/>
        </p:nvSpPr>
        <p:spPr bwMode="auto">
          <a:xfrm>
            <a:off x="5324475" y="4335463"/>
            <a:ext cx="922338"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22300" indent="-6223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120000"/>
              </a:lnSpc>
              <a:spcBef>
                <a:spcPct val="50000"/>
              </a:spcBef>
            </a:pPr>
            <a:r>
              <a:rPr lang="de-DE" altLang="de-DE" sz="1200" b="1">
                <a:solidFill>
                  <a:srgbClr val="FF0000"/>
                </a:solidFill>
                <a:latin typeface="Arial" panose="020B0604020202020204" pitchFamily="34" charset="0"/>
              </a:rPr>
              <a:t>+ 23</a:t>
            </a:r>
            <a:r>
              <a:rPr lang="en-US" altLang="de-DE" sz="1200" b="1">
                <a:solidFill>
                  <a:srgbClr val="FF0000"/>
                </a:solidFill>
                <a:latin typeface="Arial" panose="020B0604020202020204" pitchFamily="34" charset="0"/>
                <a:cs typeface="Arial" panose="020B0604020202020204" pitchFamily="34" charset="0"/>
              </a:rPr>
              <a:t>±10%</a:t>
            </a:r>
          </a:p>
        </p:txBody>
      </p:sp>
      <p:sp>
        <p:nvSpPr>
          <p:cNvPr id="21513" name="Text Box 10"/>
          <p:cNvSpPr txBox="1">
            <a:spLocks noChangeArrowheads="1"/>
          </p:cNvSpPr>
          <p:nvPr/>
        </p:nvSpPr>
        <p:spPr bwMode="auto">
          <a:xfrm>
            <a:off x="6402388" y="5499100"/>
            <a:ext cx="922337"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22300" indent="-6223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120000"/>
              </a:lnSpc>
              <a:spcBef>
                <a:spcPct val="50000"/>
              </a:spcBef>
            </a:pPr>
            <a:r>
              <a:rPr lang="de-DE" altLang="de-DE" sz="1200" b="1">
                <a:solidFill>
                  <a:srgbClr val="FF0000"/>
                </a:solidFill>
                <a:latin typeface="Arial" panose="020B0604020202020204" pitchFamily="34" charset="0"/>
              </a:rPr>
              <a:t>+ 17</a:t>
            </a:r>
            <a:r>
              <a:rPr lang="en-US" altLang="de-DE" sz="1200" b="1">
                <a:solidFill>
                  <a:srgbClr val="FF0000"/>
                </a:solidFill>
                <a:latin typeface="Arial" panose="020B0604020202020204" pitchFamily="34" charset="0"/>
                <a:cs typeface="Arial" panose="020B0604020202020204" pitchFamily="34" charset="0"/>
              </a:rPr>
              <a:t>±15%</a:t>
            </a:r>
          </a:p>
        </p:txBody>
      </p:sp>
      <p:sp>
        <p:nvSpPr>
          <p:cNvPr id="21514" name="Text Box 11"/>
          <p:cNvSpPr txBox="1">
            <a:spLocks noChangeArrowheads="1"/>
          </p:cNvSpPr>
          <p:nvPr/>
        </p:nvSpPr>
        <p:spPr bwMode="auto">
          <a:xfrm>
            <a:off x="5429250" y="1624013"/>
            <a:ext cx="922338"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22300" indent="-6223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120000"/>
              </a:lnSpc>
              <a:spcBef>
                <a:spcPct val="50000"/>
              </a:spcBef>
            </a:pPr>
            <a:r>
              <a:rPr lang="de-DE" altLang="de-DE" sz="1200" b="1">
                <a:solidFill>
                  <a:srgbClr val="FF0000"/>
                </a:solidFill>
                <a:latin typeface="Arial" panose="020B0604020202020204" pitchFamily="34" charset="0"/>
              </a:rPr>
              <a:t>+ 24</a:t>
            </a:r>
            <a:r>
              <a:rPr lang="en-US" altLang="de-DE" sz="1200" b="1">
                <a:solidFill>
                  <a:srgbClr val="FF0000"/>
                </a:solidFill>
                <a:latin typeface="Arial" panose="020B0604020202020204" pitchFamily="34" charset="0"/>
                <a:cs typeface="Arial" panose="020B0604020202020204" pitchFamily="34" charset="0"/>
              </a:rPr>
              <a:t>±10%</a:t>
            </a:r>
          </a:p>
        </p:txBody>
      </p:sp>
      <p:sp>
        <p:nvSpPr>
          <p:cNvPr id="21515" name="Text Box 12"/>
          <p:cNvSpPr txBox="1">
            <a:spLocks noChangeArrowheads="1"/>
          </p:cNvSpPr>
          <p:nvPr/>
        </p:nvSpPr>
        <p:spPr bwMode="auto">
          <a:xfrm>
            <a:off x="6246813" y="2874963"/>
            <a:ext cx="922337"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22300" indent="-6223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120000"/>
              </a:lnSpc>
              <a:spcBef>
                <a:spcPct val="50000"/>
              </a:spcBef>
            </a:pPr>
            <a:r>
              <a:rPr lang="de-DE" altLang="de-DE" sz="1200" b="1">
                <a:solidFill>
                  <a:srgbClr val="FF0000"/>
                </a:solidFill>
                <a:latin typeface="Arial" panose="020B0604020202020204" pitchFamily="34" charset="0"/>
              </a:rPr>
              <a:t>+ 16</a:t>
            </a:r>
            <a:r>
              <a:rPr lang="en-US" altLang="de-DE" sz="1200" b="1">
                <a:solidFill>
                  <a:srgbClr val="FF0000"/>
                </a:solidFill>
                <a:latin typeface="Arial" panose="020B0604020202020204" pitchFamily="34" charset="0"/>
                <a:cs typeface="Arial" panose="020B0604020202020204" pitchFamily="34" charset="0"/>
              </a:rPr>
              <a:t>±14%</a:t>
            </a:r>
          </a:p>
        </p:txBody>
      </p:sp>
      <p:sp>
        <p:nvSpPr>
          <p:cNvPr id="21516" name="Line 6"/>
          <p:cNvSpPr>
            <a:spLocks noChangeShapeType="1"/>
          </p:cNvSpPr>
          <p:nvPr/>
        </p:nvSpPr>
        <p:spPr bwMode="auto">
          <a:xfrm>
            <a:off x="609600" y="620713"/>
            <a:ext cx="792480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Tree>
    <p:extLst>
      <p:ext uri="{BB962C8B-B14F-4D97-AF65-F5344CB8AC3E}">
        <p14:creationId xmlns:p14="http://schemas.microsoft.com/office/powerpoint/2010/main" val="406848489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6163" y="1268413"/>
            <a:ext cx="3211512"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253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6163" y="4090988"/>
            <a:ext cx="3211512"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2532"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72050" y="1282700"/>
            <a:ext cx="3211513" cy="262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2533" name="Text Box 6"/>
          <p:cNvSpPr txBox="1">
            <a:spLocks noChangeArrowheads="1"/>
          </p:cNvSpPr>
          <p:nvPr/>
        </p:nvSpPr>
        <p:spPr bwMode="auto">
          <a:xfrm>
            <a:off x="5581650" y="6419850"/>
            <a:ext cx="30226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spcBef>
                <a:spcPct val="50000"/>
              </a:spcBef>
            </a:pPr>
            <a:r>
              <a:rPr lang="de-DE" altLang="de-DE" sz="1400" dirty="0">
                <a:latin typeface="+mn-lt"/>
              </a:rPr>
              <a:t>N Engl J Med 2008;359:1778-1785  </a:t>
            </a:r>
          </a:p>
        </p:txBody>
      </p:sp>
      <p:sp>
        <p:nvSpPr>
          <p:cNvPr id="22534" name="Rectangle 7"/>
          <p:cNvSpPr>
            <a:spLocks noChangeArrowheads="1"/>
          </p:cNvSpPr>
          <p:nvPr/>
        </p:nvSpPr>
        <p:spPr bwMode="auto">
          <a:xfrm>
            <a:off x="-1588" y="401638"/>
            <a:ext cx="9144001"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de-DE" altLang="de-DE" b="1">
                <a:solidFill>
                  <a:schemeClr val="bg1"/>
                </a:solidFill>
                <a:latin typeface="Arial" panose="020B0604020202020204" pitchFamily="34" charset="0"/>
              </a:rPr>
              <a:t>PABA – CHF </a:t>
            </a:r>
          </a:p>
        </p:txBody>
      </p:sp>
      <p:sp>
        <p:nvSpPr>
          <p:cNvPr id="22535" name="Text Box 8"/>
          <p:cNvSpPr txBox="1">
            <a:spLocks noChangeArrowheads="1"/>
          </p:cNvSpPr>
          <p:nvPr/>
        </p:nvSpPr>
        <p:spPr bwMode="auto">
          <a:xfrm>
            <a:off x="4400550" y="5380038"/>
            <a:ext cx="4092575" cy="97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22300" indent="-6223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120000"/>
              </a:lnSpc>
              <a:spcBef>
                <a:spcPct val="50000"/>
              </a:spcBef>
            </a:pPr>
            <a:r>
              <a:rPr lang="de-DE" altLang="de-DE" sz="1600" b="1">
                <a:latin typeface="Arial" panose="020B0604020202020204" pitchFamily="34" charset="0"/>
              </a:rPr>
              <a:t> </a:t>
            </a:r>
            <a:r>
              <a:rPr lang="de-DE" altLang="de-DE" sz="1600" b="1">
                <a:latin typeface="Arial" panose="020B0604020202020204" pitchFamily="34" charset="0"/>
                <a:cs typeface="Arial" panose="020B0604020202020204" pitchFamily="34" charset="0"/>
              </a:rPr>
              <a:t>→</a:t>
            </a:r>
            <a:r>
              <a:rPr lang="de-DE" altLang="de-DE" sz="1600" b="1">
                <a:latin typeface="Arial" panose="020B0604020202020204" pitchFamily="34" charset="0"/>
              </a:rPr>
              <a:t>   	Rhythm control by PVI is superior to best possible rate-control strategy !</a:t>
            </a:r>
            <a:endParaRPr lang="en-US" altLang="de-DE" sz="1600" b="1">
              <a:latin typeface="Arial" panose="020B0604020202020204" pitchFamily="34" charset="0"/>
              <a:cs typeface="Arial" panose="020B0604020202020204" pitchFamily="34" charset="0"/>
            </a:endParaRPr>
          </a:p>
        </p:txBody>
      </p:sp>
      <p:sp>
        <p:nvSpPr>
          <p:cNvPr id="22536" name="Text Box 9"/>
          <p:cNvSpPr txBox="1">
            <a:spLocks noChangeArrowheads="1"/>
          </p:cNvSpPr>
          <p:nvPr/>
        </p:nvSpPr>
        <p:spPr bwMode="auto">
          <a:xfrm>
            <a:off x="4400550" y="4362450"/>
            <a:ext cx="4092575" cy="97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22300" indent="-6223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120000"/>
              </a:lnSpc>
              <a:spcBef>
                <a:spcPct val="50000"/>
              </a:spcBef>
            </a:pPr>
            <a:r>
              <a:rPr lang="de-DE" altLang="de-DE" sz="1600" b="1">
                <a:latin typeface="Arial" panose="020B0604020202020204" pitchFamily="34" charset="0"/>
              </a:rPr>
              <a:t> </a:t>
            </a:r>
            <a:r>
              <a:rPr lang="de-DE" altLang="de-DE" sz="1600" b="1">
                <a:latin typeface="Arial" panose="020B0604020202020204" pitchFamily="34" charset="0"/>
                <a:cs typeface="Arial" panose="020B0604020202020204" pitchFamily="34" charset="0"/>
              </a:rPr>
              <a:t>→</a:t>
            </a:r>
            <a:r>
              <a:rPr lang="de-DE" altLang="de-DE" sz="1600" b="1">
                <a:latin typeface="Arial" panose="020B0604020202020204" pitchFamily="34" charset="0"/>
              </a:rPr>
              <a:t>   	Adverse effects of AA drugs and AV nodal blocking agents minimized !</a:t>
            </a:r>
            <a:endParaRPr lang="en-US" altLang="de-DE" sz="1600" b="1">
              <a:latin typeface="Arial" panose="020B0604020202020204" pitchFamily="34" charset="0"/>
              <a:cs typeface="Arial" panose="020B0604020202020204" pitchFamily="34" charset="0"/>
            </a:endParaRPr>
          </a:p>
        </p:txBody>
      </p:sp>
      <p:sp>
        <p:nvSpPr>
          <p:cNvPr id="22537" name="Rectangle 10"/>
          <p:cNvSpPr>
            <a:spLocks noChangeArrowheads="1"/>
          </p:cNvSpPr>
          <p:nvPr/>
        </p:nvSpPr>
        <p:spPr bwMode="auto">
          <a:xfrm>
            <a:off x="614363" y="714375"/>
            <a:ext cx="7886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de-DE" altLang="de-DE" b="1" dirty="0">
                <a:solidFill>
                  <a:schemeClr val="tx2"/>
                </a:solidFill>
                <a:latin typeface="Arial" panose="020B0604020202020204" pitchFamily="34" charset="0"/>
              </a:rPr>
              <a:t>PABA – CHF </a:t>
            </a:r>
          </a:p>
        </p:txBody>
      </p:sp>
      <p:sp>
        <p:nvSpPr>
          <p:cNvPr id="22538" name="Line 6"/>
          <p:cNvSpPr>
            <a:spLocks noChangeShapeType="1"/>
          </p:cNvSpPr>
          <p:nvPr/>
        </p:nvSpPr>
        <p:spPr bwMode="auto">
          <a:xfrm>
            <a:off x="609600" y="620713"/>
            <a:ext cx="792480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Tree>
    <p:extLst>
      <p:ext uri="{BB962C8B-B14F-4D97-AF65-F5344CB8AC3E}">
        <p14:creationId xmlns:p14="http://schemas.microsoft.com/office/powerpoint/2010/main" val="350868115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ChangeArrowheads="1"/>
          </p:cNvSpPr>
          <p:nvPr/>
        </p:nvSpPr>
        <p:spPr bwMode="auto">
          <a:xfrm>
            <a:off x="244475" y="495300"/>
            <a:ext cx="869950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GB" altLang="de-DE" sz="2400" b="1" dirty="0">
                <a:solidFill>
                  <a:schemeClr val="tx2"/>
                </a:solidFill>
                <a:latin typeface="Arial" panose="020B0604020202020204" pitchFamily="34" charset="0"/>
              </a:rPr>
              <a:t>Randomized</a:t>
            </a:r>
            <a:r>
              <a:rPr lang="en-GB" altLang="de-DE" sz="2800" b="1" dirty="0">
                <a:solidFill>
                  <a:schemeClr val="tx2"/>
                </a:solidFill>
                <a:latin typeface="Arial" panose="020B0604020202020204" pitchFamily="34" charset="0"/>
              </a:rPr>
              <a:t> </a:t>
            </a:r>
            <a:r>
              <a:rPr lang="en-GB" altLang="de-DE" sz="2400" b="1" dirty="0" smtClean="0">
                <a:solidFill>
                  <a:schemeClr val="tx2"/>
                </a:solidFill>
                <a:latin typeface="Arial" panose="020B0604020202020204" pitchFamily="34" charset="0"/>
              </a:rPr>
              <a:t>Controlled </a:t>
            </a:r>
            <a:r>
              <a:rPr lang="en-GB" altLang="de-DE" sz="2400" b="1" dirty="0">
                <a:solidFill>
                  <a:schemeClr val="tx2"/>
                </a:solidFill>
                <a:latin typeface="Arial" panose="020B0604020202020204" pitchFamily="34" charset="0"/>
              </a:rPr>
              <a:t>T</a:t>
            </a:r>
            <a:r>
              <a:rPr lang="en-GB" altLang="de-DE" sz="2400" b="1" dirty="0" smtClean="0">
                <a:solidFill>
                  <a:schemeClr val="tx2"/>
                </a:solidFill>
                <a:latin typeface="Arial" panose="020B0604020202020204" pitchFamily="34" charset="0"/>
              </a:rPr>
              <a:t>rial </a:t>
            </a:r>
            <a:r>
              <a:rPr lang="en-GB" altLang="de-DE" sz="2400" b="1" dirty="0">
                <a:solidFill>
                  <a:schemeClr val="tx2"/>
                </a:solidFill>
                <a:latin typeface="Arial" panose="020B0604020202020204" pitchFamily="34" charset="0"/>
              </a:rPr>
              <a:t>on CA of AF in HF: AATAC</a:t>
            </a:r>
          </a:p>
        </p:txBody>
      </p:sp>
      <p:sp>
        <p:nvSpPr>
          <p:cNvPr id="17412" name="Line 4"/>
          <p:cNvSpPr>
            <a:spLocks noChangeShapeType="1"/>
          </p:cNvSpPr>
          <p:nvPr/>
        </p:nvSpPr>
        <p:spPr bwMode="auto">
          <a:xfrm>
            <a:off x="609600" y="533400"/>
            <a:ext cx="792480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
        <p:nvSpPr>
          <p:cNvPr id="17413" name="Textfeld 5"/>
          <p:cNvSpPr txBox="1">
            <a:spLocks noChangeArrowheads="1"/>
          </p:cNvSpPr>
          <p:nvPr/>
        </p:nvSpPr>
        <p:spPr bwMode="auto">
          <a:xfrm>
            <a:off x="5839538" y="6302058"/>
            <a:ext cx="298671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de-DE" altLang="de-DE" sz="1600" dirty="0">
                <a:latin typeface="Arial" panose="020B0604020202020204" pitchFamily="34" charset="0"/>
                <a:cs typeface="Arial" panose="020B0604020202020204" pitchFamily="34" charset="0"/>
              </a:rPr>
              <a:t>Di Biase </a:t>
            </a:r>
            <a:r>
              <a:rPr lang="de-DE" altLang="de-DE" sz="1600" dirty="0" smtClean="0">
                <a:latin typeface="Arial" panose="020B0604020202020204" pitchFamily="34" charset="0"/>
                <a:cs typeface="Arial" panose="020B0604020202020204" pitchFamily="34" charset="0"/>
              </a:rPr>
              <a:t>et al. Circulation</a:t>
            </a:r>
            <a:r>
              <a:rPr lang="de-DE" altLang="de-DE" sz="1600" dirty="0">
                <a:latin typeface="Arial" panose="020B0604020202020204" pitchFamily="34" charset="0"/>
                <a:cs typeface="Arial" panose="020B0604020202020204" pitchFamily="34" charset="0"/>
              </a:rPr>
              <a:t> </a:t>
            </a:r>
            <a:r>
              <a:rPr lang="de-DE" altLang="de-DE" sz="1600" dirty="0" smtClean="0">
                <a:latin typeface="Arial" panose="020B0604020202020204" pitchFamily="34" charset="0"/>
                <a:cs typeface="Arial" panose="020B0604020202020204" pitchFamily="34" charset="0"/>
              </a:rPr>
              <a:t>2016</a:t>
            </a:r>
            <a:endParaRPr lang="de-DE" altLang="de-DE" sz="1600" dirty="0">
              <a:latin typeface="Arial" panose="020B0604020202020204" pitchFamily="34" charset="0"/>
              <a:cs typeface="Arial" panose="020B0604020202020204" pitchFamily="34" charset="0"/>
            </a:endParaRPr>
          </a:p>
        </p:txBody>
      </p:sp>
      <p:pic>
        <p:nvPicPr>
          <p:cNvPr id="3" name="Grafik 2"/>
          <p:cNvPicPr>
            <a:picLocks noChangeAspect="1"/>
          </p:cNvPicPr>
          <p:nvPr/>
        </p:nvPicPr>
        <p:blipFill rotWithShape="1">
          <a:blip r:embed="rId2"/>
          <a:srcRect l="14598" t="30346" r="35002" b="20042"/>
          <a:stretch/>
        </p:blipFill>
        <p:spPr>
          <a:xfrm>
            <a:off x="614908" y="1244460"/>
            <a:ext cx="7706816" cy="5057598"/>
          </a:xfrm>
          <a:prstGeom prst="rect">
            <a:avLst/>
          </a:prstGeom>
        </p:spPr>
      </p:pic>
    </p:spTree>
    <p:extLst>
      <p:ext uri="{BB962C8B-B14F-4D97-AF65-F5344CB8AC3E}">
        <p14:creationId xmlns:p14="http://schemas.microsoft.com/office/powerpoint/2010/main" val="71041436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ChangeArrowheads="1"/>
          </p:cNvSpPr>
          <p:nvPr/>
        </p:nvSpPr>
        <p:spPr bwMode="auto">
          <a:xfrm>
            <a:off x="244475" y="495300"/>
            <a:ext cx="869950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GB" altLang="de-DE" sz="2400" b="1" dirty="0">
                <a:solidFill>
                  <a:schemeClr val="tx2"/>
                </a:solidFill>
                <a:latin typeface="Arial" panose="020B0604020202020204" pitchFamily="34" charset="0"/>
              </a:rPr>
              <a:t>Randomized </a:t>
            </a:r>
            <a:r>
              <a:rPr lang="en-GB" altLang="de-DE" sz="2400" b="1" dirty="0" smtClean="0">
                <a:solidFill>
                  <a:schemeClr val="tx2"/>
                </a:solidFill>
                <a:latin typeface="Arial" panose="020B0604020202020204" pitchFamily="34" charset="0"/>
              </a:rPr>
              <a:t>Controlled </a:t>
            </a:r>
            <a:r>
              <a:rPr lang="en-GB" altLang="de-DE" sz="2400" b="1" dirty="0">
                <a:solidFill>
                  <a:schemeClr val="tx2"/>
                </a:solidFill>
                <a:latin typeface="Arial" panose="020B0604020202020204" pitchFamily="34" charset="0"/>
              </a:rPr>
              <a:t>T</a:t>
            </a:r>
            <a:r>
              <a:rPr lang="en-GB" altLang="de-DE" sz="2400" b="1" dirty="0" smtClean="0">
                <a:solidFill>
                  <a:schemeClr val="tx2"/>
                </a:solidFill>
                <a:latin typeface="Arial" panose="020B0604020202020204" pitchFamily="34" charset="0"/>
              </a:rPr>
              <a:t>rial </a:t>
            </a:r>
            <a:r>
              <a:rPr lang="en-GB" altLang="de-DE" sz="2400" b="1" dirty="0">
                <a:solidFill>
                  <a:schemeClr val="tx2"/>
                </a:solidFill>
                <a:latin typeface="Arial" panose="020B0604020202020204" pitchFamily="34" charset="0"/>
              </a:rPr>
              <a:t>on CA of AF in HF: AATAC</a:t>
            </a:r>
          </a:p>
        </p:txBody>
      </p:sp>
      <p:sp>
        <p:nvSpPr>
          <p:cNvPr id="17412" name="Line 4"/>
          <p:cNvSpPr>
            <a:spLocks noChangeShapeType="1"/>
          </p:cNvSpPr>
          <p:nvPr/>
        </p:nvSpPr>
        <p:spPr bwMode="auto">
          <a:xfrm>
            <a:off x="609600" y="533400"/>
            <a:ext cx="792480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
        <p:nvSpPr>
          <p:cNvPr id="17413" name="Textfeld 5"/>
          <p:cNvSpPr txBox="1">
            <a:spLocks noChangeArrowheads="1"/>
          </p:cNvSpPr>
          <p:nvPr/>
        </p:nvSpPr>
        <p:spPr bwMode="auto">
          <a:xfrm>
            <a:off x="5839538" y="6279198"/>
            <a:ext cx="298671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de-DE" altLang="de-DE" sz="1600" dirty="0">
                <a:latin typeface="Arial" panose="020B0604020202020204" pitchFamily="34" charset="0"/>
                <a:cs typeface="Arial" panose="020B0604020202020204" pitchFamily="34" charset="0"/>
              </a:rPr>
              <a:t>Di Biase </a:t>
            </a:r>
            <a:r>
              <a:rPr lang="de-DE" altLang="de-DE" sz="1600" dirty="0" smtClean="0">
                <a:latin typeface="Arial" panose="020B0604020202020204" pitchFamily="34" charset="0"/>
                <a:cs typeface="Arial" panose="020B0604020202020204" pitchFamily="34" charset="0"/>
              </a:rPr>
              <a:t>et al. </a:t>
            </a:r>
            <a:r>
              <a:rPr lang="de-DE" altLang="de-DE" sz="1600" dirty="0" err="1">
                <a:latin typeface="Arial" panose="020B0604020202020204" pitchFamily="34" charset="0"/>
                <a:cs typeface="Arial" panose="020B0604020202020204" pitchFamily="34" charset="0"/>
              </a:rPr>
              <a:t>Circulation</a:t>
            </a:r>
            <a:r>
              <a:rPr lang="de-DE" altLang="de-DE" sz="1600" dirty="0">
                <a:latin typeface="Arial" panose="020B0604020202020204" pitchFamily="34" charset="0"/>
                <a:cs typeface="Arial" panose="020B0604020202020204" pitchFamily="34" charset="0"/>
              </a:rPr>
              <a:t> 2016</a:t>
            </a:r>
          </a:p>
        </p:txBody>
      </p:sp>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47850" b="10612"/>
          <a:stretch/>
        </p:blipFill>
        <p:spPr bwMode="auto">
          <a:xfrm>
            <a:off x="365124" y="1491146"/>
            <a:ext cx="8458201" cy="18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15732"/>
          <a:stretch/>
        </p:blipFill>
        <p:spPr bwMode="auto">
          <a:xfrm>
            <a:off x="279400" y="3552587"/>
            <a:ext cx="8543925" cy="2592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803674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ChangeArrowheads="1"/>
          </p:cNvSpPr>
          <p:nvPr/>
        </p:nvSpPr>
        <p:spPr bwMode="auto">
          <a:xfrm>
            <a:off x="2339975" y="2090738"/>
            <a:ext cx="85693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indent="0">
              <a:spcBef>
                <a:spcPct val="20000"/>
              </a:spcBef>
            </a:pPr>
            <a:r>
              <a:rPr lang="de-DE" altLang="de-DE" sz="3200" dirty="0" smtClean="0">
                <a:latin typeface="Arial" panose="020B0604020202020204" pitchFamily="34" charset="0"/>
                <a:cs typeface="Arial" panose="020B0604020202020204" pitchFamily="34" charset="0"/>
              </a:rPr>
              <a:t>What is </a:t>
            </a:r>
            <a:r>
              <a:rPr lang="de-DE" altLang="de-DE" sz="3200" dirty="0">
                <a:latin typeface="Arial" panose="020B0604020202020204" pitchFamily="34" charset="0"/>
                <a:cs typeface="Arial" panose="020B0604020202020204" pitchFamily="34" charset="0"/>
              </a:rPr>
              <a:t>the benefit?</a:t>
            </a:r>
            <a:r>
              <a:rPr lang="de-DE" altLang="de-DE" sz="2800" dirty="0">
                <a:latin typeface="Arial" panose="020B0604020202020204" pitchFamily="34" charset="0"/>
                <a:cs typeface="Arial" panose="020B0604020202020204" pitchFamily="34" charset="0"/>
              </a:rPr>
              <a:t/>
            </a:r>
            <a:br>
              <a:rPr lang="de-DE" altLang="de-DE" sz="2800" dirty="0">
                <a:latin typeface="Arial" panose="020B0604020202020204" pitchFamily="34" charset="0"/>
                <a:cs typeface="Arial" panose="020B0604020202020204" pitchFamily="34" charset="0"/>
              </a:rPr>
            </a:br>
            <a:endParaRPr lang="de-DE" altLang="de-DE" sz="2800" dirty="0">
              <a:latin typeface="Arial" panose="020B0604020202020204" pitchFamily="34" charset="0"/>
              <a:cs typeface="Arial" panose="020B0604020202020204" pitchFamily="34" charset="0"/>
            </a:endParaRPr>
          </a:p>
          <a:p>
            <a:pPr marL="457200" indent="-457200">
              <a:spcBef>
                <a:spcPts val="600"/>
              </a:spcBef>
              <a:buFont typeface="Arial" panose="020B0604020202020204" pitchFamily="34" charset="0"/>
              <a:buChar char="•"/>
            </a:pPr>
            <a:r>
              <a:rPr lang="de-DE" altLang="de-DE" sz="2800" dirty="0">
                <a:latin typeface="Arial" panose="020B0604020202020204" pitchFamily="34" charset="0"/>
                <a:cs typeface="Arial" panose="020B0604020202020204" pitchFamily="34" charset="0"/>
              </a:rPr>
              <a:t>1. Will </a:t>
            </a:r>
            <a:r>
              <a:rPr lang="de-DE" altLang="de-DE" sz="2800" dirty="0" err="1">
                <a:latin typeface="Arial" panose="020B0604020202020204" pitchFamily="34" charset="0"/>
                <a:cs typeface="Arial" panose="020B0604020202020204" pitchFamily="34" charset="0"/>
              </a:rPr>
              <a:t>you</a:t>
            </a:r>
            <a:r>
              <a:rPr lang="de-DE" altLang="de-DE" sz="2800" dirty="0">
                <a:latin typeface="Arial" panose="020B0604020202020204" pitchFamily="34" charset="0"/>
                <a:cs typeface="Arial" panose="020B0604020202020204" pitchFamily="34" charset="0"/>
              </a:rPr>
              <a:t> live </a:t>
            </a:r>
            <a:r>
              <a:rPr lang="de-DE" altLang="de-DE" sz="2800" dirty="0" err="1">
                <a:latin typeface="Arial" panose="020B0604020202020204" pitchFamily="34" charset="0"/>
                <a:cs typeface="Arial" panose="020B0604020202020204" pitchFamily="34" charset="0"/>
              </a:rPr>
              <a:t>better</a:t>
            </a:r>
            <a:r>
              <a:rPr lang="de-DE" altLang="de-DE" sz="2800" dirty="0">
                <a:latin typeface="Arial" panose="020B0604020202020204" pitchFamily="34" charset="0"/>
                <a:cs typeface="Arial" panose="020B0604020202020204" pitchFamily="34" charset="0"/>
              </a:rPr>
              <a:t>? </a:t>
            </a:r>
          </a:p>
          <a:p>
            <a:pPr marL="457200" indent="-457200">
              <a:spcBef>
                <a:spcPts val="600"/>
              </a:spcBef>
              <a:buFont typeface="Arial" panose="020B0604020202020204" pitchFamily="34" charset="0"/>
              <a:buChar char="•"/>
            </a:pPr>
            <a:r>
              <a:rPr lang="de-DE" altLang="de-DE" sz="2800" dirty="0">
                <a:latin typeface="Arial" panose="020B0604020202020204" pitchFamily="34" charset="0"/>
                <a:cs typeface="Arial" panose="020B0604020202020204" pitchFamily="34" charset="0"/>
              </a:rPr>
              <a:t>2. You will live </a:t>
            </a:r>
            <a:r>
              <a:rPr lang="de-DE" altLang="de-DE" sz="2800" dirty="0" smtClean="0">
                <a:latin typeface="Arial" panose="020B0604020202020204" pitchFamily="34" charset="0"/>
                <a:cs typeface="Arial" panose="020B0604020202020204" pitchFamily="34" charset="0"/>
              </a:rPr>
              <a:t>longer!</a:t>
            </a:r>
          </a:p>
          <a:p>
            <a:pPr marL="457200" indent="-457200">
              <a:spcBef>
                <a:spcPts val="600"/>
              </a:spcBef>
              <a:buFont typeface="Arial" panose="020B0604020202020204" pitchFamily="34" charset="0"/>
              <a:buChar char="•"/>
            </a:pPr>
            <a:r>
              <a:rPr lang="de-DE" altLang="de-DE" sz="2800" dirty="0" smtClean="0">
                <a:latin typeface="Arial" panose="020B0604020202020204" pitchFamily="34" charset="0"/>
                <a:cs typeface="Arial" panose="020B0604020202020204" pitchFamily="34" charset="0"/>
              </a:rPr>
              <a:t>3. You will live longer and better!</a:t>
            </a:r>
            <a:endParaRPr lang="de-DE" altLang="de-DE" sz="2800" dirty="0">
              <a:latin typeface="Arial" panose="020B0604020202020204" pitchFamily="34" charset="0"/>
              <a:cs typeface="Arial" panose="020B0604020202020204" pitchFamily="34" charset="0"/>
            </a:endParaRPr>
          </a:p>
        </p:txBody>
      </p:sp>
      <p:sp>
        <p:nvSpPr>
          <p:cNvPr id="13315" name="Line 3"/>
          <p:cNvSpPr>
            <a:spLocks noChangeShapeType="1"/>
          </p:cNvSpPr>
          <p:nvPr/>
        </p:nvSpPr>
        <p:spPr bwMode="auto">
          <a:xfrm>
            <a:off x="609600" y="685800"/>
            <a:ext cx="792480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
        <p:nvSpPr>
          <p:cNvPr id="13316" name="Rectangle 4"/>
          <p:cNvSpPr>
            <a:spLocks noChangeArrowheads="1"/>
          </p:cNvSpPr>
          <p:nvPr/>
        </p:nvSpPr>
        <p:spPr bwMode="auto">
          <a:xfrm>
            <a:off x="0" y="620713"/>
            <a:ext cx="9220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de-DE" sz="3000" b="1" dirty="0">
                <a:latin typeface="Arial" panose="020B0604020202020204" pitchFamily="34" charset="0"/>
              </a:rPr>
              <a:t>Catheter </a:t>
            </a:r>
            <a:r>
              <a:rPr lang="en-US" altLang="de-DE" sz="3000" b="1" dirty="0" smtClean="0">
                <a:latin typeface="Arial" panose="020B0604020202020204" pitchFamily="34" charset="0"/>
              </a:rPr>
              <a:t>Ablation of Asymptomatic AF</a:t>
            </a:r>
            <a:r>
              <a:rPr lang="en-US" altLang="de-DE" sz="3000" b="1" dirty="0">
                <a:latin typeface="Arial" panose="020B0604020202020204" pitchFamily="34" charset="0"/>
              </a:rPr>
              <a:t>?</a:t>
            </a:r>
            <a:endParaRPr lang="en-US" altLang="de-DE" sz="3000" b="1" dirty="0"/>
          </a:p>
        </p:txBody>
      </p:sp>
    </p:spTree>
    <p:extLst>
      <p:ext uri="{BB962C8B-B14F-4D97-AF65-F5344CB8AC3E}">
        <p14:creationId xmlns:p14="http://schemas.microsoft.com/office/powerpoint/2010/main" val="289388218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bwMode="auto">
          <a:xfrm>
            <a:off x="609600" y="1700808"/>
            <a:ext cx="7922840" cy="4600932"/>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dirty="0">
              <a:ln>
                <a:noFill/>
              </a:ln>
              <a:solidFill>
                <a:schemeClr val="tx1"/>
              </a:solidFill>
              <a:effectLst/>
              <a:latin typeface="Times New Roman" pitchFamily="18" charset="0"/>
            </a:endParaRPr>
          </a:p>
        </p:txBody>
      </p:sp>
      <p:sp>
        <p:nvSpPr>
          <p:cNvPr id="11266" name="Line 3"/>
          <p:cNvSpPr>
            <a:spLocks noChangeShapeType="1"/>
          </p:cNvSpPr>
          <p:nvPr/>
        </p:nvSpPr>
        <p:spPr bwMode="auto">
          <a:xfrm>
            <a:off x="609600" y="685800"/>
            <a:ext cx="792480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
        <p:nvSpPr>
          <p:cNvPr id="11267" name="Rectangle 4"/>
          <p:cNvSpPr>
            <a:spLocks noChangeArrowheads="1"/>
          </p:cNvSpPr>
          <p:nvPr/>
        </p:nvSpPr>
        <p:spPr bwMode="auto">
          <a:xfrm>
            <a:off x="0" y="630238"/>
            <a:ext cx="9220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de-DE" sz="2800" b="1" dirty="0">
                <a:latin typeface="Arial" panose="020B0604020202020204" pitchFamily="34" charset="0"/>
              </a:rPr>
              <a:t>Catheter </a:t>
            </a:r>
            <a:r>
              <a:rPr lang="en-US" altLang="de-DE" sz="2800" b="1" dirty="0" smtClean="0">
                <a:latin typeface="Arial" panose="020B0604020202020204" pitchFamily="34" charset="0"/>
              </a:rPr>
              <a:t>Ablation </a:t>
            </a:r>
            <a:r>
              <a:rPr lang="en-US" altLang="de-DE" sz="2800" b="1" dirty="0">
                <a:latin typeface="Arial" panose="020B0604020202020204" pitchFamily="34" charset="0"/>
              </a:rPr>
              <a:t>of </a:t>
            </a:r>
            <a:r>
              <a:rPr lang="en-US" altLang="de-DE" sz="2800" b="1" dirty="0" smtClean="0">
                <a:latin typeface="Arial" panose="020B0604020202020204" pitchFamily="34" charset="0"/>
              </a:rPr>
              <a:t>Asymptomatic Persistent </a:t>
            </a:r>
            <a:r>
              <a:rPr lang="en-US" altLang="de-DE" sz="2800" b="1" dirty="0">
                <a:latin typeface="Arial" panose="020B0604020202020204" pitchFamily="34" charset="0"/>
              </a:rPr>
              <a:t>AF</a:t>
            </a:r>
            <a:endParaRPr lang="en-US" altLang="de-DE" sz="2800" b="1" dirty="0"/>
          </a:p>
        </p:txBody>
      </p:sp>
      <p:sp>
        <p:nvSpPr>
          <p:cNvPr id="11270" name="Textfeld 6"/>
          <p:cNvSpPr txBox="1">
            <a:spLocks noChangeArrowheads="1"/>
          </p:cNvSpPr>
          <p:nvPr/>
        </p:nvSpPr>
        <p:spPr bwMode="auto">
          <a:xfrm>
            <a:off x="4869180" y="6371455"/>
            <a:ext cx="375433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de-DE" altLang="de-DE" sz="1400" dirty="0"/>
              <a:t>Mohanty </a:t>
            </a:r>
            <a:r>
              <a:rPr lang="de-DE" altLang="de-DE" sz="1400" dirty="0" smtClean="0"/>
              <a:t>et al. </a:t>
            </a:r>
            <a:r>
              <a:rPr lang="de-DE" altLang="de-DE" sz="1400" dirty="0"/>
              <a:t>J Cardiovasc Electrophysiol </a:t>
            </a:r>
            <a:r>
              <a:rPr lang="de-DE" altLang="de-DE" sz="1400" dirty="0" smtClean="0"/>
              <a:t>2014</a:t>
            </a:r>
            <a:endParaRPr lang="de-DE" altLang="de-DE" sz="1400" dirty="0"/>
          </a:p>
        </p:txBody>
      </p:sp>
      <p:pic>
        <p:nvPicPr>
          <p:cNvPr id="2" name="Grafik 1"/>
          <p:cNvPicPr>
            <a:picLocks noChangeAspect="1"/>
          </p:cNvPicPr>
          <p:nvPr/>
        </p:nvPicPr>
        <p:blipFill rotWithShape="1">
          <a:blip r:embed="rId3"/>
          <a:srcRect l="37800" t="17151" r="32275" b="14338"/>
          <a:stretch/>
        </p:blipFill>
        <p:spPr>
          <a:xfrm>
            <a:off x="685800" y="1934753"/>
            <a:ext cx="2736304" cy="4176465"/>
          </a:xfrm>
          <a:prstGeom prst="rect">
            <a:avLst/>
          </a:prstGeom>
        </p:spPr>
      </p:pic>
      <p:pic>
        <p:nvPicPr>
          <p:cNvPr id="5" name="Grafik 4"/>
          <p:cNvPicPr>
            <a:picLocks noChangeAspect="1"/>
          </p:cNvPicPr>
          <p:nvPr/>
        </p:nvPicPr>
        <p:blipFill rotWithShape="1">
          <a:blip r:embed="rId4"/>
          <a:srcRect l="5900" t="15744" r="32675" b="5113"/>
          <a:stretch/>
        </p:blipFill>
        <p:spPr>
          <a:xfrm>
            <a:off x="3491880" y="1934753"/>
            <a:ext cx="4896544" cy="4206006"/>
          </a:xfrm>
          <a:prstGeom prst="rect">
            <a:avLst/>
          </a:prstGeom>
        </p:spPr>
      </p:pic>
    </p:spTree>
    <p:extLst>
      <p:ext uri="{BB962C8B-B14F-4D97-AF65-F5344CB8AC3E}">
        <p14:creationId xmlns:p14="http://schemas.microsoft.com/office/powerpoint/2010/main" val="535709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bwMode="auto">
          <a:xfrm>
            <a:off x="609600" y="1630680"/>
            <a:ext cx="8061960" cy="496824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dirty="0">
              <a:ln>
                <a:noFill/>
              </a:ln>
              <a:solidFill>
                <a:schemeClr val="tx1"/>
              </a:solidFill>
              <a:effectLst/>
              <a:latin typeface="Times New Roman" pitchFamily="18" charset="0"/>
            </a:endParaRPr>
          </a:p>
        </p:txBody>
      </p:sp>
      <p:sp>
        <p:nvSpPr>
          <p:cNvPr id="11266" name="Line 3"/>
          <p:cNvSpPr>
            <a:spLocks noChangeShapeType="1"/>
          </p:cNvSpPr>
          <p:nvPr/>
        </p:nvSpPr>
        <p:spPr bwMode="auto">
          <a:xfrm>
            <a:off x="609600" y="685800"/>
            <a:ext cx="792480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
        <p:nvSpPr>
          <p:cNvPr id="11267" name="Rectangle 4"/>
          <p:cNvSpPr>
            <a:spLocks noChangeArrowheads="1"/>
          </p:cNvSpPr>
          <p:nvPr/>
        </p:nvSpPr>
        <p:spPr bwMode="auto">
          <a:xfrm>
            <a:off x="0" y="630238"/>
            <a:ext cx="9220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de-DE" sz="2800" b="1" dirty="0" smtClean="0">
                <a:latin typeface="Arial" panose="020B0604020202020204" pitchFamily="34" charset="0"/>
              </a:rPr>
              <a:t>Catheter Ablation </a:t>
            </a:r>
            <a:r>
              <a:rPr lang="en-US" altLang="de-DE" sz="2800" b="1" dirty="0">
                <a:latin typeface="Arial" panose="020B0604020202020204" pitchFamily="34" charset="0"/>
              </a:rPr>
              <a:t>of </a:t>
            </a:r>
            <a:r>
              <a:rPr lang="en-US" altLang="de-DE" sz="2800" b="1" dirty="0" smtClean="0">
                <a:latin typeface="Arial" panose="020B0604020202020204" pitchFamily="34" charset="0"/>
              </a:rPr>
              <a:t>Asymptomatic Persistent </a:t>
            </a:r>
            <a:r>
              <a:rPr lang="en-US" altLang="de-DE" sz="2800" b="1" dirty="0">
                <a:latin typeface="Arial" panose="020B0604020202020204" pitchFamily="34" charset="0"/>
              </a:rPr>
              <a:t>AF</a:t>
            </a:r>
            <a:endParaRPr lang="en-US" altLang="de-DE" sz="2800" b="1" dirty="0"/>
          </a:p>
        </p:txBody>
      </p:sp>
      <p:sp>
        <p:nvSpPr>
          <p:cNvPr id="11270" name="Textfeld 6"/>
          <p:cNvSpPr txBox="1">
            <a:spLocks noChangeArrowheads="1"/>
          </p:cNvSpPr>
          <p:nvPr/>
        </p:nvSpPr>
        <p:spPr bwMode="auto">
          <a:xfrm>
            <a:off x="4914900" y="6525344"/>
            <a:ext cx="386498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de-DE" altLang="de-DE" sz="1400" dirty="0"/>
              <a:t>Mohanty </a:t>
            </a:r>
            <a:r>
              <a:rPr lang="de-DE" altLang="de-DE" sz="1400" dirty="0" smtClean="0"/>
              <a:t>et al. </a:t>
            </a:r>
            <a:r>
              <a:rPr lang="en-US" sz="1400" dirty="0"/>
              <a:t>J </a:t>
            </a:r>
            <a:r>
              <a:rPr lang="en-US" sz="1400" dirty="0" err="1"/>
              <a:t>Cardiovasc</a:t>
            </a:r>
            <a:r>
              <a:rPr lang="en-US" sz="1400" dirty="0"/>
              <a:t> </a:t>
            </a:r>
            <a:r>
              <a:rPr lang="en-US" sz="1400" dirty="0" err="1"/>
              <a:t>Electrophysiol</a:t>
            </a:r>
            <a:r>
              <a:rPr lang="de-DE" altLang="de-DE" sz="1400" dirty="0" smtClean="0"/>
              <a:t> 2014 </a:t>
            </a:r>
            <a:endParaRPr lang="de-DE" altLang="de-DE" sz="1400" dirty="0"/>
          </a:p>
        </p:txBody>
      </p:sp>
      <p:pic>
        <p:nvPicPr>
          <p:cNvPr id="3" name="Grafik 2"/>
          <p:cNvPicPr>
            <a:picLocks noChangeAspect="1"/>
          </p:cNvPicPr>
          <p:nvPr/>
        </p:nvPicPr>
        <p:blipFill rotWithShape="1">
          <a:blip r:embed="rId3"/>
          <a:srcRect l="9838" t="23750" r="44488" b="42912"/>
          <a:stretch/>
        </p:blipFill>
        <p:spPr>
          <a:xfrm>
            <a:off x="2199351" y="1724464"/>
            <a:ext cx="5031433" cy="2448272"/>
          </a:xfrm>
          <a:prstGeom prst="rect">
            <a:avLst/>
          </a:prstGeom>
        </p:spPr>
      </p:pic>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9620"/>
          <a:stretch/>
        </p:blipFill>
        <p:spPr bwMode="auto">
          <a:xfrm>
            <a:off x="2199351" y="4187982"/>
            <a:ext cx="5031433" cy="2337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350808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Clinical Trial Design</a:t>
            </a:r>
            <a:endParaRPr lang="en-US" sz="2800" dirty="0"/>
          </a:p>
        </p:txBody>
      </p:sp>
      <p:sp>
        <p:nvSpPr>
          <p:cNvPr id="3" name="Text Placeholder 2"/>
          <p:cNvSpPr>
            <a:spLocks noGrp="1"/>
          </p:cNvSpPr>
          <p:nvPr>
            <p:ph type="body" sz="quarter" idx="13"/>
          </p:nvPr>
        </p:nvSpPr>
        <p:spPr/>
        <p:txBody>
          <a:bodyPr/>
          <a:lstStyle/>
          <a:p>
            <a:r>
              <a:rPr lang="en-US" dirty="0" smtClean="0"/>
              <a:t>30s </a:t>
            </a:r>
            <a:r>
              <a:rPr lang="en-US" dirty="0"/>
              <a:t>C</a:t>
            </a:r>
            <a:r>
              <a:rPr lang="en-US" dirty="0" smtClean="0"/>
              <a:t>utoff for Arrhythmia Recurrence</a:t>
            </a:r>
            <a:endParaRPr lang="en-US" dirty="0"/>
          </a:p>
        </p:txBody>
      </p:sp>
      <p:sp>
        <p:nvSpPr>
          <p:cNvPr id="4" name="Text Placeholder 3"/>
          <p:cNvSpPr>
            <a:spLocks noGrp="1"/>
          </p:cNvSpPr>
          <p:nvPr>
            <p:ph type="body" sz="quarter" idx="14"/>
          </p:nvPr>
        </p:nvSpPr>
        <p:spPr/>
        <p:txBody>
          <a:bodyPr>
            <a:normAutofit/>
          </a:bodyPr>
          <a:lstStyle/>
          <a:p>
            <a:pPr>
              <a:buFont typeface="+mj-lt"/>
              <a:buAutoNum type="arabicPeriod"/>
            </a:pPr>
            <a:r>
              <a:rPr lang="en-US" dirty="0" smtClean="0"/>
              <a:t>  Stringent and might not accurately reflect more clinically relevant   </a:t>
            </a:r>
          </a:p>
          <a:p>
            <a:pPr marL="0" indent="0"/>
            <a:r>
              <a:rPr lang="en-US" dirty="0"/>
              <a:t> </a:t>
            </a:r>
            <a:r>
              <a:rPr lang="en-US" dirty="0" smtClean="0"/>
              <a:t>       endpoints</a:t>
            </a:r>
          </a:p>
          <a:p>
            <a:pPr marL="914400" lvl="1" indent="-457200">
              <a:buFont typeface="Arial" panose="020B0604020202020204" pitchFamily="34" charset="0"/>
              <a:buChar char="•"/>
            </a:pPr>
            <a:r>
              <a:rPr lang="en-US" sz="1800" dirty="0" smtClean="0"/>
              <a:t>Reduction in total AF burden, symptom abatement, improvement in QOL = </a:t>
            </a:r>
            <a:r>
              <a:rPr lang="en-US" sz="1800" u="sng" dirty="0" smtClean="0"/>
              <a:t>underestimation of true benefits</a:t>
            </a:r>
          </a:p>
          <a:p>
            <a:pPr marL="57150" indent="0"/>
            <a:r>
              <a:rPr lang="en-US" dirty="0" smtClean="0"/>
              <a:t>2.	More liberal endpoints suggested</a:t>
            </a:r>
          </a:p>
          <a:p>
            <a:pPr marL="914400" lvl="1" indent="-457200">
              <a:buFont typeface="Arial" panose="020B0604020202020204" pitchFamily="34" charset="0"/>
              <a:buChar char="•"/>
            </a:pPr>
            <a:r>
              <a:rPr lang="en-US" sz="1800" dirty="0" smtClean="0"/>
              <a:t>Greater than 2 minutes (implantable monitoring technology detection limit)</a:t>
            </a:r>
          </a:p>
          <a:p>
            <a:pPr marL="914400" lvl="1" indent="-457200">
              <a:buFont typeface="Arial" panose="020B0604020202020204" pitchFamily="34" charset="0"/>
              <a:buChar char="•"/>
            </a:pPr>
            <a:r>
              <a:rPr lang="en-US" sz="1800" dirty="0" smtClean="0"/>
              <a:t>Greater than 6 minutes, greater than 1 hour, or greater than 5-6 hours – stroke relevant duration</a:t>
            </a:r>
            <a:endParaRPr lang="en-US" sz="1800" dirty="0"/>
          </a:p>
        </p:txBody>
      </p:sp>
    </p:spTree>
    <p:extLst>
      <p:ext uri="{BB962C8B-B14F-4D97-AF65-F5344CB8AC3E}">
        <p14:creationId xmlns:p14="http://schemas.microsoft.com/office/powerpoint/2010/main" val="323149357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bwMode="auto">
          <a:xfrm>
            <a:off x="609600" y="1700808"/>
            <a:ext cx="7922840" cy="4824536"/>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dirty="0">
              <a:ln>
                <a:noFill/>
              </a:ln>
              <a:solidFill>
                <a:schemeClr val="tx1"/>
              </a:solidFill>
              <a:effectLst/>
              <a:latin typeface="Times New Roman" pitchFamily="18" charset="0"/>
            </a:endParaRPr>
          </a:p>
        </p:txBody>
      </p:sp>
      <p:sp>
        <p:nvSpPr>
          <p:cNvPr id="11266" name="Line 3"/>
          <p:cNvSpPr>
            <a:spLocks noChangeShapeType="1"/>
          </p:cNvSpPr>
          <p:nvPr/>
        </p:nvSpPr>
        <p:spPr bwMode="auto">
          <a:xfrm>
            <a:off x="609600" y="685800"/>
            <a:ext cx="792480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
        <p:nvSpPr>
          <p:cNvPr id="11267" name="Rectangle 4"/>
          <p:cNvSpPr>
            <a:spLocks noChangeArrowheads="1"/>
          </p:cNvSpPr>
          <p:nvPr/>
        </p:nvSpPr>
        <p:spPr bwMode="auto">
          <a:xfrm>
            <a:off x="0" y="630238"/>
            <a:ext cx="9220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de-DE" sz="2800" dirty="0">
                <a:latin typeface="Arial" panose="020B0604020202020204" pitchFamily="34" charset="0"/>
              </a:rPr>
              <a:t>Catheter </a:t>
            </a:r>
            <a:r>
              <a:rPr lang="en-US" altLang="de-DE" sz="2800" dirty="0" smtClean="0">
                <a:latin typeface="Arial" panose="020B0604020202020204" pitchFamily="34" charset="0"/>
              </a:rPr>
              <a:t>Ablation </a:t>
            </a:r>
            <a:r>
              <a:rPr lang="en-US" altLang="de-DE" sz="2800" dirty="0">
                <a:latin typeface="Arial" panose="020B0604020202020204" pitchFamily="34" charset="0"/>
              </a:rPr>
              <a:t>of </a:t>
            </a:r>
            <a:r>
              <a:rPr lang="en-US" altLang="de-DE" sz="2800" dirty="0">
                <a:latin typeface="Arial" panose="020B0604020202020204" pitchFamily="34" charset="0"/>
              </a:rPr>
              <a:t>A</a:t>
            </a:r>
            <a:r>
              <a:rPr lang="en-US" altLang="de-DE" sz="2800" dirty="0" smtClean="0">
                <a:latin typeface="Arial" panose="020B0604020202020204" pitchFamily="34" charset="0"/>
              </a:rPr>
              <a:t>symptomatic </a:t>
            </a:r>
            <a:r>
              <a:rPr lang="en-US" altLang="de-DE" sz="2800" dirty="0">
                <a:latin typeface="Arial" panose="020B0604020202020204" pitchFamily="34" charset="0"/>
              </a:rPr>
              <a:t>P</a:t>
            </a:r>
            <a:r>
              <a:rPr lang="en-US" altLang="de-DE" sz="2800" dirty="0" smtClean="0">
                <a:latin typeface="Arial" panose="020B0604020202020204" pitchFamily="34" charset="0"/>
              </a:rPr>
              <a:t>ersistent </a:t>
            </a:r>
            <a:r>
              <a:rPr lang="en-US" altLang="de-DE" sz="2800" dirty="0">
                <a:latin typeface="Arial" panose="020B0604020202020204" pitchFamily="34" charset="0"/>
              </a:rPr>
              <a:t>AF</a:t>
            </a:r>
            <a:endParaRPr lang="en-US" altLang="de-DE" sz="2800" dirty="0"/>
          </a:p>
        </p:txBody>
      </p:sp>
      <p:pic>
        <p:nvPicPr>
          <p:cNvPr id="2" name="Grafik 1"/>
          <p:cNvPicPr>
            <a:picLocks noChangeAspect="1"/>
          </p:cNvPicPr>
          <p:nvPr/>
        </p:nvPicPr>
        <p:blipFill rotWithShape="1">
          <a:blip r:embed="rId3"/>
          <a:srcRect l="44488" t="46456" r="26635" b="25194"/>
          <a:stretch/>
        </p:blipFill>
        <p:spPr>
          <a:xfrm>
            <a:off x="616374" y="3140968"/>
            <a:ext cx="4714954" cy="3085859"/>
          </a:xfrm>
          <a:prstGeom prst="rect">
            <a:avLst/>
          </a:prstGeom>
        </p:spPr>
      </p:pic>
      <p:sp>
        <p:nvSpPr>
          <p:cNvPr id="7" name="Textfeld 6"/>
          <p:cNvSpPr txBox="1"/>
          <p:nvPr/>
        </p:nvSpPr>
        <p:spPr>
          <a:xfrm>
            <a:off x="792639" y="1844824"/>
            <a:ext cx="4429418" cy="923330"/>
          </a:xfrm>
          <a:prstGeom prst="rect">
            <a:avLst/>
          </a:prstGeom>
          <a:noFill/>
        </p:spPr>
        <p:txBody>
          <a:bodyPr wrap="none" rtlCol="0">
            <a:spAutoFit/>
          </a:bodyPr>
          <a:lstStyle/>
          <a:p>
            <a:r>
              <a:rPr lang="de-DE" sz="1800" dirty="0">
                <a:solidFill>
                  <a:schemeClr val="bg2"/>
                </a:solidFill>
                <a:latin typeface="Arial" panose="020B0604020202020204" pitchFamily="34" charset="0"/>
                <a:cs typeface="Arial" panose="020B0604020202020204" pitchFamily="34" charset="0"/>
              </a:rPr>
              <a:t>66 </a:t>
            </a:r>
            <a:r>
              <a:rPr lang="de-DE" sz="1800" dirty="0" err="1">
                <a:solidFill>
                  <a:schemeClr val="bg2"/>
                </a:solidFill>
                <a:latin typeface="Arial" panose="020B0604020202020204" pitchFamily="34" charset="0"/>
                <a:cs typeface="Arial" panose="020B0604020202020204" pitchFamily="34" charset="0"/>
              </a:rPr>
              <a:t>pts</a:t>
            </a:r>
            <a:r>
              <a:rPr lang="de-DE" sz="1800" dirty="0">
                <a:solidFill>
                  <a:schemeClr val="bg2"/>
                </a:solidFill>
                <a:latin typeface="Arial" panose="020B0604020202020204" pitchFamily="34" charset="0"/>
                <a:cs typeface="Arial" panose="020B0604020202020204" pitchFamily="34" charset="0"/>
              </a:rPr>
              <a:t> </a:t>
            </a:r>
            <a:r>
              <a:rPr lang="de-DE" sz="1800" dirty="0" err="1">
                <a:solidFill>
                  <a:schemeClr val="bg2"/>
                </a:solidFill>
                <a:latin typeface="Arial" panose="020B0604020202020204" pitchFamily="34" charset="0"/>
                <a:cs typeface="Arial" panose="020B0604020202020204" pitchFamily="34" charset="0"/>
              </a:rPr>
              <a:t>with</a:t>
            </a:r>
            <a:r>
              <a:rPr lang="de-DE" sz="1800" dirty="0">
                <a:solidFill>
                  <a:schemeClr val="bg2"/>
                </a:solidFill>
                <a:latin typeface="Arial" panose="020B0604020202020204" pitchFamily="34" charset="0"/>
                <a:cs typeface="Arial" panose="020B0604020202020204" pitchFamily="34" charset="0"/>
              </a:rPr>
              <a:t> </a:t>
            </a:r>
            <a:r>
              <a:rPr lang="de-DE" sz="1800" dirty="0" err="1">
                <a:solidFill>
                  <a:schemeClr val="bg2"/>
                </a:solidFill>
                <a:latin typeface="Arial" panose="020B0604020202020204" pitchFamily="34" charset="0"/>
                <a:cs typeface="Arial" panose="020B0604020202020204" pitchFamily="34" charset="0"/>
              </a:rPr>
              <a:t>asymptomatic</a:t>
            </a:r>
            <a:r>
              <a:rPr lang="de-DE" sz="1800" dirty="0">
                <a:solidFill>
                  <a:schemeClr val="bg2"/>
                </a:solidFill>
                <a:latin typeface="Arial" panose="020B0604020202020204" pitchFamily="34" charset="0"/>
                <a:cs typeface="Arial" panose="020B0604020202020204" pitchFamily="34" charset="0"/>
              </a:rPr>
              <a:t> persistent AF</a:t>
            </a:r>
          </a:p>
          <a:p>
            <a:r>
              <a:rPr lang="de-DE" sz="1800" dirty="0">
                <a:solidFill>
                  <a:schemeClr val="bg2"/>
                </a:solidFill>
                <a:latin typeface="Arial" panose="020B0604020202020204" pitchFamily="34" charset="0"/>
                <a:cs typeface="Arial" panose="020B0604020202020204" pitchFamily="34" charset="0"/>
              </a:rPr>
              <a:t>compared </a:t>
            </a:r>
            <a:r>
              <a:rPr lang="de-DE" sz="1800" dirty="0" smtClean="0">
                <a:solidFill>
                  <a:schemeClr val="bg2"/>
                </a:solidFill>
                <a:latin typeface="Arial" panose="020B0604020202020204" pitchFamily="34" charset="0"/>
                <a:cs typeface="Arial" panose="020B0604020202020204" pitchFamily="34" charset="0"/>
              </a:rPr>
              <a:t>with </a:t>
            </a:r>
            <a:r>
              <a:rPr lang="de-DE" sz="1800" dirty="0">
                <a:solidFill>
                  <a:schemeClr val="bg2"/>
                </a:solidFill>
                <a:latin typeface="Arial" panose="020B0604020202020204" pitchFamily="34" charset="0"/>
                <a:cs typeface="Arial" panose="020B0604020202020204" pitchFamily="34" charset="0"/>
              </a:rPr>
              <a:t>132 matched controls with</a:t>
            </a:r>
          </a:p>
          <a:p>
            <a:r>
              <a:rPr lang="de-DE" sz="1800" i="1" dirty="0" err="1">
                <a:solidFill>
                  <a:schemeClr val="bg2"/>
                </a:solidFill>
                <a:latin typeface="Arial" panose="020B0604020202020204" pitchFamily="34" charset="0"/>
                <a:cs typeface="Arial" panose="020B0604020202020204" pitchFamily="34" charset="0"/>
              </a:rPr>
              <a:t>symptomatic</a:t>
            </a:r>
            <a:r>
              <a:rPr lang="de-DE" sz="1800" i="1" dirty="0">
                <a:solidFill>
                  <a:schemeClr val="bg2"/>
                </a:solidFill>
                <a:latin typeface="Arial" panose="020B0604020202020204" pitchFamily="34" charset="0"/>
                <a:cs typeface="Arial" panose="020B0604020202020204" pitchFamily="34" charset="0"/>
              </a:rPr>
              <a:t> </a:t>
            </a:r>
            <a:r>
              <a:rPr lang="de-DE" sz="1800" dirty="0">
                <a:solidFill>
                  <a:schemeClr val="bg2"/>
                </a:solidFill>
                <a:latin typeface="Arial" panose="020B0604020202020204" pitchFamily="34" charset="0"/>
                <a:cs typeface="Arial" panose="020B0604020202020204" pitchFamily="34" charset="0"/>
              </a:rPr>
              <a:t>persistent AF  </a:t>
            </a:r>
          </a:p>
        </p:txBody>
      </p:sp>
      <p:grpSp>
        <p:nvGrpSpPr>
          <p:cNvPr id="14" name="Gruppieren 13"/>
          <p:cNvGrpSpPr/>
          <p:nvPr/>
        </p:nvGrpSpPr>
        <p:grpSpPr>
          <a:xfrm>
            <a:off x="5267447" y="2374094"/>
            <a:ext cx="4782853" cy="4459027"/>
            <a:chOff x="5267447" y="2374094"/>
            <a:chExt cx="4782853" cy="4459027"/>
          </a:xfrm>
        </p:grpSpPr>
        <p:sp>
          <p:nvSpPr>
            <p:cNvPr id="11270" name="Textfeld 6"/>
            <p:cNvSpPr txBox="1">
              <a:spLocks noChangeArrowheads="1"/>
            </p:cNvSpPr>
            <p:nvPr/>
          </p:nvSpPr>
          <p:spPr bwMode="auto">
            <a:xfrm>
              <a:off x="5478780" y="6525344"/>
              <a:ext cx="457152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de-DE" altLang="de-DE" sz="1400" dirty="0"/>
                <a:t>Wu </a:t>
              </a:r>
              <a:r>
                <a:rPr lang="de-DE" altLang="de-DE" sz="1400" dirty="0" smtClean="0"/>
                <a:t>et </a:t>
              </a:r>
              <a:r>
                <a:rPr lang="de-DE" altLang="de-DE" sz="1400" dirty="0"/>
                <a:t>al</a:t>
              </a:r>
              <a:r>
                <a:rPr lang="de-DE" altLang="de-DE" sz="1400" dirty="0" smtClean="0"/>
                <a:t>. </a:t>
              </a:r>
              <a:r>
                <a:rPr lang="en-US" sz="1400" dirty="0"/>
                <a:t>J </a:t>
              </a:r>
              <a:r>
                <a:rPr lang="en-US" sz="1400" dirty="0" err="1"/>
                <a:t>Cardiovasc</a:t>
              </a:r>
              <a:r>
                <a:rPr lang="en-US" sz="1400" dirty="0"/>
                <a:t> </a:t>
              </a:r>
              <a:r>
                <a:rPr lang="en-US" sz="1400" dirty="0" err="1"/>
                <a:t>Electrophysiol</a:t>
              </a:r>
              <a:r>
                <a:rPr lang="de-DE" altLang="de-DE" sz="1400" dirty="0" smtClean="0"/>
                <a:t> </a:t>
              </a:r>
              <a:r>
                <a:rPr lang="de-DE" altLang="de-DE" sz="1400" dirty="0"/>
                <a:t>2016 </a:t>
              </a:r>
            </a:p>
          </p:txBody>
        </p:sp>
        <p:pic>
          <p:nvPicPr>
            <p:cNvPr id="8" name="Grafik 7"/>
            <p:cNvPicPr>
              <a:picLocks noChangeAspect="1"/>
            </p:cNvPicPr>
            <p:nvPr/>
          </p:nvPicPr>
          <p:blipFill rotWithShape="1">
            <a:blip r:embed="rId4"/>
            <a:srcRect l="36613" t="21652" r="42697" b="46455"/>
            <a:stretch/>
          </p:blipFill>
          <p:spPr>
            <a:xfrm>
              <a:off x="5267447" y="2374094"/>
              <a:ext cx="3264993" cy="3355418"/>
            </a:xfrm>
            <a:prstGeom prst="rect">
              <a:avLst/>
            </a:prstGeom>
          </p:spPr>
        </p:pic>
        <p:sp>
          <p:nvSpPr>
            <p:cNvPr id="11" name="Rechteck 10"/>
            <p:cNvSpPr/>
            <p:nvPr/>
          </p:nvSpPr>
          <p:spPr bwMode="auto">
            <a:xfrm>
              <a:off x="5567196" y="5746436"/>
              <a:ext cx="216024" cy="144016"/>
            </a:xfrm>
            <a:prstGeom prst="rect">
              <a:avLst/>
            </a:prstGeom>
            <a:solidFill>
              <a:srgbClr val="080808"/>
            </a:solidFill>
            <a:ln w="9525" cap="flat" cmpd="sng" algn="ctr">
              <a:solidFill>
                <a:srgbClr val="08080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i="0" u="none" strike="noStrike" normalizeH="0" baseline="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ndParaRPr>
            </a:p>
          </p:txBody>
        </p:sp>
        <p:sp>
          <p:nvSpPr>
            <p:cNvPr id="17" name="Rechteck 16"/>
            <p:cNvSpPr/>
            <p:nvPr/>
          </p:nvSpPr>
          <p:spPr bwMode="auto">
            <a:xfrm>
              <a:off x="5570636" y="5949280"/>
              <a:ext cx="216024" cy="144016"/>
            </a:xfrm>
            <a:prstGeom prst="rect">
              <a:avLst/>
            </a:prstGeom>
            <a:solidFill>
              <a:schemeClr val="tx1"/>
            </a:solidFill>
            <a:ln w="9525" cap="flat" cmpd="sng" algn="ctr">
              <a:solidFill>
                <a:srgbClr val="08080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Times New Roman" pitchFamily="18" charset="0"/>
              </a:endParaRPr>
            </a:p>
          </p:txBody>
        </p:sp>
        <p:sp>
          <p:nvSpPr>
            <p:cNvPr id="12" name="Textfeld 11"/>
            <p:cNvSpPr txBox="1"/>
            <p:nvPr/>
          </p:nvSpPr>
          <p:spPr>
            <a:xfrm>
              <a:off x="5751819" y="5665986"/>
              <a:ext cx="1215397" cy="276999"/>
            </a:xfrm>
            <a:prstGeom prst="rect">
              <a:avLst/>
            </a:prstGeom>
            <a:noFill/>
          </p:spPr>
          <p:txBody>
            <a:bodyPr wrap="none" rtlCol="0">
              <a:spAutoFit/>
            </a:bodyPr>
            <a:lstStyle/>
            <a:p>
              <a:r>
                <a:rPr lang="de-DE" sz="1200" dirty="0" smtClean="0">
                  <a:solidFill>
                    <a:schemeClr val="bg1"/>
                  </a:solidFill>
                  <a:latin typeface="Arial" panose="020B0604020202020204" pitchFamily="34" charset="0"/>
                  <a:cs typeface="Arial" panose="020B0604020202020204" pitchFamily="34" charset="0"/>
                </a:rPr>
                <a:t>Before ablation</a:t>
              </a:r>
              <a:endParaRPr lang="de-DE" sz="1200" dirty="0">
                <a:solidFill>
                  <a:schemeClr val="bg1"/>
                </a:solidFill>
                <a:latin typeface="Arial" panose="020B0604020202020204" pitchFamily="34" charset="0"/>
                <a:cs typeface="Arial" panose="020B0604020202020204" pitchFamily="34" charset="0"/>
              </a:endParaRPr>
            </a:p>
          </p:txBody>
        </p:sp>
        <p:sp>
          <p:nvSpPr>
            <p:cNvPr id="19" name="Textfeld 18"/>
            <p:cNvSpPr txBox="1"/>
            <p:nvPr/>
          </p:nvSpPr>
          <p:spPr>
            <a:xfrm>
              <a:off x="5752556" y="5883567"/>
              <a:ext cx="1540806" cy="276999"/>
            </a:xfrm>
            <a:prstGeom prst="rect">
              <a:avLst/>
            </a:prstGeom>
            <a:noFill/>
          </p:spPr>
          <p:txBody>
            <a:bodyPr wrap="none" rtlCol="0">
              <a:spAutoFit/>
            </a:bodyPr>
            <a:lstStyle/>
            <a:p>
              <a:r>
                <a:rPr lang="de-DE" sz="1200" dirty="0">
                  <a:solidFill>
                    <a:schemeClr val="bg1"/>
                  </a:solidFill>
                  <a:latin typeface="Arial" panose="020B0604020202020204" pitchFamily="34" charset="0"/>
                  <a:cs typeface="Arial" panose="020B0604020202020204" pitchFamily="34" charset="0"/>
                </a:rPr>
                <a:t>1 </a:t>
              </a:r>
              <a:r>
                <a:rPr lang="de-DE" sz="1200" dirty="0" smtClean="0">
                  <a:solidFill>
                    <a:schemeClr val="bg1"/>
                  </a:solidFill>
                  <a:latin typeface="Arial" panose="020B0604020202020204" pitchFamily="34" charset="0"/>
                  <a:cs typeface="Arial" panose="020B0604020202020204" pitchFamily="34" charset="0"/>
                </a:rPr>
                <a:t>year </a:t>
              </a:r>
              <a:r>
                <a:rPr lang="de-DE" sz="1200" dirty="0">
                  <a:solidFill>
                    <a:schemeClr val="bg1"/>
                  </a:solidFill>
                  <a:latin typeface="Arial" panose="020B0604020202020204" pitchFamily="34" charset="0"/>
                  <a:cs typeface="Arial" panose="020B0604020202020204" pitchFamily="34" charset="0"/>
                </a:rPr>
                <a:t>after ablation</a:t>
              </a:r>
            </a:p>
          </p:txBody>
        </p:sp>
      </p:grpSp>
      <p:sp>
        <p:nvSpPr>
          <p:cNvPr id="15" name="Rechteck 14"/>
          <p:cNvSpPr/>
          <p:nvPr/>
        </p:nvSpPr>
        <p:spPr bwMode="auto">
          <a:xfrm>
            <a:off x="3202868" y="3495129"/>
            <a:ext cx="1801180" cy="288032"/>
          </a:xfrm>
          <a:prstGeom prst="rect">
            <a:avLst/>
          </a:prstGeom>
          <a:solidFill>
            <a:srgbClr val="FF0000">
              <a:alpha val="30196"/>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56427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bwMode="auto">
          <a:xfrm>
            <a:off x="609600" y="1700808"/>
            <a:ext cx="7922840" cy="4824536"/>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dirty="0">
              <a:ln>
                <a:noFill/>
              </a:ln>
              <a:solidFill>
                <a:schemeClr val="tx1"/>
              </a:solidFill>
              <a:effectLst/>
              <a:latin typeface="Times New Roman" pitchFamily="18" charset="0"/>
            </a:endParaRPr>
          </a:p>
        </p:txBody>
      </p:sp>
      <p:sp>
        <p:nvSpPr>
          <p:cNvPr id="11266" name="Line 3"/>
          <p:cNvSpPr>
            <a:spLocks noChangeShapeType="1"/>
          </p:cNvSpPr>
          <p:nvPr/>
        </p:nvSpPr>
        <p:spPr bwMode="auto">
          <a:xfrm>
            <a:off x="609600" y="685800"/>
            <a:ext cx="792480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
        <p:nvSpPr>
          <p:cNvPr id="11267" name="Rectangle 4"/>
          <p:cNvSpPr>
            <a:spLocks noChangeArrowheads="1"/>
          </p:cNvSpPr>
          <p:nvPr/>
        </p:nvSpPr>
        <p:spPr bwMode="auto">
          <a:xfrm>
            <a:off x="0" y="630238"/>
            <a:ext cx="9220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de-DE" sz="2800" dirty="0">
                <a:latin typeface="Arial" panose="020B0604020202020204" pitchFamily="34" charset="0"/>
              </a:rPr>
              <a:t>Catheter </a:t>
            </a:r>
            <a:r>
              <a:rPr lang="en-US" altLang="de-DE" sz="2800" dirty="0" smtClean="0">
                <a:latin typeface="Arial" panose="020B0604020202020204" pitchFamily="34" charset="0"/>
              </a:rPr>
              <a:t>Ablation </a:t>
            </a:r>
            <a:r>
              <a:rPr lang="en-US" altLang="de-DE" sz="2800" dirty="0">
                <a:latin typeface="Arial" panose="020B0604020202020204" pitchFamily="34" charset="0"/>
              </a:rPr>
              <a:t>of </a:t>
            </a:r>
            <a:r>
              <a:rPr lang="en-US" altLang="de-DE" sz="2800" dirty="0" smtClean="0">
                <a:latin typeface="Arial" panose="020B0604020202020204" pitchFamily="34" charset="0"/>
              </a:rPr>
              <a:t>Asymptomatic </a:t>
            </a:r>
            <a:r>
              <a:rPr lang="en-US" altLang="de-DE" sz="2800" dirty="0">
                <a:latin typeface="Arial" panose="020B0604020202020204" pitchFamily="34" charset="0"/>
              </a:rPr>
              <a:t>P</a:t>
            </a:r>
            <a:r>
              <a:rPr lang="en-US" altLang="de-DE" sz="2800" dirty="0" smtClean="0">
                <a:latin typeface="Arial" panose="020B0604020202020204" pitchFamily="34" charset="0"/>
              </a:rPr>
              <a:t>ersistent </a:t>
            </a:r>
            <a:r>
              <a:rPr lang="en-US" altLang="de-DE" sz="2800" dirty="0">
                <a:latin typeface="Arial" panose="020B0604020202020204" pitchFamily="34" charset="0"/>
              </a:rPr>
              <a:t>AF</a:t>
            </a:r>
            <a:endParaRPr lang="en-US" altLang="de-DE" sz="2800" dirty="0"/>
          </a:p>
        </p:txBody>
      </p:sp>
      <p:sp>
        <p:nvSpPr>
          <p:cNvPr id="11270" name="Textfeld 6"/>
          <p:cNvSpPr txBox="1">
            <a:spLocks noChangeArrowheads="1"/>
          </p:cNvSpPr>
          <p:nvPr/>
        </p:nvSpPr>
        <p:spPr bwMode="auto">
          <a:xfrm>
            <a:off x="5486400" y="6525344"/>
            <a:ext cx="45639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de-DE" altLang="de-DE" sz="1400" dirty="0"/>
              <a:t>Wu </a:t>
            </a:r>
            <a:r>
              <a:rPr lang="de-DE" altLang="de-DE" sz="1400" dirty="0" smtClean="0"/>
              <a:t>et </a:t>
            </a:r>
            <a:r>
              <a:rPr lang="de-DE" altLang="de-DE" sz="1400" dirty="0"/>
              <a:t>al</a:t>
            </a:r>
            <a:r>
              <a:rPr lang="de-DE" altLang="de-DE" sz="1400" dirty="0" smtClean="0"/>
              <a:t>. </a:t>
            </a:r>
            <a:r>
              <a:rPr lang="en-US" sz="1400" dirty="0"/>
              <a:t>J </a:t>
            </a:r>
            <a:r>
              <a:rPr lang="en-US" sz="1400" dirty="0" err="1"/>
              <a:t>Cardiovasc</a:t>
            </a:r>
            <a:r>
              <a:rPr lang="en-US" sz="1400" dirty="0"/>
              <a:t> </a:t>
            </a:r>
            <a:r>
              <a:rPr lang="en-US" sz="1400" dirty="0" err="1"/>
              <a:t>Electrophysiol</a:t>
            </a:r>
            <a:r>
              <a:rPr lang="de-DE" altLang="de-DE" sz="1400" dirty="0" smtClean="0"/>
              <a:t> </a:t>
            </a:r>
            <a:r>
              <a:rPr lang="de-DE" altLang="de-DE" sz="1400" dirty="0"/>
              <a:t>2016 </a:t>
            </a:r>
          </a:p>
        </p:txBody>
      </p:sp>
      <p:pic>
        <p:nvPicPr>
          <p:cNvPr id="2" name="Grafik 1"/>
          <p:cNvPicPr>
            <a:picLocks noChangeAspect="1"/>
          </p:cNvPicPr>
          <p:nvPr/>
        </p:nvPicPr>
        <p:blipFill rotWithShape="1">
          <a:blip r:embed="rId3"/>
          <a:srcRect l="44488" t="46456" r="26635" b="25194"/>
          <a:stretch/>
        </p:blipFill>
        <p:spPr>
          <a:xfrm>
            <a:off x="616374" y="3140968"/>
            <a:ext cx="4714954" cy="3085859"/>
          </a:xfrm>
          <a:prstGeom prst="rect">
            <a:avLst/>
          </a:prstGeom>
        </p:spPr>
      </p:pic>
      <p:sp>
        <p:nvSpPr>
          <p:cNvPr id="7" name="Textfeld 6"/>
          <p:cNvSpPr txBox="1"/>
          <p:nvPr/>
        </p:nvSpPr>
        <p:spPr>
          <a:xfrm>
            <a:off x="792639" y="1844824"/>
            <a:ext cx="4211409" cy="923330"/>
          </a:xfrm>
          <a:prstGeom prst="rect">
            <a:avLst/>
          </a:prstGeom>
          <a:noFill/>
        </p:spPr>
        <p:txBody>
          <a:bodyPr wrap="none" rtlCol="0">
            <a:spAutoFit/>
          </a:bodyPr>
          <a:lstStyle/>
          <a:p>
            <a:r>
              <a:rPr lang="de-DE" sz="1800" dirty="0">
                <a:solidFill>
                  <a:srgbClr val="080808"/>
                </a:solidFill>
                <a:latin typeface="Arial" panose="020B0604020202020204" pitchFamily="34" charset="0"/>
                <a:cs typeface="Arial" panose="020B0604020202020204" pitchFamily="34" charset="0"/>
              </a:rPr>
              <a:t>66 </a:t>
            </a:r>
            <a:r>
              <a:rPr lang="de-DE" sz="1800" dirty="0" err="1">
                <a:solidFill>
                  <a:srgbClr val="080808"/>
                </a:solidFill>
                <a:latin typeface="Arial" panose="020B0604020202020204" pitchFamily="34" charset="0"/>
                <a:cs typeface="Arial" panose="020B0604020202020204" pitchFamily="34" charset="0"/>
              </a:rPr>
              <a:t>pts</a:t>
            </a:r>
            <a:r>
              <a:rPr lang="de-DE" sz="1800" dirty="0">
                <a:solidFill>
                  <a:srgbClr val="080808"/>
                </a:solidFill>
                <a:latin typeface="Arial" panose="020B0604020202020204" pitchFamily="34" charset="0"/>
                <a:cs typeface="Arial" panose="020B0604020202020204" pitchFamily="34" charset="0"/>
              </a:rPr>
              <a:t> </a:t>
            </a:r>
            <a:r>
              <a:rPr lang="de-DE" sz="1800" dirty="0" err="1">
                <a:solidFill>
                  <a:srgbClr val="080808"/>
                </a:solidFill>
                <a:latin typeface="Arial" panose="020B0604020202020204" pitchFamily="34" charset="0"/>
                <a:cs typeface="Arial" panose="020B0604020202020204" pitchFamily="34" charset="0"/>
              </a:rPr>
              <a:t>with</a:t>
            </a:r>
            <a:r>
              <a:rPr lang="de-DE" sz="1800" dirty="0">
                <a:solidFill>
                  <a:srgbClr val="080808"/>
                </a:solidFill>
                <a:latin typeface="Arial" panose="020B0604020202020204" pitchFamily="34" charset="0"/>
                <a:cs typeface="Arial" panose="020B0604020202020204" pitchFamily="34" charset="0"/>
              </a:rPr>
              <a:t> </a:t>
            </a:r>
            <a:r>
              <a:rPr lang="de-DE" sz="1800" dirty="0" err="1">
                <a:solidFill>
                  <a:srgbClr val="080808"/>
                </a:solidFill>
                <a:latin typeface="Arial" panose="020B0604020202020204" pitchFamily="34" charset="0"/>
                <a:cs typeface="Arial" panose="020B0604020202020204" pitchFamily="34" charset="0"/>
              </a:rPr>
              <a:t>asymptomatic</a:t>
            </a:r>
            <a:r>
              <a:rPr lang="de-DE" sz="1800" dirty="0">
                <a:solidFill>
                  <a:srgbClr val="080808"/>
                </a:solidFill>
                <a:latin typeface="Arial" panose="020B0604020202020204" pitchFamily="34" charset="0"/>
                <a:cs typeface="Arial" panose="020B0604020202020204" pitchFamily="34" charset="0"/>
              </a:rPr>
              <a:t> persistent AF</a:t>
            </a:r>
          </a:p>
          <a:p>
            <a:r>
              <a:rPr lang="de-DE" sz="1800" dirty="0" err="1">
                <a:solidFill>
                  <a:srgbClr val="080808"/>
                </a:solidFill>
                <a:latin typeface="Arial" panose="020B0604020202020204" pitchFamily="34" charset="0"/>
                <a:cs typeface="Arial" panose="020B0604020202020204" pitchFamily="34" charset="0"/>
              </a:rPr>
              <a:t>compared</a:t>
            </a:r>
            <a:r>
              <a:rPr lang="de-DE" sz="1800" dirty="0">
                <a:solidFill>
                  <a:srgbClr val="080808"/>
                </a:solidFill>
                <a:latin typeface="Arial" panose="020B0604020202020204" pitchFamily="34" charset="0"/>
                <a:cs typeface="Arial" panose="020B0604020202020204" pitchFamily="34" charset="0"/>
              </a:rPr>
              <a:t> </a:t>
            </a:r>
            <a:r>
              <a:rPr lang="de-DE" sz="1800" dirty="0" err="1">
                <a:solidFill>
                  <a:srgbClr val="080808"/>
                </a:solidFill>
                <a:latin typeface="Arial" panose="020B0604020202020204" pitchFamily="34" charset="0"/>
                <a:cs typeface="Arial" panose="020B0604020202020204" pitchFamily="34" charset="0"/>
              </a:rPr>
              <a:t>to</a:t>
            </a:r>
            <a:r>
              <a:rPr lang="de-DE" sz="1800" dirty="0">
                <a:solidFill>
                  <a:srgbClr val="080808"/>
                </a:solidFill>
                <a:latin typeface="Arial" panose="020B0604020202020204" pitchFamily="34" charset="0"/>
                <a:cs typeface="Arial" panose="020B0604020202020204" pitchFamily="34" charset="0"/>
              </a:rPr>
              <a:t> 132 </a:t>
            </a:r>
            <a:r>
              <a:rPr lang="de-DE" sz="1800" dirty="0" err="1">
                <a:solidFill>
                  <a:srgbClr val="080808"/>
                </a:solidFill>
                <a:latin typeface="Arial" panose="020B0604020202020204" pitchFamily="34" charset="0"/>
                <a:cs typeface="Arial" panose="020B0604020202020204" pitchFamily="34" charset="0"/>
              </a:rPr>
              <a:t>matched</a:t>
            </a:r>
            <a:r>
              <a:rPr lang="de-DE" sz="1800" dirty="0">
                <a:solidFill>
                  <a:srgbClr val="080808"/>
                </a:solidFill>
                <a:latin typeface="Arial" panose="020B0604020202020204" pitchFamily="34" charset="0"/>
                <a:cs typeface="Arial" panose="020B0604020202020204" pitchFamily="34" charset="0"/>
              </a:rPr>
              <a:t> </a:t>
            </a:r>
            <a:r>
              <a:rPr lang="de-DE" sz="1800" dirty="0" err="1">
                <a:solidFill>
                  <a:srgbClr val="080808"/>
                </a:solidFill>
                <a:latin typeface="Arial" panose="020B0604020202020204" pitchFamily="34" charset="0"/>
                <a:cs typeface="Arial" panose="020B0604020202020204" pitchFamily="34" charset="0"/>
              </a:rPr>
              <a:t>controls</a:t>
            </a:r>
            <a:r>
              <a:rPr lang="de-DE" sz="1800" dirty="0">
                <a:solidFill>
                  <a:srgbClr val="080808"/>
                </a:solidFill>
                <a:latin typeface="Arial" panose="020B0604020202020204" pitchFamily="34" charset="0"/>
                <a:cs typeface="Arial" panose="020B0604020202020204" pitchFamily="34" charset="0"/>
              </a:rPr>
              <a:t> </a:t>
            </a:r>
            <a:r>
              <a:rPr lang="de-DE" sz="1800" dirty="0" err="1">
                <a:solidFill>
                  <a:srgbClr val="080808"/>
                </a:solidFill>
                <a:latin typeface="Arial" panose="020B0604020202020204" pitchFamily="34" charset="0"/>
                <a:cs typeface="Arial" panose="020B0604020202020204" pitchFamily="34" charset="0"/>
              </a:rPr>
              <a:t>with</a:t>
            </a:r>
            <a:endParaRPr lang="de-DE" sz="1800" dirty="0">
              <a:solidFill>
                <a:srgbClr val="080808"/>
              </a:solidFill>
              <a:latin typeface="Arial" panose="020B0604020202020204" pitchFamily="34" charset="0"/>
              <a:cs typeface="Arial" panose="020B0604020202020204" pitchFamily="34" charset="0"/>
            </a:endParaRPr>
          </a:p>
          <a:p>
            <a:r>
              <a:rPr lang="de-DE" sz="1800" i="1" dirty="0" err="1">
                <a:solidFill>
                  <a:srgbClr val="080808"/>
                </a:solidFill>
                <a:latin typeface="Arial" panose="020B0604020202020204" pitchFamily="34" charset="0"/>
                <a:cs typeface="Arial" panose="020B0604020202020204" pitchFamily="34" charset="0"/>
              </a:rPr>
              <a:t>symptomatic</a:t>
            </a:r>
            <a:r>
              <a:rPr lang="de-DE" sz="1800" i="1" dirty="0">
                <a:solidFill>
                  <a:srgbClr val="080808"/>
                </a:solidFill>
                <a:latin typeface="Arial" panose="020B0604020202020204" pitchFamily="34" charset="0"/>
                <a:cs typeface="Arial" panose="020B0604020202020204" pitchFamily="34" charset="0"/>
              </a:rPr>
              <a:t> </a:t>
            </a:r>
            <a:r>
              <a:rPr lang="de-DE" sz="1800" dirty="0">
                <a:solidFill>
                  <a:srgbClr val="080808"/>
                </a:solidFill>
                <a:latin typeface="Arial" panose="020B0604020202020204" pitchFamily="34" charset="0"/>
                <a:cs typeface="Arial" panose="020B0604020202020204" pitchFamily="34" charset="0"/>
              </a:rPr>
              <a:t>persistent AF  </a:t>
            </a:r>
          </a:p>
        </p:txBody>
      </p:sp>
      <p:grpSp>
        <p:nvGrpSpPr>
          <p:cNvPr id="3" name="Gruppieren 2"/>
          <p:cNvGrpSpPr/>
          <p:nvPr/>
        </p:nvGrpSpPr>
        <p:grpSpPr>
          <a:xfrm>
            <a:off x="5172873" y="2276872"/>
            <a:ext cx="3355854" cy="3883694"/>
            <a:chOff x="5172873" y="2276872"/>
            <a:chExt cx="3355854" cy="3883694"/>
          </a:xfrm>
        </p:grpSpPr>
        <p:pic>
          <p:nvPicPr>
            <p:cNvPr id="10" name="Grafik 9"/>
            <p:cNvPicPr>
              <a:picLocks noChangeAspect="1"/>
            </p:cNvPicPr>
            <p:nvPr/>
          </p:nvPicPr>
          <p:blipFill rotWithShape="1">
            <a:blip r:embed="rId4"/>
            <a:srcRect l="4326" t="53544" r="75072" b="14563"/>
            <a:stretch/>
          </p:blipFill>
          <p:spPr>
            <a:xfrm>
              <a:off x="5172873" y="2276872"/>
              <a:ext cx="3355854" cy="3463269"/>
            </a:xfrm>
            <a:prstGeom prst="rect">
              <a:avLst/>
            </a:prstGeom>
          </p:spPr>
        </p:pic>
        <p:sp>
          <p:nvSpPr>
            <p:cNvPr id="11" name="Rechteck 10"/>
            <p:cNvSpPr/>
            <p:nvPr/>
          </p:nvSpPr>
          <p:spPr bwMode="auto">
            <a:xfrm>
              <a:off x="5567196" y="5746436"/>
              <a:ext cx="216024" cy="144016"/>
            </a:xfrm>
            <a:prstGeom prst="rect">
              <a:avLst/>
            </a:prstGeom>
            <a:solidFill>
              <a:srgbClr val="080808"/>
            </a:solidFill>
            <a:ln w="9525" cap="flat" cmpd="sng" algn="ctr">
              <a:solidFill>
                <a:srgbClr val="08080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Times New Roman" pitchFamily="18" charset="0"/>
              </a:endParaRPr>
            </a:p>
          </p:txBody>
        </p:sp>
        <p:sp>
          <p:nvSpPr>
            <p:cNvPr id="12" name="Rechteck 11"/>
            <p:cNvSpPr/>
            <p:nvPr/>
          </p:nvSpPr>
          <p:spPr bwMode="auto">
            <a:xfrm>
              <a:off x="5570636" y="5949280"/>
              <a:ext cx="216024" cy="144016"/>
            </a:xfrm>
            <a:prstGeom prst="rect">
              <a:avLst/>
            </a:prstGeom>
            <a:solidFill>
              <a:schemeClr val="tx1"/>
            </a:solidFill>
            <a:ln w="9525" cap="flat" cmpd="sng" algn="ctr">
              <a:solidFill>
                <a:srgbClr val="08080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Times New Roman" pitchFamily="18" charset="0"/>
              </a:endParaRPr>
            </a:p>
          </p:txBody>
        </p:sp>
        <p:sp>
          <p:nvSpPr>
            <p:cNvPr id="13" name="Textfeld 12"/>
            <p:cNvSpPr txBox="1"/>
            <p:nvPr/>
          </p:nvSpPr>
          <p:spPr>
            <a:xfrm>
              <a:off x="5751819" y="5665986"/>
              <a:ext cx="1215397" cy="276999"/>
            </a:xfrm>
            <a:prstGeom prst="rect">
              <a:avLst/>
            </a:prstGeom>
            <a:noFill/>
          </p:spPr>
          <p:txBody>
            <a:bodyPr wrap="none" rtlCol="0">
              <a:spAutoFit/>
            </a:bodyPr>
            <a:lstStyle/>
            <a:p>
              <a:r>
                <a:rPr lang="de-DE" sz="1200" dirty="0" err="1">
                  <a:solidFill>
                    <a:schemeClr val="bg1"/>
                  </a:solidFill>
                  <a:latin typeface="Arial" panose="020B0604020202020204" pitchFamily="34" charset="0"/>
                  <a:cs typeface="Arial" panose="020B0604020202020204" pitchFamily="34" charset="0"/>
                </a:rPr>
                <a:t>Before</a:t>
              </a:r>
              <a:r>
                <a:rPr lang="de-DE" sz="1200" dirty="0">
                  <a:solidFill>
                    <a:srgbClr val="080808"/>
                  </a:solidFill>
                  <a:latin typeface="Arial" panose="020B0604020202020204" pitchFamily="34" charset="0"/>
                  <a:cs typeface="Arial" panose="020B0604020202020204" pitchFamily="34" charset="0"/>
                </a:rPr>
                <a:t> </a:t>
              </a:r>
              <a:r>
                <a:rPr lang="de-DE" sz="1200" dirty="0" err="1">
                  <a:solidFill>
                    <a:schemeClr val="bg1"/>
                  </a:solidFill>
                  <a:latin typeface="Arial" panose="020B0604020202020204" pitchFamily="34" charset="0"/>
                  <a:cs typeface="Arial" panose="020B0604020202020204" pitchFamily="34" charset="0"/>
                </a:rPr>
                <a:t>ablation</a:t>
              </a:r>
              <a:endParaRPr lang="de-DE" sz="1200" dirty="0">
                <a:solidFill>
                  <a:schemeClr val="bg1"/>
                </a:solidFill>
                <a:latin typeface="Arial" panose="020B0604020202020204" pitchFamily="34" charset="0"/>
                <a:cs typeface="Arial" panose="020B0604020202020204" pitchFamily="34" charset="0"/>
              </a:endParaRPr>
            </a:p>
          </p:txBody>
        </p:sp>
        <p:sp>
          <p:nvSpPr>
            <p:cNvPr id="14" name="Textfeld 13"/>
            <p:cNvSpPr txBox="1"/>
            <p:nvPr/>
          </p:nvSpPr>
          <p:spPr>
            <a:xfrm>
              <a:off x="5752556" y="5883567"/>
              <a:ext cx="1540806" cy="276999"/>
            </a:xfrm>
            <a:prstGeom prst="rect">
              <a:avLst/>
            </a:prstGeom>
            <a:noFill/>
          </p:spPr>
          <p:txBody>
            <a:bodyPr wrap="none" rtlCol="0">
              <a:spAutoFit/>
            </a:bodyPr>
            <a:lstStyle/>
            <a:p>
              <a:r>
                <a:rPr lang="de-DE" sz="1200" dirty="0">
                  <a:solidFill>
                    <a:schemeClr val="bg1"/>
                  </a:solidFill>
                  <a:latin typeface="Arial" panose="020B0604020202020204" pitchFamily="34" charset="0"/>
                  <a:cs typeface="Arial" panose="020B0604020202020204" pitchFamily="34" charset="0"/>
                </a:rPr>
                <a:t>1 </a:t>
              </a:r>
              <a:r>
                <a:rPr lang="de-DE" sz="1200" dirty="0" smtClean="0">
                  <a:solidFill>
                    <a:schemeClr val="bg1"/>
                  </a:solidFill>
                  <a:latin typeface="Arial" panose="020B0604020202020204" pitchFamily="34" charset="0"/>
                  <a:cs typeface="Arial" panose="020B0604020202020204" pitchFamily="34" charset="0"/>
                </a:rPr>
                <a:t>year </a:t>
              </a:r>
              <a:r>
                <a:rPr lang="de-DE" sz="1200" dirty="0">
                  <a:solidFill>
                    <a:schemeClr val="bg1"/>
                  </a:solidFill>
                  <a:latin typeface="Arial" panose="020B0604020202020204" pitchFamily="34" charset="0"/>
                  <a:cs typeface="Arial" panose="020B0604020202020204" pitchFamily="34" charset="0"/>
                </a:rPr>
                <a:t>after ablation</a:t>
              </a:r>
            </a:p>
          </p:txBody>
        </p:sp>
      </p:grpSp>
      <p:pic>
        <p:nvPicPr>
          <p:cNvPr id="5" name="Grafik 4"/>
          <p:cNvPicPr>
            <a:picLocks noChangeAspect="1"/>
          </p:cNvPicPr>
          <p:nvPr/>
        </p:nvPicPr>
        <p:blipFill rotWithShape="1">
          <a:blip r:embed="rId5"/>
          <a:srcRect l="9838" t="68900" r="57875" b="14784"/>
          <a:stretch/>
        </p:blipFill>
        <p:spPr>
          <a:xfrm>
            <a:off x="345957" y="1638300"/>
            <a:ext cx="4919237" cy="16573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7" name="Rechteck 16"/>
          <p:cNvSpPr/>
          <p:nvPr/>
        </p:nvSpPr>
        <p:spPr bwMode="auto">
          <a:xfrm>
            <a:off x="3284352" y="3726508"/>
            <a:ext cx="1801180" cy="288032"/>
          </a:xfrm>
          <a:prstGeom prst="rect">
            <a:avLst/>
          </a:prstGeom>
          <a:solidFill>
            <a:srgbClr val="FF0000">
              <a:alpha val="30196"/>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816639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1588" y="757238"/>
            <a:ext cx="914400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de-DE" altLang="de-DE" sz="2800" b="1" dirty="0">
                <a:solidFill>
                  <a:schemeClr val="tx2"/>
                </a:solidFill>
                <a:latin typeface="Arial" panose="020B0604020202020204" pitchFamily="34" charset="0"/>
              </a:rPr>
              <a:t>Perspective</a:t>
            </a:r>
          </a:p>
        </p:txBody>
      </p:sp>
      <p:sp>
        <p:nvSpPr>
          <p:cNvPr id="26627" name="Text Box 4"/>
          <p:cNvSpPr txBox="1">
            <a:spLocks noChangeArrowheads="1"/>
          </p:cNvSpPr>
          <p:nvPr/>
        </p:nvSpPr>
        <p:spPr bwMode="auto">
          <a:xfrm>
            <a:off x="642938" y="5489575"/>
            <a:ext cx="8345487"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63538" indent="-363538">
              <a:tabLst>
                <a:tab pos="2511425" algn="l"/>
              </a:tabLst>
              <a:defRPr sz="2400">
                <a:solidFill>
                  <a:schemeClr val="tx1"/>
                </a:solidFill>
                <a:latin typeface="Times New Roman" panose="02020603050405020304" pitchFamily="18" charset="0"/>
              </a:defRPr>
            </a:lvl1pPr>
            <a:lvl2pPr marL="742950" indent="-285750">
              <a:tabLst>
                <a:tab pos="2511425" algn="l"/>
              </a:tabLst>
              <a:defRPr sz="2400">
                <a:solidFill>
                  <a:schemeClr val="tx1"/>
                </a:solidFill>
                <a:latin typeface="Times New Roman" panose="02020603050405020304" pitchFamily="18" charset="0"/>
              </a:defRPr>
            </a:lvl2pPr>
            <a:lvl3pPr marL="1143000" indent="-228600">
              <a:tabLst>
                <a:tab pos="2511425" algn="l"/>
              </a:tabLst>
              <a:defRPr sz="2400">
                <a:solidFill>
                  <a:schemeClr val="tx1"/>
                </a:solidFill>
                <a:latin typeface="Times New Roman" panose="02020603050405020304" pitchFamily="18" charset="0"/>
              </a:defRPr>
            </a:lvl3pPr>
            <a:lvl4pPr marL="1600200" indent="-228600">
              <a:tabLst>
                <a:tab pos="2511425" algn="l"/>
              </a:tabLst>
              <a:defRPr sz="2400">
                <a:solidFill>
                  <a:schemeClr val="tx1"/>
                </a:solidFill>
                <a:latin typeface="Times New Roman" panose="02020603050405020304" pitchFamily="18" charset="0"/>
              </a:defRPr>
            </a:lvl4pPr>
            <a:lvl5pPr marL="2057400" indent="-228600">
              <a:tabLst>
                <a:tab pos="2511425"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2511425"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2511425"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2511425"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2511425" algn="l"/>
              </a:tabLst>
              <a:defRPr sz="2400">
                <a:solidFill>
                  <a:schemeClr val="tx1"/>
                </a:solidFill>
                <a:latin typeface="Times New Roman" panose="02020603050405020304" pitchFamily="18" charset="0"/>
              </a:defRPr>
            </a:lvl9pPr>
          </a:lstStyle>
          <a:p>
            <a:pPr>
              <a:lnSpc>
                <a:spcPct val="120000"/>
              </a:lnSpc>
              <a:spcBef>
                <a:spcPct val="50000"/>
              </a:spcBef>
              <a:buSzPct val="110000"/>
              <a:buFont typeface="Wingdings" panose="05000000000000000000" pitchFamily="2" charset="2"/>
              <a:buChar char="§"/>
            </a:pPr>
            <a:r>
              <a:rPr lang="de-DE" altLang="de-DE" sz="1800" b="1" dirty="0" smtClean="0">
                <a:latin typeface="Arial" panose="020B0604020202020204" pitchFamily="34" charset="0"/>
              </a:rPr>
              <a:t>CABANA </a:t>
            </a:r>
            <a:r>
              <a:rPr lang="de-DE" altLang="de-DE" sz="1600" dirty="0">
                <a:latin typeface="Arial" panose="020B0604020202020204" pitchFamily="34" charset="0"/>
              </a:rPr>
              <a:t>(NCT00578617)</a:t>
            </a:r>
            <a:r>
              <a:rPr lang="de-DE" altLang="de-DE" sz="1800" b="1" dirty="0">
                <a:latin typeface="Arial" panose="020B0604020202020204" pitchFamily="34" charset="0"/>
              </a:rPr>
              <a:t>                                                                                      Catheter ABlation versus ANtiarrhythmic Drug Therapy for Atrial Fibrillation </a:t>
            </a:r>
          </a:p>
        </p:txBody>
      </p:sp>
      <p:sp>
        <p:nvSpPr>
          <p:cNvPr id="26628" name="Text Box 5"/>
          <p:cNvSpPr txBox="1">
            <a:spLocks noChangeArrowheads="1"/>
          </p:cNvSpPr>
          <p:nvPr/>
        </p:nvSpPr>
        <p:spPr bwMode="auto">
          <a:xfrm>
            <a:off x="642938" y="4033838"/>
            <a:ext cx="8078787"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63538" indent="-363538">
              <a:tabLst>
                <a:tab pos="2511425" algn="l"/>
              </a:tabLst>
              <a:defRPr sz="2400">
                <a:solidFill>
                  <a:schemeClr val="tx1"/>
                </a:solidFill>
                <a:latin typeface="Times New Roman" panose="02020603050405020304" pitchFamily="18" charset="0"/>
              </a:defRPr>
            </a:lvl1pPr>
            <a:lvl2pPr marL="742950" indent="-285750">
              <a:tabLst>
                <a:tab pos="2511425" algn="l"/>
              </a:tabLst>
              <a:defRPr sz="2400">
                <a:solidFill>
                  <a:schemeClr val="tx1"/>
                </a:solidFill>
                <a:latin typeface="Times New Roman" panose="02020603050405020304" pitchFamily="18" charset="0"/>
              </a:defRPr>
            </a:lvl2pPr>
            <a:lvl3pPr marL="1143000" indent="-228600">
              <a:tabLst>
                <a:tab pos="2511425" algn="l"/>
              </a:tabLst>
              <a:defRPr sz="2400">
                <a:solidFill>
                  <a:schemeClr val="tx1"/>
                </a:solidFill>
                <a:latin typeface="Times New Roman" panose="02020603050405020304" pitchFamily="18" charset="0"/>
              </a:defRPr>
            </a:lvl3pPr>
            <a:lvl4pPr marL="1600200" indent="-228600">
              <a:tabLst>
                <a:tab pos="2511425" algn="l"/>
              </a:tabLst>
              <a:defRPr sz="2400">
                <a:solidFill>
                  <a:schemeClr val="tx1"/>
                </a:solidFill>
                <a:latin typeface="Times New Roman" panose="02020603050405020304" pitchFamily="18" charset="0"/>
              </a:defRPr>
            </a:lvl4pPr>
            <a:lvl5pPr marL="2057400" indent="-228600">
              <a:tabLst>
                <a:tab pos="2511425"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2511425"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2511425"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2511425"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2511425" algn="l"/>
              </a:tabLst>
              <a:defRPr sz="2400">
                <a:solidFill>
                  <a:schemeClr val="tx1"/>
                </a:solidFill>
                <a:latin typeface="Times New Roman" panose="02020603050405020304" pitchFamily="18" charset="0"/>
              </a:defRPr>
            </a:lvl9pPr>
          </a:lstStyle>
          <a:p>
            <a:pPr>
              <a:lnSpc>
                <a:spcPct val="120000"/>
              </a:lnSpc>
              <a:spcBef>
                <a:spcPct val="50000"/>
              </a:spcBef>
              <a:buSzPct val="110000"/>
              <a:buFont typeface="Wingdings" panose="05000000000000000000" pitchFamily="2" charset="2"/>
              <a:buChar char="§"/>
            </a:pPr>
            <a:r>
              <a:rPr lang="de-DE" altLang="de-DE" sz="1800" b="1" dirty="0">
                <a:latin typeface="Arial" panose="020B0604020202020204" pitchFamily="34" charset="0"/>
              </a:rPr>
              <a:t>CASTLE-AF </a:t>
            </a:r>
            <a:r>
              <a:rPr lang="de-DE" altLang="de-DE" sz="1600" dirty="0">
                <a:latin typeface="Arial" panose="020B0604020202020204" pitchFamily="34" charset="0"/>
              </a:rPr>
              <a:t>(NCT00643188)</a:t>
            </a:r>
            <a:r>
              <a:rPr lang="de-DE" altLang="de-DE" sz="1800" b="1" dirty="0">
                <a:latin typeface="Arial" panose="020B0604020202020204" pitchFamily="34" charset="0"/>
              </a:rPr>
              <a:t>                                                                             Catheter Ablation versus Standard Conventional Treatment in Patients with LEft Ventricular Dysfunction and Atrial Fibrillation</a:t>
            </a:r>
          </a:p>
        </p:txBody>
      </p:sp>
      <p:sp>
        <p:nvSpPr>
          <p:cNvPr id="26629" name="Text Box 6"/>
          <p:cNvSpPr txBox="1">
            <a:spLocks noChangeArrowheads="1"/>
          </p:cNvSpPr>
          <p:nvPr/>
        </p:nvSpPr>
        <p:spPr bwMode="auto">
          <a:xfrm>
            <a:off x="642938" y="2578100"/>
            <a:ext cx="8078787"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63538" indent="-363538">
              <a:tabLst>
                <a:tab pos="2511425" algn="l"/>
              </a:tabLst>
              <a:defRPr sz="2400">
                <a:solidFill>
                  <a:schemeClr val="tx1"/>
                </a:solidFill>
                <a:latin typeface="Times New Roman" panose="02020603050405020304" pitchFamily="18" charset="0"/>
              </a:defRPr>
            </a:lvl1pPr>
            <a:lvl2pPr marL="742950" indent="-285750">
              <a:tabLst>
                <a:tab pos="2511425" algn="l"/>
              </a:tabLst>
              <a:defRPr sz="2400">
                <a:solidFill>
                  <a:schemeClr val="tx1"/>
                </a:solidFill>
                <a:latin typeface="Times New Roman" panose="02020603050405020304" pitchFamily="18" charset="0"/>
              </a:defRPr>
            </a:lvl2pPr>
            <a:lvl3pPr marL="1143000" indent="-228600">
              <a:tabLst>
                <a:tab pos="2511425" algn="l"/>
              </a:tabLst>
              <a:defRPr sz="2400">
                <a:solidFill>
                  <a:schemeClr val="tx1"/>
                </a:solidFill>
                <a:latin typeface="Times New Roman" panose="02020603050405020304" pitchFamily="18" charset="0"/>
              </a:defRPr>
            </a:lvl3pPr>
            <a:lvl4pPr marL="1600200" indent="-228600">
              <a:tabLst>
                <a:tab pos="2511425" algn="l"/>
              </a:tabLst>
              <a:defRPr sz="2400">
                <a:solidFill>
                  <a:schemeClr val="tx1"/>
                </a:solidFill>
                <a:latin typeface="Times New Roman" panose="02020603050405020304" pitchFamily="18" charset="0"/>
              </a:defRPr>
            </a:lvl4pPr>
            <a:lvl5pPr marL="2057400" indent="-228600">
              <a:tabLst>
                <a:tab pos="2511425"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2511425"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2511425"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2511425"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2511425" algn="l"/>
              </a:tabLst>
              <a:defRPr sz="2400">
                <a:solidFill>
                  <a:schemeClr val="tx1"/>
                </a:solidFill>
                <a:latin typeface="Times New Roman" panose="02020603050405020304" pitchFamily="18" charset="0"/>
              </a:defRPr>
            </a:lvl9pPr>
          </a:lstStyle>
          <a:p>
            <a:pPr>
              <a:lnSpc>
                <a:spcPct val="120000"/>
              </a:lnSpc>
              <a:spcBef>
                <a:spcPct val="50000"/>
              </a:spcBef>
              <a:buSzPct val="110000"/>
              <a:buFont typeface="Wingdings" panose="05000000000000000000" pitchFamily="2" charset="2"/>
              <a:buChar char="§"/>
            </a:pPr>
            <a:r>
              <a:rPr lang="de-DE" altLang="de-DE" sz="1800" b="1" dirty="0">
                <a:latin typeface="Arial" panose="020B0604020202020204" pitchFamily="34" charset="0"/>
              </a:rPr>
              <a:t>ARC-HF </a:t>
            </a:r>
            <a:r>
              <a:rPr lang="de-DE" altLang="de-DE" sz="1600" dirty="0">
                <a:latin typeface="Arial" panose="020B0604020202020204" pitchFamily="34" charset="0"/>
              </a:rPr>
              <a:t>(NCT00878384)</a:t>
            </a:r>
            <a:r>
              <a:rPr lang="de-DE" altLang="de-DE" sz="1800" b="1" dirty="0">
                <a:latin typeface="Arial" panose="020B0604020202020204" pitchFamily="34" charset="0"/>
              </a:rPr>
              <a:t>                                                                                   Catheter Ablation versus Medical Rate Control for Atrial Fibrillation in Patients with Heart Failure</a:t>
            </a:r>
          </a:p>
        </p:txBody>
      </p:sp>
      <p:sp>
        <p:nvSpPr>
          <p:cNvPr id="26630" name="Text Box 7"/>
          <p:cNvSpPr txBox="1">
            <a:spLocks noChangeArrowheads="1"/>
          </p:cNvSpPr>
          <p:nvPr/>
        </p:nvSpPr>
        <p:spPr bwMode="auto">
          <a:xfrm>
            <a:off x="642938" y="1454150"/>
            <a:ext cx="8078787"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63538" indent="-363538">
              <a:tabLst>
                <a:tab pos="2511425" algn="l"/>
              </a:tabLst>
              <a:defRPr sz="2400">
                <a:solidFill>
                  <a:schemeClr val="tx1"/>
                </a:solidFill>
                <a:latin typeface="Times New Roman" panose="02020603050405020304" pitchFamily="18" charset="0"/>
              </a:defRPr>
            </a:lvl1pPr>
            <a:lvl2pPr marL="742950" indent="-285750">
              <a:tabLst>
                <a:tab pos="2511425" algn="l"/>
              </a:tabLst>
              <a:defRPr sz="2400">
                <a:solidFill>
                  <a:schemeClr val="tx1"/>
                </a:solidFill>
                <a:latin typeface="Times New Roman" panose="02020603050405020304" pitchFamily="18" charset="0"/>
              </a:defRPr>
            </a:lvl2pPr>
            <a:lvl3pPr marL="1143000" indent="-228600">
              <a:tabLst>
                <a:tab pos="2511425" algn="l"/>
              </a:tabLst>
              <a:defRPr sz="2400">
                <a:solidFill>
                  <a:schemeClr val="tx1"/>
                </a:solidFill>
                <a:latin typeface="Times New Roman" panose="02020603050405020304" pitchFamily="18" charset="0"/>
              </a:defRPr>
            </a:lvl3pPr>
            <a:lvl4pPr marL="1600200" indent="-228600">
              <a:tabLst>
                <a:tab pos="2511425" algn="l"/>
              </a:tabLst>
              <a:defRPr sz="2400">
                <a:solidFill>
                  <a:schemeClr val="tx1"/>
                </a:solidFill>
                <a:latin typeface="Times New Roman" panose="02020603050405020304" pitchFamily="18" charset="0"/>
              </a:defRPr>
            </a:lvl4pPr>
            <a:lvl5pPr marL="2057400" indent="-228600">
              <a:tabLst>
                <a:tab pos="2511425"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2511425"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2511425"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2511425"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2511425" algn="l"/>
              </a:tabLst>
              <a:defRPr sz="2400">
                <a:solidFill>
                  <a:schemeClr val="tx1"/>
                </a:solidFill>
                <a:latin typeface="Times New Roman" panose="02020603050405020304" pitchFamily="18" charset="0"/>
              </a:defRPr>
            </a:lvl9pPr>
          </a:lstStyle>
          <a:p>
            <a:pPr>
              <a:lnSpc>
                <a:spcPct val="120000"/>
              </a:lnSpc>
              <a:spcBef>
                <a:spcPct val="50000"/>
              </a:spcBef>
              <a:buSzPct val="110000"/>
              <a:buFont typeface="Wingdings" panose="05000000000000000000" pitchFamily="2" charset="2"/>
              <a:buChar char="§"/>
            </a:pPr>
            <a:r>
              <a:rPr lang="de-DE" altLang="de-DE" sz="1800" b="1" dirty="0">
                <a:latin typeface="Arial" panose="020B0604020202020204" pitchFamily="34" charset="0"/>
              </a:rPr>
              <a:t>AMICA  </a:t>
            </a:r>
            <a:r>
              <a:rPr lang="de-DE" altLang="de-DE" sz="1600" dirty="0">
                <a:latin typeface="Arial" panose="020B0604020202020204" pitchFamily="34" charset="0"/>
              </a:rPr>
              <a:t>(NCT00652522)</a:t>
            </a:r>
            <a:r>
              <a:rPr lang="de-DE" altLang="de-DE" sz="1800" b="1" dirty="0">
                <a:latin typeface="Arial" panose="020B0604020202020204" pitchFamily="34" charset="0"/>
              </a:rPr>
              <a:t>                                                                                                             Atrial Fibrillation Management In Congestive Heart Failure with Ablation</a:t>
            </a:r>
          </a:p>
        </p:txBody>
      </p:sp>
      <p:sp>
        <p:nvSpPr>
          <p:cNvPr id="26631" name="Line 6"/>
          <p:cNvSpPr>
            <a:spLocks noChangeShapeType="1"/>
          </p:cNvSpPr>
          <p:nvPr/>
        </p:nvSpPr>
        <p:spPr bwMode="auto">
          <a:xfrm>
            <a:off x="609600" y="620713"/>
            <a:ext cx="792480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Tree>
    <p:extLst>
      <p:ext uri="{BB962C8B-B14F-4D97-AF65-F5344CB8AC3E}">
        <p14:creationId xmlns:p14="http://schemas.microsoft.com/office/powerpoint/2010/main" val="75492660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24520" y="2238841"/>
            <a:ext cx="8419480" cy="1741412"/>
          </a:xfrm>
        </p:spPr>
        <p:txBody>
          <a:bodyPr>
            <a:normAutofit/>
          </a:bodyPr>
          <a:lstStyle/>
          <a:p>
            <a:r>
              <a:rPr lang="en-US" sz="3200" dirty="0" smtClean="0"/>
              <a:t>2017 HRS/EHRA/ECAS/APRHS/SOLAECE Expert Consensus Statement on Catheter and Surgical Ablation of Atrial Fibrillation</a:t>
            </a:r>
            <a:endParaRPr lang="en-US" sz="3200" dirty="0"/>
          </a:p>
        </p:txBody>
      </p:sp>
      <p:sp>
        <p:nvSpPr>
          <p:cNvPr id="5" name="Text Placeholder 4"/>
          <p:cNvSpPr>
            <a:spLocks noGrp="1"/>
          </p:cNvSpPr>
          <p:nvPr>
            <p:ph type="body" sz="quarter" idx="11"/>
          </p:nvPr>
        </p:nvSpPr>
        <p:spPr>
          <a:xfrm>
            <a:off x="724521" y="4419144"/>
            <a:ext cx="3891040" cy="280885"/>
          </a:xfrm>
        </p:spPr>
        <p:txBody>
          <a:bodyPr/>
          <a:lstStyle/>
          <a:p>
            <a:r>
              <a:rPr lang="en-US" dirty="0" smtClean="0"/>
              <a:t>Riccardo Cappato, MD</a:t>
            </a:r>
            <a:endParaRPr lang="en-US" dirty="0"/>
          </a:p>
        </p:txBody>
      </p:sp>
    </p:spTree>
    <p:extLst>
      <p:ext uri="{BB962C8B-B14F-4D97-AF65-F5344CB8AC3E}">
        <p14:creationId xmlns:p14="http://schemas.microsoft.com/office/powerpoint/2010/main" val="21971654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pPr>
              <a:defRPr/>
            </a:pPr>
            <a:r>
              <a:rPr lang="en-US" altLang="it-IT" sz="2800" b="1" dirty="0" smtClean="0">
                <a:solidFill>
                  <a:schemeClr val="bg1"/>
                </a:solidFill>
                <a:latin typeface="Futura"/>
              </a:rPr>
              <a:t>Disclosure </a:t>
            </a:r>
            <a:r>
              <a:rPr lang="en-US" altLang="it-IT" sz="2800" b="1" dirty="0">
                <a:solidFill>
                  <a:schemeClr val="bg1"/>
                </a:solidFill>
                <a:latin typeface="Futura"/>
              </a:rPr>
              <a:t>Statement of Financial Interest</a:t>
            </a:r>
            <a:endParaRPr lang="it-IT" sz="2800" b="1" dirty="0">
              <a:solidFill>
                <a:schemeClr val="bg1"/>
              </a:solidFill>
              <a:latin typeface="Futura"/>
            </a:endParaRPr>
          </a:p>
        </p:txBody>
      </p:sp>
      <p:sp>
        <p:nvSpPr>
          <p:cNvPr id="4" name="Text Placeholder 3"/>
          <p:cNvSpPr>
            <a:spLocks noGrp="1"/>
          </p:cNvSpPr>
          <p:nvPr>
            <p:ph type="body" sz="quarter" idx="14"/>
          </p:nvPr>
        </p:nvSpPr>
        <p:spPr>
          <a:xfrm>
            <a:off x="213360" y="1798320"/>
            <a:ext cx="8473440" cy="4027871"/>
          </a:xfrm>
        </p:spPr>
        <p:txBody>
          <a:bodyPr/>
          <a:lstStyle/>
          <a:p>
            <a:pPr>
              <a:buFont typeface="Arial" panose="020B0604020202020204" pitchFamily="34" charset="0"/>
              <a:buChar char="•"/>
              <a:defRPr/>
            </a:pPr>
            <a:r>
              <a:rPr lang="en-US" u="sng" dirty="0">
                <a:solidFill>
                  <a:schemeClr val="tx1"/>
                </a:solidFill>
                <a:latin typeface="Futura"/>
              </a:rPr>
              <a:t>Consultant to</a:t>
            </a:r>
            <a:r>
              <a:rPr lang="en-US" dirty="0">
                <a:solidFill>
                  <a:schemeClr val="tx1"/>
                </a:solidFill>
                <a:latin typeface="Futura"/>
              </a:rPr>
              <a:t>: Boston </a:t>
            </a:r>
            <a:r>
              <a:rPr lang="en-US" dirty="0" smtClean="0">
                <a:solidFill>
                  <a:schemeClr val="tx1"/>
                </a:solidFill>
                <a:latin typeface="Futura"/>
              </a:rPr>
              <a:t>Scientific, Medtronic, </a:t>
            </a:r>
            <a:r>
              <a:rPr lang="en-US" dirty="0">
                <a:solidFill>
                  <a:schemeClr val="tx1"/>
                </a:solidFill>
                <a:latin typeface="Futura"/>
              </a:rPr>
              <a:t>St. </a:t>
            </a:r>
            <a:r>
              <a:rPr lang="en-US" dirty="0" smtClean="0">
                <a:solidFill>
                  <a:schemeClr val="tx1"/>
                </a:solidFill>
                <a:latin typeface="Futura"/>
              </a:rPr>
              <a:t>Jude, </a:t>
            </a:r>
            <a:r>
              <a:rPr lang="en-US" dirty="0">
                <a:solidFill>
                  <a:schemeClr val="tx1"/>
                </a:solidFill>
                <a:latin typeface="Futura"/>
              </a:rPr>
              <a:t>Biosense </a:t>
            </a:r>
            <a:r>
              <a:rPr lang="en-US" dirty="0" smtClean="0">
                <a:solidFill>
                  <a:schemeClr val="tx1"/>
                </a:solidFill>
                <a:latin typeface="Futura"/>
              </a:rPr>
              <a:t>Webster, </a:t>
            </a:r>
            <a:r>
              <a:rPr lang="en-US" dirty="0">
                <a:solidFill>
                  <a:schemeClr val="tx1"/>
                </a:solidFill>
                <a:latin typeface="Futura"/>
              </a:rPr>
              <a:t>ELA </a:t>
            </a:r>
            <a:r>
              <a:rPr lang="en-US" dirty="0" smtClean="0">
                <a:solidFill>
                  <a:schemeClr val="tx1"/>
                </a:solidFill>
                <a:latin typeface="Futura"/>
              </a:rPr>
              <a:t>Sorin, </a:t>
            </a:r>
            <a:r>
              <a:rPr lang="en-US" dirty="0">
                <a:solidFill>
                  <a:schemeClr val="tx1"/>
                </a:solidFill>
                <a:latin typeface="Futura"/>
              </a:rPr>
              <a:t>Boehringer </a:t>
            </a:r>
            <a:r>
              <a:rPr lang="en-US" dirty="0" smtClean="0">
                <a:solidFill>
                  <a:schemeClr val="tx1"/>
                </a:solidFill>
                <a:latin typeface="Futura"/>
              </a:rPr>
              <a:t>Ingelheim, </a:t>
            </a:r>
            <a:r>
              <a:rPr lang="en-US" dirty="0">
                <a:solidFill>
                  <a:schemeClr val="tx1"/>
                </a:solidFill>
                <a:latin typeface="Futura"/>
              </a:rPr>
              <a:t>Bayer </a:t>
            </a:r>
            <a:r>
              <a:rPr lang="en-US" dirty="0" smtClean="0">
                <a:solidFill>
                  <a:schemeClr val="tx1"/>
                </a:solidFill>
                <a:latin typeface="Futura"/>
              </a:rPr>
              <a:t>HealthCare, Abbott, </a:t>
            </a:r>
            <a:r>
              <a:rPr lang="en-US" dirty="0">
                <a:solidFill>
                  <a:schemeClr val="tx1"/>
                </a:solidFill>
                <a:latin typeface="Futura"/>
              </a:rPr>
              <a:t>Pfizer </a:t>
            </a:r>
          </a:p>
          <a:p>
            <a:pPr>
              <a:buFont typeface="Arial" panose="020B0604020202020204" pitchFamily="34" charset="0"/>
              <a:buChar char="•"/>
              <a:defRPr/>
            </a:pPr>
            <a:r>
              <a:rPr lang="en-US" u="sng" dirty="0">
                <a:solidFill>
                  <a:schemeClr val="tx1"/>
                </a:solidFill>
                <a:latin typeface="Futura"/>
              </a:rPr>
              <a:t>Speaker’s Bureau</a:t>
            </a:r>
            <a:r>
              <a:rPr lang="en-US" dirty="0">
                <a:solidFill>
                  <a:schemeClr val="tx1"/>
                </a:solidFill>
                <a:latin typeface="Futura"/>
              </a:rPr>
              <a:t>: Boston </a:t>
            </a:r>
            <a:r>
              <a:rPr lang="en-US" dirty="0" smtClean="0">
                <a:solidFill>
                  <a:schemeClr val="tx1"/>
                </a:solidFill>
                <a:latin typeface="Futura"/>
              </a:rPr>
              <a:t>Scientific, Medtronic, </a:t>
            </a:r>
            <a:r>
              <a:rPr lang="en-US" dirty="0">
                <a:solidFill>
                  <a:schemeClr val="tx1"/>
                </a:solidFill>
                <a:latin typeface="Futura"/>
              </a:rPr>
              <a:t>St. </a:t>
            </a:r>
            <a:r>
              <a:rPr lang="en-US" dirty="0" smtClean="0">
                <a:solidFill>
                  <a:schemeClr val="tx1"/>
                </a:solidFill>
                <a:latin typeface="Futura"/>
              </a:rPr>
              <a:t>Jude, </a:t>
            </a:r>
            <a:r>
              <a:rPr lang="en-US" dirty="0">
                <a:solidFill>
                  <a:schemeClr val="tx1"/>
                </a:solidFill>
                <a:latin typeface="Futura"/>
              </a:rPr>
              <a:t>Biosense </a:t>
            </a:r>
            <a:r>
              <a:rPr lang="en-US" dirty="0" smtClean="0">
                <a:solidFill>
                  <a:schemeClr val="tx1"/>
                </a:solidFill>
                <a:latin typeface="Futura"/>
              </a:rPr>
              <a:t>Webster, BARD, Sanofi, </a:t>
            </a:r>
            <a:r>
              <a:rPr lang="en-US" dirty="0">
                <a:solidFill>
                  <a:schemeClr val="tx1"/>
                </a:solidFill>
                <a:latin typeface="Futura"/>
              </a:rPr>
              <a:t>Boehringer </a:t>
            </a:r>
            <a:r>
              <a:rPr lang="en-US" dirty="0" smtClean="0">
                <a:solidFill>
                  <a:schemeClr val="tx1"/>
                </a:solidFill>
                <a:latin typeface="Futura"/>
              </a:rPr>
              <a:t>Ingelheim, </a:t>
            </a:r>
            <a:r>
              <a:rPr lang="en-US" dirty="0">
                <a:solidFill>
                  <a:schemeClr val="tx1"/>
                </a:solidFill>
                <a:latin typeface="Futura"/>
              </a:rPr>
              <a:t>Bayer </a:t>
            </a:r>
            <a:r>
              <a:rPr lang="en-US" dirty="0" smtClean="0">
                <a:solidFill>
                  <a:schemeClr val="tx1"/>
                </a:solidFill>
                <a:latin typeface="Futura"/>
              </a:rPr>
              <a:t>HealthCare, </a:t>
            </a:r>
            <a:r>
              <a:rPr lang="en-US" dirty="0">
                <a:solidFill>
                  <a:schemeClr val="tx1"/>
                </a:solidFill>
                <a:latin typeface="Futura"/>
              </a:rPr>
              <a:t>Abbott </a:t>
            </a:r>
          </a:p>
          <a:p>
            <a:pPr>
              <a:buFont typeface="Arial" panose="020B0604020202020204" pitchFamily="34" charset="0"/>
              <a:buChar char="•"/>
              <a:defRPr/>
            </a:pPr>
            <a:r>
              <a:rPr lang="en-US" u="sng" dirty="0">
                <a:solidFill>
                  <a:schemeClr val="tx1"/>
                </a:solidFill>
                <a:latin typeface="Futura"/>
              </a:rPr>
              <a:t>Investigator:</a:t>
            </a:r>
            <a:r>
              <a:rPr lang="en-US" dirty="0">
                <a:solidFill>
                  <a:schemeClr val="tx1"/>
                </a:solidFill>
                <a:latin typeface="Futura"/>
              </a:rPr>
              <a:t> </a:t>
            </a:r>
            <a:r>
              <a:rPr lang="en-US" dirty="0" smtClean="0">
                <a:solidFill>
                  <a:schemeClr val="tx1"/>
                </a:solidFill>
                <a:latin typeface="Futura"/>
              </a:rPr>
              <a:t>Medtronic, </a:t>
            </a:r>
            <a:r>
              <a:rPr lang="en-US" dirty="0">
                <a:solidFill>
                  <a:schemeClr val="tx1"/>
                </a:solidFill>
                <a:latin typeface="Futura"/>
              </a:rPr>
              <a:t>Biosense </a:t>
            </a:r>
            <a:r>
              <a:rPr lang="en-US" dirty="0" smtClean="0">
                <a:solidFill>
                  <a:schemeClr val="tx1"/>
                </a:solidFill>
                <a:latin typeface="Futura"/>
              </a:rPr>
              <a:t>Webster, Sanofi, </a:t>
            </a:r>
            <a:r>
              <a:rPr lang="en-US" dirty="0">
                <a:solidFill>
                  <a:schemeClr val="tx1"/>
                </a:solidFill>
                <a:latin typeface="Futura"/>
              </a:rPr>
              <a:t>Cameron Health, </a:t>
            </a:r>
            <a:r>
              <a:rPr lang="en-US" dirty="0" smtClean="0">
                <a:solidFill>
                  <a:schemeClr val="tx1"/>
                </a:solidFill>
                <a:latin typeface="Futura"/>
              </a:rPr>
              <a:t>BARD, </a:t>
            </a:r>
            <a:r>
              <a:rPr lang="en-US" dirty="0">
                <a:solidFill>
                  <a:schemeClr val="tx1"/>
                </a:solidFill>
                <a:latin typeface="Futura"/>
              </a:rPr>
              <a:t>Bayer </a:t>
            </a:r>
            <a:r>
              <a:rPr lang="en-US" dirty="0" smtClean="0">
                <a:solidFill>
                  <a:schemeClr val="tx1"/>
                </a:solidFill>
                <a:latin typeface="Futura"/>
              </a:rPr>
              <a:t>HealthCare, Abbott, </a:t>
            </a:r>
            <a:r>
              <a:rPr lang="en-US" dirty="0">
                <a:solidFill>
                  <a:schemeClr val="tx1"/>
                </a:solidFill>
                <a:latin typeface="Futura"/>
              </a:rPr>
              <a:t>Pfizer </a:t>
            </a:r>
          </a:p>
          <a:p>
            <a:pPr>
              <a:buFont typeface="Arial" panose="020B0604020202020204" pitchFamily="34" charset="0"/>
              <a:buChar char="•"/>
              <a:defRPr/>
            </a:pPr>
            <a:r>
              <a:rPr lang="en-US" u="sng" dirty="0">
                <a:solidFill>
                  <a:schemeClr val="tx1"/>
                </a:solidFill>
                <a:latin typeface="Futura"/>
              </a:rPr>
              <a:t>Grants:</a:t>
            </a:r>
            <a:r>
              <a:rPr lang="en-US" dirty="0">
                <a:solidFill>
                  <a:schemeClr val="tx1"/>
                </a:solidFill>
                <a:latin typeface="Futura"/>
              </a:rPr>
              <a:t> Boston </a:t>
            </a:r>
            <a:r>
              <a:rPr lang="en-US" dirty="0" smtClean="0">
                <a:solidFill>
                  <a:schemeClr val="tx1"/>
                </a:solidFill>
                <a:latin typeface="Futura"/>
              </a:rPr>
              <a:t>Scientific, Medtronic, </a:t>
            </a:r>
            <a:r>
              <a:rPr lang="en-US" dirty="0">
                <a:solidFill>
                  <a:schemeClr val="tx1"/>
                </a:solidFill>
                <a:latin typeface="Futura"/>
              </a:rPr>
              <a:t>St. </a:t>
            </a:r>
            <a:r>
              <a:rPr lang="en-US" dirty="0" smtClean="0">
                <a:solidFill>
                  <a:schemeClr val="tx1"/>
                </a:solidFill>
                <a:latin typeface="Futura"/>
              </a:rPr>
              <a:t>Jude, </a:t>
            </a:r>
            <a:r>
              <a:rPr lang="en-US" dirty="0">
                <a:solidFill>
                  <a:schemeClr val="tx1"/>
                </a:solidFill>
                <a:latin typeface="Futura"/>
              </a:rPr>
              <a:t>Biosense </a:t>
            </a:r>
            <a:r>
              <a:rPr lang="en-US" dirty="0" smtClean="0">
                <a:solidFill>
                  <a:schemeClr val="tx1"/>
                </a:solidFill>
                <a:latin typeface="Futura"/>
              </a:rPr>
              <a:t>Webster, BARD, </a:t>
            </a:r>
            <a:r>
              <a:rPr lang="en-US" dirty="0">
                <a:solidFill>
                  <a:schemeClr val="tx1"/>
                </a:solidFill>
                <a:latin typeface="Futura"/>
              </a:rPr>
              <a:t>ELA Sorin</a:t>
            </a:r>
          </a:p>
          <a:p>
            <a:pPr>
              <a:buFont typeface="Arial" panose="020B0604020202020204" pitchFamily="34" charset="0"/>
              <a:buChar char="•"/>
              <a:defRPr/>
            </a:pPr>
            <a:r>
              <a:rPr lang="en-US" u="sng" dirty="0">
                <a:solidFill>
                  <a:schemeClr val="tx1"/>
                </a:solidFill>
                <a:latin typeface="Futura"/>
              </a:rPr>
              <a:t>Equity and Intellectual Property Rights:</a:t>
            </a:r>
            <a:r>
              <a:rPr lang="en-US" dirty="0">
                <a:solidFill>
                  <a:schemeClr val="tx1"/>
                </a:solidFill>
                <a:latin typeface="Futura"/>
              </a:rPr>
              <a:t> Cameron Health </a:t>
            </a:r>
          </a:p>
          <a:p>
            <a:endParaRPr lang="en-US" dirty="0"/>
          </a:p>
        </p:txBody>
      </p:sp>
    </p:spTree>
    <p:extLst>
      <p:ext uri="{BB962C8B-B14F-4D97-AF65-F5344CB8AC3E}">
        <p14:creationId xmlns:p14="http://schemas.microsoft.com/office/powerpoint/2010/main" val="2655156682"/>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57200" y="0"/>
            <a:ext cx="8542020" cy="952499"/>
          </a:xfrm>
        </p:spPr>
        <p:txBody>
          <a:bodyPr>
            <a:normAutofit/>
          </a:bodyPr>
          <a:lstStyle/>
          <a:p>
            <a:r>
              <a:rPr lang="en-US" altLang="it-IT" sz="2800" b="1" dirty="0" smtClean="0">
                <a:solidFill>
                  <a:schemeClr val="bg1"/>
                </a:solidFill>
                <a:latin typeface="Futura"/>
              </a:rPr>
              <a:t>Expert Consensus </a:t>
            </a:r>
            <a:r>
              <a:rPr lang="en-US" altLang="it-IT" sz="2800" b="1" dirty="0" smtClean="0">
                <a:solidFill>
                  <a:schemeClr val="bg1"/>
                </a:solidFill>
                <a:latin typeface="Futura"/>
              </a:rPr>
              <a:t>Statement </a:t>
            </a:r>
            <a:r>
              <a:rPr lang="en-US" altLang="it-IT" sz="2800" b="1" dirty="0" smtClean="0">
                <a:solidFill>
                  <a:schemeClr val="bg1"/>
                </a:solidFill>
                <a:latin typeface="Futura"/>
              </a:rPr>
              <a:t>on AF Ablation</a:t>
            </a:r>
          </a:p>
        </p:txBody>
      </p:sp>
      <p:sp>
        <p:nvSpPr>
          <p:cNvPr id="4099" name="Rectangle 26"/>
          <p:cNvSpPr>
            <a:spLocks noGrp="1" noChangeArrowheads="1"/>
          </p:cNvSpPr>
          <p:nvPr>
            <p:ph type="body" sz="quarter" idx="13"/>
          </p:nvPr>
        </p:nvSpPr>
        <p:spPr/>
        <p:txBody>
          <a:bodyPr>
            <a:noAutofit/>
          </a:bodyPr>
          <a:lstStyle/>
          <a:p>
            <a:pPr>
              <a:lnSpc>
                <a:spcPts val="2600"/>
              </a:lnSpc>
              <a:spcAft>
                <a:spcPts val="600"/>
              </a:spcAft>
              <a:defRPr/>
            </a:pPr>
            <a:r>
              <a:rPr lang="en-US" altLang="it-IT" dirty="0" smtClean="0">
                <a:solidFill>
                  <a:schemeClr val="tx1"/>
                </a:solidFill>
                <a:latin typeface="Futura"/>
                <a:ea typeface="MS PGothic" pitchFamily="34" charset="-128"/>
              </a:rPr>
              <a:t>Introduction</a:t>
            </a:r>
          </a:p>
        </p:txBody>
      </p:sp>
      <p:sp>
        <p:nvSpPr>
          <p:cNvPr id="2" name="Text Placeholder 1"/>
          <p:cNvSpPr>
            <a:spLocks noGrp="1"/>
          </p:cNvSpPr>
          <p:nvPr>
            <p:ph type="body" sz="quarter" idx="14"/>
          </p:nvPr>
        </p:nvSpPr>
        <p:spPr/>
        <p:txBody>
          <a:bodyPr/>
          <a:lstStyle/>
          <a:p>
            <a:pPr>
              <a:lnSpc>
                <a:spcPts val="2600"/>
              </a:lnSpc>
              <a:spcAft>
                <a:spcPts val="600"/>
              </a:spcAft>
              <a:buFont typeface="Arial" panose="020B0604020202020204" pitchFamily="34" charset="0"/>
              <a:buChar char="•"/>
              <a:defRPr/>
            </a:pPr>
            <a:r>
              <a:rPr lang="en-GB" altLang="it-IT" sz="2300" dirty="0">
                <a:solidFill>
                  <a:schemeClr val="tx1"/>
                </a:solidFill>
                <a:latin typeface="Futura"/>
                <a:ea typeface="MS PGothic" pitchFamily="34" charset="-128"/>
              </a:rPr>
              <a:t>Definition, risk </a:t>
            </a:r>
            <a:r>
              <a:rPr lang="en-GB" altLang="it-IT" sz="2300" dirty="0" smtClean="0">
                <a:solidFill>
                  <a:schemeClr val="tx1"/>
                </a:solidFill>
                <a:latin typeface="Futura"/>
                <a:ea typeface="MS PGothic" pitchFamily="34" charset="-128"/>
              </a:rPr>
              <a:t>factors, </a:t>
            </a:r>
            <a:r>
              <a:rPr lang="en-GB" altLang="it-IT" sz="2300" dirty="0">
                <a:solidFill>
                  <a:schemeClr val="tx1"/>
                </a:solidFill>
                <a:latin typeface="Futura"/>
                <a:ea typeface="MS PGothic" pitchFamily="34" charset="-128"/>
              </a:rPr>
              <a:t>and indications</a:t>
            </a:r>
          </a:p>
          <a:p>
            <a:pPr>
              <a:lnSpc>
                <a:spcPts val="2600"/>
              </a:lnSpc>
              <a:spcAft>
                <a:spcPts val="600"/>
              </a:spcAft>
              <a:buFont typeface="Arial" panose="020B0604020202020204" pitchFamily="34" charset="0"/>
              <a:buChar char="•"/>
              <a:defRPr/>
            </a:pPr>
            <a:r>
              <a:rPr lang="en-GB" altLang="it-IT" sz="2300" dirty="0">
                <a:solidFill>
                  <a:schemeClr val="tx1"/>
                </a:solidFill>
                <a:latin typeface="Futura"/>
                <a:ea typeface="MS PGothic" pitchFamily="34" charset="-128"/>
              </a:rPr>
              <a:t>Strategies, </a:t>
            </a:r>
            <a:r>
              <a:rPr lang="en-GB" altLang="it-IT" sz="2300" dirty="0" smtClean="0">
                <a:solidFill>
                  <a:schemeClr val="tx1"/>
                </a:solidFill>
                <a:latin typeface="Futura"/>
                <a:ea typeface="MS PGothic" pitchFamily="34" charset="-128"/>
              </a:rPr>
              <a:t>technology, </a:t>
            </a:r>
            <a:r>
              <a:rPr lang="en-GB" altLang="it-IT" sz="2300" dirty="0">
                <a:solidFill>
                  <a:schemeClr val="tx1"/>
                </a:solidFill>
                <a:latin typeface="Futura"/>
                <a:ea typeface="MS PGothic" pitchFamily="34" charset="-128"/>
              </a:rPr>
              <a:t>and technical aspects</a:t>
            </a:r>
          </a:p>
          <a:p>
            <a:pPr>
              <a:lnSpc>
                <a:spcPts val="2600"/>
              </a:lnSpc>
              <a:spcAft>
                <a:spcPts val="600"/>
              </a:spcAft>
              <a:buFont typeface="Arial" panose="020B0604020202020204" pitchFamily="34" charset="0"/>
              <a:buChar char="•"/>
              <a:defRPr/>
            </a:pPr>
            <a:r>
              <a:rPr lang="en-GB" altLang="it-IT" sz="2300" dirty="0">
                <a:solidFill>
                  <a:schemeClr val="tx1"/>
                </a:solidFill>
                <a:latin typeface="Futura"/>
                <a:ea typeface="MS PGothic" pitchFamily="34" charset="-128"/>
              </a:rPr>
              <a:t>Follow-up, </a:t>
            </a:r>
            <a:r>
              <a:rPr lang="en-GB" altLang="it-IT" sz="2300" dirty="0" smtClean="0">
                <a:solidFill>
                  <a:schemeClr val="tx1"/>
                </a:solidFill>
                <a:latin typeface="Futura"/>
                <a:ea typeface="MS PGothic" pitchFamily="34" charset="-128"/>
              </a:rPr>
              <a:t>outcomes, </a:t>
            </a:r>
            <a:r>
              <a:rPr lang="en-GB" altLang="it-IT" sz="2300" dirty="0">
                <a:solidFill>
                  <a:schemeClr val="tx1"/>
                </a:solidFill>
                <a:latin typeface="Futura"/>
                <a:ea typeface="MS PGothic" pitchFamily="34" charset="-128"/>
              </a:rPr>
              <a:t>and complications</a:t>
            </a:r>
          </a:p>
          <a:p>
            <a:pPr>
              <a:lnSpc>
                <a:spcPts val="2600"/>
              </a:lnSpc>
              <a:spcAft>
                <a:spcPts val="600"/>
              </a:spcAft>
              <a:buFont typeface="Arial" panose="020B0604020202020204" pitchFamily="34" charset="0"/>
              <a:buChar char="•"/>
              <a:defRPr/>
            </a:pPr>
            <a:r>
              <a:rPr lang="en-GB" altLang="it-IT" sz="2300" dirty="0">
                <a:solidFill>
                  <a:schemeClr val="tx1"/>
                </a:solidFill>
                <a:latin typeface="Futura"/>
                <a:ea typeface="MS PGothic" pitchFamily="34" charset="-128"/>
              </a:rPr>
              <a:t>Training, surgical </a:t>
            </a:r>
            <a:r>
              <a:rPr lang="en-GB" altLang="it-IT" sz="2300" dirty="0" smtClean="0">
                <a:solidFill>
                  <a:schemeClr val="tx1"/>
                </a:solidFill>
                <a:latin typeface="Futura"/>
                <a:ea typeface="MS PGothic" pitchFamily="34" charset="-128"/>
              </a:rPr>
              <a:t>ablation, </a:t>
            </a:r>
            <a:r>
              <a:rPr lang="en-GB" altLang="it-IT" sz="2300" dirty="0">
                <a:solidFill>
                  <a:schemeClr val="tx1"/>
                </a:solidFill>
                <a:latin typeface="Futura"/>
                <a:ea typeface="MS PGothic" pitchFamily="34" charset="-128"/>
              </a:rPr>
              <a:t>and clinical trial design</a:t>
            </a:r>
          </a:p>
          <a:p>
            <a:pPr>
              <a:lnSpc>
                <a:spcPts val="2600"/>
              </a:lnSpc>
              <a:spcAft>
                <a:spcPts val="600"/>
              </a:spcAft>
              <a:defRPr/>
            </a:pPr>
            <a:endParaRPr lang="en-GB" altLang="it-IT" sz="2300" dirty="0">
              <a:solidFill>
                <a:schemeClr val="tx1"/>
              </a:solidFill>
              <a:latin typeface="Futura"/>
              <a:ea typeface="MS PGothic" pitchFamily="34" charset="-128"/>
            </a:endParaRPr>
          </a:p>
          <a:p>
            <a:pPr>
              <a:lnSpc>
                <a:spcPts val="2600"/>
              </a:lnSpc>
              <a:spcAft>
                <a:spcPts val="600"/>
              </a:spcAft>
              <a:defRPr/>
            </a:pPr>
            <a:endParaRPr lang="en-GB" altLang="it-IT" sz="2300" dirty="0">
              <a:solidFill>
                <a:schemeClr val="tx1"/>
              </a:solidFill>
              <a:latin typeface="Futura"/>
              <a:ea typeface="MS PGothic" pitchFamily="34" charset="-128"/>
            </a:endParaRPr>
          </a:p>
          <a:p>
            <a:pPr marL="457200" lvl="1" indent="0">
              <a:lnSpc>
                <a:spcPts val="2600"/>
              </a:lnSpc>
              <a:spcAft>
                <a:spcPts val="600"/>
              </a:spcAft>
              <a:defRPr/>
            </a:pPr>
            <a:endParaRPr lang="en-GB" altLang="it-IT" sz="2300" baseline="30000" dirty="0">
              <a:solidFill>
                <a:schemeClr val="tx1"/>
              </a:solidFill>
              <a:latin typeface="Futura"/>
              <a:ea typeface="MS PGothic" pitchFamily="34" charset="-128"/>
            </a:endParaRPr>
          </a:p>
          <a:p>
            <a:pPr lvl="1">
              <a:lnSpc>
                <a:spcPts val="2600"/>
              </a:lnSpc>
              <a:spcAft>
                <a:spcPts val="600"/>
              </a:spcAft>
              <a:defRPr/>
            </a:pPr>
            <a:endParaRPr lang="en-GB" altLang="it-IT" sz="2300" baseline="30000" dirty="0">
              <a:solidFill>
                <a:schemeClr val="tx1"/>
              </a:solidFill>
              <a:latin typeface="Futura"/>
              <a:ea typeface="MS PGothic" pitchFamily="34" charset="-128"/>
            </a:endParaRPr>
          </a:p>
          <a:p>
            <a:pPr>
              <a:lnSpc>
                <a:spcPts val="2600"/>
              </a:lnSpc>
              <a:spcAft>
                <a:spcPts val="600"/>
              </a:spcAft>
              <a:defRPr/>
            </a:pPr>
            <a:endParaRPr lang="en-GB" altLang="it-IT" sz="2300" dirty="0">
              <a:solidFill>
                <a:schemeClr val="tx1"/>
              </a:solidFill>
              <a:latin typeface="Futura"/>
              <a:ea typeface="MS PGothic" pitchFamily="34" charset="-128"/>
            </a:endParaRPr>
          </a:p>
          <a:p>
            <a:pPr>
              <a:lnSpc>
                <a:spcPts val="2600"/>
              </a:lnSpc>
              <a:spcAft>
                <a:spcPts val="600"/>
              </a:spcAft>
              <a:defRPr/>
            </a:pPr>
            <a:endParaRPr lang="en-US" altLang="it-IT" sz="2300" dirty="0">
              <a:solidFill>
                <a:schemeClr val="tx1"/>
              </a:solidFill>
              <a:latin typeface="Futura"/>
              <a:ea typeface="MS PGothic" pitchFamily="34" charset="-128"/>
            </a:endParaRPr>
          </a:p>
          <a:p>
            <a:endParaRPr lang="en-US" dirty="0"/>
          </a:p>
        </p:txBody>
      </p:sp>
    </p:spTree>
    <p:extLst>
      <p:ext uri="{BB962C8B-B14F-4D97-AF65-F5344CB8AC3E}">
        <p14:creationId xmlns:p14="http://schemas.microsoft.com/office/powerpoint/2010/main" val="2914589310"/>
      </p:ext>
    </p:extLst>
  </p:cSld>
  <p:clrMapOvr>
    <a:masterClrMapping/>
  </p:clrMapOvr>
  <p:transition spd="slow"/>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511540" cy="952499"/>
          </a:xfrm>
        </p:spPr>
        <p:txBody>
          <a:bodyPr>
            <a:normAutofit/>
          </a:bodyPr>
          <a:lstStyle/>
          <a:p>
            <a:r>
              <a:rPr lang="en-US" sz="2800" dirty="0" smtClean="0">
                <a:latin typeface="Futura"/>
              </a:rPr>
              <a:t>Expert Consensus </a:t>
            </a:r>
            <a:r>
              <a:rPr lang="en-US" altLang="it-IT" sz="2800" dirty="0">
                <a:solidFill>
                  <a:schemeClr val="bg1"/>
                </a:solidFill>
                <a:latin typeface="Futura"/>
              </a:rPr>
              <a:t>Statement</a:t>
            </a:r>
            <a:r>
              <a:rPr lang="en-US" sz="2800" dirty="0" smtClean="0">
                <a:latin typeface="Futura"/>
              </a:rPr>
              <a:t> </a:t>
            </a:r>
            <a:r>
              <a:rPr lang="en-US" sz="2800" dirty="0" smtClean="0">
                <a:latin typeface="Futura"/>
              </a:rPr>
              <a:t>on AF Ablation</a:t>
            </a:r>
            <a:endParaRPr lang="en-US" sz="2800" dirty="0">
              <a:latin typeface="Futura"/>
            </a:endParaRPr>
          </a:p>
        </p:txBody>
      </p:sp>
      <p:sp>
        <p:nvSpPr>
          <p:cNvPr id="3" name="Text Placeholder 2"/>
          <p:cNvSpPr>
            <a:spLocks noGrp="1"/>
          </p:cNvSpPr>
          <p:nvPr>
            <p:ph type="body" sz="quarter" idx="13"/>
          </p:nvPr>
        </p:nvSpPr>
        <p:spPr/>
        <p:txBody>
          <a:bodyPr/>
          <a:lstStyle/>
          <a:p>
            <a:r>
              <a:rPr lang="en-US" dirty="0" smtClean="0">
                <a:latin typeface="Futura"/>
              </a:rPr>
              <a:t>Technology</a:t>
            </a:r>
            <a:r>
              <a:rPr lang="en-US" dirty="0" smtClean="0"/>
              <a:t> and </a:t>
            </a:r>
            <a:r>
              <a:rPr lang="en-US" dirty="0" smtClean="0"/>
              <a:t>Tools</a:t>
            </a:r>
            <a:endParaRPr lang="en-US" dirty="0"/>
          </a:p>
        </p:txBody>
      </p:sp>
      <p:sp>
        <p:nvSpPr>
          <p:cNvPr id="4" name="Text Placeholder 3"/>
          <p:cNvSpPr>
            <a:spLocks noGrp="1"/>
          </p:cNvSpPr>
          <p:nvPr>
            <p:ph type="body" sz="quarter" idx="14"/>
          </p:nvPr>
        </p:nvSpPr>
        <p:spPr/>
        <p:txBody>
          <a:bodyPr/>
          <a:lstStyle/>
          <a:p>
            <a:r>
              <a:rPr lang="en-US" b="1" dirty="0" smtClean="0">
                <a:latin typeface="Futura"/>
              </a:rPr>
              <a:t>Ablation</a:t>
            </a:r>
          </a:p>
          <a:p>
            <a:pPr>
              <a:lnSpc>
                <a:spcPts val="2600"/>
              </a:lnSpc>
              <a:spcAft>
                <a:spcPts val="600"/>
              </a:spcAft>
              <a:buFont typeface="Arial" panose="020B0604020202020204" pitchFamily="34" charset="0"/>
              <a:buChar char="•"/>
              <a:defRPr/>
            </a:pPr>
            <a:r>
              <a:rPr lang="en-GB" altLang="it-IT" dirty="0">
                <a:solidFill>
                  <a:schemeClr val="tx1"/>
                </a:solidFill>
                <a:latin typeface="Futura"/>
                <a:ea typeface="MS PGothic" pitchFamily="34" charset="-128"/>
              </a:rPr>
              <a:t>Radiofrequency energy</a:t>
            </a:r>
          </a:p>
          <a:p>
            <a:pPr>
              <a:lnSpc>
                <a:spcPts val="2600"/>
              </a:lnSpc>
              <a:spcAft>
                <a:spcPts val="600"/>
              </a:spcAft>
              <a:buFont typeface="Arial" panose="020B0604020202020204" pitchFamily="34" charset="0"/>
              <a:buChar char="•"/>
              <a:defRPr/>
            </a:pPr>
            <a:r>
              <a:rPr lang="en-GB" altLang="it-IT" dirty="0">
                <a:solidFill>
                  <a:schemeClr val="tx1"/>
                </a:solidFill>
                <a:latin typeface="Futura"/>
                <a:ea typeface="MS PGothic" pitchFamily="34" charset="-128"/>
              </a:rPr>
              <a:t>Contact force</a:t>
            </a:r>
          </a:p>
          <a:p>
            <a:pPr>
              <a:lnSpc>
                <a:spcPts val="2600"/>
              </a:lnSpc>
              <a:spcAft>
                <a:spcPts val="600"/>
              </a:spcAft>
              <a:buFont typeface="Arial" panose="020B0604020202020204" pitchFamily="34" charset="0"/>
              <a:buChar char="•"/>
              <a:defRPr/>
            </a:pPr>
            <a:r>
              <a:rPr lang="en-GB" altLang="it-IT" dirty="0">
                <a:solidFill>
                  <a:schemeClr val="tx1"/>
                </a:solidFill>
                <a:latin typeface="Futura"/>
                <a:ea typeface="MS PGothic" pitchFamily="34" charset="-128"/>
              </a:rPr>
              <a:t>Cryoablation</a:t>
            </a:r>
          </a:p>
          <a:p>
            <a:pPr>
              <a:lnSpc>
                <a:spcPts val="2600"/>
              </a:lnSpc>
              <a:spcAft>
                <a:spcPts val="600"/>
              </a:spcAft>
              <a:buFont typeface="Arial" panose="020B0604020202020204" pitchFamily="34" charset="0"/>
              <a:buChar char="•"/>
              <a:defRPr/>
            </a:pPr>
            <a:r>
              <a:rPr lang="en-GB" altLang="it-IT" dirty="0">
                <a:solidFill>
                  <a:schemeClr val="tx1"/>
                </a:solidFill>
                <a:latin typeface="Futura"/>
                <a:ea typeface="MS PGothic" pitchFamily="34" charset="-128"/>
              </a:rPr>
              <a:t>Laser balloon technology</a:t>
            </a:r>
          </a:p>
          <a:p>
            <a:pPr>
              <a:lnSpc>
                <a:spcPts val="2600"/>
              </a:lnSpc>
              <a:spcAft>
                <a:spcPts val="600"/>
              </a:spcAft>
              <a:buFont typeface="Arial" panose="020B0604020202020204" pitchFamily="34" charset="0"/>
              <a:buChar char="•"/>
              <a:defRPr/>
            </a:pPr>
            <a:r>
              <a:rPr lang="en-GB" altLang="it-IT" dirty="0">
                <a:solidFill>
                  <a:schemeClr val="tx1"/>
                </a:solidFill>
                <a:latin typeface="Futura"/>
                <a:ea typeface="MS PGothic" pitchFamily="34" charset="-128"/>
              </a:rPr>
              <a:t>Other balloon technologies</a:t>
            </a:r>
          </a:p>
          <a:p>
            <a:pPr>
              <a:lnSpc>
                <a:spcPts val="2600"/>
              </a:lnSpc>
              <a:spcAft>
                <a:spcPts val="600"/>
              </a:spcAft>
              <a:buFont typeface="Arial" panose="020B0604020202020204" pitchFamily="34" charset="0"/>
              <a:buChar char="•"/>
              <a:defRPr/>
            </a:pPr>
            <a:r>
              <a:rPr lang="en-GB" altLang="it-IT" dirty="0">
                <a:solidFill>
                  <a:schemeClr val="tx1"/>
                </a:solidFill>
                <a:latin typeface="Futura"/>
                <a:ea typeface="MS PGothic" pitchFamily="34" charset="-128"/>
              </a:rPr>
              <a:t>Multielectrode circumferential ablation catheters (PVAC)</a:t>
            </a:r>
          </a:p>
          <a:p>
            <a:endParaRPr lang="en-US" dirty="0"/>
          </a:p>
        </p:txBody>
      </p:sp>
    </p:spTree>
    <p:extLst>
      <p:ext uri="{BB962C8B-B14F-4D97-AF65-F5344CB8AC3E}">
        <p14:creationId xmlns:p14="http://schemas.microsoft.com/office/powerpoint/2010/main" val="343737193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sz="2800" dirty="0" smtClean="0">
                <a:latin typeface="Futura"/>
              </a:rPr>
              <a:t>Expert Consensus </a:t>
            </a:r>
            <a:r>
              <a:rPr lang="en-US" altLang="it-IT" sz="2800" dirty="0">
                <a:solidFill>
                  <a:schemeClr val="bg1"/>
                </a:solidFill>
                <a:latin typeface="Futura"/>
              </a:rPr>
              <a:t>Statement</a:t>
            </a:r>
            <a:r>
              <a:rPr lang="en-US" sz="2800" dirty="0" smtClean="0">
                <a:latin typeface="Futura"/>
              </a:rPr>
              <a:t> </a:t>
            </a:r>
            <a:r>
              <a:rPr lang="en-US" sz="2800" dirty="0" smtClean="0">
                <a:latin typeface="Futura"/>
              </a:rPr>
              <a:t>on AF Ablation</a:t>
            </a:r>
            <a:endParaRPr lang="en-US" sz="2800" dirty="0">
              <a:latin typeface="Futura"/>
            </a:endParaRPr>
          </a:p>
        </p:txBody>
      </p:sp>
      <p:sp>
        <p:nvSpPr>
          <p:cNvPr id="9" name="Text Placeholder 8"/>
          <p:cNvSpPr>
            <a:spLocks noGrp="1"/>
          </p:cNvSpPr>
          <p:nvPr>
            <p:ph type="body" sz="quarter" idx="13"/>
          </p:nvPr>
        </p:nvSpPr>
        <p:spPr/>
        <p:txBody>
          <a:bodyPr/>
          <a:lstStyle/>
          <a:p>
            <a:r>
              <a:rPr lang="en-US" dirty="0" smtClean="0">
                <a:latin typeface="Futura"/>
              </a:rPr>
              <a:t>Technology and </a:t>
            </a:r>
            <a:r>
              <a:rPr lang="en-US" dirty="0" smtClean="0">
                <a:latin typeface="Futura"/>
              </a:rPr>
              <a:t>Tools</a:t>
            </a:r>
            <a:endParaRPr lang="en-US" dirty="0">
              <a:latin typeface="Futura"/>
            </a:endParaRPr>
          </a:p>
        </p:txBody>
      </p:sp>
      <p:sp>
        <p:nvSpPr>
          <p:cNvPr id="10" name="Text Placeholder 9"/>
          <p:cNvSpPr>
            <a:spLocks noGrp="1"/>
          </p:cNvSpPr>
          <p:nvPr>
            <p:ph type="body" sz="quarter" idx="14"/>
          </p:nvPr>
        </p:nvSpPr>
        <p:spPr/>
        <p:txBody>
          <a:bodyPr>
            <a:normAutofit/>
          </a:bodyPr>
          <a:lstStyle/>
          <a:p>
            <a:r>
              <a:rPr lang="en-US" b="1" dirty="0" smtClean="0">
                <a:latin typeface="Futura"/>
              </a:rPr>
              <a:t>Mapping</a:t>
            </a:r>
          </a:p>
          <a:p>
            <a:pPr>
              <a:buFont typeface="Arial" panose="020B0604020202020204" pitchFamily="34" charset="0"/>
              <a:buChar char="•"/>
            </a:pPr>
            <a:r>
              <a:rPr lang="en-US" dirty="0" smtClean="0">
                <a:latin typeface="Futura"/>
              </a:rPr>
              <a:t>Electroanatomic</a:t>
            </a:r>
          </a:p>
          <a:p>
            <a:pPr lvl="1">
              <a:buFont typeface="Arial" panose="020B0604020202020204" pitchFamily="34" charset="0"/>
              <a:buChar char="•"/>
            </a:pPr>
            <a:r>
              <a:rPr lang="en-US" sz="1600" dirty="0" smtClean="0">
                <a:latin typeface="Futura"/>
              </a:rPr>
              <a:t>CARTO</a:t>
            </a:r>
          </a:p>
          <a:p>
            <a:pPr lvl="1">
              <a:buFont typeface="Arial" panose="020B0604020202020204" pitchFamily="34" charset="0"/>
              <a:buChar char="•"/>
            </a:pPr>
            <a:r>
              <a:rPr lang="en-US" sz="1600" dirty="0" smtClean="0">
                <a:latin typeface="Futura"/>
              </a:rPr>
              <a:t>NavX</a:t>
            </a:r>
          </a:p>
          <a:p>
            <a:pPr lvl="1">
              <a:buFont typeface="Arial" panose="020B0604020202020204" pitchFamily="34" charset="0"/>
              <a:buChar char="•"/>
            </a:pPr>
            <a:r>
              <a:rPr lang="en-US" sz="1600" dirty="0" smtClean="0">
                <a:latin typeface="Futura"/>
              </a:rPr>
              <a:t>Rhythmia</a:t>
            </a:r>
          </a:p>
          <a:p>
            <a:pPr>
              <a:buFont typeface="Arial" panose="020B0604020202020204" pitchFamily="34" charset="0"/>
              <a:buChar char="•"/>
            </a:pPr>
            <a:r>
              <a:rPr lang="en-US" dirty="0" smtClean="0">
                <a:latin typeface="Futura"/>
              </a:rPr>
              <a:t>Robotic and magnetic navigation system</a:t>
            </a:r>
          </a:p>
          <a:p>
            <a:pPr>
              <a:buFont typeface="Arial" panose="020B0604020202020204" pitchFamily="34" charset="0"/>
              <a:buChar char="•"/>
            </a:pPr>
            <a:r>
              <a:rPr lang="en-US" dirty="0" smtClean="0">
                <a:latin typeface="Futura"/>
              </a:rPr>
              <a:t>Ultrasound (ICE)</a:t>
            </a:r>
          </a:p>
          <a:p>
            <a:pPr>
              <a:buFont typeface="Arial" panose="020B0604020202020204" pitchFamily="34" charset="0"/>
              <a:buChar char="•"/>
            </a:pPr>
            <a:r>
              <a:rPr lang="en-US" dirty="0" smtClean="0">
                <a:latin typeface="Futura"/>
              </a:rPr>
              <a:t>PV venography</a:t>
            </a:r>
          </a:p>
          <a:p>
            <a:pPr>
              <a:buFont typeface="Arial" panose="020B0604020202020204" pitchFamily="34" charset="0"/>
              <a:buChar char="•"/>
            </a:pPr>
            <a:r>
              <a:rPr lang="en-US" dirty="0" smtClean="0">
                <a:latin typeface="Futura"/>
              </a:rPr>
              <a:t>CT and/or MRI scans and rotational angiography</a:t>
            </a:r>
          </a:p>
          <a:p>
            <a:pPr>
              <a:buFont typeface="Arial" panose="020B0604020202020204" pitchFamily="34" charset="0"/>
              <a:buChar char="•"/>
            </a:pPr>
            <a:r>
              <a:rPr lang="en-US" dirty="0" smtClean="0">
                <a:latin typeface="Futura"/>
              </a:rPr>
              <a:t>MRI </a:t>
            </a:r>
            <a:r>
              <a:rPr lang="en-US" dirty="0" smtClean="0">
                <a:latin typeface="Futura"/>
              </a:rPr>
              <a:t>of atrial fibrosis and RF lesions and MRI-guided ablation</a:t>
            </a:r>
            <a:endParaRPr lang="en-US" dirty="0">
              <a:latin typeface="Futura"/>
            </a:endParaRPr>
          </a:p>
        </p:txBody>
      </p:sp>
    </p:spTree>
    <p:extLst>
      <p:ext uri="{BB962C8B-B14F-4D97-AF65-F5344CB8AC3E}">
        <p14:creationId xmlns:p14="http://schemas.microsoft.com/office/powerpoint/2010/main" val="439627965"/>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72736" y="182851"/>
            <a:ext cx="8988138" cy="656524"/>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altLang="it-IT" sz="2800" b="1" dirty="0" smtClean="0">
                <a:latin typeface="Futura"/>
              </a:rPr>
              <a:t>Expert Consensus </a:t>
            </a:r>
            <a:r>
              <a:rPr lang="en-US" altLang="it-IT" sz="2800" b="1" dirty="0">
                <a:latin typeface="Futura"/>
              </a:rPr>
              <a:t>Statement </a:t>
            </a:r>
            <a:r>
              <a:rPr lang="en-US" altLang="it-IT" sz="2800" b="1" dirty="0" smtClean="0">
                <a:latin typeface="Futura"/>
              </a:rPr>
              <a:t>on AF Ablation</a:t>
            </a:r>
          </a:p>
        </p:txBody>
      </p:sp>
      <p:sp>
        <p:nvSpPr>
          <p:cNvPr id="6" name="CasellaDiTesto 5"/>
          <p:cNvSpPr txBox="1"/>
          <p:nvPr/>
        </p:nvSpPr>
        <p:spPr>
          <a:xfrm>
            <a:off x="7374937" y="6415832"/>
            <a:ext cx="1657825" cy="307777"/>
          </a:xfrm>
          <a:prstGeom prst="rect">
            <a:avLst/>
          </a:prstGeom>
          <a:noFill/>
        </p:spPr>
        <p:txBody>
          <a:bodyPr wrap="none" rtlCol="0">
            <a:spAutoFit/>
          </a:bodyPr>
          <a:lstStyle/>
          <a:p>
            <a:pPr algn="r"/>
            <a:r>
              <a:rPr lang="it-IT" sz="1400" dirty="0" smtClean="0">
                <a:latin typeface="Futura"/>
              </a:rPr>
              <a:t>Calkins et </a:t>
            </a:r>
            <a:r>
              <a:rPr lang="it-IT" sz="1400" dirty="0" smtClean="0">
                <a:latin typeface="Futura"/>
              </a:rPr>
              <a:t>al. </a:t>
            </a:r>
            <a:r>
              <a:rPr lang="it-IT" sz="1400" dirty="0" smtClean="0">
                <a:latin typeface="Futura"/>
              </a:rPr>
              <a:t>2017</a:t>
            </a:r>
            <a:endParaRPr lang="it-IT" sz="1400" dirty="0">
              <a:latin typeface="Futura"/>
            </a:endParaRPr>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110"/>
          <a:stretch/>
        </p:blipFill>
        <p:spPr bwMode="auto">
          <a:xfrm>
            <a:off x="500063" y="1341120"/>
            <a:ext cx="7439977" cy="51447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784860" y="944880"/>
            <a:ext cx="6248400" cy="335280"/>
          </a:xfrm>
          <a:prstGeom prst="rect">
            <a:avLst/>
          </a:prstGeom>
        </p:spPr>
        <p:txBody>
          <a:bodyPr vert="horz" wrap="none" lIns="91440" tIns="45720" rIns="91440" bIns="45720" rtlCol="0">
            <a:noAutofit/>
          </a:bodyPr>
          <a:lstStyle/>
          <a:p>
            <a:pPr>
              <a:spcBef>
                <a:spcPct val="20000"/>
              </a:spcBef>
            </a:pPr>
            <a:r>
              <a:rPr lang="fr-FR" b="1" dirty="0" smtClean="0"/>
              <a:t>Atrial Fibrillation Ablation: Strategies, Techniques, and Endpoints</a:t>
            </a:r>
            <a:endParaRPr kumimoji="0" lang="en-US" b="1" i="0" u="none" strike="noStrike" kern="1200" cap="none" spc="0" normalizeH="0" baseline="0" noProof="0" dirty="0" smtClean="0">
              <a:ln>
                <a:noFill/>
              </a:ln>
              <a:solidFill>
                <a:schemeClr val="tx1">
                  <a:tint val="75000"/>
                </a:schemeClr>
              </a:solidFill>
              <a:effectLst/>
              <a:uLnTx/>
              <a:uFillTx/>
              <a:latin typeface="Helvetica"/>
              <a:cs typeface="Helvetica"/>
            </a:endParaRPr>
          </a:p>
        </p:txBody>
      </p:sp>
    </p:spTree>
    <p:extLst>
      <p:ext uri="{BB962C8B-B14F-4D97-AF65-F5344CB8AC3E}">
        <p14:creationId xmlns:p14="http://schemas.microsoft.com/office/powerpoint/2010/main" val="1264071320"/>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72736" y="381260"/>
            <a:ext cx="8988138" cy="656524"/>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altLang="it-IT" sz="2800" b="1" dirty="0" smtClean="0">
                <a:latin typeface="Futura"/>
              </a:rPr>
              <a:t>Expert Consensus </a:t>
            </a:r>
            <a:r>
              <a:rPr lang="en-US" altLang="it-IT" sz="2800" b="1" dirty="0" smtClean="0">
                <a:latin typeface="Futura"/>
              </a:rPr>
              <a:t>Statement </a:t>
            </a:r>
            <a:r>
              <a:rPr lang="en-US" altLang="it-IT" sz="2800" b="1" dirty="0" smtClean="0">
                <a:latin typeface="Futura"/>
              </a:rPr>
              <a:t>on AF Ablation</a:t>
            </a:r>
          </a:p>
        </p:txBody>
      </p:sp>
      <p:sp>
        <p:nvSpPr>
          <p:cNvPr id="6" name="CasellaDiTesto 5"/>
          <p:cNvSpPr txBox="1"/>
          <p:nvPr/>
        </p:nvSpPr>
        <p:spPr>
          <a:xfrm>
            <a:off x="7307581" y="6299164"/>
            <a:ext cx="1725182" cy="307777"/>
          </a:xfrm>
          <a:prstGeom prst="rect">
            <a:avLst/>
          </a:prstGeom>
          <a:noFill/>
        </p:spPr>
        <p:txBody>
          <a:bodyPr wrap="square" rtlCol="0">
            <a:spAutoFit/>
          </a:bodyPr>
          <a:lstStyle/>
          <a:p>
            <a:pPr algn="r"/>
            <a:r>
              <a:rPr lang="it-IT" sz="1400" dirty="0" smtClean="0">
                <a:latin typeface="Futura"/>
              </a:rPr>
              <a:t>Calkins et </a:t>
            </a:r>
            <a:r>
              <a:rPr lang="it-IT" sz="1400" dirty="0" smtClean="0">
                <a:latin typeface="Futura"/>
              </a:rPr>
              <a:t>al. </a:t>
            </a:r>
            <a:r>
              <a:rPr lang="it-IT" sz="1400" dirty="0" smtClean="0">
                <a:latin typeface="Futura"/>
              </a:rPr>
              <a:t>2017</a:t>
            </a:r>
            <a:endParaRPr lang="it-IT" sz="1400" dirty="0">
              <a:latin typeface="Futura"/>
            </a:endParaRPr>
          </a:p>
        </p:txBody>
      </p:sp>
      <p:sp>
        <p:nvSpPr>
          <p:cNvPr id="2" name="TextBox 1"/>
          <p:cNvSpPr txBox="1"/>
          <p:nvPr/>
        </p:nvSpPr>
        <p:spPr>
          <a:xfrm>
            <a:off x="609600" y="1037784"/>
            <a:ext cx="6316980" cy="440496"/>
          </a:xfrm>
          <a:prstGeom prst="rect">
            <a:avLst/>
          </a:prstGeom>
        </p:spPr>
        <p:txBody>
          <a:bodyPr vert="horz" wrap="none" lIns="91440" tIns="45720" rIns="91440" bIns="45720" rtlCol="0">
            <a:normAutofit/>
          </a:bodyPr>
          <a:lstStyle/>
          <a:p>
            <a:pPr>
              <a:spcBef>
                <a:spcPct val="20000"/>
              </a:spcBef>
            </a:pPr>
            <a:r>
              <a:rPr lang="fr-FR" b="1" dirty="0"/>
              <a:t>Atrial Fibrillation Ablation: Strategies, Techniques, and Endpoints</a:t>
            </a:r>
            <a:endParaRPr lang="en-US" b="1" dirty="0">
              <a:solidFill>
                <a:schemeClr val="tx1">
                  <a:tint val="75000"/>
                </a:schemeClr>
              </a:solidFill>
              <a:latin typeface="Helvetica"/>
              <a:cs typeface="Helvetica"/>
            </a:endParaRPr>
          </a:p>
          <a:p>
            <a:pPr marL="0" marR="0" indent="0" algn="l" defTabSz="457200" rtl="0" eaLnBrk="1" fontAlgn="auto" latinLnBrk="0" hangingPunct="1">
              <a:lnSpc>
                <a:spcPct val="100000"/>
              </a:lnSpc>
              <a:spcBef>
                <a:spcPct val="20000"/>
              </a:spcBef>
              <a:spcAft>
                <a:spcPts val="0"/>
              </a:spcAft>
              <a:buClrTx/>
              <a:buSzTx/>
              <a:buFont typeface="Arial"/>
              <a:buNone/>
              <a:tabLst/>
            </a:pPr>
            <a:endParaRPr kumimoji="0" lang="en-US" sz="1400" b="0" i="0" u="none" strike="noStrike" kern="1200" cap="none" spc="0" normalizeH="0" baseline="0" noProof="0" dirty="0" smtClean="0">
              <a:ln>
                <a:noFill/>
              </a:ln>
              <a:solidFill>
                <a:schemeClr val="tx1">
                  <a:tint val="75000"/>
                </a:schemeClr>
              </a:solidFill>
              <a:effectLst/>
              <a:uLnTx/>
              <a:uFillTx/>
              <a:latin typeface="Helvetica"/>
              <a:ea typeface="+mn-ea"/>
              <a:cs typeface="Helvetica"/>
            </a:endParaRPr>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308" b="29838"/>
          <a:stretch/>
        </p:blipFill>
        <p:spPr bwMode="auto">
          <a:xfrm>
            <a:off x="716280" y="1554479"/>
            <a:ext cx="7360920" cy="47593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9459918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Clinical Trial Design</a:t>
            </a:r>
            <a:endParaRPr lang="en-US" sz="2800" dirty="0"/>
          </a:p>
        </p:txBody>
      </p:sp>
      <p:sp>
        <p:nvSpPr>
          <p:cNvPr id="3" name="Text Placeholder 2"/>
          <p:cNvSpPr>
            <a:spLocks noGrp="1"/>
          </p:cNvSpPr>
          <p:nvPr>
            <p:ph type="body" sz="quarter" idx="13"/>
          </p:nvPr>
        </p:nvSpPr>
        <p:spPr/>
        <p:txBody>
          <a:bodyPr/>
          <a:lstStyle/>
          <a:p>
            <a:r>
              <a:rPr lang="en-US" dirty="0" smtClean="0"/>
              <a:t>AF Burden</a:t>
            </a:r>
            <a:endParaRPr lang="en-US" dirty="0"/>
          </a:p>
        </p:txBody>
      </p:sp>
      <p:sp>
        <p:nvSpPr>
          <p:cNvPr id="4" name="Text Placeholder 3"/>
          <p:cNvSpPr>
            <a:spLocks noGrp="1"/>
          </p:cNvSpPr>
          <p:nvPr>
            <p:ph type="body" sz="quarter" idx="14"/>
          </p:nvPr>
        </p:nvSpPr>
        <p:spPr/>
        <p:txBody>
          <a:bodyPr>
            <a:normAutofit/>
          </a:bodyPr>
          <a:lstStyle/>
          <a:p>
            <a:pPr>
              <a:buFont typeface="+mj-lt"/>
              <a:buAutoNum type="arabicPeriod"/>
            </a:pPr>
            <a:r>
              <a:rPr lang="en-US" dirty="0" smtClean="0"/>
              <a:t>  More optimal endpoint for assessing efficacy</a:t>
            </a:r>
          </a:p>
          <a:p>
            <a:pPr marL="914400" lvl="1" indent="-457200">
              <a:buFont typeface="Arial" panose="020B0604020202020204" pitchFamily="34" charset="0"/>
              <a:buChar char="•"/>
            </a:pPr>
            <a:r>
              <a:rPr lang="en-US" sz="1800" dirty="0" smtClean="0"/>
              <a:t>Estimated on long-term monitoring</a:t>
            </a:r>
          </a:p>
          <a:p>
            <a:pPr marL="914400" lvl="1" indent="-457200">
              <a:buFont typeface="Arial" panose="020B0604020202020204" pitchFamily="34" charset="0"/>
              <a:buChar char="•"/>
            </a:pPr>
            <a:r>
              <a:rPr lang="en-US" sz="1800" dirty="0" smtClean="0"/>
              <a:t>Truly defined only by implantable devices</a:t>
            </a:r>
          </a:p>
          <a:p>
            <a:pPr marL="514350" indent="-457200">
              <a:buFont typeface="+mj-lt"/>
              <a:buAutoNum type="arabicPeriod"/>
            </a:pPr>
            <a:r>
              <a:rPr lang="en-US" dirty="0" smtClean="0"/>
              <a:t>Freedom from relevant AF</a:t>
            </a:r>
          </a:p>
          <a:p>
            <a:pPr marL="914400" lvl="1" indent="-457200">
              <a:buFont typeface="Arial" panose="020B0604020202020204" pitchFamily="34" charset="0"/>
              <a:buChar char="•"/>
            </a:pPr>
            <a:r>
              <a:rPr lang="en-US" sz="1800" dirty="0" smtClean="0"/>
              <a:t>Low daily AF burden (&lt;1%-2%) – might be an acceptable outcome</a:t>
            </a:r>
          </a:p>
          <a:p>
            <a:pPr marL="514350" indent="-457200">
              <a:buFont typeface="+mj-lt"/>
              <a:buAutoNum type="arabicPeriod"/>
            </a:pPr>
            <a:r>
              <a:rPr lang="en-US" dirty="0" smtClean="0"/>
              <a:t>Reduction in AF burden &gt;75% = clinical success</a:t>
            </a:r>
          </a:p>
          <a:p>
            <a:pPr marL="514350" indent="-457200">
              <a:buFont typeface="+mj-lt"/>
              <a:buAutoNum type="arabicPeriod"/>
            </a:pPr>
            <a:r>
              <a:rPr lang="en-US" dirty="0" smtClean="0"/>
              <a:t>Number of episodes necessitating urgent or emergency care visits</a:t>
            </a:r>
          </a:p>
          <a:p>
            <a:pPr marL="914400" lvl="1" indent="-457200">
              <a:buFont typeface="Arial" panose="020B0604020202020204" pitchFamily="34" charset="0"/>
              <a:buChar char="•"/>
            </a:pPr>
            <a:r>
              <a:rPr lang="en-US" sz="1800" dirty="0" smtClean="0"/>
              <a:t>Cost-effectiveness of the procedure</a:t>
            </a:r>
          </a:p>
        </p:txBody>
      </p:sp>
    </p:spTree>
    <p:extLst>
      <p:ext uri="{BB962C8B-B14F-4D97-AF65-F5344CB8AC3E}">
        <p14:creationId xmlns:p14="http://schemas.microsoft.com/office/powerpoint/2010/main" val="15974648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476" y="1333500"/>
            <a:ext cx="2061800"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2"/>
          <p:cNvSpPr txBox="1">
            <a:spLocks noChangeArrowheads="1"/>
          </p:cNvSpPr>
          <p:nvPr/>
        </p:nvSpPr>
        <p:spPr>
          <a:xfrm>
            <a:off x="72736" y="182851"/>
            <a:ext cx="8988138" cy="656524"/>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altLang="it-IT" sz="2800" b="1" dirty="0" smtClean="0">
                <a:latin typeface="Futura"/>
              </a:rPr>
              <a:t>Expert Consensus </a:t>
            </a:r>
            <a:r>
              <a:rPr lang="en-US" altLang="it-IT" sz="2800" b="1" dirty="0" smtClean="0">
                <a:latin typeface="Futura"/>
              </a:rPr>
              <a:t>Statement </a:t>
            </a:r>
            <a:r>
              <a:rPr lang="en-US" altLang="it-IT" sz="2800" b="1" dirty="0" smtClean="0">
                <a:latin typeface="Futura"/>
              </a:rPr>
              <a:t>on AF Ablation</a:t>
            </a:r>
          </a:p>
        </p:txBody>
      </p:sp>
      <p:sp>
        <p:nvSpPr>
          <p:cNvPr id="8" name="CasellaDiTesto 7"/>
          <p:cNvSpPr txBox="1"/>
          <p:nvPr/>
        </p:nvSpPr>
        <p:spPr>
          <a:xfrm>
            <a:off x="7147560" y="6187440"/>
            <a:ext cx="1885202" cy="307777"/>
          </a:xfrm>
          <a:prstGeom prst="rect">
            <a:avLst/>
          </a:prstGeom>
          <a:noFill/>
        </p:spPr>
        <p:txBody>
          <a:bodyPr wrap="square" rtlCol="0">
            <a:spAutoFit/>
          </a:bodyPr>
          <a:lstStyle/>
          <a:p>
            <a:pPr algn="r"/>
            <a:r>
              <a:rPr lang="it-IT" sz="1400" dirty="0" smtClean="0">
                <a:latin typeface="Futura"/>
              </a:rPr>
              <a:t>Calkins et </a:t>
            </a:r>
            <a:r>
              <a:rPr lang="it-IT" sz="1400" dirty="0" smtClean="0">
                <a:latin typeface="Futura"/>
              </a:rPr>
              <a:t>al. 2017</a:t>
            </a:r>
            <a:endParaRPr lang="it-IT" sz="1400" dirty="0">
              <a:latin typeface="Futura"/>
            </a:endParaRPr>
          </a:p>
        </p:txBody>
      </p:sp>
      <p:sp>
        <p:nvSpPr>
          <p:cNvPr id="2" name="TextBox 1"/>
          <p:cNvSpPr txBox="1"/>
          <p:nvPr/>
        </p:nvSpPr>
        <p:spPr>
          <a:xfrm>
            <a:off x="525780" y="839375"/>
            <a:ext cx="6316980" cy="494125"/>
          </a:xfrm>
          <a:prstGeom prst="rect">
            <a:avLst/>
          </a:prstGeom>
        </p:spPr>
        <p:txBody>
          <a:bodyPr vert="horz" wrap="none" lIns="91440" tIns="45720" rIns="91440" bIns="45720" rtlCol="0">
            <a:noAutofit/>
          </a:bodyPr>
          <a:lstStyle/>
          <a:p>
            <a:pPr>
              <a:spcBef>
                <a:spcPct val="20000"/>
              </a:spcBef>
            </a:pPr>
            <a:r>
              <a:rPr lang="fr-FR" b="1" dirty="0"/>
              <a:t>Atrial Fibrillation Ablation: Strategies, Techniques, and Endpoints</a:t>
            </a:r>
            <a:endParaRPr lang="en-US" b="1" dirty="0">
              <a:solidFill>
                <a:schemeClr val="tx1">
                  <a:tint val="75000"/>
                </a:schemeClr>
              </a:solidFill>
              <a:latin typeface="Helvetica"/>
              <a:cs typeface="Helvetica"/>
            </a:endParaRPr>
          </a:p>
          <a:p>
            <a:pPr marL="0" marR="0" indent="0" algn="l" defTabSz="457200" rtl="0" eaLnBrk="1" fontAlgn="auto" latinLnBrk="0" hangingPunct="1">
              <a:lnSpc>
                <a:spcPct val="100000"/>
              </a:lnSpc>
              <a:spcBef>
                <a:spcPct val="20000"/>
              </a:spcBef>
              <a:spcAft>
                <a:spcPts val="0"/>
              </a:spcAft>
              <a:buClrTx/>
              <a:buSzTx/>
              <a:buFont typeface="Arial"/>
              <a:buNone/>
              <a:tabLst/>
            </a:pPr>
            <a:endParaRPr kumimoji="0" lang="en-US" b="0" i="0" u="none" strike="noStrike" kern="1200" cap="none" spc="0" normalizeH="0" baseline="0" noProof="0" dirty="0" smtClean="0">
              <a:ln>
                <a:noFill/>
              </a:ln>
              <a:solidFill>
                <a:schemeClr val="tx1">
                  <a:tint val="75000"/>
                </a:schemeClr>
              </a:solidFill>
              <a:effectLst/>
              <a:uLnTx/>
              <a:uFillTx/>
              <a:latin typeface="Helvetica"/>
              <a:cs typeface="Helvetica"/>
            </a:endParaRPr>
          </a:p>
        </p:txBody>
      </p:sp>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132"/>
          <a:stretch/>
        </p:blipFill>
        <p:spPr bwMode="auto">
          <a:xfrm>
            <a:off x="2286000" y="1333500"/>
            <a:ext cx="4419600" cy="3076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b="68541"/>
          <a:stretch/>
        </p:blipFill>
        <p:spPr bwMode="auto">
          <a:xfrm>
            <a:off x="2133166" y="4410075"/>
            <a:ext cx="4867275" cy="13963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58196431"/>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813" y="1356360"/>
            <a:ext cx="1946564" cy="5035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2"/>
          <p:cNvSpPr txBox="1">
            <a:spLocks noChangeArrowheads="1"/>
          </p:cNvSpPr>
          <p:nvPr/>
        </p:nvSpPr>
        <p:spPr>
          <a:xfrm>
            <a:off x="72736" y="182851"/>
            <a:ext cx="8988138" cy="656524"/>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altLang="it-IT" sz="2800" b="1" dirty="0" smtClean="0">
                <a:latin typeface="Futura"/>
              </a:rPr>
              <a:t>Expert Consensus </a:t>
            </a:r>
            <a:r>
              <a:rPr lang="en-US" altLang="it-IT" sz="2800" b="1" dirty="0" smtClean="0">
                <a:latin typeface="Futura"/>
              </a:rPr>
              <a:t>Statement </a:t>
            </a:r>
            <a:r>
              <a:rPr lang="en-US" altLang="it-IT" sz="2800" b="1" dirty="0" smtClean="0">
                <a:latin typeface="Futura"/>
              </a:rPr>
              <a:t>on AF Ablation</a:t>
            </a:r>
          </a:p>
        </p:txBody>
      </p:sp>
      <p:sp>
        <p:nvSpPr>
          <p:cNvPr id="7" name="CasellaDiTesto 6"/>
          <p:cNvSpPr txBox="1"/>
          <p:nvPr/>
        </p:nvSpPr>
        <p:spPr>
          <a:xfrm>
            <a:off x="7193280" y="6324600"/>
            <a:ext cx="1839482" cy="323165"/>
          </a:xfrm>
          <a:prstGeom prst="rect">
            <a:avLst/>
          </a:prstGeom>
          <a:noFill/>
        </p:spPr>
        <p:txBody>
          <a:bodyPr wrap="square" rtlCol="0">
            <a:spAutoFit/>
          </a:bodyPr>
          <a:lstStyle/>
          <a:p>
            <a:pPr algn="r"/>
            <a:r>
              <a:rPr lang="it-IT" sz="1500" dirty="0" smtClean="0">
                <a:latin typeface="Futura"/>
              </a:rPr>
              <a:t>Calkins et </a:t>
            </a:r>
            <a:r>
              <a:rPr lang="it-IT" sz="1500" dirty="0" smtClean="0">
                <a:latin typeface="Futura"/>
              </a:rPr>
              <a:t>al. </a:t>
            </a:r>
            <a:r>
              <a:rPr lang="it-IT" sz="1500" dirty="0" smtClean="0">
                <a:latin typeface="Futura"/>
              </a:rPr>
              <a:t>2017</a:t>
            </a:r>
            <a:endParaRPr lang="it-IT" sz="1500" dirty="0">
              <a:latin typeface="Futura"/>
            </a:endParaRPr>
          </a:p>
        </p:txBody>
      </p:sp>
      <p:sp>
        <p:nvSpPr>
          <p:cNvPr id="2" name="TextBox 1"/>
          <p:cNvSpPr txBox="1"/>
          <p:nvPr/>
        </p:nvSpPr>
        <p:spPr>
          <a:xfrm>
            <a:off x="929640" y="839375"/>
            <a:ext cx="5722620" cy="516985"/>
          </a:xfrm>
          <a:prstGeom prst="rect">
            <a:avLst/>
          </a:prstGeom>
        </p:spPr>
        <p:txBody>
          <a:bodyPr vert="horz" wrap="none" lIns="91440" tIns="45720" rIns="91440" bIns="45720" rtlCol="0">
            <a:normAutofit/>
          </a:bodyPr>
          <a:lstStyle/>
          <a:p>
            <a:pPr>
              <a:spcBef>
                <a:spcPct val="20000"/>
              </a:spcBef>
            </a:pPr>
            <a:r>
              <a:rPr lang="fr-FR" b="1" dirty="0"/>
              <a:t>Atrial Fibrillation Ablation: Strategies, Techniques, and Endpoints</a:t>
            </a:r>
            <a:endParaRPr lang="en-US" b="1" dirty="0">
              <a:solidFill>
                <a:schemeClr val="tx1">
                  <a:tint val="75000"/>
                </a:schemeClr>
              </a:solidFill>
              <a:latin typeface="Helvetica"/>
              <a:cs typeface="Helvetica"/>
            </a:endParaRPr>
          </a:p>
          <a:p>
            <a:pPr>
              <a:spcBef>
                <a:spcPct val="20000"/>
              </a:spcBef>
            </a:pPr>
            <a:endParaRPr lang="en-US" sz="1100" dirty="0">
              <a:solidFill>
                <a:schemeClr val="tx1">
                  <a:tint val="75000"/>
                </a:schemeClr>
              </a:solidFill>
              <a:latin typeface="Helvetica"/>
              <a:cs typeface="Helvetica"/>
            </a:endParaRPr>
          </a:p>
          <a:p>
            <a:pPr marL="0" marR="0" indent="0" algn="l" defTabSz="457200" rtl="0" eaLnBrk="1" fontAlgn="auto" latinLnBrk="0" hangingPunct="1">
              <a:lnSpc>
                <a:spcPct val="100000"/>
              </a:lnSpc>
              <a:spcBef>
                <a:spcPct val="20000"/>
              </a:spcBef>
              <a:spcAft>
                <a:spcPts val="0"/>
              </a:spcAft>
              <a:buClrTx/>
              <a:buSzTx/>
              <a:buFont typeface="Arial"/>
              <a:buNone/>
              <a:tabLst/>
            </a:pPr>
            <a:endParaRPr kumimoji="0" lang="en-US" sz="1400" b="0" i="0" u="none" strike="noStrike" kern="1200" cap="none" spc="0" normalizeH="0" baseline="0" noProof="0" dirty="0" smtClean="0">
              <a:ln>
                <a:noFill/>
              </a:ln>
              <a:solidFill>
                <a:schemeClr val="tx1">
                  <a:tint val="75000"/>
                </a:schemeClr>
              </a:solidFill>
              <a:effectLst/>
              <a:uLnTx/>
              <a:uFillTx/>
              <a:latin typeface="Helvetica"/>
              <a:ea typeface="+mn-ea"/>
              <a:cs typeface="Helvetica"/>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0337" y="1314450"/>
            <a:ext cx="4461943" cy="53765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46916245"/>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72736" y="182851"/>
            <a:ext cx="8988138" cy="656524"/>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altLang="it-IT" sz="2800" b="1" dirty="0" smtClean="0">
                <a:latin typeface="Futura"/>
              </a:rPr>
              <a:t>Expert Consensus </a:t>
            </a:r>
            <a:r>
              <a:rPr lang="en-US" altLang="it-IT" sz="2800" b="1" dirty="0" smtClean="0">
                <a:latin typeface="Futura"/>
              </a:rPr>
              <a:t>Statement </a:t>
            </a:r>
            <a:r>
              <a:rPr lang="en-US" altLang="it-IT" sz="2800" b="1" dirty="0" smtClean="0">
                <a:latin typeface="Futura"/>
              </a:rPr>
              <a:t>on AF Ablation</a:t>
            </a:r>
          </a:p>
        </p:txBody>
      </p:sp>
      <p:sp>
        <p:nvSpPr>
          <p:cNvPr id="7" name="CasellaDiTesto 6"/>
          <p:cNvSpPr txBox="1"/>
          <p:nvPr/>
        </p:nvSpPr>
        <p:spPr>
          <a:xfrm>
            <a:off x="7254241" y="6355080"/>
            <a:ext cx="1778522" cy="307777"/>
          </a:xfrm>
          <a:prstGeom prst="rect">
            <a:avLst/>
          </a:prstGeom>
          <a:noFill/>
        </p:spPr>
        <p:txBody>
          <a:bodyPr wrap="square" rtlCol="0">
            <a:spAutoFit/>
          </a:bodyPr>
          <a:lstStyle/>
          <a:p>
            <a:pPr algn="r"/>
            <a:r>
              <a:rPr lang="it-IT" sz="1400" dirty="0" smtClean="0">
                <a:latin typeface="Futura"/>
              </a:rPr>
              <a:t>Calkins et </a:t>
            </a:r>
            <a:r>
              <a:rPr lang="it-IT" sz="1400" dirty="0" smtClean="0">
                <a:latin typeface="Futura"/>
              </a:rPr>
              <a:t>al. </a:t>
            </a:r>
            <a:r>
              <a:rPr lang="it-IT" sz="1400" dirty="0" smtClean="0">
                <a:latin typeface="Futura"/>
              </a:rPr>
              <a:t>2017</a:t>
            </a:r>
            <a:endParaRPr lang="it-IT" sz="1400" dirty="0">
              <a:latin typeface="Futura"/>
            </a:endParaRPr>
          </a:p>
        </p:txBody>
      </p:sp>
      <p:sp>
        <p:nvSpPr>
          <p:cNvPr id="2" name="TextBox 1"/>
          <p:cNvSpPr txBox="1"/>
          <p:nvPr/>
        </p:nvSpPr>
        <p:spPr>
          <a:xfrm>
            <a:off x="883920" y="839375"/>
            <a:ext cx="6294120" cy="349345"/>
          </a:xfrm>
          <a:prstGeom prst="rect">
            <a:avLst/>
          </a:prstGeom>
        </p:spPr>
        <p:txBody>
          <a:bodyPr vert="horz" wrap="none" lIns="91440" tIns="45720" rIns="91440" bIns="45720" rtlCol="0">
            <a:normAutofit lnSpcReduction="10000"/>
          </a:bodyPr>
          <a:lstStyle/>
          <a:p>
            <a:pPr>
              <a:spcBef>
                <a:spcPct val="20000"/>
              </a:spcBef>
            </a:pPr>
            <a:r>
              <a:rPr lang="fr-FR" b="1" dirty="0"/>
              <a:t>Atrial Fibrillation Ablation: Strategies, Techniques, and Endpoints</a:t>
            </a:r>
            <a:endParaRPr lang="en-US" b="1" dirty="0">
              <a:solidFill>
                <a:schemeClr val="tx1">
                  <a:tint val="75000"/>
                </a:schemeClr>
              </a:solidFill>
              <a:latin typeface="Helvetica"/>
              <a:cs typeface="Helvetica"/>
            </a:endParaRPr>
          </a:p>
          <a:p>
            <a:pPr marL="0" marR="0" indent="0" algn="l" defTabSz="457200" rtl="0" eaLnBrk="1" fontAlgn="auto" latinLnBrk="0" hangingPunct="1">
              <a:lnSpc>
                <a:spcPct val="100000"/>
              </a:lnSpc>
              <a:spcBef>
                <a:spcPct val="20000"/>
              </a:spcBef>
              <a:spcAft>
                <a:spcPts val="0"/>
              </a:spcAft>
              <a:buClrTx/>
              <a:buSzTx/>
              <a:buFont typeface="Arial"/>
              <a:buNone/>
              <a:tabLst/>
            </a:pPr>
            <a:endParaRPr kumimoji="0" lang="en-US" b="0" i="0" u="none" strike="noStrike" kern="1200" cap="none" spc="0" normalizeH="0" baseline="0" noProof="0" dirty="0" smtClean="0">
              <a:ln>
                <a:noFill/>
              </a:ln>
              <a:solidFill>
                <a:schemeClr val="tx1">
                  <a:tint val="75000"/>
                </a:schemeClr>
              </a:solidFill>
              <a:effectLst/>
              <a:uLnTx/>
              <a:uFillTx/>
              <a:latin typeface="Helvetica"/>
              <a:cs typeface="Helvetica"/>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2961" y="1293221"/>
            <a:ext cx="5494019" cy="42099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0896" y="5503197"/>
            <a:ext cx="3296084" cy="119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47121409"/>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72736" y="338124"/>
            <a:ext cx="8988138" cy="656524"/>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altLang="it-IT" sz="2800" b="1" dirty="0" smtClean="0">
                <a:latin typeface="Futura"/>
              </a:rPr>
              <a:t>Expert Consensus </a:t>
            </a:r>
            <a:r>
              <a:rPr lang="en-US" altLang="it-IT" sz="2800" b="1" dirty="0">
                <a:latin typeface="Futura"/>
              </a:rPr>
              <a:t>Statement</a:t>
            </a:r>
            <a:r>
              <a:rPr lang="en-US" altLang="it-IT" sz="2800" b="1" dirty="0" smtClean="0">
                <a:latin typeface="Futura"/>
              </a:rPr>
              <a:t> </a:t>
            </a:r>
            <a:r>
              <a:rPr lang="en-US" altLang="it-IT" sz="2800" b="1" dirty="0" smtClean="0">
                <a:latin typeface="Futura"/>
              </a:rPr>
              <a:t>on AF Ablation</a:t>
            </a:r>
          </a:p>
        </p:txBody>
      </p:sp>
      <p:sp>
        <p:nvSpPr>
          <p:cNvPr id="7" name="CasellaDiTesto 6"/>
          <p:cNvSpPr txBox="1"/>
          <p:nvPr/>
        </p:nvSpPr>
        <p:spPr>
          <a:xfrm>
            <a:off x="7277101" y="6294120"/>
            <a:ext cx="1755662" cy="307777"/>
          </a:xfrm>
          <a:prstGeom prst="rect">
            <a:avLst/>
          </a:prstGeom>
          <a:noFill/>
        </p:spPr>
        <p:txBody>
          <a:bodyPr wrap="square" rtlCol="0">
            <a:spAutoFit/>
          </a:bodyPr>
          <a:lstStyle/>
          <a:p>
            <a:pPr algn="r"/>
            <a:r>
              <a:rPr lang="it-IT" sz="1400" dirty="0" smtClean="0">
                <a:latin typeface="Futura"/>
              </a:rPr>
              <a:t>Calkins et </a:t>
            </a:r>
            <a:r>
              <a:rPr lang="it-IT" sz="1400" dirty="0" smtClean="0">
                <a:latin typeface="Futura"/>
              </a:rPr>
              <a:t>al. </a:t>
            </a:r>
            <a:r>
              <a:rPr lang="it-IT" sz="1400" dirty="0" smtClean="0">
                <a:latin typeface="Futura"/>
              </a:rPr>
              <a:t>2017</a:t>
            </a:r>
            <a:endParaRPr lang="it-IT" sz="1400" dirty="0">
              <a:latin typeface="Futura"/>
            </a:endParaRPr>
          </a:p>
        </p:txBody>
      </p:sp>
      <p:sp>
        <p:nvSpPr>
          <p:cNvPr id="2" name="TextBox 1"/>
          <p:cNvSpPr txBox="1"/>
          <p:nvPr/>
        </p:nvSpPr>
        <p:spPr>
          <a:xfrm>
            <a:off x="960120" y="994648"/>
            <a:ext cx="5052060" cy="415052"/>
          </a:xfrm>
          <a:prstGeom prst="rect">
            <a:avLst/>
          </a:prstGeom>
        </p:spPr>
        <p:txBody>
          <a:bodyPr vert="horz" wrap="none" lIns="91440" tIns="45720" rIns="91440" bIns="45720" rtlCol="0">
            <a:normAutofit/>
          </a:bodyPr>
          <a:lstStyle/>
          <a:p>
            <a:pPr>
              <a:spcBef>
                <a:spcPct val="20000"/>
              </a:spcBef>
            </a:pPr>
            <a:r>
              <a:rPr lang="fr-FR" b="1" dirty="0"/>
              <a:t>Atrial Fibrillation Ablation: Strategies, Techniques, and Endpoints</a:t>
            </a:r>
            <a:endParaRPr lang="en-US" b="1" dirty="0">
              <a:solidFill>
                <a:schemeClr val="tx1">
                  <a:tint val="75000"/>
                </a:schemeClr>
              </a:solidFill>
              <a:latin typeface="Helvetica"/>
              <a:cs typeface="Helvetica"/>
            </a:endParaRPr>
          </a:p>
          <a:p>
            <a:pPr marL="0" marR="0" indent="0" algn="l" defTabSz="457200" rtl="0" eaLnBrk="1" fontAlgn="auto" latinLnBrk="0" hangingPunct="1">
              <a:lnSpc>
                <a:spcPct val="100000"/>
              </a:lnSpc>
              <a:spcBef>
                <a:spcPct val="20000"/>
              </a:spcBef>
              <a:spcAft>
                <a:spcPts val="0"/>
              </a:spcAft>
              <a:buClrTx/>
              <a:buSzTx/>
              <a:buFont typeface="Arial"/>
              <a:buNone/>
              <a:tabLst/>
            </a:pPr>
            <a:endParaRPr kumimoji="0" lang="en-US" sz="1400" b="0" i="0" u="none" strike="noStrike" kern="1200" cap="none" spc="0" normalizeH="0" baseline="0" noProof="0" dirty="0" smtClean="0">
              <a:ln>
                <a:noFill/>
              </a:ln>
              <a:solidFill>
                <a:schemeClr val="tx1">
                  <a:tint val="75000"/>
                </a:schemeClr>
              </a:solidFill>
              <a:effectLst/>
              <a:uLnTx/>
              <a:uFillTx/>
              <a:latin typeface="Helvetica"/>
              <a:ea typeface="+mn-ea"/>
              <a:cs typeface="Helvetica"/>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629" y="1798320"/>
            <a:ext cx="8150352" cy="2910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46825424"/>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 y="0"/>
            <a:ext cx="8823960" cy="952499"/>
          </a:xfrm>
        </p:spPr>
        <p:txBody>
          <a:bodyPr>
            <a:normAutofit/>
          </a:bodyPr>
          <a:lstStyle/>
          <a:p>
            <a:r>
              <a:rPr lang="en-US" sz="2600" dirty="0" smtClean="0">
                <a:latin typeface="Futura"/>
              </a:rPr>
              <a:t>Access the Consensus Statement and Summary Tools</a:t>
            </a:r>
            <a:endParaRPr lang="en-US" sz="2600" dirty="0">
              <a:latin typeface="Futura"/>
            </a:endParaRPr>
          </a:p>
        </p:txBody>
      </p:sp>
      <p:sp>
        <p:nvSpPr>
          <p:cNvPr id="4" name="Text Placeholder 3"/>
          <p:cNvSpPr>
            <a:spLocks noGrp="1"/>
          </p:cNvSpPr>
          <p:nvPr>
            <p:ph type="body" sz="quarter" idx="14"/>
          </p:nvPr>
        </p:nvSpPr>
        <p:spPr>
          <a:xfrm>
            <a:off x="457200" y="1676401"/>
            <a:ext cx="8229600" cy="4149790"/>
          </a:xfrm>
        </p:spPr>
        <p:txBody>
          <a:bodyPr/>
          <a:lstStyle/>
          <a:p>
            <a:r>
              <a:rPr lang="en-US" dirty="0" smtClean="0"/>
              <a:t>To access the complete clinical document and </a:t>
            </a:r>
            <a:r>
              <a:rPr lang="en-US" dirty="0"/>
              <a:t>related summary tools, please </a:t>
            </a:r>
            <a:endParaRPr lang="en-US" dirty="0" smtClean="0"/>
          </a:p>
          <a:p>
            <a:r>
              <a:rPr lang="en-US" dirty="0" smtClean="0"/>
              <a:t>visit </a:t>
            </a:r>
            <a:r>
              <a:rPr lang="en-US" dirty="0" smtClean="0">
                <a:hlinkClick r:id="rId2"/>
              </a:rPr>
              <a:t>http</a:t>
            </a:r>
            <a:r>
              <a:rPr lang="en-US" dirty="0">
                <a:hlinkClick r:id="rId2"/>
              </a:rPr>
              <a:t>://</a:t>
            </a:r>
            <a:r>
              <a:rPr lang="en-US" dirty="0" smtClean="0">
                <a:hlinkClick r:id="rId2"/>
              </a:rPr>
              <a:t>www.hrsonline.org/Policy-Payment/Clinical-Guidelines-Documents</a:t>
            </a:r>
            <a:r>
              <a:rPr lang="en-US" dirty="0" smtClean="0"/>
              <a:t> </a:t>
            </a:r>
          </a:p>
          <a:p>
            <a:pPr marL="0" indent="0"/>
            <a:endParaRPr lang="en-US" dirty="0" smtClean="0"/>
          </a:p>
          <a:p>
            <a:pPr>
              <a:buFont typeface="Arial" panose="020B0604020202020204" pitchFamily="34" charset="0"/>
              <a:buChar char="•"/>
            </a:pPr>
            <a:r>
              <a:rPr lang="en-US" dirty="0" smtClean="0">
                <a:latin typeface="Futura"/>
              </a:rPr>
              <a:t>Executive </a:t>
            </a:r>
            <a:r>
              <a:rPr lang="en-US" dirty="0" smtClean="0">
                <a:latin typeface="Futura"/>
              </a:rPr>
              <a:t>Summary</a:t>
            </a:r>
            <a:endParaRPr lang="en-US" dirty="0" smtClean="0">
              <a:latin typeface="Futura"/>
            </a:endParaRPr>
          </a:p>
          <a:p>
            <a:pPr>
              <a:buFont typeface="Arial" panose="020B0604020202020204" pitchFamily="34" charset="0"/>
              <a:buChar char="•"/>
            </a:pPr>
            <a:r>
              <a:rPr lang="en-US" dirty="0" smtClean="0">
                <a:latin typeface="Futura"/>
              </a:rPr>
              <a:t>Full </a:t>
            </a:r>
            <a:r>
              <a:rPr lang="en-US" dirty="0">
                <a:latin typeface="Futura"/>
              </a:rPr>
              <a:t>d</a:t>
            </a:r>
            <a:r>
              <a:rPr lang="en-US" dirty="0" smtClean="0">
                <a:latin typeface="Futura"/>
              </a:rPr>
              <a:t>ocument</a:t>
            </a:r>
            <a:endParaRPr lang="en-US" dirty="0" smtClean="0">
              <a:latin typeface="Futura"/>
            </a:endParaRPr>
          </a:p>
          <a:p>
            <a:pPr>
              <a:buFont typeface="Arial" panose="020B0604020202020204" pitchFamily="34" charset="0"/>
              <a:buChar char="•"/>
            </a:pPr>
            <a:r>
              <a:rPr lang="en-US" dirty="0" smtClean="0">
                <a:latin typeface="Futura"/>
              </a:rPr>
              <a:t>Presentation </a:t>
            </a:r>
            <a:r>
              <a:rPr lang="en-US" dirty="0" smtClean="0">
                <a:latin typeface="Futura"/>
              </a:rPr>
              <a:t>slides</a:t>
            </a:r>
            <a:endParaRPr lang="en-US" dirty="0">
              <a:latin typeface="Futura"/>
            </a:endParaRPr>
          </a:p>
        </p:txBody>
      </p:sp>
    </p:spTree>
    <p:extLst>
      <p:ext uri="{BB962C8B-B14F-4D97-AF65-F5344CB8AC3E}">
        <p14:creationId xmlns:p14="http://schemas.microsoft.com/office/powerpoint/2010/main" val="7676840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Clinical Trial Design</a:t>
            </a:r>
            <a:endParaRPr lang="en-US" sz="2800" dirty="0"/>
          </a:p>
        </p:txBody>
      </p:sp>
      <p:sp>
        <p:nvSpPr>
          <p:cNvPr id="3" name="Text Placeholder 2"/>
          <p:cNvSpPr>
            <a:spLocks noGrp="1"/>
          </p:cNvSpPr>
          <p:nvPr>
            <p:ph type="body" sz="quarter" idx="13"/>
          </p:nvPr>
        </p:nvSpPr>
        <p:spPr>
          <a:xfrm>
            <a:off x="457200" y="1173481"/>
            <a:ext cx="8229600" cy="815340"/>
          </a:xfrm>
        </p:spPr>
        <p:txBody>
          <a:bodyPr>
            <a:normAutofit fontScale="92500" lnSpcReduction="10000"/>
          </a:bodyPr>
          <a:lstStyle/>
          <a:p>
            <a:r>
              <a:rPr lang="en-US" dirty="0" smtClean="0"/>
              <a:t>Definitions for Use </a:t>
            </a:r>
            <a:r>
              <a:rPr lang="en-US" dirty="0"/>
              <a:t>W</a:t>
            </a:r>
            <a:r>
              <a:rPr lang="en-US" dirty="0" smtClean="0"/>
              <a:t>hen </a:t>
            </a:r>
            <a:r>
              <a:rPr lang="en-US" dirty="0"/>
              <a:t>R</a:t>
            </a:r>
            <a:r>
              <a:rPr lang="en-US" dirty="0" smtClean="0"/>
              <a:t>eporting </a:t>
            </a:r>
            <a:r>
              <a:rPr lang="en-US" dirty="0"/>
              <a:t>O</a:t>
            </a:r>
            <a:r>
              <a:rPr lang="en-US" dirty="0" smtClean="0"/>
              <a:t>utcomes and </a:t>
            </a:r>
          </a:p>
          <a:p>
            <a:r>
              <a:rPr lang="en-US" dirty="0"/>
              <a:t>D</a:t>
            </a:r>
            <a:r>
              <a:rPr lang="en-US" dirty="0" smtClean="0"/>
              <a:t>esigning </a:t>
            </a:r>
            <a:r>
              <a:rPr lang="en-US" dirty="0"/>
              <a:t>C</a:t>
            </a:r>
            <a:r>
              <a:rPr lang="en-US" dirty="0" smtClean="0"/>
              <a:t>linical Trials</a:t>
            </a:r>
            <a:endParaRPr lang="en-US" dirty="0"/>
          </a:p>
        </p:txBody>
      </p:sp>
      <p:pic>
        <p:nvPicPr>
          <p:cNvPr id="1026" name="Picture 2" descr="\\hrs.local\vdfs\profileunitydata\valentina.such\Desktop\AF Slides\Pages from 21.HRTHM7159_proof_Page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210426"/>
            <a:ext cx="4654570" cy="3346656"/>
          </a:xfrm>
          <a:prstGeom prst="rect">
            <a:avLst/>
          </a:prstGeom>
          <a:noFill/>
          <a:extLst>
            <a:ext uri="{909E8E84-426E-40DD-AFC4-6F175D3DCCD1}">
              <a14:hiddenFill xmlns:a14="http://schemas.microsoft.com/office/drawing/2010/main">
                <a:solidFill>
                  <a:srgbClr val="FFFFFF"/>
                </a:solidFill>
              </a14:hiddenFill>
            </a:ext>
          </a:extLst>
        </p:spPr>
      </p:pic>
      <p:sp>
        <p:nvSpPr>
          <p:cNvPr id="7" name="Elipse 5"/>
          <p:cNvSpPr/>
          <p:nvPr/>
        </p:nvSpPr>
        <p:spPr bwMode="auto">
          <a:xfrm>
            <a:off x="0" y="2948940"/>
            <a:ext cx="4628221" cy="487680"/>
          </a:xfrm>
          <a:prstGeom prst="rect">
            <a:avLst/>
          </a:prstGeom>
          <a:noFill/>
          <a:ln w="19050" cap="flat" cmpd="sng" algn="ctr">
            <a:solidFill>
              <a:srgbClr val="FF000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pt-BR" sz="36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pic>
        <p:nvPicPr>
          <p:cNvPr id="1027" name="Picture 3" descr="\\hrs.local\vdfs\profileunitydata\valentina.such\Desktop\AF Slides\Pages from Pages from 21.HRTHM7159_proof.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5501641"/>
            <a:ext cx="4612981" cy="132897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hrs.local\vdfs\profileunitydata\valentina.such\Desktop\AF Slides\Pages from 21.HRTHM7159_proof_Page_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4571" y="2226926"/>
            <a:ext cx="4489429" cy="4623546"/>
          </a:xfrm>
          <a:prstGeom prst="rect">
            <a:avLst/>
          </a:prstGeom>
          <a:noFill/>
          <a:extLst>
            <a:ext uri="{909E8E84-426E-40DD-AFC4-6F175D3DCCD1}">
              <a14:hiddenFill xmlns:a14="http://schemas.microsoft.com/office/drawing/2010/main">
                <a:solidFill>
                  <a:srgbClr val="FFFFFF"/>
                </a:solidFill>
              </a14:hiddenFill>
            </a:ext>
          </a:extLst>
        </p:spPr>
      </p:pic>
      <p:sp>
        <p:nvSpPr>
          <p:cNvPr id="8" name="Elipse 6"/>
          <p:cNvSpPr/>
          <p:nvPr/>
        </p:nvSpPr>
        <p:spPr bwMode="auto">
          <a:xfrm>
            <a:off x="4654571" y="2207064"/>
            <a:ext cx="4489429" cy="1229556"/>
          </a:xfrm>
          <a:prstGeom prst="rect">
            <a:avLst/>
          </a:prstGeom>
          <a:noFill/>
          <a:ln w="19050" cap="flat" cmpd="sng" algn="ctr">
            <a:solidFill>
              <a:srgbClr val="FF000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pt-BR" sz="36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Tree>
    <p:extLst>
      <p:ext uri="{BB962C8B-B14F-4D97-AF65-F5344CB8AC3E}">
        <p14:creationId xmlns:p14="http://schemas.microsoft.com/office/powerpoint/2010/main" val="24010690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2800" dirty="0" smtClean="0"/>
              <a:t>Clinical Trial Design</a:t>
            </a:r>
            <a:endParaRPr lang="en-US" sz="2800" dirty="0"/>
          </a:p>
        </p:txBody>
      </p:sp>
      <p:sp>
        <p:nvSpPr>
          <p:cNvPr id="6" name="Text Placeholder 5"/>
          <p:cNvSpPr>
            <a:spLocks noGrp="1"/>
          </p:cNvSpPr>
          <p:nvPr>
            <p:ph type="body" sz="quarter" idx="13"/>
          </p:nvPr>
        </p:nvSpPr>
        <p:spPr>
          <a:xfrm>
            <a:off x="457200" y="1013461"/>
            <a:ext cx="8229600" cy="708660"/>
          </a:xfrm>
        </p:spPr>
        <p:txBody>
          <a:bodyPr>
            <a:normAutofit fontScale="92500" lnSpcReduction="20000"/>
          </a:bodyPr>
          <a:lstStyle/>
          <a:p>
            <a:r>
              <a:rPr lang="en-US" dirty="0" smtClean="0"/>
              <a:t>Minimum AF Documentation </a:t>
            </a:r>
            <a:r>
              <a:rPr lang="en-US" dirty="0"/>
              <a:t>E</a:t>
            </a:r>
            <a:r>
              <a:rPr lang="en-US" dirty="0" smtClean="0"/>
              <a:t>ndpoints. TEE and </a:t>
            </a:r>
          </a:p>
          <a:p>
            <a:r>
              <a:rPr lang="en-US" dirty="0"/>
              <a:t>S</a:t>
            </a:r>
            <a:r>
              <a:rPr lang="en-US" dirty="0" smtClean="0"/>
              <a:t>uccess </a:t>
            </a:r>
            <a:r>
              <a:rPr lang="en-US" dirty="0"/>
              <a:t>R</a:t>
            </a:r>
            <a:r>
              <a:rPr lang="en-US" dirty="0" smtClean="0"/>
              <a:t>ates in Clinical </a:t>
            </a:r>
            <a:r>
              <a:rPr lang="en-US" dirty="0"/>
              <a:t>T</a:t>
            </a:r>
            <a:r>
              <a:rPr lang="en-US" dirty="0" smtClean="0"/>
              <a:t>rials</a:t>
            </a:r>
            <a:endParaRPr lang="en-US" dirty="0"/>
          </a:p>
        </p:txBody>
      </p:sp>
      <p:pic>
        <p:nvPicPr>
          <p:cNvPr id="205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5940" y="1665425"/>
            <a:ext cx="5113020" cy="5177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Elipse 8"/>
          <p:cNvSpPr/>
          <p:nvPr/>
        </p:nvSpPr>
        <p:spPr bwMode="auto">
          <a:xfrm>
            <a:off x="1805940" y="4351020"/>
            <a:ext cx="5113020" cy="337975"/>
          </a:xfrm>
          <a:prstGeom prst="rect">
            <a:avLst/>
          </a:prstGeom>
          <a:noFill/>
          <a:ln w="19050" cap="flat" cmpd="sng" algn="ctr">
            <a:solidFill>
              <a:srgbClr val="FF000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pt-BR" sz="36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1" name="Elipse 8"/>
          <p:cNvSpPr/>
          <p:nvPr/>
        </p:nvSpPr>
        <p:spPr bwMode="auto">
          <a:xfrm>
            <a:off x="1805940" y="6114603"/>
            <a:ext cx="5128260" cy="728157"/>
          </a:xfrm>
          <a:prstGeom prst="rect">
            <a:avLst/>
          </a:prstGeom>
          <a:noFill/>
          <a:ln w="19050" cap="flat" cmpd="sng" algn="ctr">
            <a:solidFill>
              <a:srgbClr val="FF000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pt-BR" sz="36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Tree>
    <p:extLst>
      <p:ext uri="{BB962C8B-B14F-4D97-AF65-F5344CB8AC3E}">
        <p14:creationId xmlns:p14="http://schemas.microsoft.com/office/powerpoint/2010/main" val="167863595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Clinical Trial Design</a:t>
            </a:r>
            <a:endParaRPr lang="en-US" sz="2800" dirty="0"/>
          </a:p>
        </p:txBody>
      </p:sp>
      <p:sp>
        <p:nvSpPr>
          <p:cNvPr id="3" name="Text Placeholder 2"/>
          <p:cNvSpPr>
            <a:spLocks noGrp="1"/>
          </p:cNvSpPr>
          <p:nvPr>
            <p:ph type="body" sz="quarter" idx="13"/>
          </p:nvPr>
        </p:nvSpPr>
        <p:spPr>
          <a:xfrm>
            <a:off x="457200" y="1028701"/>
            <a:ext cx="8229600" cy="472440"/>
          </a:xfrm>
        </p:spPr>
        <p:txBody>
          <a:bodyPr/>
          <a:lstStyle/>
          <a:p>
            <a:r>
              <a:rPr lang="en-US" dirty="0" smtClean="0"/>
              <a:t>QOL Scales, Definitions, and Strengths</a:t>
            </a:r>
            <a:endParaRPr lang="en-US" dirty="0"/>
          </a:p>
        </p:txBody>
      </p:sp>
      <p:pic>
        <p:nvPicPr>
          <p:cNvPr id="1026" name="Picture 2" descr="\\hrs.local\vdfs\profileunitydata\valentina.such\Desktop\AF Slides\Pages from 21.HRTHM7159_proof.png"/>
          <p:cNvPicPr>
            <a:picLocks noChangeAspect="1" noChangeArrowheads="1"/>
          </p:cNvPicPr>
          <p:nvPr/>
        </p:nvPicPr>
        <p:blipFill rotWithShape="1">
          <a:blip r:embed="rId2">
            <a:extLst>
              <a:ext uri="{28A0092B-C50C-407E-A947-70E740481C1C}">
                <a14:useLocalDpi xmlns:a14="http://schemas.microsoft.com/office/drawing/2010/main" val="0"/>
              </a:ext>
            </a:extLst>
          </a:blip>
          <a:srcRect t="938" b="37658"/>
          <a:stretch/>
        </p:blipFill>
        <p:spPr bwMode="auto">
          <a:xfrm>
            <a:off x="99060" y="1691364"/>
            <a:ext cx="4486223" cy="468657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hrs.local\vdfs\profileunitydata\valentina.such\Desktop\AF Slides\Pages from 21.HRTHM7159_proof.png"/>
          <p:cNvPicPr>
            <a:picLocks noChangeAspect="1" noChangeArrowheads="1"/>
          </p:cNvPicPr>
          <p:nvPr/>
        </p:nvPicPr>
        <p:blipFill rotWithShape="1">
          <a:blip r:embed="rId2">
            <a:extLst>
              <a:ext uri="{28A0092B-C50C-407E-A947-70E740481C1C}">
                <a14:useLocalDpi xmlns:a14="http://schemas.microsoft.com/office/drawing/2010/main" val="0"/>
              </a:ext>
            </a:extLst>
          </a:blip>
          <a:srcRect t="1106" b="96287"/>
          <a:stretch/>
        </p:blipFill>
        <p:spPr bwMode="auto">
          <a:xfrm>
            <a:off x="4670369" y="1711757"/>
            <a:ext cx="4473631" cy="18721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rs.local\vdfs\profileunitydata\valentina.such\Desktop\AF Slides\Pages from 21.HRTHM7159_proof.png"/>
          <p:cNvPicPr>
            <a:picLocks noChangeAspect="1" noChangeArrowheads="1"/>
          </p:cNvPicPr>
          <p:nvPr/>
        </p:nvPicPr>
        <p:blipFill rotWithShape="1">
          <a:blip r:embed="rId2">
            <a:extLst>
              <a:ext uri="{28A0092B-C50C-407E-A947-70E740481C1C}">
                <a14:useLocalDpi xmlns:a14="http://schemas.microsoft.com/office/drawing/2010/main" val="0"/>
              </a:ext>
            </a:extLst>
          </a:blip>
          <a:srcRect t="62724"/>
          <a:stretch/>
        </p:blipFill>
        <p:spPr bwMode="auto">
          <a:xfrm>
            <a:off x="4663292" y="1898793"/>
            <a:ext cx="4480708" cy="241102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hrs.local\vdfs\profileunitydata\valentina.such\Desktop\AF Slides\Pages from 21.HRTHM7159_proof-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5283" y="4309816"/>
            <a:ext cx="4558717" cy="832544"/>
          </a:xfrm>
          <a:prstGeom prst="rect">
            <a:avLst/>
          </a:prstGeom>
          <a:noFill/>
          <a:extLst>
            <a:ext uri="{909E8E84-426E-40DD-AFC4-6F175D3DCCD1}">
              <a14:hiddenFill xmlns:a14="http://schemas.microsoft.com/office/drawing/2010/main">
                <a:solidFill>
                  <a:srgbClr val="FFFFFF"/>
                </a:solidFill>
              </a14:hiddenFill>
            </a:ext>
          </a:extLst>
        </p:spPr>
      </p:pic>
      <p:sp>
        <p:nvSpPr>
          <p:cNvPr id="7" name="Elipse 6"/>
          <p:cNvSpPr/>
          <p:nvPr/>
        </p:nvSpPr>
        <p:spPr bwMode="auto">
          <a:xfrm>
            <a:off x="99060" y="1898973"/>
            <a:ext cx="4486223" cy="722307"/>
          </a:xfrm>
          <a:prstGeom prst="rect">
            <a:avLst/>
          </a:prstGeom>
          <a:noFill/>
          <a:ln w="12700" cap="flat" cmpd="sng" algn="ctr">
            <a:solidFill>
              <a:srgbClr val="FF000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pt-BR" sz="3600" b="0" i="0" u="none" strike="noStrike" cap="none" normalizeH="0" baseline="0" dirty="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8" name="Elipse 6"/>
          <p:cNvSpPr/>
          <p:nvPr/>
        </p:nvSpPr>
        <p:spPr bwMode="auto">
          <a:xfrm>
            <a:off x="4663292" y="2272352"/>
            <a:ext cx="4480708" cy="604994"/>
          </a:xfrm>
          <a:prstGeom prst="rect">
            <a:avLst/>
          </a:prstGeom>
          <a:noFill/>
          <a:ln w="12700" cap="flat" cmpd="sng" algn="ctr">
            <a:solidFill>
              <a:srgbClr val="FF000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pt-BR" sz="3600" b="0" i="0" u="none" strike="noStrike" cap="none" normalizeH="0" baseline="0" dirty="0">
              <a:ln>
                <a:noFill/>
              </a:ln>
              <a:solidFill>
                <a:schemeClr val="tx1"/>
              </a:solidFill>
              <a:effectLst>
                <a:outerShdw blurRad="38100" dist="38100" dir="2700000" algn="tl">
                  <a:srgbClr val="000000">
                    <a:alpha val="43137"/>
                  </a:srgbClr>
                </a:outerShdw>
              </a:effectLst>
              <a:latin typeface="Times New Roman" pitchFamily="18" charset="0"/>
            </a:endParaRPr>
          </a:p>
        </p:txBody>
      </p:sp>
    </p:spTree>
    <p:extLst>
      <p:ext uri="{BB962C8B-B14F-4D97-AF65-F5344CB8AC3E}">
        <p14:creationId xmlns:p14="http://schemas.microsoft.com/office/powerpoint/2010/main" val="33826293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Clinical Trial Design</a:t>
            </a:r>
            <a:endParaRPr lang="en-US" sz="2800" dirty="0"/>
          </a:p>
        </p:txBody>
      </p:sp>
      <p:sp>
        <p:nvSpPr>
          <p:cNvPr id="3" name="Text Placeholder 2"/>
          <p:cNvSpPr>
            <a:spLocks noGrp="1"/>
          </p:cNvSpPr>
          <p:nvPr>
            <p:ph type="body" sz="quarter" idx="13"/>
          </p:nvPr>
        </p:nvSpPr>
        <p:spPr/>
        <p:txBody>
          <a:bodyPr>
            <a:noAutofit/>
          </a:bodyPr>
          <a:lstStyle/>
          <a:p>
            <a:r>
              <a:rPr lang="en-US" dirty="0" smtClean="0"/>
              <a:t>Non-AF Recurrence–Related </a:t>
            </a:r>
            <a:r>
              <a:rPr lang="en-US" dirty="0"/>
              <a:t>E</a:t>
            </a:r>
            <a:r>
              <a:rPr lang="en-US" dirty="0" smtClean="0"/>
              <a:t>ndpoints for Reporting in AF Ablation </a:t>
            </a:r>
            <a:r>
              <a:rPr lang="en-US" dirty="0"/>
              <a:t>T</a:t>
            </a:r>
            <a:r>
              <a:rPr lang="en-US" dirty="0" smtClean="0"/>
              <a:t>rials</a:t>
            </a:r>
            <a:endParaRPr lang="en-US" dirty="0"/>
          </a:p>
        </p:txBody>
      </p:sp>
      <p:pic>
        <p:nvPicPr>
          <p:cNvPr id="2050" name="Picture 2" descr="\\hrs.local\vdfs\profileunitydata\valentina.such\Desktop\AF Slides\21.HRTHM7159_proof_Page_013 - Copy - Cop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774" y="2444918"/>
            <a:ext cx="7809865" cy="3755501"/>
          </a:xfrm>
          <a:prstGeom prst="rect">
            <a:avLst/>
          </a:prstGeom>
          <a:noFill/>
          <a:extLst>
            <a:ext uri="{909E8E84-426E-40DD-AFC4-6F175D3DCCD1}">
              <a14:hiddenFill xmlns:a14="http://schemas.microsoft.com/office/drawing/2010/main">
                <a:solidFill>
                  <a:srgbClr val="FFFFFF"/>
                </a:solidFill>
              </a14:hiddenFill>
            </a:ext>
          </a:extLst>
        </p:spPr>
      </p:pic>
      <p:sp>
        <p:nvSpPr>
          <p:cNvPr id="6" name="Elipse 4"/>
          <p:cNvSpPr/>
          <p:nvPr/>
        </p:nvSpPr>
        <p:spPr bwMode="auto">
          <a:xfrm>
            <a:off x="861060" y="3695699"/>
            <a:ext cx="7688579" cy="304801"/>
          </a:xfrm>
          <a:prstGeom prst="rect">
            <a:avLst/>
          </a:prstGeom>
          <a:noFill/>
          <a:ln w="19050" cap="flat" cmpd="sng" algn="ctr">
            <a:solidFill>
              <a:srgbClr val="FF000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pt-BR" sz="36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Tree>
    <p:extLst>
      <p:ext uri="{BB962C8B-B14F-4D97-AF65-F5344CB8AC3E}">
        <p14:creationId xmlns:p14="http://schemas.microsoft.com/office/powerpoint/2010/main" val="3742719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24520" y="2238841"/>
            <a:ext cx="8419480" cy="1741412"/>
          </a:xfrm>
        </p:spPr>
        <p:txBody>
          <a:bodyPr>
            <a:normAutofit/>
          </a:bodyPr>
          <a:lstStyle/>
          <a:p>
            <a:r>
              <a:rPr lang="en-US" sz="3200" dirty="0"/>
              <a:t>2017 HRS/EHRA/ECAS/APHRS/SOLAECE Expert Consensus Statement on Catheter and Surgical Ablation of Atrial Fibrillation</a:t>
            </a:r>
          </a:p>
        </p:txBody>
      </p:sp>
      <p:sp>
        <p:nvSpPr>
          <p:cNvPr id="3" name="Subtitle 2"/>
          <p:cNvSpPr>
            <a:spLocks noGrp="1"/>
          </p:cNvSpPr>
          <p:nvPr>
            <p:ph type="subTitle" idx="1"/>
          </p:nvPr>
        </p:nvSpPr>
        <p:spPr/>
        <p:txBody>
          <a:bodyPr>
            <a:normAutofit fontScale="62500" lnSpcReduction="20000"/>
          </a:bodyPr>
          <a:lstStyle/>
          <a:p>
            <a:r>
              <a:rPr lang="en-US" dirty="0" smtClean="0"/>
              <a:t>Training Requirements, Surgical Ablation, and Clinical Trial Design</a:t>
            </a:r>
          </a:p>
          <a:p>
            <a:endParaRPr lang="en-US" dirty="0"/>
          </a:p>
          <a:p>
            <a:r>
              <a:rPr lang="es-ES" dirty="0"/>
              <a:t>Eduardo B. </a:t>
            </a:r>
            <a:r>
              <a:rPr lang="es-ES" dirty="0" err="1"/>
              <a:t>Saad</a:t>
            </a:r>
            <a:r>
              <a:rPr lang="es-ES" dirty="0"/>
              <a:t>, MD, PhD, FHRS</a:t>
            </a:r>
          </a:p>
          <a:p>
            <a:endParaRPr lang="en-US" dirty="0"/>
          </a:p>
        </p:txBody>
      </p:sp>
    </p:spTree>
    <p:extLst>
      <p:ext uri="{BB962C8B-B14F-4D97-AF65-F5344CB8AC3E}">
        <p14:creationId xmlns:p14="http://schemas.microsoft.com/office/powerpoint/2010/main" val="122215269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Clinical Trial Design</a:t>
            </a:r>
            <a:endParaRPr lang="en-US" sz="2800" dirty="0"/>
          </a:p>
        </p:txBody>
      </p:sp>
      <p:sp>
        <p:nvSpPr>
          <p:cNvPr id="3" name="Text Placeholder 2"/>
          <p:cNvSpPr>
            <a:spLocks noGrp="1"/>
          </p:cNvSpPr>
          <p:nvPr>
            <p:ph type="body" sz="quarter" idx="13"/>
          </p:nvPr>
        </p:nvSpPr>
        <p:spPr>
          <a:xfrm>
            <a:off x="76200" y="1135381"/>
            <a:ext cx="9067800" cy="457199"/>
          </a:xfrm>
        </p:spPr>
        <p:txBody>
          <a:bodyPr>
            <a:normAutofit lnSpcReduction="10000"/>
          </a:bodyPr>
          <a:lstStyle/>
          <a:p>
            <a:r>
              <a:rPr lang="en-US" dirty="0" smtClean="0"/>
              <a:t>Advantages and Disadvantages of AF-Related Endpoints</a:t>
            </a:r>
            <a:endParaRPr lang="en-US" dirty="0"/>
          </a:p>
        </p:txBody>
      </p:sp>
      <p:pic>
        <p:nvPicPr>
          <p:cNvPr id="3077" name="Picture 5" descr="\\hrs.local\vdfs\profileunitydata\valentina.such\Desktop\AF Slides\Endpoint.png"/>
          <p:cNvPicPr>
            <a:picLocks noChangeAspect="1" noChangeArrowheads="1"/>
          </p:cNvPicPr>
          <p:nvPr/>
        </p:nvPicPr>
        <p:blipFill rotWithShape="1">
          <a:blip r:embed="rId2">
            <a:extLst>
              <a:ext uri="{28A0092B-C50C-407E-A947-70E740481C1C}">
                <a14:useLocalDpi xmlns:a14="http://schemas.microsoft.com/office/drawing/2010/main" val="0"/>
              </a:ext>
            </a:extLst>
          </a:blip>
          <a:srcRect l="1651" t="6158" r="1288" b="13826"/>
          <a:stretch/>
        </p:blipFill>
        <p:spPr bwMode="auto">
          <a:xfrm>
            <a:off x="335280" y="1516380"/>
            <a:ext cx="8275320" cy="5271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461987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24519" y="2238841"/>
            <a:ext cx="8278803" cy="1741412"/>
          </a:xfrm>
        </p:spPr>
        <p:txBody>
          <a:bodyPr>
            <a:normAutofit/>
          </a:bodyPr>
          <a:lstStyle/>
          <a:p>
            <a:r>
              <a:rPr lang="en-US" sz="3200" dirty="0"/>
              <a:t>2017 HRS/EHRA/ECAS/APHRS/SOLAECE Expert Consensus Statement on Catheter and Surgical Ablation of Atrial Fibrillation</a:t>
            </a:r>
          </a:p>
        </p:txBody>
      </p:sp>
      <p:sp>
        <p:nvSpPr>
          <p:cNvPr id="7" name="TextBox 6"/>
          <p:cNvSpPr txBox="1"/>
          <p:nvPr/>
        </p:nvSpPr>
        <p:spPr>
          <a:xfrm>
            <a:off x="853440" y="3980253"/>
            <a:ext cx="3619500" cy="401247"/>
          </a:xfrm>
          <a:prstGeom prst="rect">
            <a:avLst/>
          </a:prstGeom>
        </p:spPr>
        <p:txBody>
          <a:bodyPr vert="horz" wrap="square" lIns="91440" tIns="45720" rIns="91440" bIns="45720" rtlCol="0">
            <a:normAutofit/>
          </a:bodyPr>
          <a:lstStyle/>
          <a:p>
            <a:pPr>
              <a:spcBef>
                <a:spcPct val="20000"/>
              </a:spcBef>
            </a:pPr>
            <a:r>
              <a:rPr lang="en-US" sz="1400" dirty="0">
                <a:solidFill>
                  <a:schemeClr val="tx1">
                    <a:tint val="75000"/>
                  </a:schemeClr>
                </a:solidFill>
                <a:latin typeface="Helvetica"/>
                <a:cs typeface="Helvetica"/>
              </a:rPr>
              <a:t>Young-</a:t>
            </a:r>
            <a:r>
              <a:rPr lang="en-US" sz="1400" dirty="0" err="1">
                <a:solidFill>
                  <a:schemeClr val="tx1">
                    <a:tint val="75000"/>
                  </a:schemeClr>
                </a:solidFill>
                <a:latin typeface="Helvetica"/>
                <a:cs typeface="Helvetica"/>
              </a:rPr>
              <a:t>Hoon</a:t>
            </a:r>
            <a:r>
              <a:rPr lang="en-US" sz="1400" dirty="0">
                <a:solidFill>
                  <a:schemeClr val="tx1">
                    <a:tint val="75000"/>
                  </a:schemeClr>
                </a:solidFill>
                <a:latin typeface="Helvetica"/>
                <a:cs typeface="Helvetica"/>
              </a:rPr>
              <a:t> Kim, MD, PhD</a:t>
            </a:r>
          </a:p>
          <a:p>
            <a:pPr marL="0" marR="0" indent="0" algn="l" defTabSz="457200" rtl="0" eaLnBrk="1" fontAlgn="auto" latinLnBrk="0" hangingPunct="1">
              <a:lnSpc>
                <a:spcPct val="100000"/>
              </a:lnSpc>
              <a:spcBef>
                <a:spcPct val="20000"/>
              </a:spcBef>
              <a:spcAft>
                <a:spcPts val="0"/>
              </a:spcAft>
              <a:buClrTx/>
              <a:buSzTx/>
              <a:buFont typeface="Arial"/>
              <a:buNone/>
              <a:tabLst/>
            </a:pPr>
            <a:endParaRPr kumimoji="0" lang="en-US" sz="1400" b="0" i="0" u="none" strike="noStrike" kern="1200" cap="none" spc="0" normalizeH="0" baseline="0" noProof="0" dirty="0" smtClean="0">
              <a:ln>
                <a:noFill/>
              </a:ln>
              <a:solidFill>
                <a:schemeClr val="tx1">
                  <a:tint val="75000"/>
                </a:schemeClr>
              </a:solidFill>
              <a:effectLst/>
              <a:uLnTx/>
              <a:uFillTx/>
              <a:latin typeface="Helvetica"/>
              <a:ea typeface="+mn-ea"/>
              <a:cs typeface="Helvetica"/>
            </a:endParaRPr>
          </a:p>
        </p:txBody>
      </p:sp>
    </p:spTree>
    <p:extLst>
      <p:ext uri="{BB962C8B-B14F-4D97-AF65-F5344CB8AC3E}">
        <p14:creationId xmlns:p14="http://schemas.microsoft.com/office/powerpoint/2010/main" val="129297530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p:cNvSpPr/>
          <p:nvPr/>
        </p:nvSpPr>
        <p:spPr>
          <a:xfrm>
            <a:off x="817553" y="208954"/>
            <a:ext cx="8352928" cy="7540526"/>
          </a:xfrm>
          <a:prstGeom prst="rect">
            <a:avLst/>
          </a:prstGeom>
        </p:spPr>
        <p:txBody>
          <a:bodyPr wrap="square">
            <a:spAutoFit/>
          </a:bodyPr>
          <a:lstStyle/>
          <a:p>
            <a:r>
              <a:rPr lang="en-US" altLang="ko-KR" sz="2000" b="1" dirty="0" smtClean="0"/>
              <a:t>FOLLOW-UP CONSIDERATIONS</a:t>
            </a:r>
          </a:p>
          <a:p>
            <a:r>
              <a:rPr lang="en-US" altLang="ko-KR" sz="1600" b="1" dirty="0" smtClean="0"/>
              <a:t>1. Monitoring </a:t>
            </a:r>
            <a:r>
              <a:rPr lang="en-US" altLang="ko-KR" sz="1600" b="1" dirty="0"/>
              <a:t>for Complications in the First Months After AF </a:t>
            </a:r>
            <a:r>
              <a:rPr lang="en-US" altLang="ko-KR" sz="1600" b="1" dirty="0" smtClean="0"/>
              <a:t>Ablation</a:t>
            </a:r>
          </a:p>
          <a:p>
            <a:r>
              <a:rPr lang="en-US" altLang="ko-KR" sz="1600" b="1" i="1" dirty="0" smtClean="0"/>
              <a:t>    Signs </a:t>
            </a:r>
            <a:r>
              <a:rPr lang="en-US" altLang="ko-KR" sz="1600" b="1" i="1" dirty="0"/>
              <a:t>and Symptoms of Complications Within 1 Month </a:t>
            </a:r>
            <a:r>
              <a:rPr lang="en-US" altLang="ko-KR" sz="1600" b="1" i="1" dirty="0" smtClean="0"/>
              <a:t>Postablation</a:t>
            </a:r>
          </a:p>
          <a:p>
            <a:r>
              <a:rPr lang="en-US" altLang="ko-KR" sz="1600" b="1" i="1" dirty="0" smtClean="0"/>
              <a:t>    Signs </a:t>
            </a:r>
            <a:r>
              <a:rPr lang="en-US" altLang="ko-KR" sz="1600" b="1" i="1" dirty="0"/>
              <a:t>and Symptoms of Complications More Than a Month </a:t>
            </a:r>
            <a:r>
              <a:rPr lang="en-US" altLang="ko-KR" sz="1600" b="1" i="1" dirty="0" smtClean="0"/>
              <a:t>Postablation</a:t>
            </a:r>
          </a:p>
          <a:p>
            <a:r>
              <a:rPr lang="en-US" altLang="ko-KR" sz="1600" b="1" dirty="0" smtClean="0"/>
              <a:t>2. ECG </a:t>
            </a:r>
            <a:r>
              <a:rPr lang="en-US" altLang="ko-KR" sz="1600" b="1" dirty="0"/>
              <a:t>Monitoring Pre- and Postablation</a:t>
            </a:r>
            <a:endParaRPr lang="ko-KR" altLang="ko-KR" sz="1600" dirty="0"/>
          </a:p>
          <a:p>
            <a:r>
              <a:rPr lang="en-US" altLang="ko-KR" sz="1600" b="1" dirty="0" smtClean="0"/>
              <a:t>3. Available </a:t>
            </a:r>
            <a:r>
              <a:rPr lang="en-US" altLang="ko-KR" sz="1600" b="1" dirty="0"/>
              <a:t>Methods for Arrhythmia </a:t>
            </a:r>
            <a:r>
              <a:rPr lang="en-US" altLang="ko-KR" sz="1600" b="1" dirty="0" smtClean="0"/>
              <a:t>Monitoring</a:t>
            </a:r>
          </a:p>
          <a:p>
            <a:r>
              <a:rPr lang="en-US" altLang="ko-KR" sz="1600" b="1" dirty="0" smtClean="0"/>
              <a:t>4. Follow-up </a:t>
            </a:r>
            <a:r>
              <a:rPr lang="en-US" altLang="ko-KR" sz="1600" b="1" dirty="0"/>
              <a:t>and Monitoring Guidelines for Routine Clinical </a:t>
            </a:r>
            <a:r>
              <a:rPr lang="en-US" altLang="ko-KR" sz="1600" b="1" dirty="0" smtClean="0"/>
              <a:t>Care</a:t>
            </a:r>
          </a:p>
          <a:p>
            <a:endParaRPr lang="en-US" altLang="ko-KR" sz="1600" b="1" dirty="0"/>
          </a:p>
          <a:p>
            <a:r>
              <a:rPr lang="en-US" altLang="ko-KR" sz="1600" b="1" dirty="0"/>
              <a:t>EARLY RECURRENCE AFTER </a:t>
            </a:r>
            <a:r>
              <a:rPr lang="en-US" altLang="ko-KR" sz="1600" b="1" dirty="0" smtClean="0"/>
              <a:t>ABLATION</a:t>
            </a:r>
          </a:p>
          <a:p>
            <a:pPr marL="342900" indent="-342900">
              <a:buAutoNum type="arabicPeriod"/>
            </a:pPr>
            <a:r>
              <a:rPr lang="en-US" altLang="ko-KR" sz="1600" b="1" dirty="0" smtClean="0"/>
              <a:t>Definition </a:t>
            </a:r>
            <a:r>
              <a:rPr lang="en-US" altLang="ko-KR" sz="1600" b="1" dirty="0"/>
              <a:t>and </a:t>
            </a:r>
            <a:r>
              <a:rPr lang="en-US" altLang="ko-KR" sz="1600" b="1" dirty="0" smtClean="0"/>
              <a:t>Incidence</a:t>
            </a:r>
          </a:p>
          <a:p>
            <a:pPr marL="342900" indent="-342900">
              <a:buAutoNum type="arabicPeriod"/>
            </a:pPr>
            <a:r>
              <a:rPr lang="en-US" altLang="ko-KR" sz="1600" b="1" dirty="0"/>
              <a:t>Causes of </a:t>
            </a:r>
            <a:r>
              <a:rPr lang="en-US" altLang="ko-KR" sz="1600" b="1" dirty="0" smtClean="0"/>
              <a:t>Recurrences</a:t>
            </a:r>
          </a:p>
          <a:p>
            <a:pPr marL="342900" indent="-342900">
              <a:buFontTx/>
              <a:buAutoNum type="arabicPeriod"/>
            </a:pPr>
            <a:r>
              <a:rPr lang="en-US" altLang="ko-KR" sz="1600" b="1" dirty="0"/>
              <a:t>Early Recurrence as a Predictor of Failure</a:t>
            </a:r>
            <a:endParaRPr lang="ko-KR" altLang="ko-KR" sz="1600" dirty="0"/>
          </a:p>
          <a:p>
            <a:pPr marL="342900" indent="-342900">
              <a:buAutoNum type="arabicPeriod"/>
            </a:pPr>
            <a:r>
              <a:rPr lang="en-US" altLang="ko-KR" sz="1600" b="1" dirty="0"/>
              <a:t>Antiarrhythmic </a:t>
            </a:r>
            <a:r>
              <a:rPr lang="en-US" altLang="ko-KR" sz="1600" b="1" dirty="0" smtClean="0"/>
              <a:t>Drugs</a:t>
            </a:r>
          </a:p>
          <a:p>
            <a:pPr marL="342900" indent="-342900">
              <a:buFontTx/>
              <a:buAutoNum type="arabicPeriod"/>
            </a:pPr>
            <a:r>
              <a:rPr lang="en-US" altLang="ko-KR" sz="1600" b="1" dirty="0"/>
              <a:t>Corticosteroids</a:t>
            </a:r>
            <a:endParaRPr lang="ko-KR" altLang="ko-KR" sz="1600" dirty="0"/>
          </a:p>
          <a:p>
            <a:pPr marL="342900" indent="-342900">
              <a:buFontTx/>
              <a:buAutoNum type="arabicPeriod"/>
            </a:pPr>
            <a:r>
              <a:rPr lang="en-US" altLang="ko-KR" sz="1600" b="1" dirty="0"/>
              <a:t>Colchicine</a:t>
            </a:r>
            <a:endParaRPr lang="ko-KR" altLang="ko-KR" sz="1600" dirty="0"/>
          </a:p>
          <a:p>
            <a:pPr marL="342900" indent="-342900">
              <a:buAutoNum type="arabicPeriod" startAt="7"/>
            </a:pPr>
            <a:r>
              <a:rPr lang="en-US" altLang="ko-KR" sz="1600" b="1" dirty="0" smtClean="0"/>
              <a:t>CARDIOVERSION</a:t>
            </a:r>
          </a:p>
          <a:p>
            <a:pPr marL="342900" indent="-342900">
              <a:buFontTx/>
              <a:buAutoNum type="arabicPeriod" startAt="7"/>
            </a:pPr>
            <a:r>
              <a:rPr lang="en-US" altLang="ko-KR" sz="1600" b="1" dirty="0"/>
              <a:t>EARLY REABLATION</a:t>
            </a:r>
            <a:endParaRPr lang="ko-KR" altLang="ko-KR" sz="1600" dirty="0"/>
          </a:p>
          <a:p>
            <a:endParaRPr lang="en-US" altLang="ko-KR" sz="1600" dirty="0" smtClean="0"/>
          </a:p>
          <a:p>
            <a:r>
              <a:rPr lang="en-US" altLang="ko-KR" sz="1600" b="1" dirty="0"/>
              <a:t>Atrial Tachycardias After AF </a:t>
            </a:r>
            <a:r>
              <a:rPr lang="en-US" altLang="ko-KR" sz="1600" b="1" dirty="0" smtClean="0"/>
              <a:t>Ablation</a:t>
            </a:r>
          </a:p>
          <a:p>
            <a:pPr marL="342900" indent="-342900">
              <a:buAutoNum type="arabicPeriod"/>
            </a:pPr>
            <a:r>
              <a:rPr lang="en-US" altLang="ko-KR" sz="1600" b="1" dirty="0" smtClean="0"/>
              <a:t>Antiarrhythmic </a:t>
            </a:r>
            <a:r>
              <a:rPr lang="en-US" altLang="ko-KR" sz="1600" b="1" dirty="0"/>
              <a:t>and Other Pharmacological Therapy </a:t>
            </a:r>
            <a:r>
              <a:rPr lang="en-US" altLang="ko-KR" sz="1600" b="1" dirty="0" smtClean="0"/>
              <a:t>Postablation</a:t>
            </a:r>
          </a:p>
          <a:p>
            <a:pPr marL="342900" indent="-342900">
              <a:buFontTx/>
              <a:buAutoNum type="arabicPeriod"/>
            </a:pPr>
            <a:r>
              <a:rPr lang="en-US" altLang="ko-KR" sz="1600" b="1" dirty="0" smtClean="0"/>
              <a:t>Later-Term </a:t>
            </a:r>
            <a:r>
              <a:rPr lang="en-US" altLang="ko-KR" sz="1600" b="1" dirty="0"/>
              <a:t>Repeat Ablation </a:t>
            </a:r>
            <a:r>
              <a:rPr lang="en-US" altLang="ko-KR" sz="1600" b="1" dirty="0" smtClean="0"/>
              <a:t>Procedures</a:t>
            </a:r>
          </a:p>
          <a:p>
            <a:pPr marL="342900" indent="-342900">
              <a:buFontTx/>
              <a:buAutoNum type="arabicPeriod"/>
            </a:pPr>
            <a:r>
              <a:rPr lang="en-US" altLang="ko-KR" sz="1600" b="1" dirty="0"/>
              <a:t>Autonomic Alterations</a:t>
            </a:r>
            <a:endParaRPr lang="ko-KR" altLang="ko-KR" sz="1600" dirty="0"/>
          </a:p>
          <a:p>
            <a:pPr marL="342900" indent="-342900">
              <a:buFontTx/>
              <a:buAutoNum type="arabicPeriod"/>
            </a:pPr>
            <a:endParaRPr lang="ko-KR" altLang="ko-KR" sz="1600" dirty="0"/>
          </a:p>
          <a:p>
            <a:pPr marL="342900" indent="-342900">
              <a:buAutoNum type="arabicPeriod"/>
            </a:pPr>
            <a:endParaRPr lang="ko-KR" altLang="ko-KR" sz="1600" dirty="0"/>
          </a:p>
          <a:p>
            <a:endParaRPr lang="ko-KR" altLang="ko-KR" sz="1600" dirty="0"/>
          </a:p>
          <a:p>
            <a:endParaRPr lang="ko-KR" altLang="ko-KR" sz="1600" dirty="0"/>
          </a:p>
          <a:p>
            <a:endParaRPr lang="ko-KR" altLang="ko-KR" sz="1600" dirty="0"/>
          </a:p>
          <a:p>
            <a:endParaRPr lang="ko-KR" altLang="ko-KR" sz="1600" dirty="0"/>
          </a:p>
          <a:p>
            <a:endParaRPr lang="ko-KR" altLang="ko-KR" sz="1600" dirty="0"/>
          </a:p>
          <a:p>
            <a:endParaRPr lang="ko-KR" altLang="ko-KR" sz="1600" dirty="0"/>
          </a:p>
        </p:txBody>
      </p:sp>
      <p:sp>
        <p:nvSpPr>
          <p:cNvPr id="3" name="직사각형 2"/>
          <p:cNvSpPr/>
          <p:nvPr/>
        </p:nvSpPr>
        <p:spPr>
          <a:xfrm>
            <a:off x="743855" y="5805264"/>
            <a:ext cx="8136904" cy="381771"/>
          </a:xfrm>
          <a:prstGeom prst="rect">
            <a:avLst/>
          </a:prstGeom>
        </p:spPr>
        <p:txBody>
          <a:bodyPr wrap="square">
            <a:spAutoFit/>
          </a:bodyPr>
          <a:lstStyle/>
          <a:p>
            <a:pPr marL="71755" marR="7620" indent="-6350">
              <a:lnSpc>
                <a:spcPct val="110000"/>
              </a:lnSpc>
              <a:spcAft>
                <a:spcPts val="265"/>
              </a:spcAft>
            </a:pPr>
            <a:r>
              <a:rPr lang="en-US" altLang="ko-KR" b="1" dirty="0">
                <a:ea typeface="Arial" panose="020B0604020202020204" pitchFamily="34" charset="0"/>
              </a:rPr>
              <a:t>Very Late Recurrence (More Than </a:t>
            </a:r>
            <a:r>
              <a:rPr lang="en-US" altLang="ko-KR" b="1" dirty="0" smtClean="0">
                <a:ea typeface="Arial" panose="020B0604020202020204" pitchFamily="34" charset="0"/>
              </a:rPr>
              <a:t>1 </a:t>
            </a:r>
            <a:r>
              <a:rPr lang="en-US" altLang="ko-KR" b="1" dirty="0">
                <a:ea typeface="Arial" panose="020B0604020202020204" pitchFamily="34" charset="0"/>
              </a:rPr>
              <a:t>Year) After AF Ablation</a:t>
            </a:r>
            <a:endParaRPr lang="ko-KR" altLang="ko-KR" sz="1200" b="1" dirty="0">
              <a:effectLst/>
              <a:ea typeface="Arial" panose="020B0604020202020204" pitchFamily="34" charset="0"/>
            </a:endParaRPr>
          </a:p>
        </p:txBody>
      </p:sp>
      <p:pic>
        <p:nvPicPr>
          <p:cNvPr id="6" name="그림 5"/>
          <p:cNvPicPr>
            <a:picLocks noChangeAspect="1"/>
          </p:cNvPicPr>
          <p:nvPr/>
        </p:nvPicPr>
        <p:blipFill>
          <a:blip r:embed="rId3"/>
          <a:stretch>
            <a:fillRect/>
          </a:stretch>
        </p:blipFill>
        <p:spPr>
          <a:xfrm>
            <a:off x="251520" y="476672"/>
            <a:ext cx="584724" cy="592590"/>
          </a:xfrm>
          <a:prstGeom prst="rect">
            <a:avLst/>
          </a:prstGeom>
        </p:spPr>
      </p:pic>
    </p:spTree>
    <p:extLst>
      <p:ext uri="{BB962C8B-B14F-4D97-AF65-F5344CB8AC3E}">
        <p14:creationId xmlns:p14="http://schemas.microsoft.com/office/powerpoint/2010/main" val="1222995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표 1"/>
          <p:cNvGraphicFramePr>
            <a:graphicFrameLocks noGrp="1"/>
          </p:cNvGraphicFramePr>
          <p:nvPr>
            <p:extLst>
              <p:ext uri="{D42A27DB-BD31-4B8C-83A1-F6EECF244321}">
                <p14:modId xmlns:p14="http://schemas.microsoft.com/office/powerpoint/2010/main" val="2481058856"/>
              </p:ext>
            </p:extLst>
          </p:nvPr>
        </p:nvGraphicFramePr>
        <p:xfrm>
          <a:off x="181764" y="548681"/>
          <a:ext cx="8820473" cy="6192688"/>
        </p:xfrm>
        <a:graphic>
          <a:graphicData uri="http://schemas.openxmlformats.org/drawingml/2006/table">
            <a:tbl>
              <a:tblPr firstRow="1" firstCol="1" bandRow="1">
                <a:tableStyleId>{5C22544A-7EE6-4342-B048-85BDC9FD1C3A}</a:tableStyleId>
              </a:tblPr>
              <a:tblGrid>
                <a:gridCol w="2243666"/>
                <a:gridCol w="2131330"/>
                <a:gridCol w="2095500"/>
                <a:gridCol w="2349977"/>
              </a:tblGrid>
              <a:tr h="489325">
                <a:tc gridSpan="2">
                  <a:txBody>
                    <a:bodyPr/>
                    <a:lstStyle/>
                    <a:p>
                      <a:pPr marR="316230" algn="ctr">
                        <a:lnSpc>
                          <a:spcPct val="107000"/>
                        </a:lnSpc>
                        <a:spcAft>
                          <a:spcPts val="0"/>
                        </a:spcAft>
                      </a:pPr>
                      <a:r>
                        <a:rPr lang="en-US" sz="1400" dirty="0">
                          <a:effectLst/>
                        </a:rPr>
                        <a:t> </a:t>
                      </a:r>
                      <a:endParaRPr lang="ko-KR"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12748" marR="879" marT="18023" marB="0">
                    <a:solidFill>
                      <a:schemeClr val="tx2">
                        <a:lumMod val="25000"/>
                      </a:schemeClr>
                    </a:solidFill>
                  </a:tcPr>
                </a:tc>
                <a:tc hMerge="1">
                  <a:txBody>
                    <a:bodyPr/>
                    <a:lstStyle/>
                    <a:p>
                      <a:pPr marR="316230">
                        <a:lnSpc>
                          <a:spcPct val="107000"/>
                        </a:lnSpc>
                        <a:spcAft>
                          <a:spcPts val="0"/>
                        </a:spcAft>
                      </a:pPr>
                      <a:endParaRPr lang="ko-KR"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12748" marR="879" marT="18023" marB="0" anchor="ctr">
                    <a:solidFill>
                      <a:schemeClr val="tx2">
                        <a:lumMod val="25000"/>
                      </a:schemeClr>
                    </a:solidFill>
                  </a:tcPr>
                </a:tc>
                <a:tc>
                  <a:txBody>
                    <a:bodyPr/>
                    <a:lstStyle/>
                    <a:p>
                      <a:pPr marR="316230">
                        <a:lnSpc>
                          <a:spcPct val="107000"/>
                        </a:lnSpc>
                        <a:spcAft>
                          <a:spcPts val="0"/>
                        </a:spcAft>
                      </a:pPr>
                      <a:r>
                        <a:rPr lang="en-US" sz="1400" dirty="0">
                          <a:effectLst/>
                        </a:rPr>
                        <a:t>Differential</a:t>
                      </a:r>
                      <a:endParaRPr lang="ko-KR"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12748" marR="879" marT="18023" marB="0" anchor="ctr">
                    <a:solidFill>
                      <a:schemeClr val="tx2">
                        <a:lumMod val="25000"/>
                      </a:schemeClr>
                    </a:solidFill>
                  </a:tcPr>
                </a:tc>
                <a:tc>
                  <a:txBody>
                    <a:bodyPr/>
                    <a:lstStyle/>
                    <a:p>
                      <a:pPr marL="53340">
                        <a:lnSpc>
                          <a:spcPct val="107000"/>
                        </a:lnSpc>
                        <a:spcAft>
                          <a:spcPts val="0"/>
                        </a:spcAft>
                      </a:pPr>
                      <a:r>
                        <a:rPr lang="en-US" sz="1400" dirty="0">
                          <a:effectLst/>
                        </a:rPr>
                        <a:t>Suggested evaluation</a:t>
                      </a:r>
                      <a:endParaRPr lang="ko-KR"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12748" marR="879" marT="18023" marB="0" anchor="ctr">
                    <a:solidFill>
                      <a:schemeClr val="tx2">
                        <a:lumMod val="25000"/>
                      </a:schemeClr>
                    </a:solidFill>
                  </a:tcPr>
                </a:tc>
              </a:tr>
              <a:tr h="582836">
                <a:tc gridSpan="4">
                  <a:txBody>
                    <a:bodyPr/>
                    <a:lstStyle/>
                    <a:p>
                      <a:pPr>
                        <a:lnSpc>
                          <a:spcPct val="107000"/>
                        </a:lnSpc>
                        <a:spcAft>
                          <a:spcPts val="0"/>
                        </a:spcAft>
                      </a:pPr>
                      <a:r>
                        <a:rPr lang="en-US" sz="2000" dirty="0" smtClean="0">
                          <a:solidFill>
                            <a:srgbClr val="FFFF00"/>
                          </a:solidFill>
                          <a:effectLst/>
                        </a:rPr>
                        <a:t>  Signs </a:t>
                      </a:r>
                      <a:r>
                        <a:rPr lang="en-US" sz="2000" dirty="0">
                          <a:solidFill>
                            <a:srgbClr val="FFFF00"/>
                          </a:solidFill>
                          <a:effectLst/>
                        </a:rPr>
                        <a:t>and symptoms of complications </a:t>
                      </a:r>
                      <a:r>
                        <a:rPr lang="en-US" sz="2000" dirty="0" smtClean="0">
                          <a:solidFill>
                            <a:srgbClr val="FFFF00"/>
                          </a:solidFill>
                          <a:effectLst/>
                        </a:rPr>
                        <a:t>within </a:t>
                      </a:r>
                      <a:r>
                        <a:rPr lang="en-US" sz="2000" dirty="0">
                          <a:solidFill>
                            <a:srgbClr val="FFFF00"/>
                          </a:solidFill>
                          <a:effectLst/>
                        </a:rPr>
                        <a:t>a month </a:t>
                      </a:r>
                      <a:r>
                        <a:rPr lang="en-US" sz="2000" dirty="0" smtClean="0">
                          <a:solidFill>
                            <a:srgbClr val="FFFF00"/>
                          </a:solidFill>
                          <a:effectLst/>
                        </a:rPr>
                        <a:t>postablation</a:t>
                      </a:r>
                      <a:endParaRPr lang="ko-KR" sz="2800" dirty="0">
                        <a:solidFill>
                          <a:srgbClr val="FFFF00"/>
                        </a:solidFill>
                        <a:effectLst/>
                        <a:latin typeface="Calibri" panose="020F0502020204030204" pitchFamily="34" charset="0"/>
                        <a:ea typeface="Calibri" panose="020F0502020204030204" pitchFamily="34" charset="0"/>
                        <a:cs typeface="Calibri" panose="020F0502020204030204" pitchFamily="34" charset="0"/>
                      </a:endParaRPr>
                    </a:p>
                  </a:txBody>
                  <a:tcPr marL="12748" marR="879" marT="18023" marB="0">
                    <a:solidFill>
                      <a:schemeClr val="tx2">
                        <a:lumMod val="25000"/>
                      </a:schemeClr>
                    </a:solidFill>
                  </a:tcPr>
                </a:tc>
                <a:tc hMerge="1">
                  <a:txBody>
                    <a:bodyPr/>
                    <a:lstStyle/>
                    <a:p>
                      <a:pPr latinLnBrk="1"/>
                      <a:endParaRPr lang="ko-KR" altLang="en-US"/>
                    </a:p>
                  </a:txBody>
                  <a:tcPr/>
                </a:tc>
                <a:tc hMerge="1">
                  <a:txBody>
                    <a:bodyPr/>
                    <a:lstStyle/>
                    <a:p>
                      <a:endParaRPr lang="en-US"/>
                    </a:p>
                  </a:txBody>
                  <a:tcPr/>
                </a:tc>
                <a:tc hMerge="1">
                  <a:txBody>
                    <a:bodyPr/>
                    <a:lstStyle/>
                    <a:p>
                      <a:endParaRPr lang="en-US"/>
                    </a:p>
                  </a:txBody>
                  <a:tcPr/>
                </a:tc>
              </a:tr>
              <a:tr h="583834">
                <a:tc>
                  <a:txBody>
                    <a:bodyPr/>
                    <a:lstStyle/>
                    <a:p>
                      <a:pPr>
                        <a:lnSpc>
                          <a:spcPct val="107000"/>
                        </a:lnSpc>
                        <a:spcAft>
                          <a:spcPts val="0"/>
                        </a:spcAft>
                      </a:pPr>
                      <a:r>
                        <a:rPr lang="en-US" sz="1600" b="1" dirty="0" smtClean="0">
                          <a:effectLst/>
                        </a:rPr>
                        <a:t>  Back </a:t>
                      </a:r>
                      <a:r>
                        <a:rPr lang="en-US" sz="1600" b="1" dirty="0">
                          <a:effectLst/>
                        </a:rPr>
                        <a:t>pain</a:t>
                      </a:r>
                      <a:endParaRPr lang="ko-KR" sz="200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12748" marR="879" marT="18023" marB="0">
                    <a:solidFill>
                      <a:schemeClr val="tx2">
                        <a:lumMod val="25000"/>
                      </a:schemeClr>
                    </a:solidFill>
                  </a:tcPr>
                </a:tc>
                <a:tc gridSpan="2">
                  <a:txBody>
                    <a:bodyPr/>
                    <a:lstStyle/>
                    <a:p>
                      <a:pPr marR="398780" algn="l">
                        <a:lnSpc>
                          <a:spcPct val="107000"/>
                        </a:lnSpc>
                        <a:spcAft>
                          <a:spcPts val="0"/>
                        </a:spcAft>
                      </a:pPr>
                      <a:r>
                        <a:rPr lang="en-US" sz="1600" b="0" dirty="0" smtClean="0">
                          <a:effectLst/>
                        </a:rPr>
                        <a:t>Musculoskeletal,</a:t>
                      </a:r>
                      <a:r>
                        <a:rPr lang="en-US" sz="1600" b="0" baseline="0" dirty="0" smtClean="0">
                          <a:effectLst/>
                        </a:rPr>
                        <a:t> </a:t>
                      </a:r>
                      <a:r>
                        <a:rPr lang="en-US" sz="1600" b="0" dirty="0" smtClean="0">
                          <a:effectLst/>
                        </a:rPr>
                        <a:t>retroperitoneal hematoma</a:t>
                      </a:r>
                      <a:endParaRPr lang="ko-KR" sz="2000" b="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12748" marR="879" marT="18023" marB="0"/>
                </a:tc>
                <a:tc hMerge="1">
                  <a:txBody>
                    <a:bodyPr/>
                    <a:lstStyle/>
                    <a:p>
                      <a:endParaRPr lang="en-US"/>
                    </a:p>
                  </a:txBody>
                  <a:tcPr/>
                </a:tc>
                <a:tc>
                  <a:txBody>
                    <a:bodyPr/>
                    <a:lstStyle/>
                    <a:p>
                      <a:pPr>
                        <a:lnSpc>
                          <a:spcPct val="107000"/>
                        </a:lnSpc>
                        <a:spcAft>
                          <a:spcPts val="0"/>
                        </a:spcAft>
                      </a:pPr>
                      <a:r>
                        <a:rPr lang="en-US" sz="1600" b="0" dirty="0">
                          <a:effectLst/>
                        </a:rPr>
                        <a:t>Physical exam, CT imaging</a:t>
                      </a:r>
                      <a:endParaRPr lang="ko-KR" sz="2000" b="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12748" marR="879" marT="18023" marB="0"/>
                </a:tc>
              </a:tr>
              <a:tr h="1279958">
                <a:tc>
                  <a:txBody>
                    <a:bodyPr/>
                    <a:lstStyle/>
                    <a:p>
                      <a:pPr>
                        <a:lnSpc>
                          <a:spcPct val="107000"/>
                        </a:lnSpc>
                        <a:spcAft>
                          <a:spcPts val="0"/>
                        </a:spcAft>
                      </a:pPr>
                      <a:r>
                        <a:rPr lang="en-US" sz="1600" b="1" dirty="0" smtClean="0">
                          <a:effectLst/>
                        </a:rPr>
                        <a:t>  Chest  pain</a:t>
                      </a:r>
                      <a:endParaRPr lang="ko-KR" sz="200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12748" marR="879" marT="18023" marB="0">
                    <a:solidFill>
                      <a:schemeClr val="tx2">
                        <a:lumMod val="25000"/>
                      </a:schemeClr>
                    </a:solidFill>
                  </a:tcPr>
                </a:tc>
                <a:tc gridSpan="2">
                  <a:txBody>
                    <a:bodyPr/>
                    <a:lstStyle/>
                    <a:p>
                      <a:pPr marR="398780" algn="l">
                        <a:lnSpc>
                          <a:spcPct val="107000"/>
                        </a:lnSpc>
                        <a:spcAft>
                          <a:spcPts val="0"/>
                        </a:spcAft>
                      </a:pPr>
                      <a:r>
                        <a:rPr lang="en-US" sz="1600" b="0" dirty="0">
                          <a:effectLst/>
                        </a:rPr>
                        <a:t>Pericarditis, pericardial effusion, coronary stenosis (ablation related), </a:t>
                      </a:r>
                      <a:r>
                        <a:rPr lang="en-US" sz="1600" b="0" dirty="0" smtClean="0">
                          <a:effectLst/>
                        </a:rPr>
                        <a:t>pulmonary </a:t>
                      </a:r>
                      <a:r>
                        <a:rPr lang="en-US" sz="1600" b="0" dirty="0">
                          <a:effectLst/>
                        </a:rPr>
                        <a:t>vein stenosis, musculoskeletal (</a:t>
                      </a:r>
                      <a:r>
                        <a:rPr lang="en-US" sz="1600" b="0" dirty="0" smtClean="0">
                          <a:effectLst/>
                        </a:rPr>
                        <a:t>after cardioversion</a:t>
                      </a:r>
                      <a:r>
                        <a:rPr lang="en-US" sz="1600" b="0" dirty="0">
                          <a:effectLst/>
                        </a:rPr>
                        <a:t>), </a:t>
                      </a:r>
                      <a:r>
                        <a:rPr lang="en-US" sz="1600" b="0" dirty="0" smtClean="0">
                          <a:effectLst/>
                        </a:rPr>
                        <a:t>worsening </a:t>
                      </a:r>
                      <a:r>
                        <a:rPr lang="en-US" sz="1600" b="0" dirty="0">
                          <a:effectLst/>
                        </a:rPr>
                        <a:t>reflux</a:t>
                      </a:r>
                      <a:endParaRPr lang="ko-KR" sz="2000" b="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12748" marR="879" marT="18023" marB="0"/>
                </a:tc>
                <a:tc hMerge="1">
                  <a:txBody>
                    <a:bodyPr/>
                    <a:lstStyle/>
                    <a:p>
                      <a:endParaRPr lang="en-US"/>
                    </a:p>
                  </a:txBody>
                  <a:tcPr/>
                </a:tc>
                <a:tc>
                  <a:txBody>
                    <a:bodyPr/>
                    <a:lstStyle/>
                    <a:p>
                      <a:pPr>
                        <a:lnSpc>
                          <a:spcPct val="107000"/>
                        </a:lnSpc>
                        <a:spcAft>
                          <a:spcPts val="0"/>
                        </a:spcAft>
                      </a:pPr>
                      <a:r>
                        <a:rPr lang="en-US" sz="1600" b="0" dirty="0">
                          <a:effectLst/>
                        </a:rPr>
                        <a:t>Physical exam, chest X-ray, ECG, echocardiogram, stress test, </a:t>
                      </a:r>
                      <a:r>
                        <a:rPr lang="en-US" sz="1600" b="0" dirty="0" smtClean="0">
                          <a:effectLst/>
                        </a:rPr>
                        <a:t>cardiac </a:t>
                      </a:r>
                      <a:r>
                        <a:rPr lang="en-US" sz="1600" b="0" dirty="0">
                          <a:effectLst/>
                        </a:rPr>
                        <a:t>catheterization, chest CT </a:t>
                      </a:r>
                      <a:endParaRPr lang="ko-KR" sz="2000" b="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12748" marR="879" marT="18023" marB="0"/>
                </a:tc>
              </a:tr>
              <a:tr h="864667">
                <a:tc>
                  <a:txBody>
                    <a:bodyPr/>
                    <a:lstStyle/>
                    <a:p>
                      <a:pPr>
                        <a:lnSpc>
                          <a:spcPct val="107000"/>
                        </a:lnSpc>
                        <a:spcAft>
                          <a:spcPts val="0"/>
                        </a:spcAft>
                      </a:pPr>
                      <a:r>
                        <a:rPr lang="en-US" sz="1600" b="1" dirty="0" smtClean="0">
                          <a:effectLst/>
                        </a:rPr>
                        <a:t>  Cough </a:t>
                      </a:r>
                      <a:endParaRPr lang="ko-KR" sz="200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12748" marR="879" marT="18023" marB="0">
                    <a:solidFill>
                      <a:schemeClr val="tx2">
                        <a:lumMod val="25000"/>
                      </a:schemeClr>
                    </a:solidFill>
                  </a:tcPr>
                </a:tc>
                <a:tc gridSpan="2">
                  <a:txBody>
                    <a:bodyPr/>
                    <a:lstStyle/>
                    <a:p>
                      <a:pPr marR="398780" algn="just">
                        <a:lnSpc>
                          <a:spcPct val="107000"/>
                        </a:lnSpc>
                        <a:spcAft>
                          <a:spcPts val="0"/>
                        </a:spcAft>
                      </a:pPr>
                      <a:r>
                        <a:rPr lang="en-US" sz="1600" b="0" dirty="0">
                          <a:effectLst/>
                        </a:rPr>
                        <a:t>Infectious process, bronchial </a:t>
                      </a:r>
                      <a:r>
                        <a:rPr lang="en-US" sz="1600" b="0" dirty="0" smtClean="0">
                          <a:effectLst/>
                        </a:rPr>
                        <a:t>irritation</a:t>
                      </a:r>
                    </a:p>
                    <a:p>
                      <a:pPr marR="398780" algn="just">
                        <a:lnSpc>
                          <a:spcPct val="107000"/>
                        </a:lnSpc>
                        <a:spcAft>
                          <a:spcPts val="0"/>
                        </a:spcAft>
                      </a:pPr>
                      <a:r>
                        <a:rPr lang="en-US" sz="1600" b="0" dirty="0" smtClean="0">
                          <a:effectLst/>
                        </a:rPr>
                        <a:t>(mechanical</a:t>
                      </a:r>
                      <a:r>
                        <a:rPr lang="en-US" sz="1600" b="0" dirty="0">
                          <a:effectLst/>
                        </a:rPr>
                        <a:t>, cryoballoon), </a:t>
                      </a:r>
                      <a:endParaRPr lang="en-US" sz="1600" b="0" dirty="0" smtClean="0">
                        <a:effectLst/>
                      </a:endParaRPr>
                    </a:p>
                    <a:p>
                      <a:pPr marR="398780" algn="just">
                        <a:lnSpc>
                          <a:spcPct val="107000"/>
                        </a:lnSpc>
                        <a:spcAft>
                          <a:spcPts val="0"/>
                        </a:spcAft>
                      </a:pPr>
                      <a:r>
                        <a:rPr lang="en-US" sz="1600" b="0" dirty="0" smtClean="0">
                          <a:effectLst/>
                        </a:rPr>
                        <a:t>pulmonary </a:t>
                      </a:r>
                      <a:r>
                        <a:rPr lang="en-US" sz="1600" b="0" dirty="0">
                          <a:effectLst/>
                        </a:rPr>
                        <a:t>vein stenosis </a:t>
                      </a:r>
                      <a:endParaRPr lang="ko-KR" sz="2000" b="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12748" marR="879" marT="18023" marB="0"/>
                </a:tc>
                <a:tc hMerge="1">
                  <a:txBody>
                    <a:bodyPr/>
                    <a:lstStyle/>
                    <a:p>
                      <a:endParaRPr lang="en-US"/>
                    </a:p>
                  </a:txBody>
                  <a:tcPr/>
                </a:tc>
                <a:tc>
                  <a:txBody>
                    <a:bodyPr/>
                    <a:lstStyle/>
                    <a:p>
                      <a:pPr>
                        <a:lnSpc>
                          <a:spcPct val="107000"/>
                        </a:lnSpc>
                        <a:spcAft>
                          <a:spcPts val="0"/>
                        </a:spcAft>
                      </a:pPr>
                      <a:r>
                        <a:rPr lang="en-US" sz="1600" b="0" dirty="0">
                          <a:effectLst/>
                        </a:rPr>
                        <a:t>Physical exam, chest X-ray, </a:t>
                      </a:r>
                      <a:r>
                        <a:rPr lang="en-US" sz="1600" b="0" dirty="0" smtClean="0">
                          <a:effectLst/>
                        </a:rPr>
                        <a:t>            chest </a:t>
                      </a:r>
                      <a:r>
                        <a:rPr lang="en-US" sz="1600" b="0" dirty="0">
                          <a:effectLst/>
                        </a:rPr>
                        <a:t>CT</a:t>
                      </a:r>
                      <a:endParaRPr lang="ko-KR" sz="2000" b="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12748" marR="879" marT="18023" marB="0"/>
                </a:tc>
              </a:tr>
              <a:tr h="864667">
                <a:tc>
                  <a:txBody>
                    <a:bodyPr/>
                    <a:lstStyle/>
                    <a:p>
                      <a:pPr>
                        <a:lnSpc>
                          <a:spcPct val="107000"/>
                        </a:lnSpc>
                        <a:spcAft>
                          <a:spcPts val="0"/>
                        </a:spcAft>
                      </a:pPr>
                      <a:r>
                        <a:rPr lang="en-US" sz="1600" b="1" dirty="0" smtClean="0">
                          <a:effectLst/>
                        </a:rPr>
                        <a:t>  Dysphagia</a:t>
                      </a:r>
                      <a:endParaRPr lang="ko-KR" sz="200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12748" marR="879" marT="18023" marB="0">
                    <a:solidFill>
                      <a:schemeClr val="tx2">
                        <a:lumMod val="25000"/>
                      </a:schemeClr>
                    </a:solidFill>
                  </a:tcPr>
                </a:tc>
                <a:tc gridSpan="2">
                  <a:txBody>
                    <a:bodyPr/>
                    <a:lstStyle/>
                    <a:p>
                      <a:pPr marR="76835">
                        <a:lnSpc>
                          <a:spcPct val="107000"/>
                        </a:lnSpc>
                        <a:spcAft>
                          <a:spcPts val="0"/>
                        </a:spcAft>
                      </a:pPr>
                      <a:r>
                        <a:rPr lang="en-US" sz="1600" b="0" dirty="0">
                          <a:effectLst/>
                        </a:rPr>
                        <a:t>Esophageal irritation (related to transesophageal </a:t>
                      </a:r>
                      <a:r>
                        <a:rPr lang="en-US" sz="1600" b="0" dirty="0" smtClean="0">
                          <a:effectLst/>
                        </a:rPr>
                        <a:t> echocardiography</a:t>
                      </a:r>
                      <a:r>
                        <a:rPr lang="en-US" sz="1600" b="0" dirty="0">
                          <a:effectLst/>
                        </a:rPr>
                        <a:t>), </a:t>
                      </a:r>
                      <a:r>
                        <a:rPr lang="en-US" sz="1600" b="0" dirty="0" smtClean="0">
                          <a:effectLst/>
                        </a:rPr>
                        <a:t>AE fistula</a:t>
                      </a:r>
                      <a:endParaRPr lang="ko-KR" sz="2000" b="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12748" marR="879" marT="18023" marB="0"/>
                </a:tc>
                <a:tc hMerge="1">
                  <a:txBody>
                    <a:bodyPr/>
                    <a:lstStyle/>
                    <a:p>
                      <a:endParaRPr lang="en-US"/>
                    </a:p>
                  </a:txBody>
                  <a:tcPr/>
                </a:tc>
                <a:tc>
                  <a:txBody>
                    <a:bodyPr/>
                    <a:lstStyle/>
                    <a:p>
                      <a:pPr>
                        <a:lnSpc>
                          <a:spcPct val="113000"/>
                        </a:lnSpc>
                        <a:spcAft>
                          <a:spcPts val="0"/>
                        </a:spcAft>
                      </a:pPr>
                      <a:r>
                        <a:rPr lang="en-US" sz="1600" b="0" dirty="0">
                          <a:effectLst/>
                        </a:rPr>
                        <a:t>Physical exam, chest CT </a:t>
                      </a:r>
                      <a:r>
                        <a:rPr lang="en-US" sz="1600" b="0" dirty="0" smtClean="0">
                          <a:effectLst/>
                        </a:rPr>
                        <a:t>or   </a:t>
                      </a:r>
                      <a:r>
                        <a:rPr lang="en-US" sz="1600" b="0" dirty="0">
                          <a:effectLst/>
                        </a:rPr>
                        <a:t>MRI</a:t>
                      </a:r>
                      <a:endParaRPr lang="ko-KR" sz="2000" b="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12748" marR="879" marT="18023" marB="0"/>
                </a:tc>
              </a:tr>
              <a:tr h="615395">
                <a:tc>
                  <a:txBody>
                    <a:bodyPr/>
                    <a:lstStyle/>
                    <a:p>
                      <a:pPr>
                        <a:lnSpc>
                          <a:spcPct val="107000"/>
                        </a:lnSpc>
                        <a:spcAft>
                          <a:spcPts val="0"/>
                        </a:spcAft>
                      </a:pPr>
                      <a:r>
                        <a:rPr lang="en-US" sz="1600" b="1" dirty="0" smtClean="0">
                          <a:effectLst/>
                        </a:rPr>
                        <a:t>  Early </a:t>
                      </a:r>
                      <a:r>
                        <a:rPr lang="en-US" sz="1600" b="1" dirty="0">
                          <a:effectLst/>
                        </a:rPr>
                        <a:t>satiety, nausea</a:t>
                      </a:r>
                      <a:endParaRPr lang="ko-KR" sz="200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12748" marR="879" marT="18023" marB="0">
                    <a:solidFill>
                      <a:schemeClr val="tx2">
                        <a:lumMod val="25000"/>
                      </a:schemeClr>
                    </a:solidFill>
                  </a:tcPr>
                </a:tc>
                <a:tc gridSpan="2">
                  <a:txBody>
                    <a:bodyPr/>
                    <a:lstStyle/>
                    <a:p>
                      <a:pPr marR="76835">
                        <a:lnSpc>
                          <a:spcPct val="107000"/>
                        </a:lnSpc>
                        <a:spcAft>
                          <a:spcPts val="0"/>
                        </a:spcAft>
                      </a:pPr>
                      <a:r>
                        <a:rPr lang="en-US" sz="1600" b="0" dirty="0">
                          <a:effectLst/>
                        </a:rPr>
                        <a:t>Gastric denervation</a:t>
                      </a:r>
                      <a:endParaRPr lang="ko-KR" sz="2000" b="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12748" marR="879" marT="18023" marB="0"/>
                </a:tc>
                <a:tc hMerge="1">
                  <a:txBody>
                    <a:bodyPr/>
                    <a:lstStyle/>
                    <a:p>
                      <a:endParaRPr lang="en-US"/>
                    </a:p>
                  </a:txBody>
                  <a:tcPr/>
                </a:tc>
                <a:tc>
                  <a:txBody>
                    <a:bodyPr/>
                    <a:lstStyle/>
                    <a:p>
                      <a:pPr>
                        <a:lnSpc>
                          <a:spcPct val="113000"/>
                        </a:lnSpc>
                        <a:spcAft>
                          <a:spcPts val="0"/>
                        </a:spcAft>
                      </a:pPr>
                      <a:r>
                        <a:rPr lang="en-US" sz="1600" b="0" dirty="0">
                          <a:effectLst/>
                        </a:rPr>
                        <a:t>Physical exam, gastric </a:t>
                      </a:r>
                      <a:r>
                        <a:rPr lang="en-US" sz="1600" b="0" dirty="0" smtClean="0">
                          <a:effectLst/>
                        </a:rPr>
                        <a:t>            emptying   study</a:t>
                      </a:r>
                      <a:endParaRPr lang="ko-KR" sz="2000" b="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12748" marR="879" marT="18023" marB="0"/>
                </a:tc>
              </a:tr>
              <a:tr h="912006">
                <a:tc>
                  <a:txBody>
                    <a:bodyPr/>
                    <a:lstStyle/>
                    <a:p>
                      <a:pPr>
                        <a:lnSpc>
                          <a:spcPct val="107000"/>
                        </a:lnSpc>
                        <a:spcAft>
                          <a:spcPts val="0"/>
                        </a:spcAft>
                      </a:pPr>
                      <a:r>
                        <a:rPr lang="en-US" sz="1600" b="1" dirty="0" smtClean="0">
                          <a:effectLst/>
                        </a:rPr>
                        <a:t>  Fever </a:t>
                      </a:r>
                      <a:endParaRPr lang="ko-KR" sz="200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12748" marR="879" marT="18023" marB="0">
                    <a:solidFill>
                      <a:schemeClr val="tx2">
                        <a:lumMod val="25000"/>
                      </a:schemeClr>
                    </a:solidFill>
                  </a:tcPr>
                </a:tc>
                <a:tc gridSpan="2">
                  <a:txBody>
                    <a:bodyPr/>
                    <a:lstStyle/>
                    <a:p>
                      <a:pPr marR="76835">
                        <a:lnSpc>
                          <a:spcPct val="107000"/>
                        </a:lnSpc>
                        <a:spcAft>
                          <a:spcPts val="0"/>
                        </a:spcAft>
                      </a:pPr>
                      <a:r>
                        <a:rPr lang="en-US" sz="1600" b="0" dirty="0">
                          <a:effectLst/>
                        </a:rPr>
                        <a:t>Infectious process, pericarditis, </a:t>
                      </a:r>
                      <a:r>
                        <a:rPr lang="en-US" sz="1600" b="0" dirty="0" smtClean="0">
                          <a:effectLst/>
                        </a:rPr>
                        <a:t>AE fistula </a:t>
                      </a:r>
                      <a:endParaRPr lang="ko-KR" sz="2000" b="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12748" marR="879" marT="18023" marB="0"/>
                </a:tc>
                <a:tc hMerge="1">
                  <a:txBody>
                    <a:bodyPr/>
                    <a:lstStyle/>
                    <a:p>
                      <a:endParaRPr lang="en-US"/>
                    </a:p>
                  </a:txBody>
                  <a:tcPr/>
                </a:tc>
                <a:tc>
                  <a:txBody>
                    <a:bodyPr/>
                    <a:lstStyle/>
                    <a:p>
                      <a:pPr>
                        <a:lnSpc>
                          <a:spcPct val="113000"/>
                        </a:lnSpc>
                        <a:spcAft>
                          <a:spcPts val="0"/>
                        </a:spcAft>
                      </a:pPr>
                      <a:r>
                        <a:rPr lang="en-US" sz="1600" b="0" dirty="0">
                          <a:effectLst/>
                        </a:rPr>
                        <a:t>Physical exam, chest X-ray</a:t>
                      </a:r>
                      <a:r>
                        <a:rPr lang="en-US" sz="1600" b="0" dirty="0" smtClean="0">
                          <a:effectLst/>
                        </a:rPr>
                        <a:t>,  </a:t>
                      </a:r>
                      <a:r>
                        <a:rPr lang="en-US" sz="1600" b="0" dirty="0">
                          <a:effectLst/>
                        </a:rPr>
                        <a:t>chest CT, urinalysis, laboratory </a:t>
                      </a:r>
                      <a:r>
                        <a:rPr lang="en-US" sz="1600" b="0" dirty="0" smtClean="0">
                          <a:effectLst/>
                        </a:rPr>
                        <a:t>blood work </a:t>
                      </a:r>
                      <a:endParaRPr lang="ko-KR" sz="2000" b="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12748" marR="879" marT="18023" marB="0"/>
                </a:tc>
              </a:tr>
            </a:tbl>
          </a:graphicData>
        </a:graphic>
      </p:graphicFrame>
      <p:sp>
        <p:nvSpPr>
          <p:cNvPr id="3" name="Rectangle 1"/>
          <p:cNvSpPr>
            <a:spLocks noChangeArrowheads="1"/>
          </p:cNvSpPr>
          <p:nvPr/>
        </p:nvSpPr>
        <p:spPr bwMode="auto">
          <a:xfrm>
            <a:off x="1326704" y="148570"/>
            <a:ext cx="1253432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ko-KR" sz="2000" b="1" i="0" u="none" strike="noStrike" cap="none" normalizeH="0" baseline="0" dirty="0" smtClean="0">
                <a:ln>
                  <a:noFill/>
                </a:ln>
                <a:effectLst/>
                <a:ea typeface="Arial" panose="020B0604020202020204" pitchFamily="34" charset="0"/>
                <a:cs typeface="Calibri" panose="020F0502020204030204" pitchFamily="34" charset="0"/>
              </a:rPr>
              <a:t>Signs and Symptoms </a:t>
            </a:r>
            <a:r>
              <a:rPr lang="en-US" altLang="ko-KR" sz="2000" b="1" dirty="0">
                <a:ea typeface="Arial" panose="020B0604020202020204" pitchFamily="34" charset="0"/>
                <a:cs typeface="Calibri" panose="020F0502020204030204" pitchFamily="34" charset="0"/>
              </a:rPr>
              <a:t>F</a:t>
            </a:r>
            <a:r>
              <a:rPr kumimoji="0" lang="en-US" altLang="ko-KR" sz="2000" b="1" i="0" u="none" strike="noStrike" cap="none" normalizeH="0" baseline="0" dirty="0" smtClean="0">
                <a:ln>
                  <a:noFill/>
                </a:ln>
                <a:effectLst/>
                <a:ea typeface="Arial" panose="020B0604020202020204" pitchFamily="34" charset="0"/>
                <a:cs typeface="Calibri" panose="020F0502020204030204" pitchFamily="34" charset="0"/>
              </a:rPr>
              <a:t>ollowing AF Ablation </a:t>
            </a:r>
            <a:endParaRPr kumimoji="0" lang="en-US" altLang="ko-KR" sz="4800" b="1" i="0" u="none" strike="noStrike" cap="none" normalizeH="0" baseline="0" dirty="0" smtClean="0">
              <a:ln>
                <a:noFill/>
              </a:ln>
              <a:effectLst/>
            </a:endParaRPr>
          </a:p>
        </p:txBody>
      </p:sp>
      <p:pic>
        <p:nvPicPr>
          <p:cNvPr id="4" name="그림 3"/>
          <p:cNvPicPr>
            <a:picLocks noChangeAspect="1"/>
          </p:cNvPicPr>
          <p:nvPr/>
        </p:nvPicPr>
        <p:blipFill>
          <a:blip r:embed="rId2"/>
          <a:stretch>
            <a:fillRect/>
          </a:stretch>
        </p:blipFill>
        <p:spPr>
          <a:xfrm>
            <a:off x="815617" y="169817"/>
            <a:ext cx="532681" cy="539847"/>
          </a:xfrm>
          <a:prstGeom prst="rect">
            <a:avLst/>
          </a:prstGeom>
        </p:spPr>
      </p:pic>
    </p:spTree>
    <p:extLst>
      <p:ext uri="{BB962C8B-B14F-4D97-AF65-F5344CB8AC3E}">
        <p14:creationId xmlns:p14="http://schemas.microsoft.com/office/powerpoint/2010/main" val="272057800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표 1"/>
          <p:cNvGraphicFramePr>
            <a:graphicFrameLocks noGrp="1"/>
          </p:cNvGraphicFramePr>
          <p:nvPr>
            <p:extLst>
              <p:ext uri="{D42A27DB-BD31-4B8C-83A1-F6EECF244321}">
                <p14:modId xmlns:p14="http://schemas.microsoft.com/office/powerpoint/2010/main" val="4197191282"/>
              </p:ext>
            </p:extLst>
          </p:nvPr>
        </p:nvGraphicFramePr>
        <p:xfrm>
          <a:off x="199380" y="1122603"/>
          <a:ext cx="8837116" cy="5618764"/>
        </p:xfrm>
        <a:graphic>
          <a:graphicData uri="http://schemas.openxmlformats.org/drawingml/2006/table">
            <a:tbl>
              <a:tblPr firstRow="1" firstCol="1" bandRow="1">
                <a:tableStyleId>{5C22544A-7EE6-4342-B048-85BDC9FD1C3A}</a:tableStyleId>
              </a:tblPr>
              <a:tblGrid>
                <a:gridCol w="2284388"/>
                <a:gridCol w="3687281"/>
                <a:gridCol w="2865447"/>
              </a:tblGrid>
              <a:tr h="1267377">
                <a:tc>
                  <a:txBody>
                    <a:bodyPr/>
                    <a:lstStyle/>
                    <a:p>
                      <a:pPr>
                        <a:lnSpc>
                          <a:spcPct val="107000"/>
                        </a:lnSpc>
                        <a:spcAft>
                          <a:spcPts val="0"/>
                        </a:spcAft>
                      </a:pPr>
                      <a:r>
                        <a:rPr lang="en-US" sz="1600" dirty="0" smtClean="0">
                          <a:effectLst/>
                        </a:rPr>
                        <a:t>  Fever</a:t>
                      </a:r>
                      <a:r>
                        <a:rPr lang="en-US" sz="1600" dirty="0">
                          <a:effectLst/>
                        </a:rPr>
                        <a:t>, dysphagia, </a:t>
                      </a:r>
                      <a:endParaRPr lang="en-US" sz="1600" dirty="0" smtClean="0">
                        <a:effectLst/>
                      </a:endParaRPr>
                    </a:p>
                    <a:p>
                      <a:pPr>
                        <a:lnSpc>
                          <a:spcPct val="107000"/>
                        </a:lnSpc>
                        <a:spcAft>
                          <a:spcPts val="0"/>
                        </a:spcAft>
                      </a:pPr>
                      <a:r>
                        <a:rPr lang="en-US" sz="1600" dirty="0" smtClean="0">
                          <a:effectLst/>
                        </a:rPr>
                        <a:t>  neurological </a:t>
                      </a:r>
                      <a:r>
                        <a:rPr lang="en-US" sz="1600" dirty="0">
                          <a:effectLst/>
                        </a:rPr>
                        <a:t>symptoms </a:t>
                      </a:r>
                      <a:endParaRPr lang="ko-KR"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12748" marR="879" marT="18023" marB="0">
                    <a:solidFill>
                      <a:schemeClr val="tx2">
                        <a:lumMod val="25000"/>
                      </a:schemeClr>
                    </a:solidFill>
                  </a:tcPr>
                </a:tc>
                <a:tc>
                  <a:txBody>
                    <a:bodyPr/>
                    <a:lstStyle/>
                    <a:p>
                      <a:pPr marR="76835">
                        <a:lnSpc>
                          <a:spcPct val="107000"/>
                        </a:lnSpc>
                        <a:spcAft>
                          <a:spcPts val="0"/>
                        </a:spcAft>
                      </a:pPr>
                      <a:r>
                        <a:rPr lang="en-US" sz="1600" b="0" dirty="0">
                          <a:solidFill>
                            <a:schemeClr val="tx2">
                              <a:lumMod val="75000"/>
                            </a:schemeClr>
                          </a:solidFill>
                          <a:effectLst/>
                          <a:latin typeface="+mn-lt"/>
                        </a:rPr>
                        <a:t>Atrial esophageal fistula </a:t>
                      </a:r>
                      <a:endParaRPr lang="ko-KR" sz="1600" b="0" dirty="0">
                        <a:solidFill>
                          <a:schemeClr val="tx2">
                            <a:lumMod val="75000"/>
                          </a:schemeClr>
                        </a:solidFill>
                        <a:effectLst/>
                        <a:latin typeface="+mn-lt"/>
                        <a:ea typeface="Calibri" panose="020F0502020204030204" pitchFamily="34" charset="0"/>
                        <a:cs typeface="Calibri" panose="020F0502020204030204" pitchFamily="34" charset="0"/>
                      </a:endParaRPr>
                    </a:p>
                  </a:txBody>
                  <a:tcPr marL="12748" marR="879" marT="18023" marB="0">
                    <a:solidFill>
                      <a:schemeClr val="bg1">
                        <a:lumMod val="85000"/>
                      </a:schemeClr>
                    </a:solidFill>
                  </a:tcPr>
                </a:tc>
                <a:tc>
                  <a:txBody>
                    <a:bodyPr/>
                    <a:lstStyle/>
                    <a:p>
                      <a:pPr>
                        <a:lnSpc>
                          <a:spcPct val="113000"/>
                        </a:lnSpc>
                        <a:spcAft>
                          <a:spcPts val="0"/>
                        </a:spcAft>
                      </a:pPr>
                      <a:r>
                        <a:rPr lang="en-US" sz="1600" b="0" dirty="0">
                          <a:solidFill>
                            <a:schemeClr val="tx2">
                              <a:lumMod val="75000"/>
                            </a:schemeClr>
                          </a:solidFill>
                          <a:effectLst/>
                          <a:latin typeface="+mn-lt"/>
                        </a:rPr>
                        <a:t>Physical exam, laboratory </a:t>
                      </a:r>
                      <a:r>
                        <a:rPr lang="en-US" sz="1600" b="0" dirty="0" smtClean="0">
                          <a:solidFill>
                            <a:schemeClr val="tx2">
                              <a:lumMod val="75000"/>
                            </a:schemeClr>
                          </a:solidFill>
                          <a:effectLst/>
                          <a:latin typeface="+mn-lt"/>
                        </a:rPr>
                        <a:t>work</a:t>
                      </a:r>
                      <a:r>
                        <a:rPr lang="en-US" sz="1600" b="0" dirty="0">
                          <a:solidFill>
                            <a:schemeClr val="tx2">
                              <a:lumMod val="75000"/>
                            </a:schemeClr>
                          </a:solidFill>
                          <a:effectLst/>
                          <a:latin typeface="+mn-lt"/>
                        </a:rPr>
                        <a:t>, chest CT or MRI; avoid endoscopy with </a:t>
                      </a:r>
                      <a:r>
                        <a:rPr lang="en-US" sz="1600" b="0" dirty="0" smtClean="0">
                          <a:solidFill>
                            <a:schemeClr val="tx2">
                              <a:lumMod val="75000"/>
                            </a:schemeClr>
                          </a:solidFill>
                          <a:effectLst/>
                          <a:latin typeface="+mn-lt"/>
                        </a:rPr>
                        <a:t>air insufflation </a:t>
                      </a:r>
                      <a:endParaRPr lang="ko-KR" sz="1600" b="0" dirty="0">
                        <a:solidFill>
                          <a:schemeClr val="tx2">
                            <a:lumMod val="75000"/>
                          </a:schemeClr>
                        </a:solidFill>
                        <a:effectLst/>
                        <a:latin typeface="+mn-lt"/>
                        <a:ea typeface="Calibri" panose="020F0502020204030204" pitchFamily="34" charset="0"/>
                        <a:cs typeface="Calibri" panose="020F0502020204030204" pitchFamily="34" charset="0"/>
                      </a:endParaRPr>
                    </a:p>
                  </a:txBody>
                  <a:tcPr marL="12748" marR="879" marT="18023" marB="0">
                    <a:solidFill>
                      <a:schemeClr val="bg1">
                        <a:lumMod val="85000"/>
                      </a:schemeClr>
                    </a:solidFill>
                  </a:tcPr>
                </a:tc>
              </a:tr>
              <a:tr h="905977">
                <a:tc>
                  <a:txBody>
                    <a:bodyPr/>
                    <a:lstStyle/>
                    <a:p>
                      <a:pPr marR="462915">
                        <a:lnSpc>
                          <a:spcPct val="107000"/>
                        </a:lnSpc>
                        <a:spcAft>
                          <a:spcPts val="0"/>
                        </a:spcAft>
                      </a:pPr>
                      <a:r>
                        <a:rPr lang="en-US" sz="1600" dirty="0" smtClean="0">
                          <a:effectLst/>
                        </a:rPr>
                        <a:t>  Groin </a:t>
                      </a:r>
                      <a:r>
                        <a:rPr lang="en-US" sz="1600" dirty="0">
                          <a:effectLst/>
                        </a:rPr>
                        <a:t>pain at site of </a:t>
                      </a:r>
                      <a:endParaRPr lang="en-US" sz="1600" dirty="0" smtClean="0">
                        <a:effectLst/>
                      </a:endParaRPr>
                    </a:p>
                    <a:p>
                      <a:pPr marR="462915">
                        <a:lnSpc>
                          <a:spcPct val="107000"/>
                        </a:lnSpc>
                        <a:spcAft>
                          <a:spcPts val="0"/>
                        </a:spcAft>
                      </a:pPr>
                      <a:r>
                        <a:rPr lang="en-US" sz="1600" dirty="0" smtClean="0">
                          <a:effectLst/>
                        </a:rPr>
                        <a:t>  access</a:t>
                      </a:r>
                      <a:endParaRPr lang="ko-KR"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12748" marR="879" marT="18023" marB="0">
                    <a:solidFill>
                      <a:schemeClr val="tx2">
                        <a:lumMod val="25000"/>
                      </a:schemeClr>
                    </a:solidFill>
                  </a:tcPr>
                </a:tc>
                <a:tc>
                  <a:txBody>
                    <a:bodyPr/>
                    <a:lstStyle/>
                    <a:p>
                      <a:pPr>
                        <a:lnSpc>
                          <a:spcPct val="107000"/>
                        </a:lnSpc>
                        <a:spcAft>
                          <a:spcPts val="45"/>
                        </a:spcAft>
                      </a:pPr>
                      <a:r>
                        <a:rPr lang="en-US" sz="1600" b="0" dirty="0">
                          <a:effectLst/>
                          <a:latin typeface="+mn-lt"/>
                        </a:rPr>
                        <a:t>Pseudoaneurysm, AV fistula, hematoma</a:t>
                      </a:r>
                      <a:endParaRPr lang="ko-KR" sz="1600" b="0" dirty="0">
                        <a:effectLst/>
                        <a:latin typeface="+mn-lt"/>
                      </a:endParaRPr>
                    </a:p>
                    <a:p>
                      <a:pPr marR="237490">
                        <a:lnSpc>
                          <a:spcPct val="107000"/>
                        </a:lnSpc>
                        <a:spcAft>
                          <a:spcPts val="0"/>
                        </a:spcAft>
                      </a:pPr>
                      <a:r>
                        <a:rPr lang="en-US" sz="1600" b="0" dirty="0">
                          <a:effectLst/>
                          <a:latin typeface="+mn-lt"/>
                        </a:rPr>
                        <a:t> 	</a:t>
                      </a:r>
                      <a:endParaRPr lang="ko-KR" sz="1600" b="0" dirty="0">
                        <a:solidFill>
                          <a:srgbClr val="000000"/>
                        </a:solidFill>
                        <a:effectLst/>
                        <a:latin typeface="+mn-lt"/>
                        <a:ea typeface="Calibri" panose="020F0502020204030204" pitchFamily="34" charset="0"/>
                        <a:cs typeface="Calibri" panose="020F0502020204030204" pitchFamily="34" charset="0"/>
                      </a:endParaRPr>
                    </a:p>
                  </a:txBody>
                  <a:tcPr marL="12748" marR="879" marT="18023" marB="0"/>
                </a:tc>
                <a:tc>
                  <a:txBody>
                    <a:bodyPr/>
                    <a:lstStyle/>
                    <a:p>
                      <a:pPr>
                        <a:lnSpc>
                          <a:spcPct val="107000"/>
                        </a:lnSpc>
                        <a:spcAft>
                          <a:spcPts val="0"/>
                        </a:spcAft>
                      </a:pPr>
                      <a:r>
                        <a:rPr lang="en-US" sz="1600" b="0" dirty="0">
                          <a:effectLst/>
                          <a:latin typeface="+mn-lt"/>
                        </a:rPr>
                        <a:t>Ultrasound of the groin, laboratory blood work; consider CT </a:t>
                      </a:r>
                      <a:r>
                        <a:rPr lang="en-US" sz="1600" b="0" dirty="0" smtClean="0">
                          <a:effectLst/>
                          <a:latin typeface="+mn-lt"/>
                        </a:rPr>
                        <a:t>if ultrasound </a:t>
                      </a:r>
                      <a:r>
                        <a:rPr lang="en-US" sz="1600" b="0" dirty="0">
                          <a:effectLst/>
                          <a:latin typeface="+mn-lt"/>
                        </a:rPr>
                        <a:t>negative</a:t>
                      </a:r>
                      <a:endParaRPr lang="ko-KR" sz="1600" b="0" dirty="0">
                        <a:solidFill>
                          <a:srgbClr val="000000"/>
                        </a:solidFill>
                        <a:effectLst/>
                        <a:latin typeface="+mn-lt"/>
                        <a:ea typeface="Calibri" panose="020F0502020204030204" pitchFamily="34" charset="0"/>
                        <a:cs typeface="Calibri" panose="020F0502020204030204" pitchFamily="34" charset="0"/>
                      </a:endParaRPr>
                    </a:p>
                  </a:txBody>
                  <a:tcPr marL="12748" marR="879" marT="18023" marB="0"/>
                </a:tc>
              </a:tr>
              <a:tr h="919181">
                <a:tc>
                  <a:txBody>
                    <a:bodyPr/>
                    <a:lstStyle/>
                    <a:p>
                      <a:pPr>
                        <a:lnSpc>
                          <a:spcPct val="107000"/>
                        </a:lnSpc>
                        <a:spcAft>
                          <a:spcPts val="0"/>
                        </a:spcAft>
                      </a:pPr>
                      <a:r>
                        <a:rPr lang="en-US" sz="1600" dirty="0" smtClean="0">
                          <a:effectLst/>
                        </a:rPr>
                        <a:t>  Headache</a:t>
                      </a:r>
                      <a:endParaRPr lang="ko-KR"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12748" marR="879" marT="18023" marB="0">
                    <a:solidFill>
                      <a:schemeClr val="tx2">
                        <a:lumMod val="25000"/>
                      </a:schemeClr>
                    </a:solidFill>
                  </a:tcPr>
                </a:tc>
                <a:tc>
                  <a:txBody>
                    <a:bodyPr/>
                    <a:lstStyle/>
                    <a:p>
                      <a:pPr marR="158750">
                        <a:lnSpc>
                          <a:spcPct val="107000"/>
                        </a:lnSpc>
                        <a:spcAft>
                          <a:spcPts val="0"/>
                        </a:spcAft>
                      </a:pPr>
                      <a:r>
                        <a:rPr lang="en-US" sz="1600" b="0" dirty="0">
                          <a:effectLst/>
                          <a:latin typeface="+mn-lt"/>
                        </a:rPr>
                        <a:t>Migraine (related to anesthesia or transseptal access, hemorrhagic stroke), </a:t>
                      </a:r>
                      <a:r>
                        <a:rPr lang="en-US" sz="1600" b="0" dirty="0" smtClean="0">
                          <a:effectLst/>
                          <a:latin typeface="+mn-lt"/>
                        </a:rPr>
                        <a:t>         effect </a:t>
                      </a:r>
                      <a:r>
                        <a:rPr lang="en-US" sz="1600" b="0" dirty="0">
                          <a:effectLst/>
                          <a:latin typeface="+mn-lt"/>
                        </a:rPr>
                        <a:t>of general anesthetic</a:t>
                      </a:r>
                      <a:endParaRPr lang="ko-KR" sz="1600" b="0" dirty="0">
                        <a:solidFill>
                          <a:srgbClr val="000000"/>
                        </a:solidFill>
                        <a:effectLst/>
                        <a:latin typeface="+mn-lt"/>
                        <a:ea typeface="Calibri" panose="020F0502020204030204" pitchFamily="34" charset="0"/>
                        <a:cs typeface="Calibri" panose="020F0502020204030204" pitchFamily="34" charset="0"/>
                      </a:endParaRPr>
                    </a:p>
                  </a:txBody>
                  <a:tcPr marL="12748" marR="879" marT="18023" marB="0"/>
                </a:tc>
                <a:tc>
                  <a:txBody>
                    <a:bodyPr/>
                    <a:lstStyle/>
                    <a:p>
                      <a:pPr marR="9525">
                        <a:lnSpc>
                          <a:spcPct val="107000"/>
                        </a:lnSpc>
                        <a:spcAft>
                          <a:spcPts val="0"/>
                        </a:spcAft>
                      </a:pPr>
                      <a:r>
                        <a:rPr lang="en-US" sz="1600" b="0" dirty="0">
                          <a:effectLst/>
                          <a:latin typeface="+mn-lt"/>
                        </a:rPr>
                        <a:t>Physical exam, brain </a:t>
                      </a:r>
                      <a:r>
                        <a:rPr lang="en-US" sz="1600" b="0" dirty="0" smtClean="0">
                          <a:effectLst/>
                          <a:latin typeface="+mn-lt"/>
                        </a:rPr>
                        <a:t>imaging      </a:t>
                      </a:r>
                      <a:r>
                        <a:rPr lang="en-US" sz="1600" b="0" dirty="0">
                          <a:effectLst/>
                          <a:latin typeface="+mn-lt"/>
                        </a:rPr>
                        <a:t>(MRI)</a:t>
                      </a:r>
                      <a:endParaRPr lang="ko-KR" sz="1600" b="0" dirty="0">
                        <a:solidFill>
                          <a:srgbClr val="000000"/>
                        </a:solidFill>
                        <a:effectLst/>
                        <a:latin typeface="+mn-lt"/>
                        <a:ea typeface="Calibri" panose="020F0502020204030204" pitchFamily="34" charset="0"/>
                        <a:cs typeface="Calibri" panose="020F0502020204030204" pitchFamily="34" charset="0"/>
                      </a:endParaRPr>
                    </a:p>
                  </a:txBody>
                  <a:tcPr marL="12748" marR="879" marT="18023" marB="0"/>
                </a:tc>
              </a:tr>
              <a:tr h="620644">
                <a:tc>
                  <a:txBody>
                    <a:bodyPr/>
                    <a:lstStyle/>
                    <a:p>
                      <a:pPr>
                        <a:lnSpc>
                          <a:spcPct val="107000"/>
                        </a:lnSpc>
                        <a:spcAft>
                          <a:spcPts val="0"/>
                        </a:spcAft>
                      </a:pPr>
                      <a:r>
                        <a:rPr lang="en-US" sz="1600" dirty="0" smtClean="0">
                          <a:effectLst/>
                        </a:rPr>
                        <a:t>  Hypotension </a:t>
                      </a:r>
                      <a:endParaRPr lang="ko-KR"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12748" marR="879" marT="18023" marB="0">
                    <a:solidFill>
                      <a:schemeClr val="tx2">
                        <a:lumMod val="25000"/>
                      </a:schemeClr>
                    </a:solidFill>
                  </a:tcPr>
                </a:tc>
                <a:tc>
                  <a:txBody>
                    <a:bodyPr/>
                    <a:lstStyle/>
                    <a:p>
                      <a:pPr marR="81915">
                        <a:lnSpc>
                          <a:spcPct val="107000"/>
                        </a:lnSpc>
                        <a:spcAft>
                          <a:spcPts val="0"/>
                        </a:spcAft>
                      </a:pPr>
                      <a:r>
                        <a:rPr lang="en-US" sz="1600" b="0" dirty="0">
                          <a:effectLst/>
                          <a:latin typeface="+mn-lt"/>
                        </a:rPr>
                        <a:t>Pericardial effusion/tamponade</a:t>
                      </a:r>
                      <a:r>
                        <a:rPr lang="en-US" sz="1600" b="0" dirty="0" smtClean="0">
                          <a:effectLst/>
                          <a:latin typeface="+mn-lt"/>
                        </a:rPr>
                        <a:t>, bleedi-  ng</a:t>
                      </a:r>
                      <a:r>
                        <a:rPr lang="en-US" sz="1600" b="0" dirty="0">
                          <a:effectLst/>
                          <a:latin typeface="+mn-lt"/>
                        </a:rPr>
                        <a:t>, sepsis, persistent vagal reaction </a:t>
                      </a:r>
                      <a:endParaRPr lang="ko-KR" sz="1600" b="0" dirty="0">
                        <a:solidFill>
                          <a:srgbClr val="000000"/>
                        </a:solidFill>
                        <a:effectLst/>
                        <a:latin typeface="+mn-lt"/>
                        <a:ea typeface="Calibri" panose="020F0502020204030204" pitchFamily="34" charset="0"/>
                        <a:cs typeface="Calibri" panose="020F0502020204030204" pitchFamily="34" charset="0"/>
                      </a:endParaRPr>
                    </a:p>
                  </a:txBody>
                  <a:tcPr marL="12748" marR="879" marT="18023" marB="0"/>
                </a:tc>
                <a:tc>
                  <a:txBody>
                    <a:bodyPr/>
                    <a:lstStyle/>
                    <a:p>
                      <a:pPr>
                        <a:lnSpc>
                          <a:spcPct val="107000"/>
                        </a:lnSpc>
                        <a:spcAft>
                          <a:spcPts val="0"/>
                        </a:spcAft>
                      </a:pPr>
                      <a:r>
                        <a:rPr lang="en-US" sz="1600" b="0" dirty="0">
                          <a:effectLst/>
                          <a:latin typeface="+mn-lt"/>
                        </a:rPr>
                        <a:t>Echocardiography, laboratory </a:t>
                      </a:r>
                      <a:r>
                        <a:rPr lang="en-US" sz="1600" b="0" dirty="0" smtClean="0">
                          <a:effectLst/>
                          <a:latin typeface="+mn-lt"/>
                        </a:rPr>
                        <a:t>    blood </a:t>
                      </a:r>
                      <a:r>
                        <a:rPr lang="en-US" sz="1600" b="0" dirty="0">
                          <a:effectLst/>
                          <a:latin typeface="+mn-lt"/>
                        </a:rPr>
                        <a:t>work </a:t>
                      </a:r>
                      <a:r>
                        <a:rPr lang="en-US" sz="1600" b="0" dirty="0" smtClean="0">
                          <a:effectLst/>
                          <a:latin typeface="+mn-lt"/>
                        </a:rPr>
                        <a:t> </a:t>
                      </a:r>
                      <a:endParaRPr lang="ko-KR" sz="1600" b="0" dirty="0">
                        <a:solidFill>
                          <a:srgbClr val="000000"/>
                        </a:solidFill>
                        <a:effectLst/>
                        <a:latin typeface="+mn-lt"/>
                        <a:ea typeface="Calibri" panose="020F0502020204030204" pitchFamily="34" charset="0"/>
                        <a:cs typeface="Calibri" panose="020F0502020204030204" pitchFamily="34" charset="0"/>
                      </a:endParaRPr>
                    </a:p>
                  </a:txBody>
                  <a:tcPr marL="12748" marR="879" marT="18023" marB="0"/>
                </a:tc>
              </a:tr>
              <a:tr h="620644">
                <a:tc>
                  <a:txBody>
                    <a:bodyPr/>
                    <a:lstStyle/>
                    <a:p>
                      <a:pPr>
                        <a:lnSpc>
                          <a:spcPct val="107000"/>
                        </a:lnSpc>
                        <a:spcAft>
                          <a:spcPts val="0"/>
                        </a:spcAft>
                      </a:pPr>
                      <a:r>
                        <a:rPr lang="en-US" sz="1600" dirty="0" smtClean="0">
                          <a:effectLst/>
                        </a:rPr>
                        <a:t>  Hemoptysis</a:t>
                      </a:r>
                      <a:endParaRPr lang="ko-KR"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12748" marR="879" marT="18023" marB="0">
                    <a:solidFill>
                      <a:schemeClr val="tx2">
                        <a:lumMod val="25000"/>
                      </a:schemeClr>
                    </a:solidFill>
                  </a:tcPr>
                </a:tc>
                <a:tc>
                  <a:txBody>
                    <a:bodyPr/>
                    <a:lstStyle/>
                    <a:p>
                      <a:pPr marR="81915">
                        <a:lnSpc>
                          <a:spcPct val="107000"/>
                        </a:lnSpc>
                        <a:spcAft>
                          <a:spcPts val="0"/>
                        </a:spcAft>
                      </a:pPr>
                      <a:r>
                        <a:rPr lang="en-US" sz="1600" b="0" dirty="0">
                          <a:effectLst/>
                          <a:latin typeface="+mn-lt"/>
                        </a:rPr>
                        <a:t>PV stenosis or occlusion, pneumonia</a:t>
                      </a:r>
                      <a:endParaRPr lang="ko-KR" sz="1600" b="0" dirty="0">
                        <a:solidFill>
                          <a:srgbClr val="000000"/>
                        </a:solidFill>
                        <a:effectLst/>
                        <a:latin typeface="+mn-lt"/>
                        <a:ea typeface="Calibri" panose="020F0502020204030204" pitchFamily="34" charset="0"/>
                        <a:cs typeface="Calibri" panose="020F0502020204030204" pitchFamily="34" charset="0"/>
                      </a:endParaRPr>
                    </a:p>
                  </a:txBody>
                  <a:tcPr marL="12748" marR="879" marT="18023" marB="0"/>
                </a:tc>
                <a:tc>
                  <a:txBody>
                    <a:bodyPr/>
                    <a:lstStyle/>
                    <a:p>
                      <a:pPr>
                        <a:lnSpc>
                          <a:spcPct val="107000"/>
                        </a:lnSpc>
                        <a:spcAft>
                          <a:spcPts val="0"/>
                        </a:spcAft>
                      </a:pPr>
                      <a:r>
                        <a:rPr lang="en-US" sz="1600" b="0" dirty="0">
                          <a:effectLst/>
                          <a:latin typeface="+mn-lt"/>
                        </a:rPr>
                        <a:t>CXR, chest CT or MR scan, VQ </a:t>
                      </a:r>
                      <a:r>
                        <a:rPr lang="en-US" sz="1600" b="0" dirty="0" smtClean="0">
                          <a:effectLst/>
                          <a:latin typeface="+mn-lt"/>
                        </a:rPr>
                        <a:t>    scan</a:t>
                      </a:r>
                      <a:endParaRPr lang="ko-KR" sz="1600" b="0" dirty="0">
                        <a:solidFill>
                          <a:srgbClr val="000000"/>
                        </a:solidFill>
                        <a:effectLst/>
                        <a:latin typeface="+mn-lt"/>
                        <a:ea typeface="Calibri" panose="020F0502020204030204" pitchFamily="34" charset="0"/>
                        <a:cs typeface="Calibri" panose="020F0502020204030204" pitchFamily="34" charset="0"/>
                      </a:endParaRPr>
                    </a:p>
                  </a:txBody>
                  <a:tcPr marL="12748" marR="879" marT="18023" marB="0"/>
                </a:tc>
              </a:tr>
              <a:tr h="620644">
                <a:tc>
                  <a:txBody>
                    <a:bodyPr/>
                    <a:lstStyle/>
                    <a:p>
                      <a:pPr>
                        <a:lnSpc>
                          <a:spcPct val="107000"/>
                        </a:lnSpc>
                        <a:spcAft>
                          <a:spcPts val="0"/>
                        </a:spcAft>
                      </a:pPr>
                      <a:r>
                        <a:rPr lang="en-US" sz="1600" dirty="0" smtClean="0">
                          <a:effectLst/>
                        </a:rPr>
                        <a:t>  Neurological </a:t>
                      </a:r>
                      <a:r>
                        <a:rPr lang="en-US" sz="1600" dirty="0">
                          <a:effectLst/>
                        </a:rPr>
                        <a:t>symptoms</a:t>
                      </a:r>
                      <a:endParaRPr lang="ko-KR"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12748" marR="879" marT="18023" marB="0">
                    <a:solidFill>
                      <a:schemeClr val="tx2">
                        <a:lumMod val="25000"/>
                      </a:schemeClr>
                    </a:solidFill>
                  </a:tcPr>
                </a:tc>
                <a:tc>
                  <a:txBody>
                    <a:bodyPr/>
                    <a:lstStyle/>
                    <a:p>
                      <a:pPr marR="231140">
                        <a:lnSpc>
                          <a:spcPct val="107000"/>
                        </a:lnSpc>
                        <a:spcAft>
                          <a:spcPts val="0"/>
                        </a:spcAft>
                      </a:pPr>
                      <a:r>
                        <a:rPr lang="en-US" sz="1600" b="0" dirty="0">
                          <a:effectLst/>
                          <a:latin typeface="+mn-lt"/>
                        </a:rPr>
                        <a:t>Cerebral embolic event, </a:t>
                      </a:r>
                      <a:r>
                        <a:rPr lang="en-US" sz="1600" b="0" dirty="0" smtClean="0">
                          <a:effectLst/>
                          <a:latin typeface="+mn-lt"/>
                        </a:rPr>
                        <a:t>AE fistula</a:t>
                      </a:r>
                      <a:endParaRPr lang="ko-KR" sz="1600" b="0" dirty="0">
                        <a:solidFill>
                          <a:srgbClr val="000000"/>
                        </a:solidFill>
                        <a:effectLst/>
                        <a:latin typeface="+mn-lt"/>
                        <a:ea typeface="Calibri" panose="020F0502020204030204" pitchFamily="34" charset="0"/>
                        <a:cs typeface="Calibri" panose="020F0502020204030204" pitchFamily="34" charset="0"/>
                      </a:endParaRPr>
                    </a:p>
                  </a:txBody>
                  <a:tcPr marL="12748" marR="879" marT="18023" marB="0"/>
                </a:tc>
                <a:tc>
                  <a:txBody>
                    <a:bodyPr/>
                    <a:lstStyle/>
                    <a:p>
                      <a:pPr marR="255905">
                        <a:lnSpc>
                          <a:spcPct val="107000"/>
                        </a:lnSpc>
                        <a:spcAft>
                          <a:spcPts val="0"/>
                        </a:spcAft>
                      </a:pPr>
                      <a:r>
                        <a:rPr lang="en-US" sz="1600" b="0" dirty="0">
                          <a:effectLst/>
                          <a:latin typeface="+mn-lt"/>
                        </a:rPr>
                        <a:t>Physical exam, brain </a:t>
                      </a:r>
                      <a:r>
                        <a:rPr lang="en-US" sz="1600" b="0" dirty="0" smtClean="0">
                          <a:effectLst/>
                          <a:latin typeface="+mn-lt"/>
                        </a:rPr>
                        <a:t>imaging, </a:t>
                      </a:r>
                      <a:r>
                        <a:rPr lang="en-US" sz="1600" b="0" dirty="0">
                          <a:effectLst/>
                          <a:latin typeface="+mn-lt"/>
                        </a:rPr>
                        <a:t>chest CT or MRI </a:t>
                      </a:r>
                      <a:endParaRPr lang="ko-KR" sz="1600" b="0" dirty="0">
                        <a:solidFill>
                          <a:srgbClr val="000000"/>
                        </a:solidFill>
                        <a:effectLst/>
                        <a:latin typeface="+mn-lt"/>
                        <a:ea typeface="Calibri" panose="020F0502020204030204" pitchFamily="34" charset="0"/>
                        <a:cs typeface="Calibri" panose="020F0502020204030204" pitchFamily="34" charset="0"/>
                      </a:endParaRPr>
                    </a:p>
                  </a:txBody>
                  <a:tcPr marL="12748" marR="879" marT="18023" marB="0"/>
                </a:tc>
              </a:tr>
              <a:tr h="664297">
                <a:tc>
                  <a:txBody>
                    <a:bodyPr/>
                    <a:lstStyle/>
                    <a:p>
                      <a:pPr>
                        <a:lnSpc>
                          <a:spcPct val="107000"/>
                        </a:lnSpc>
                        <a:spcAft>
                          <a:spcPts val="0"/>
                        </a:spcAft>
                      </a:pPr>
                      <a:r>
                        <a:rPr lang="en-US" sz="1600" dirty="0" smtClean="0">
                          <a:effectLst/>
                        </a:rPr>
                        <a:t>  Shortness </a:t>
                      </a:r>
                      <a:r>
                        <a:rPr lang="en-US" sz="1600" dirty="0">
                          <a:effectLst/>
                        </a:rPr>
                        <a:t>of breath</a:t>
                      </a:r>
                      <a:endParaRPr lang="ko-KR"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12748" marR="879" marT="18023" marB="0">
                    <a:solidFill>
                      <a:schemeClr val="tx2">
                        <a:lumMod val="25000"/>
                      </a:schemeClr>
                    </a:solidFill>
                  </a:tcPr>
                </a:tc>
                <a:tc>
                  <a:txBody>
                    <a:bodyPr/>
                    <a:lstStyle/>
                    <a:p>
                      <a:pPr>
                        <a:lnSpc>
                          <a:spcPct val="107000"/>
                        </a:lnSpc>
                        <a:spcAft>
                          <a:spcPts val="0"/>
                        </a:spcAft>
                      </a:pPr>
                      <a:r>
                        <a:rPr lang="en-US" sz="1600" b="0" dirty="0">
                          <a:effectLst/>
                          <a:latin typeface="+mn-lt"/>
                        </a:rPr>
                        <a:t>Volume overload, pneumonia, pulmonary vein stenosis, phrenic nerve injury</a:t>
                      </a:r>
                      <a:endParaRPr lang="ko-KR" sz="1600" b="0" dirty="0">
                        <a:solidFill>
                          <a:srgbClr val="000000"/>
                        </a:solidFill>
                        <a:effectLst/>
                        <a:latin typeface="+mn-lt"/>
                        <a:ea typeface="Calibri" panose="020F0502020204030204" pitchFamily="34" charset="0"/>
                        <a:cs typeface="Calibri" panose="020F0502020204030204" pitchFamily="34" charset="0"/>
                      </a:endParaRPr>
                    </a:p>
                  </a:txBody>
                  <a:tcPr marL="12748" marR="879" marT="18023" marB="0"/>
                </a:tc>
                <a:tc>
                  <a:txBody>
                    <a:bodyPr/>
                    <a:lstStyle/>
                    <a:p>
                      <a:pPr>
                        <a:lnSpc>
                          <a:spcPct val="107000"/>
                        </a:lnSpc>
                        <a:spcAft>
                          <a:spcPts val="0"/>
                        </a:spcAft>
                      </a:pPr>
                      <a:r>
                        <a:rPr lang="en-US" sz="1600" b="0" dirty="0">
                          <a:effectLst/>
                          <a:latin typeface="+mn-lt"/>
                        </a:rPr>
                        <a:t>Physical exam, chest X-ray, </a:t>
                      </a:r>
                      <a:r>
                        <a:rPr lang="en-US" sz="1600" b="0" dirty="0" smtClean="0">
                          <a:effectLst/>
                          <a:latin typeface="+mn-lt"/>
                        </a:rPr>
                        <a:t>        chest </a:t>
                      </a:r>
                      <a:r>
                        <a:rPr lang="en-US" sz="1600" b="0" dirty="0">
                          <a:effectLst/>
                          <a:latin typeface="+mn-lt"/>
                        </a:rPr>
                        <a:t>CT, laboratory blood work</a:t>
                      </a:r>
                      <a:endParaRPr lang="ko-KR" sz="1600" b="0" dirty="0">
                        <a:solidFill>
                          <a:srgbClr val="000000"/>
                        </a:solidFill>
                        <a:effectLst/>
                        <a:latin typeface="+mn-lt"/>
                        <a:ea typeface="Calibri" panose="020F0502020204030204" pitchFamily="34" charset="0"/>
                        <a:cs typeface="Calibri" panose="020F0502020204030204" pitchFamily="34" charset="0"/>
                      </a:endParaRPr>
                    </a:p>
                  </a:txBody>
                  <a:tcPr marL="12748" marR="879" marT="18023" marB="0"/>
                </a:tc>
              </a:tr>
            </a:tbl>
          </a:graphicData>
        </a:graphic>
      </p:graphicFrame>
      <p:graphicFrame>
        <p:nvGraphicFramePr>
          <p:cNvPr id="3" name="표 2"/>
          <p:cNvGraphicFramePr>
            <a:graphicFrameLocks noGrp="1"/>
          </p:cNvGraphicFramePr>
          <p:nvPr>
            <p:extLst>
              <p:ext uri="{D42A27DB-BD31-4B8C-83A1-F6EECF244321}">
                <p14:modId xmlns:p14="http://schemas.microsoft.com/office/powerpoint/2010/main" val="2407458020"/>
              </p:ext>
            </p:extLst>
          </p:nvPr>
        </p:nvGraphicFramePr>
        <p:xfrm>
          <a:off x="199378" y="108433"/>
          <a:ext cx="8837118" cy="1014171"/>
        </p:xfrm>
        <a:graphic>
          <a:graphicData uri="http://schemas.openxmlformats.org/drawingml/2006/table">
            <a:tbl>
              <a:tblPr firstRow="1" firstCol="1" bandRow="1">
                <a:tableStyleId>{5C22544A-7EE6-4342-B048-85BDC9FD1C3A}</a:tableStyleId>
              </a:tblPr>
              <a:tblGrid>
                <a:gridCol w="2247900"/>
                <a:gridCol w="3910652"/>
                <a:gridCol w="2678566"/>
              </a:tblGrid>
              <a:tr h="440247">
                <a:tc>
                  <a:txBody>
                    <a:bodyPr/>
                    <a:lstStyle/>
                    <a:p>
                      <a:pPr marR="316230" algn="ctr">
                        <a:lnSpc>
                          <a:spcPct val="107000"/>
                        </a:lnSpc>
                        <a:spcAft>
                          <a:spcPts val="0"/>
                        </a:spcAft>
                      </a:pPr>
                      <a:r>
                        <a:rPr lang="en-US" sz="1400" dirty="0">
                          <a:effectLst/>
                        </a:rPr>
                        <a:t> </a:t>
                      </a:r>
                      <a:endParaRPr lang="ko-KR"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12748" marR="879" marT="18023" marB="0">
                    <a:solidFill>
                      <a:schemeClr val="tx2">
                        <a:lumMod val="25000"/>
                      </a:schemeClr>
                    </a:solidFill>
                  </a:tcPr>
                </a:tc>
                <a:tc>
                  <a:txBody>
                    <a:bodyPr/>
                    <a:lstStyle/>
                    <a:p>
                      <a:pPr marR="316230">
                        <a:lnSpc>
                          <a:spcPct val="107000"/>
                        </a:lnSpc>
                        <a:spcAft>
                          <a:spcPts val="0"/>
                        </a:spcAft>
                      </a:pPr>
                      <a:r>
                        <a:rPr lang="en-US" sz="1800" dirty="0">
                          <a:effectLst/>
                        </a:rPr>
                        <a:t>Differential</a:t>
                      </a:r>
                      <a:endParaRPr lang="ko-KR"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12748" marR="879" marT="18023" marB="0" anchor="ctr">
                    <a:solidFill>
                      <a:schemeClr val="tx2">
                        <a:lumMod val="25000"/>
                      </a:schemeClr>
                    </a:solidFill>
                  </a:tcPr>
                </a:tc>
                <a:tc>
                  <a:txBody>
                    <a:bodyPr/>
                    <a:lstStyle/>
                    <a:p>
                      <a:pPr marL="53340">
                        <a:lnSpc>
                          <a:spcPct val="107000"/>
                        </a:lnSpc>
                        <a:spcAft>
                          <a:spcPts val="0"/>
                        </a:spcAft>
                      </a:pPr>
                      <a:r>
                        <a:rPr lang="en-US" sz="1800" dirty="0">
                          <a:effectLst/>
                        </a:rPr>
                        <a:t>Suggested evaluation</a:t>
                      </a:r>
                      <a:endParaRPr lang="ko-KR"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12748" marR="879" marT="18023" marB="0" anchor="ctr">
                    <a:solidFill>
                      <a:schemeClr val="tx2">
                        <a:lumMod val="25000"/>
                      </a:schemeClr>
                    </a:solidFill>
                  </a:tcPr>
                </a:tc>
              </a:tr>
              <a:tr h="573924">
                <a:tc gridSpan="3">
                  <a:txBody>
                    <a:bodyPr/>
                    <a:lstStyle/>
                    <a:p>
                      <a:pPr>
                        <a:lnSpc>
                          <a:spcPct val="107000"/>
                        </a:lnSpc>
                        <a:spcAft>
                          <a:spcPts val="0"/>
                        </a:spcAft>
                      </a:pPr>
                      <a:r>
                        <a:rPr lang="en-US" sz="2000" dirty="0" smtClean="0">
                          <a:solidFill>
                            <a:srgbClr val="FFFF00"/>
                          </a:solidFill>
                          <a:effectLst/>
                        </a:rPr>
                        <a:t>  </a:t>
                      </a:r>
                      <a:r>
                        <a:rPr lang="en-US" sz="2000" baseline="0" dirty="0" smtClean="0">
                          <a:solidFill>
                            <a:srgbClr val="FFFF00"/>
                          </a:solidFill>
                          <a:effectLst/>
                        </a:rPr>
                        <a:t>                    </a:t>
                      </a:r>
                      <a:r>
                        <a:rPr lang="en-US" sz="2000" dirty="0" smtClean="0">
                          <a:solidFill>
                            <a:srgbClr val="FFFF00"/>
                          </a:solidFill>
                          <a:effectLst/>
                        </a:rPr>
                        <a:t>Signs </a:t>
                      </a:r>
                      <a:r>
                        <a:rPr lang="en-US" sz="2000" dirty="0">
                          <a:solidFill>
                            <a:srgbClr val="FFFF00"/>
                          </a:solidFill>
                          <a:effectLst/>
                        </a:rPr>
                        <a:t>and symptoms of complications </a:t>
                      </a:r>
                      <a:r>
                        <a:rPr lang="en-US" sz="2000" dirty="0" smtClean="0">
                          <a:solidFill>
                            <a:srgbClr val="FFFF00"/>
                          </a:solidFill>
                          <a:effectLst/>
                        </a:rPr>
                        <a:t>within </a:t>
                      </a:r>
                      <a:r>
                        <a:rPr lang="en-US" sz="2000" dirty="0">
                          <a:solidFill>
                            <a:srgbClr val="FFFF00"/>
                          </a:solidFill>
                          <a:effectLst/>
                        </a:rPr>
                        <a:t>a month </a:t>
                      </a:r>
                      <a:r>
                        <a:rPr lang="en-US" sz="2000" dirty="0" smtClean="0">
                          <a:solidFill>
                            <a:srgbClr val="FFFF00"/>
                          </a:solidFill>
                          <a:effectLst/>
                        </a:rPr>
                        <a:t>postablation</a:t>
                      </a:r>
                      <a:endParaRPr lang="ko-KR" sz="2800" dirty="0">
                        <a:solidFill>
                          <a:srgbClr val="FFFF00"/>
                        </a:solidFill>
                        <a:effectLst/>
                        <a:latin typeface="Calibri" panose="020F0502020204030204" pitchFamily="34" charset="0"/>
                        <a:ea typeface="Calibri" panose="020F0502020204030204" pitchFamily="34" charset="0"/>
                        <a:cs typeface="Calibri" panose="020F0502020204030204" pitchFamily="34" charset="0"/>
                      </a:endParaRPr>
                    </a:p>
                  </a:txBody>
                  <a:tcPr marL="12748" marR="879" marT="18023" marB="0">
                    <a:solidFill>
                      <a:schemeClr val="tx2">
                        <a:lumMod val="25000"/>
                      </a:schemeClr>
                    </a:solidFill>
                  </a:tcPr>
                </a:tc>
                <a:tc hMerge="1">
                  <a:txBody>
                    <a:bodyPr/>
                    <a:lstStyle/>
                    <a:p>
                      <a:pPr latinLnBrk="1"/>
                      <a:endParaRPr lang="ko-KR" altLang="en-US"/>
                    </a:p>
                  </a:txBody>
                  <a:tcPr/>
                </a:tc>
                <a:tc hMerge="1">
                  <a:txBody>
                    <a:bodyPr/>
                    <a:lstStyle/>
                    <a:p>
                      <a:pPr latinLnBrk="1"/>
                      <a:endParaRPr lang="ko-KR" altLang="en-US"/>
                    </a:p>
                  </a:txBody>
                  <a:tcPr/>
                </a:tc>
              </a:tr>
            </a:tbl>
          </a:graphicData>
        </a:graphic>
      </p:graphicFrame>
      <p:pic>
        <p:nvPicPr>
          <p:cNvPr id="5" name="그림 4"/>
          <p:cNvPicPr>
            <a:picLocks noChangeAspect="1"/>
          </p:cNvPicPr>
          <p:nvPr/>
        </p:nvPicPr>
        <p:blipFill>
          <a:blip r:embed="rId2"/>
          <a:stretch>
            <a:fillRect/>
          </a:stretch>
        </p:blipFill>
        <p:spPr>
          <a:xfrm>
            <a:off x="815617" y="169817"/>
            <a:ext cx="532681" cy="539847"/>
          </a:xfrm>
          <a:prstGeom prst="rect">
            <a:avLst/>
          </a:prstGeom>
        </p:spPr>
      </p:pic>
    </p:spTree>
    <p:extLst>
      <p:ext uri="{BB962C8B-B14F-4D97-AF65-F5344CB8AC3E}">
        <p14:creationId xmlns:p14="http://schemas.microsoft.com/office/powerpoint/2010/main" val="90909859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표 1"/>
          <p:cNvGraphicFramePr>
            <a:graphicFrameLocks noGrp="1"/>
          </p:cNvGraphicFramePr>
          <p:nvPr>
            <p:extLst>
              <p:ext uri="{D42A27DB-BD31-4B8C-83A1-F6EECF244321}">
                <p14:modId xmlns:p14="http://schemas.microsoft.com/office/powerpoint/2010/main" val="3137954114"/>
              </p:ext>
            </p:extLst>
          </p:nvPr>
        </p:nvGraphicFramePr>
        <p:xfrm>
          <a:off x="179512" y="692696"/>
          <a:ext cx="8856984" cy="4715825"/>
        </p:xfrm>
        <a:graphic>
          <a:graphicData uri="http://schemas.openxmlformats.org/drawingml/2006/table">
            <a:tbl>
              <a:tblPr firstRow="1" firstCol="1" bandRow="1">
                <a:tableStyleId>{5C22544A-7EE6-4342-B048-85BDC9FD1C3A}</a:tableStyleId>
              </a:tblPr>
              <a:tblGrid>
                <a:gridCol w="2252953"/>
                <a:gridCol w="3919443"/>
                <a:gridCol w="2684588"/>
              </a:tblGrid>
              <a:tr h="549574">
                <a:tc gridSpan="3">
                  <a:txBody>
                    <a:bodyPr/>
                    <a:lstStyle/>
                    <a:p>
                      <a:pPr marL="0" marR="0" lvl="0" indent="0" algn="l" defTabSz="914400" rtl="0" eaLnBrk="1" fontAlgn="auto" latinLnBrk="1" hangingPunct="1">
                        <a:lnSpc>
                          <a:spcPct val="107000"/>
                        </a:lnSpc>
                        <a:spcBef>
                          <a:spcPts val="0"/>
                        </a:spcBef>
                        <a:spcAft>
                          <a:spcPts val="0"/>
                        </a:spcAft>
                        <a:buClrTx/>
                        <a:buSzTx/>
                        <a:buFontTx/>
                        <a:buNone/>
                        <a:tabLst/>
                        <a:defRPr/>
                      </a:pPr>
                      <a:r>
                        <a:rPr lang="ko-KR" sz="1800" dirty="0">
                          <a:effectLst/>
                        </a:rPr>
                        <a:t> </a:t>
                      </a:r>
                      <a:r>
                        <a:rPr lang="en-US" altLang="ko-KR" sz="1800" dirty="0" smtClean="0">
                          <a:effectLst/>
                        </a:rPr>
                        <a:t> </a:t>
                      </a:r>
                      <a:r>
                        <a:rPr lang="en-US" sz="2000" dirty="0" smtClean="0">
                          <a:solidFill>
                            <a:srgbClr val="FFFF00"/>
                          </a:solidFill>
                          <a:effectLst/>
                        </a:rPr>
                        <a:t>Signs </a:t>
                      </a:r>
                      <a:r>
                        <a:rPr lang="en-US" sz="2000" dirty="0">
                          <a:solidFill>
                            <a:srgbClr val="FFFF00"/>
                          </a:solidFill>
                          <a:effectLst/>
                        </a:rPr>
                        <a:t>and symptoms of </a:t>
                      </a:r>
                      <a:r>
                        <a:rPr lang="en-US" sz="2000" dirty="0" smtClean="0">
                          <a:solidFill>
                            <a:srgbClr val="FFFF00"/>
                          </a:solidFill>
                          <a:effectLst/>
                        </a:rPr>
                        <a:t>complications </a:t>
                      </a:r>
                      <a:r>
                        <a:rPr lang="en-US" altLang="ko-KR" sz="2400" dirty="0" smtClean="0">
                          <a:solidFill>
                            <a:srgbClr val="FFFF00"/>
                          </a:solidFill>
                          <a:effectLst/>
                        </a:rPr>
                        <a:t>more than a month postablation </a:t>
                      </a:r>
                      <a:endParaRPr lang="ko-KR" altLang="ko-KR" sz="3600" dirty="0" smtClean="0">
                        <a:solidFill>
                          <a:srgbClr val="FFFF00"/>
                        </a:solidFill>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0"/>
                        </a:spcAft>
                      </a:pPr>
                      <a:endParaRPr lang="ko-KR" sz="3200" dirty="0">
                        <a:solidFill>
                          <a:srgbClr val="FFFF00"/>
                        </a:solidFill>
                        <a:effectLst/>
                        <a:latin typeface="Calibri" panose="020F0502020204030204" pitchFamily="34" charset="0"/>
                        <a:ea typeface="Calibri" panose="020F0502020204030204" pitchFamily="34" charset="0"/>
                        <a:cs typeface="Calibri" panose="020F0502020204030204" pitchFamily="34" charset="0"/>
                      </a:endParaRPr>
                    </a:p>
                  </a:txBody>
                  <a:tcPr marL="18415" marR="1270" marT="26035" marB="0">
                    <a:solidFill>
                      <a:schemeClr val="tx2">
                        <a:lumMod val="25000"/>
                      </a:schemeClr>
                    </a:solidFill>
                  </a:tcPr>
                </a:tc>
                <a:tc hMerge="1">
                  <a:txBody>
                    <a:bodyPr/>
                    <a:lstStyle/>
                    <a:p>
                      <a:pPr latinLnBrk="1"/>
                      <a:endParaRPr lang="ko-KR" altLang="en-US"/>
                    </a:p>
                  </a:txBody>
                  <a:tcPr/>
                </a:tc>
                <a:tc hMerge="1">
                  <a:txBody>
                    <a:bodyPr/>
                    <a:lstStyle/>
                    <a:p>
                      <a:pPr latinLnBrk="1"/>
                      <a:endParaRPr lang="ko-KR" altLang="en-US"/>
                    </a:p>
                  </a:txBody>
                  <a:tcPr/>
                </a:tc>
              </a:tr>
              <a:tr h="1064030">
                <a:tc>
                  <a:txBody>
                    <a:bodyPr/>
                    <a:lstStyle/>
                    <a:p>
                      <a:pPr>
                        <a:lnSpc>
                          <a:spcPct val="107000"/>
                        </a:lnSpc>
                        <a:spcAft>
                          <a:spcPts val="0"/>
                        </a:spcAft>
                      </a:pPr>
                      <a:r>
                        <a:rPr lang="en-US" sz="1600" dirty="0" smtClean="0">
                          <a:effectLst/>
                        </a:rPr>
                        <a:t> Fever</a:t>
                      </a:r>
                      <a:r>
                        <a:rPr lang="en-US" sz="1600" dirty="0">
                          <a:effectLst/>
                        </a:rPr>
                        <a:t>, dysphagia, </a:t>
                      </a:r>
                      <a:r>
                        <a:rPr lang="en-US" sz="1600" dirty="0" smtClean="0">
                          <a:effectLst/>
                        </a:rPr>
                        <a:t>     </a:t>
                      </a:r>
                    </a:p>
                    <a:p>
                      <a:pPr>
                        <a:lnSpc>
                          <a:spcPct val="107000"/>
                        </a:lnSpc>
                        <a:spcAft>
                          <a:spcPts val="0"/>
                        </a:spcAft>
                      </a:pPr>
                      <a:r>
                        <a:rPr lang="en-US" sz="1600" dirty="0" smtClean="0">
                          <a:effectLst/>
                        </a:rPr>
                        <a:t> neurological symptoms </a:t>
                      </a:r>
                      <a:endParaRPr lang="ko-KR"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18415" marR="1270" marT="26035" marB="0">
                    <a:solidFill>
                      <a:schemeClr val="tx2">
                        <a:lumMod val="25000"/>
                      </a:schemeClr>
                    </a:solidFill>
                  </a:tcPr>
                </a:tc>
                <a:tc>
                  <a:txBody>
                    <a:bodyPr/>
                    <a:lstStyle/>
                    <a:p>
                      <a:pPr>
                        <a:lnSpc>
                          <a:spcPct val="107000"/>
                        </a:lnSpc>
                        <a:spcAft>
                          <a:spcPts val="0"/>
                        </a:spcAft>
                      </a:pPr>
                      <a:r>
                        <a:rPr lang="en-US" sz="1600" dirty="0">
                          <a:effectLst/>
                        </a:rPr>
                        <a:t>Atrial esophageal fistula </a:t>
                      </a:r>
                      <a:endParaRPr lang="ko-KR"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18415" marR="1270" marT="26035" marB="0"/>
                </a:tc>
                <a:tc>
                  <a:txBody>
                    <a:bodyPr/>
                    <a:lstStyle/>
                    <a:p>
                      <a:pPr>
                        <a:lnSpc>
                          <a:spcPct val="107000"/>
                        </a:lnSpc>
                        <a:spcAft>
                          <a:spcPts val="0"/>
                        </a:spcAft>
                      </a:pPr>
                      <a:r>
                        <a:rPr lang="en-US" sz="1600" dirty="0">
                          <a:effectLst/>
                        </a:rPr>
                        <a:t>Physical exam, laboratory </a:t>
                      </a:r>
                      <a:r>
                        <a:rPr lang="en-US" sz="1600" dirty="0" smtClean="0">
                          <a:effectLst/>
                        </a:rPr>
                        <a:t>    blood </a:t>
                      </a:r>
                      <a:r>
                        <a:rPr lang="en-US" sz="1600" dirty="0">
                          <a:effectLst/>
                        </a:rPr>
                        <a:t>work, chest CT or MRI; avoid endoscopy with </a:t>
                      </a:r>
                      <a:r>
                        <a:rPr lang="en-US" sz="1600" dirty="0" smtClean="0">
                          <a:effectLst/>
                        </a:rPr>
                        <a:t>air insufflation </a:t>
                      </a:r>
                      <a:endParaRPr lang="ko-KR"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18415" marR="1270" marT="26035" marB="0"/>
                </a:tc>
              </a:tr>
              <a:tr h="1122808">
                <a:tc>
                  <a:txBody>
                    <a:bodyPr/>
                    <a:lstStyle/>
                    <a:p>
                      <a:pPr>
                        <a:lnSpc>
                          <a:spcPct val="107000"/>
                        </a:lnSpc>
                        <a:spcAft>
                          <a:spcPts val="0"/>
                        </a:spcAft>
                      </a:pPr>
                      <a:r>
                        <a:rPr lang="en-US" sz="1600" dirty="0" smtClean="0">
                          <a:effectLst/>
                        </a:rPr>
                        <a:t> Persistent </a:t>
                      </a:r>
                      <a:r>
                        <a:rPr lang="en-US" sz="1600" dirty="0">
                          <a:effectLst/>
                        </a:rPr>
                        <a:t>cough, </a:t>
                      </a:r>
                      <a:r>
                        <a:rPr lang="en-US" sz="1600" dirty="0" smtClean="0">
                          <a:effectLst/>
                        </a:rPr>
                        <a:t>      </a:t>
                      </a:r>
                    </a:p>
                    <a:p>
                      <a:pPr>
                        <a:lnSpc>
                          <a:spcPct val="107000"/>
                        </a:lnSpc>
                        <a:spcAft>
                          <a:spcPts val="0"/>
                        </a:spcAft>
                      </a:pPr>
                      <a:r>
                        <a:rPr lang="en-US" sz="1600" dirty="0" smtClean="0">
                          <a:effectLst/>
                        </a:rPr>
                        <a:t> atypical </a:t>
                      </a:r>
                      <a:r>
                        <a:rPr lang="en-US" sz="1600" dirty="0">
                          <a:effectLst/>
                        </a:rPr>
                        <a:t>chest pain </a:t>
                      </a:r>
                      <a:endParaRPr lang="ko-KR"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18415" marR="1270" marT="26035" marB="0">
                    <a:solidFill>
                      <a:schemeClr val="tx2">
                        <a:lumMod val="25000"/>
                      </a:schemeClr>
                    </a:solidFill>
                  </a:tcPr>
                </a:tc>
                <a:tc>
                  <a:txBody>
                    <a:bodyPr/>
                    <a:lstStyle/>
                    <a:p>
                      <a:pPr>
                        <a:lnSpc>
                          <a:spcPct val="107000"/>
                        </a:lnSpc>
                        <a:spcAft>
                          <a:spcPts val="0"/>
                        </a:spcAft>
                      </a:pPr>
                      <a:r>
                        <a:rPr lang="en-US" sz="1600" dirty="0">
                          <a:effectLst/>
                        </a:rPr>
                        <a:t>Infectious process, </a:t>
                      </a:r>
                      <a:r>
                        <a:rPr lang="en-US" sz="1600" dirty="0" smtClean="0">
                          <a:effectLst/>
                        </a:rPr>
                        <a:t>PV stenosis </a:t>
                      </a:r>
                      <a:endParaRPr lang="ko-KR"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18415" marR="1270" marT="26035" marB="0"/>
                </a:tc>
                <a:tc>
                  <a:txBody>
                    <a:bodyPr/>
                    <a:lstStyle/>
                    <a:p>
                      <a:pPr>
                        <a:lnSpc>
                          <a:spcPct val="107000"/>
                        </a:lnSpc>
                        <a:spcAft>
                          <a:spcPts val="190"/>
                        </a:spcAft>
                      </a:pPr>
                      <a:r>
                        <a:rPr lang="en-US" sz="1600" dirty="0">
                          <a:effectLst/>
                        </a:rPr>
                        <a:t>Physical exam, laboratory </a:t>
                      </a:r>
                      <a:r>
                        <a:rPr lang="en-US" sz="1600" dirty="0" smtClean="0">
                          <a:effectLst/>
                        </a:rPr>
                        <a:t>  blood </a:t>
                      </a:r>
                      <a:r>
                        <a:rPr lang="en-US" sz="1600" dirty="0">
                          <a:effectLst/>
                        </a:rPr>
                        <a:t>work, </a:t>
                      </a:r>
                      <a:r>
                        <a:rPr lang="en-US" sz="1600" dirty="0" smtClean="0">
                          <a:effectLst/>
                        </a:rPr>
                        <a:t>chest</a:t>
                      </a:r>
                    </a:p>
                    <a:p>
                      <a:pPr>
                        <a:lnSpc>
                          <a:spcPct val="107000"/>
                        </a:lnSpc>
                        <a:spcAft>
                          <a:spcPts val="190"/>
                        </a:spcAft>
                      </a:pPr>
                      <a:r>
                        <a:rPr lang="en-US" sz="1600" dirty="0" smtClean="0">
                          <a:effectLst/>
                        </a:rPr>
                        <a:t>X-ray, </a:t>
                      </a:r>
                      <a:r>
                        <a:rPr lang="en-US" sz="1600" dirty="0">
                          <a:effectLst/>
                        </a:rPr>
                        <a:t>chest CT </a:t>
                      </a:r>
                      <a:r>
                        <a:rPr lang="en-US" sz="1600" dirty="0" smtClean="0">
                          <a:effectLst/>
                        </a:rPr>
                        <a:t> or MRI </a:t>
                      </a:r>
                      <a:endParaRPr lang="ko-KR"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18415" marR="1270" marT="26035" marB="0"/>
                </a:tc>
              </a:tr>
              <a:tr h="924284">
                <a:tc>
                  <a:txBody>
                    <a:bodyPr/>
                    <a:lstStyle/>
                    <a:p>
                      <a:pPr marR="361315">
                        <a:lnSpc>
                          <a:spcPct val="107000"/>
                        </a:lnSpc>
                        <a:spcAft>
                          <a:spcPts val="0"/>
                        </a:spcAft>
                      </a:pPr>
                      <a:r>
                        <a:rPr lang="en-US" sz="1600" dirty="0" smtClean="0">
                          <a:effectLst/>
                        </a:rPr>
                        <a:t> Neurological symptoms </a:t>
                      </a:r>
                      <a:endParaRPr lang="ko-KR"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18415" marR="1270" marT="26035" marB="0">
                    <a:solidFill>
                      <a:schemeClr val="tx2">
                        <a:lumMod val="25000"/>
                      </a:schemeClr>
                    </a:solidFill>
                  </a:tcPr>
                </a:tc>
                <a:tc>
                  <a:txBody>
                    <a:bodyPr/>
                    <a:lstStyle/>
                    <a:p>
                      <a:pPr>
                        <a:lnSpc>
                          <a:spcPct val="107000"/>
                        </a:lnSpc>
                        <a:spcAft>
                          <a:spcPts val="0"/>
                        </a:spcAft>
                      </a:pPr>
                      <a:r>
                        <a:rPr lang="en-US" sz="1600" dirty="0">
                          <a:effectLst/>
                        </a:rPr>
                        <a:t>Cerebral embolic event, atrial esophageal fistula </a:t>
                      </a:r>
                      <a:endParaRPr lang="ko-KR" sz="16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18415" marR="1270" marT="26035" marB="0"/>
                </a:tc>
                <a:tc>
                  <a:txBody>
                    <a:bodyPr/>
                    <a:lstStyle/>
                    <a:p>
                      <a:pPr marR="241935">
                        <a:lnSpc>
                          <a:spcPct val="107000"/>
                        </a:lnSpc>
                        <a:spcAft>
                          <a:spcPts val="0"/>
                        </a:spcAft>
                      </a:pPr>
                      <a:r>
                        <a:rPr lang="en-US" sz="1600" dirty="0">
                          <a:effectLst/>
                        </a:rPr>
                        <a:t>Physical exam, </a:t>
                      </a:r>
                      <a:r>
                        <a:rPr lang="en-US" sz="1600" dirty="0" smtClean="0">
                          <a:effectLst/>
                        </a:rPr>
                        <a:t> brain imaging</a:t>
                      </a:r>
                      <a:r>
                        <a:rPr lang="en-US" sz="1600" dirty="0">
                          <a:effectLst/>
                        </a:rPr>
                        <a:t>, chest CT or MRI </a:t>
                      </a:r>
                      <a:endParaRPr lang="ko-KR"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18415" marR="1270" marT="26035" marB="0"/>
                </a:tc>
              </a:tr>
              <a:tr h="659783">
                <a:tc>
                  <a:txBody>
                    <a:bodyPr/>
                    <a:lstStyle/>
                    <a:p>
                      <a:pPr>
                        <a:lnSpc>
                          <a:spcPct val="107000"/>
                        </a:lnSpc>
                        <a:spcAft>
                          <a:spcPts val="0"/>
                        </a:spcAft>
                      </a:pPr>
                      <a:r>
                        <a:rPr lang="en-US" sz="1600" dirty="0" smtClean="0">
                          <a:effectLst/>
                        </a:rPr>
                        <a:t> Hemoptysis </a:t>
                      </a:r>
                      <a:endParaRPr lang="ko-KR"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18415" marR="1270" marT="26035" marB="0">
                    <a:solidFill>
                      <a:schemeClr val="tx2">
                        <a:lumMod val="25000"/>
                      </a:schemeClr>
                    </a:solidFill>
                  </a:tcPr>
                </a:tc>
                <a:tc>
                  <a:txBody>
                    <a:bodyPr/>
                    <a:lstStyle/>
                    <a:p>
                      <a:pPr>
                        <a:lnSpc>
                          <a:spcPct val="107000"/>
                        </a:lnSpc>
                        <a:spcAft>
                          <a:spcPts val="0"/>
                        </a:spcAft>
                      </a:pPr>
                      <a:r>
                        <a:rPr lang="en-US" sz="1600" dirty="0">
                          <a:effectLst/>
                        </a:rPr>
                        <a:t>PV stenosis or occlusion, pneumonia </a:t>
                      </a:r>
                      <a:endParaRPr lang="ko-KR" sz="16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18415" marR="1270" marT="26035" marB="0"/>
                </a:tc>
                <a:tc>
                  <a:txBody>
                    <a:bodyPr/>
                    <a:lstStyle/>
                    <a:p>
                      <a:pPr>
                        <a:lnSpc>
                          <a:spcPct val="107000"/>
                        </a:lnSpc>
                        <a:spcAft>
                          <a:spcPts val="0"/>
                        </a:spcAft>
                      </a:pPr>
                      <a:r>
                        <a:rPr lang="en-US" sz="1600" dirty="0">
                          <a:effectLst/>
                        </a:rPr>
                        <a:t>CT scan, VQ scan </a:t>
                      </a:r>
                      <a:endParaRPr lang="ko-KR"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18415" marR="1270" marT="26035" marB="0"/>
                </a:tc>
              </a:tr>
            </a:tbl>
          </a:graphicData>
        </a:graphic>
      </p:graphicFrame>
      <p:pic>
        <p:nvPicPr>
          <p:cNvPr id="3" name="그림 2"/>
          <p:cNvPicPr>
            <a:picLocks noChangeAspect="1"/>
          </p:cNvPicPr>
          <p:nvPr/>
        </p:nvPicPr>
        <p:blipFill>
          <a:blip r:embed="rId2"/>
          <a:stretch>
            <a:fillRect/>
          </a:stretch>
        </p:blipFill>
        <p:spPr>
          <a:xfrm>
            <a:off x="815617" y="169817"/>
            <a:ext cx="532681" cy="539847"/>
          </a:xfrm>
          <a:prstGeom prst="rect">
            <a:avLst/>
          </a:prstGeom>
        </p:spPr>
      </p:pic>
    </p:spTree>
    <p:extLst>
      <p:ext uri="{BB962C8B-B14F-4D97-AF65-F5344CB8AC3E}">
        <p14:creationId xmlns:p14="http://schemas.microsoft.com/office/powerpoint/2010/main" val="253120146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51520" y="1124744"/>
            <a:ext cx="8720242"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ko-KR" sz="2000" b="0" i="0" u="none" strike="noStrike" cap="none" normalizeH="0" baseline="0" dirty="0" smtClean="0">
                <a:ln>
                  <a:noFill/>
                </a:ln>
                <a:effectLst/>
                <a:ea typeface="Arial" panose="020B0604020202020204" pitchFamily="34" charset="0"/>
                <a:cs typeface="Times New Roman" panose="02020603050405020304" pitchFamily="18" charset="0"/>
              </a:rPr>
              <a:t>The two main reasons to perform arrhythmia monitoring following catheter ablation are clinical care and as part of a clinical research trial. </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ko-KR" sz="2000" dirty="0">
              <a:ea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ko-KR" sz="2000" b="0" i="0" u="none" strike="noStrike" cap="none" normalizeH="0" baseline="0" dirty="0" smtClean="0">
                <a:ln>
                  <a:noFill/>
                </a:ln>
                <a:effectLst/>
                <a:ea typeface="Arial" panose="020B0604020202020204" pitchFamily="34" charset="0"/>
                <a:cs typeface="Times New Roman" panose="02020603050405020304" pitchFamily="18" charset="0"/>
              </a:rPr>
              <a:t>Complaints of</a:t>
            </a:r>
            <a:r>
              <a:rPr kumimoji="0" lang="en-US" altLang="ko-KR" sz="2000" b="0" i="0" u="none" strike="noStrike" cap="none" normalizeH="0" baseline="0" dirty="0" smtClean="0">
                <a:ln>
                  <a:noFill/>
                </a:ln>
                <a:effectLst/>
                <a:ea typeface="Calibri" panose="020F0502020204030204" pitchFamily="34" charset="0"/>
                <a:cs typeface="Times New Roman" panose="02020603050405020304" pitchFamily="18" charset="0"/>
              </a:rPr>
              <a:t> </a:t>
            </a:r>
            <a:r>
              <a:rPr kumimoji="0" lang="en-US" altLang="ko-KR" sz="2000" b="0" i="0" u="none" strike="noStrike" cap="none" normalizeH="0" baseline="0" dirty="0" smtClean="0">
                <a:ln>
                  <a:noFill/>
                </a:ln>
                <a:effectLst/>
                <a:ea typeface="Arial" panose="020B0604020202020204" pitchFamily="34" charset="0"/>
                <a:cs typeface="Times New Roman" panose="02020603050405020304" pitchFamily="18" charset="0"/>
              </a:rPr>
              <a:t>palpitations often result from atrial or ventricular premature beats and are not an accurate predictor of recurrent AF. </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ko-KR" sz="2000" dirty="0">
              <a:ea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ko-KR" sz="2000" b="0" i="0" u="none" strike="noStrike" cap="none" normalizeH="0" baseline="0" dirty="0" smtClean="0">
                <a:ln>
                  <a:noFill/>
                </a:ln>
                <a:effectLst/>
                <a:ea typeface="Arial" panose="020B0604020202020204" pitchFamily="34" charset="0"/>
                <a:cs typeface="Times New Roman" panose="02020603050405020304" pitchFamily="18" charset="0"/>
              </a:rPr>
              <a:t>Arrhythmia monitoring can also be of value in asymptomatic patients and can influence decision making regarding anticoagulant therapy after ablation. </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ko-KR" sz="2000" dirty="0">
              <a:ea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ko-KR" sz="2000" b="0" i="0" u="none" strike="noStrike" cap="none" normalizeH="0" baseline="0" dirty="0" smtClean="0">
                <a:ln>
                  <a:noFill/>
                </a:ln>
                <a:effectLst/>
                <a:ea typeface="Arial" panose="020B0604020202020204" pitchFamily="34" charset="0"/>
                <a:cs typeface="Times New Roman" panose="02020603050405020304" pitchFamily="18" charset="0"/>
              </a:rPr>
              <a:t>Multiple studies have demonstrated that asymptomatic AF commonly occurs in patients following catheter ablation. </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ko-KR" sz="2000" dirty="0">
              <a:ea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ko-KR" sz="2000" b="0" i="0" u="none" strike="noStrike" cap="none" normalizeH="0" baseline="0" dirty="0" smtClean="0">
                <a:ln>
                  <a:noFill/>
                </a:ln>
                <a:effectLst/>
                <a:ea typeface="Arial" panose="020B0604020202020204" pitchFamily="34" charset="0"/>
                <a:cs typeface="Times New Roman" panose="02020603050405020304" pitchFamily="18" charset="0"/>
              </a:rPr>
              <a:t>Detection of these asymptomatic episodes of AF impact the characterization of the procedure as “successful.” </a:t>
            </a:r>
            <a:endParaRPr kumimoji="0" lang="en-US" altLang="ko-KR" sz="3600" b="0" i="0" u="none" strike="noStrike" cap="none" normalizeH="0" baseline="0" dirty="0" smtClean="0">
              <a:ln>
                <a:noFill/>
              </a:ln>
              <a:effectLst/>
            </a:endParaRPr>
          </a:p>
        </p:txBody>
      </p:sp>
      <p:sp>
        <p:nvSpPr>
          <p:cNvPr id="3" name="직사각형 2"/>
          <p:cNvSpPr/>
          <p:nvPr/>
        </p:nvSpPr>
        <p:spPr>
          <a:xfrm>
            <a:off x="815764" y="373767"/>
            <a:ext cx="6623736" cy="606961"/>
          </a:xfrm>
          <a:prstGeom prst="rect">
            <a:avLst/>
          </a:prstGeom>
        </p:spPr>
        <p:txBody>
          <a:bodyPr wrap="none">
            <a:spAutoFit/>
          </a:bodyPr>
          <a:lstStyle/>
          <a:p>
            <a:pPr marL="6350" marR="7620" indent="-6350">
              <a:lnSpc>
                <a:spcPct val="110000"/>
              </a:lnSpc>
              <a:spcAft>
                <a:spcPts val="265"/>
              </a:spcAft>
            </a:pPr>
            <a:r>
              <a:rPr lang="en-US" altLang="ko-KR" sz="3200" b="1" dirty="0">
                <a:ea typeface="Arial" panose="020B0604020202020204" pitchFamily="34" charset="0"/>
              </a:rPr>
              <a:t>ECG Monitoring Pre- and Postablation</a:t>
            </a:r>
            <a:endParaRPr lang="ko-KR" altLang="ko-KR" sz="2000" dirty="0">
              <a:effectLst/>
              <a:ea typeface="Arial" panose="020B0604020202020204" pitchFamily="34" charset="0"/>
            </a:endParaRPr>
          </a:p>
        </p:txBody>
      </p:sp>
    </p:spTree>
    <p:extLst>
      <p:ext uri="{BB962C8B-B14F-4D97-AF65-F5344CB8AC3E}">
        <p14:creationId xmlns:p14="http://schemas.microsoft.com/office/powerpoint/2010/main" val="199351775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p:cNvSpPr/>
          <p:nvPr/>
        </p:nvSpPr>
        <p:spPr>
          <a:xfrm>
            <a:off x="1043608" y="47040"/>
            <a:ext cx="8280920" cy="498598"/>
          </a:xfrm>
          <a:prstGeom prst="rect">
            <a:avLst/>
          </a:prstGeom>
        </p:spPr>
        <p:txBody>
          <a:bodyPr wrap="square">
            <a:spAutoFit/>
          </a:bodyPr>
          <a:lstStyle/>
          <a:p>
            <a:pPr marL="6350" marR="7620" indent="-6350">
              <a:lnSpc>
                <a:spcPct val="110000"/>
              </a:lnSpc>
              <a:spcAft>
                <a:spcPts val="265"/>
              </a:spcAft>
            </a:pPr>
            <a:r>
              <a:rPr lang="en-US" altLang="ko-KR" sz="2400" b="1" dirty="0" smtClean="0">
                <a:ea typeface="Arial" panose="020B0604020202020204" pitchFamily="34" charset="0"/>
              </a:rPr>
              <a:t>Types </a:t>
            </a:r>
            <a:r>
              <a:rPr lang="en-US" altLang="ko-KR" sz="2400" b="1" dirty="0">
                <a:ea typeface="Arial" panose="020B0604020202020204" pitchFamily="34" charset="0"/>
              </a:rPr>
              <a:t>of </a:t>
            </a:r>
            <a:r>
              <a:rPr lang="en-US" altLang="ko-KR" sz="2400" b="1" dirty="0" smtClean="0">
                <a:ea typeface="Arial" panose="020B0604020202020204" pitchFamily="34" charset="0"/>
              </a:rPr>
              <a:t>Ambulatory Cardiac Monitoring Devices</a:t>
            </a:r>
            <a:endParaRPr lang="ko-KR" altLang="ko-KR" sz="1600" dirty="0">
              <a:effectLst/>
              <a:ea typeface="Arial" panose="020B0604020202020204" pitchFamily="34" charset="0"/>
            </a:endParaRPr>
          </a:p>
        </p:txBody>
      </p:sp>
      <p:graphicFrame>
        <p:nvGraphicFramePr>
          <p:cNvPr id="3" name="표 2"/>
          <p:cNvGraphicFramePr>
            <a:graphicFrameLocks noGrp="1"/>
          </p:cNvGraphicFramePr>
          <p:nvPr>
            <p:extLst>
              <p:ext uri="{D42A27DB-BD31-4B8C-83A1-F6EECF244321}">
                <p14:modId xmlns:p14="http://schemas.microsoft.com/office/powerpoint/2010/main" val="3425906568"/>
              </p:ext>
            </p:extLst>
          </p:nvPr>
        </p:nvGraphicFramePr>
        <p:xfrm>
          <a:off x="395536" y="525312"/>
          <a:ext cx="8640960" cy="6293807"/>
        </p:xfrm>
        <a:graphic>
          <a:graphicData uri="http://schemas.openxmlformats.org/drawingml/2006/table">
            <a:tbl>
              <a:tblPr firstRow="1" firstCol="1" bandRow="1">
                <a:tableStyleId>{5C22544A-7EE6-4342-B048-85BDC9FD1C3A}</a:tableStyleId>
              </a:tblPr>
              <a:tblGrid>
                <a:gridCol w="2304256"/>
                <a:gridCol w="1296143"/>
                <a:gridCol w="682745"/>
                <a:gridCol w="609600"/>
                <a:gridCol w="617220"/>
                <a:gridCol w="3130996"/>
              </a:tblGrid>
              <a:tr h="586768">
                <a:tc>
                  <a:txBody>
                    <a:bodyPr/>
                    <a:lstStyle/>
                    <a:p>
                      <a:pPr marL="79375" indent="-6350">
                        <a:lnSpc>
                          <a:spcPct val="107000"/>
                        </a:lnSpc>
                        <a:spcAft>
                          <a:spcPts val="0"/>
                        </a:spcAft>
                      </a:pPr>
                      <a:r>
                        <a:rPr lang="en-US" sz="1400" dirty="0">
                          <a:effectLst/>
                        </a:rPr>
                        <a:t>Type of recorder</a:t>
                      </a:r>
                      <a:endParaRPr lang="ko-KR"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934" marR="50411" marT="19138" marB="0" anchor="ctr">
                    <a:solidFill>
                      <a:schemeClr val="tx2">
                        <a:lumMod val="25000"/>
                      </a:schemeClr>
                    </a:solidFill>
                  </a:tcPr>
                </a:tc>
                <a:tc>
                  <a:txBody>
                    <a:bodyPr/>
                    <a:lstStyle/>
                    <a:p>
                      <a:pPr marL="67310" indent="-3175">
                        <a:lnSpc>
                          <a:spcPct val="107000"/>
                        </a:lnSpc>
                        <a:spcAft>
                          <a:spcPts val="0"/>
                        </a:spcAft>
                      </a:pPr>
                      <a:r>
                        <a:rPr lang="en-US" sz="1100" dirty="0">
                          <a:effectLst/>
                        </a:rPr>
                        <a:t>Typical monitoring duration</a:t>
                      </a:r>
                      <a:endParaRPr lang="ko-KR"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934" marR="50411" marT="19138" marB="0" anchor="ctr">
                    <a:solidFill>
                      <a:schemeClr val="tx2">
                        <a:lumMod val="25000"/>
                      </a:schemeClr>
                    </a:solidFill>
                  </a:tcPr>
                </a:tc>
                <a:tc>
                  <a:txBody>
                    <a:bodyPr/>
                    <a:lstStyle/>
                    <a:p>
                      <a:pPr marL="76200" indent="-6350">
                        <a:lnSpc>
                          <a:spcPct val="107000"/>
                        </a:lnSpc>
                        <a:spcAft>
                          <a:spcPts val="0"/>
                        </a:spcAft>
                      </a:pPr>
                      <a:r>
                        <a:rPr lang="en-US" sz="900" dirty="0">
                          <a:effectLst/>
                        </a:rPr>
                        <a:t>Continuous recording</a:t>
                      </a:r>
                      <a:endParaRPr lang="ko-KR"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934" marR="50411" marT="19138" marB="0" anchor="ctr">
                    <a:solidFill>
                      <a:schemeClr val="tx2">
                        <a:lumMod val="25000"/>
                      </a:schemeClr>
                    </a:solidFill>
                  </a:tcPr>
                </a:tc>
                <a:tc>
                  <a:txBody>
                    <a:bodyPr/>
                    <a:lstStyle/>
                    <a:p>
                      <a:pPr marL="68580">
                        <a:lnSpc>
                          <a:spcPct val="107000"/>
                        </a:lnSpc>
                        <a:spcAft>
                          <a:spcPts val="0"/>
                        </a:spcAft>
                      </a:pPr>
                      <a:r>
                        <a:rPr lang="en-US" sz="900" dirty="0">
                          <a:effectLst/>
                        </a:rPr>
                        <a:t>Event </a:t>
                      </a:r>
                      <a:endParaRPr lang="en-US" sz="900" dirty="0" smtClean="0">
                        <a:effectLst/>
                      </a:endParaRPr>
                    </a:p>
                    <a:p>
                      <a:pPr marL="68580">
                        <a:lnSpc>
                          <a:spcPct val="107000"/>
                        </a:lnSpc>
                        <a:spcAft>
                          <a:spcPts val="0"/>
                        </a:spcAft>
                      </a:pPr>
                      <a:r>
                        <a:rPr lang="en-US" sz="900" dirty="0" smtClean="0">
                          <a:effectLst/>
                        </a:rPr>
                        <a:t>recording</a:t>
                      </a:r>
                      <a:endParaRPr lang="ko-KR"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934" marR="50411" marT="19138" marB="0" anchor="ctr">
                    <a:solidFill>
                      <a:schemeClr val="tx2">
                        <a:lumMod val="25000"/>
                      </a:schemeClr>
                    </a:solidFill>
                  </a:tcPr>
                </a:tc>
                <a:tc>
                  <a:txBody>
                    <a:bodyPr/>
                    <a:lstStyle/>
                    <a:p>
                      <a:pPr marL="65405">
                        <a:lnSpc>
                          <a:spcPct val="107000"/>
                        </a:lnSpc>
                        <a:spcAft>
                          <a:spcPts val="0"/>
                        </a:spcAft>
                      </a:pPr>
                      <a:r>
                        <a:rPr lang="en-US" sz="900" dirty="0">
                          <a:effectLst/>
                        </a:rPr>
                        <a:t>Auto trigger</a:t>
                      </a:r>
                      <a:endParaRPr lang="ko-KR"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934" marR="50411" marT="19138" marB="0" anchor="ctr">
                    <a:solidFill>
                      <a:schemeClr val="tx2">
                        <a:lumMod val="25000"/>
                      </a:schemeClr>
                    </a:solidFill>
                  </a:tcPr>
                </a:tc>
                <a:tc>
                  <a:txBody>
                    <a:bodyPr/>
                    <a:lstStyle/>
                    <a:p>
                      <a:pPr marL="67310">
                        <a:lnSpc>
                          <a:spcPct val="107000"/>
                        </a:lnSpc>
                        <a:spcAft>
                          <a:spcPts val="0"/>
                        </a:spcAft>
                      </a:pPr>
                      <a:r>
                        <a:rPr lang="en-US" sz="1200" dirty="0">
                          <a:effectLst/>
                        </a:rPr>
                        <a:t>Unique features</a:t>
                      </a:r>
                      <a:endParaRPr lang="ko-KR"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934" marR="50411" marT="19138" marB="0" anchor="ctr">
                    <a:solidFill>
                      <a:schemeClr val="tx2">
                        <a:lumMod val="25000"/>
                      </a:schemeClr>
                    </a:solidFill>
                  </a:tcPr>
                </a:tc>
              </a:tr>
              <a:tr h="643562">
                <a:tc>
                  <a:txBody>
                    <a:bodyPr/>
                    <a:lstStyle/>
                    <a:p>
                      <a:pPr marL="76200" indent="3175">
                        <a:lnSpc>
                          <a:spcPct val="107000"/>
                        </a:lnSpc>
                        <a:spcAft>
                          <a:spcPts val="0"/>
                        </a:spcAft>
                      </a:pPr>
                      <a:r>
                        <a:rPr lang="en-US" sz="1400" dirty="0">
                          <a:effectLst/>
                        </a:rPr>
                        <a:t>Holter monitor </a:t>
                      </a:r>
                      <a:endParaRPr lang="ko-KR"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934" marR="50411" marT="19138" marB="0">
                    <a:solidFill>
                      <a:schemeClr val="tx2">
                        <a:lumMod val="25000"/>
                      </a:schemeClr>
                    </a:solidFill>
                  </a:tcPr>
                </a:tc>
                <a:tc>
                  <a:txBody>
                    <a:bodyPr/>
                    <a:lstStyle/>
                    <a:p>
                      <a:pPr marL="64135" indent="6350">
                        <a:lnSpc>
                          <a:spcPct val="107000"/>
                        </a:lnSpc>
                        <a:spcAft>
                          <a:spcPts val="0"/>
                        </a:spcAft>
                      </a:pPr>
                      <a:r>
                        <a:rPr lang="en-US" sz="1100" dirty="0">
                          <a:effectLst/>
                        </a:rPr>
                        <a:t>24–48 hours, </a:t>
                      </a:r>
                      <a:endParaRPr lang="ko-KR" sz="1200" dirty="0">
                        <a:effectLst/>
                      </a:endParaRPr>
                    </a:p>
                    <a:p>
                      <a:pPr marL="64135" indent="6350">
                        <a:lnSpc>
                          <a:spcPct val="107000"/>
                        </a:lnSpc>
                        <a:spcAft>
                          <a:spcPts val="0"/>
                        </a:spcAft>
                      </a:pPr>
                      <a:r>
                        <a:rPr lang="en-US" sz="1100" dirty="0">
                          <a:effectLst/>
                        </a:rPr>
                        <a:t>approximately </a:t>
                      </a:r>
                      <a:br>
                        <a:rPr lang="en-US" sz="1100" dirty="0">
                          <a:effectLst/>
                        </a:rPr>
                      </a:br>
                      <a:r>
                        <a:rPr lang="en-US" sz="1100" dirty="0">
                          <a:effectLst/>
                        </a:rPr>
                        <a:t>7–30 days </a:t>
                      </a:r>
                      <a:endParaRPr lang="ko-KR"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934" marR="50411" marT="19138" marB="0"/>
                </a:tc>
                <a:tc>
                  <a:txBody>
                    <a:bodyPr/>
                    <a:lstStyle/>
                    <a:p>
                      <a:pPr marL="69850">
                        <a:lnSpc>
                          <a:spcPct val="107000"/>
                        </a:lnSpc>
                        <a:spcAft>
                          <a:spcPts val="0"/>
                        </a:spcAft>
                      </a:pPr>
                      <a:r>
                        <a:rPr lang="en-US" sz="1200" dirty="0">
                          <a:effectLst/>
                        </a:rPr>
                        <a:t>Yes </a:t>
                      </a:r>
                      <a:endParaRPr lang="ko-KR"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934" marR="50411" marT="19138" marB="0"/>
                </a:tc>
                <a:tc>
                  <a:txBody>
                    <a:bodyPr/>
                    <a:lstStyle/>
                    <a:p>
                      <a:pPr marL="62230">
                        <a:lnSpc>
                          <a:spcPct val="107000"/>
                        </a:lnSpc>
                        <a:spcAft>
                          <a:spcPts val="0"/>
                        </a:spcAft>
                      </a:pPr>
                      <a:r>
                        <a:rPr lang="en-US" sz="1200" dirty="0">
                          <a:effectLst/>
                        </a:rPr>
                        <a:t>Yes </a:t>
                      </a:r>
                      <a:endParaRPr lang="ko-KR"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934" marR="50411" marT="19138" marB="0"/>
                </a:tc>
                <a:tc>
                  <a:txBody>
                    <a:bodyPr/>
                    <a:lstStyle/>
                    <a:p>
                      <a:pPr marL="71755">
                        <a:lnSpc>
                          <a:spcPct val="107000"/>
                        </a:lnSpc>
                        <a:spcAft>
                          <a:spcPts val="0"/>
                        </a:spcAft>
                      </a:pPr>
                      <a:r>
                        <a:rPr lang="en-US" sz="1200" dirty="0">
                          <a:effectLst/>
                        </a:rPr>
                        <a:t>N/A </a:t>
                      </a:r>
                      <a:endParaRPr lang="ko-KR" sz="14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934" marR="50411" marT="19138" marB="0"/>
                </a:tc>
                <a:tc>
                  <a:txBody>
                    <a:bodyPr/>
                    <a:lstStyle/>
                    <a:p>
                      <a:pPr marL="60960" marR="6985" indent="3175" algn="just">
                        <a:lnSpc>
                          <a:spcPct val="115000"/>
                        </a:lnSpc>
                        <a:spcAft>
                          <a:spcPts val="25"/>
                        </a:spcAft>
                      </a:pPr>
                      <a:r>
                        <a:rPr lang="en-US" sz="1200" dirty="0">
                          <a:effectLst/>
                        </a:rPr>
                        <a:t>Short term, provides quantitative data </a:t>
                      </a:r>
                      <a:r>
                        <a:rPr lang="en-US" sz="1200" dirty="0" smtClean="0">
                          <a:effectLst/>
                        </a:rPr>
                        <a:t>on arrhythmia </a:t>
                      </a:r>
                      <a:r>
                        <a:rPr lang="en-US" sz="1200" dirty="0">
                          <a:effectLst/>
                        </a:rPr>
                        <a:t>burden </a:t>
                      </a:r>
                      <a:endParaRPr lang="ko-KR"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934" marR="50411" marT="19138" marB="0"/>
                </a:tc>
              </a:tr>
              <a:tr h="584780">
                <a:tc>
                  <a:txBody>
                    <a:bodyPr/>
                    <a:lstStyle/>
                    <a:p>
                      <a:pPr marL="73025" marR="28575">
                        <a:lnSpc>
                          <a:spcPct val="107000"/>
                        </a:lnSpc>
                        <a:spcAft>
                          <a:spcPts val="0"/>
                        </a:spcAft>
                      </a:pPr>
                      <a:r>
                        <a:rPr lang="en-US" sz="1400" dirty="0">
                          <a:effectLst/>
                        </a:rPr>
                        <a:t>Patch monitor </a:t>
                      </a:r>
                      <a:endParaRPr lang="ko-KR"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934" marR="50411" marT="19138" marB="0">
                    <a:solidFill>
                      <a:schemeClr val="tx2">
                        <a:lumMod val="25000"/>
                      </a:schemeClr>
                    </a:solidFill>
                  </a:tcPr>
                </a:tc>
                <a:tc>
                  <a:txBody>
                    <a:bodyPr/>
                    <a:lstStyle/>
                    <a:p>
                      <a:pPr marL="64135">
                        <a:lnSpc>
                          <a:spcPct val="107000"/>
                        </a:lnSpc>
                        <a:spcAft>
                          <a:spcPts val="0"/>
                        </a:spcAft>
                      </a:pPr>
                      <a:r>
                        <a:rPr lang="en-US" sz="1200" dirty="0">
                          <a:effectLst/>
                          <a:latin typeface="+mn-lt"/>
                        </a:rPr>
                        <a:t>1–3 weeks </a:t>
                      </a:r>
                      <a:endParaRPr lang="ko-KR" sz="1200" dirty="0">
                        <a:solidFill>
                          <a:srgbClr val="000000"/>
                        </a:solidFill>
                        <a:effectLst/>
                        <a:latin typeface="+mn-lt"/>
                        <a:ea typeface="Calibri" panose="020F0502020204030204" pitchFamily="34" charset="0"/>
                        <a:cs typeface="Calibri" panose="020F0502020204030204" pitchFamily="34" charset="0"/>
                      </a:endParaRPr>
                    </a:p>
                  </a:txBody>
                  <a:tcPr marL="934" marR="50411" marT="19138" marB="0"/>
                </a:tc>
                <a:tc>
                  <a:txBody>
                    <a:bodyPr/>
                    <a:lstStyle/>
                    <a:p>
                      <a:pPr marL="67310">
                        <a:lnSpc>
                          <a:spcPct val="107000"/>
                        </a:lnSpc>
                        <a:spcAft>
                          <a:spcPts val="0"/>
                        </a:spcAft>
                      </a:pPr>
                      <a:r>
                        <a:rPr lang="en-US" sz="1200" dirty="0">
                          <a:effectLst/>
                        </a:rPr>
                        <a:t>Yes </a:t>
                      </a:r>
                      <a:endParaRPr lang="ko-KR"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934" marR="50411" marT="19138" marB="0"/>
                </a:tc>
                <a:tc>
                  <a:txBody>
                    <a:bodyPr/>
                    <a:lstStyle/>
                    <a:p>
                      <a:pPr marL="59690">
                        <a:lnSpc>
                          <a:spcPct val="107000"/>
                        </a:lnSpc>
                        <a:spcAft>
                          <a:spcPts val="0"/>
                        </a:spcAft>
                      </a:pPr>
                      <a:r>
                        <a:rPr lang="en-US" sz="1200" dirty="0">
                          <a:effectLst/>
                        </a:rPr>
                        <a:t>Yes </a:t>
                      </a:r>
                      <a:endParaRPr lang="ko-KR"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934" marR="50411" marT="19138" marB="0"/>
                </a:tc>
                <a:tc>
                  <a:txBody>
                    <a:bodyPr/>
                    <a:lstStyle/>
                    <a:p>
                      <a:pPr marL="68580">
                        <a:lnSpc>
                          <a:spcPct val="107000"/>
                        </a:lnSpc>
                        <a:spcAft>
                          <a:spcPts val="0"/>
                        </a:spcAft>
                      </a:pPr>
                      <a:r>
                        <a:rPr lang="en-US" sz="1200" dirty="0">
                          <a:effectLst/>
                        </a:rPr>
                        <a:t>N/A </a:t>
                      </a:r>
                      <a:endParaRPr lang="ko-KR" sz="14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934" marR="50411" marT="19138" marB="0"/>
                </a:tc>
                <a:tc>
                  <a:txBody>
                    <a:bodyPr/>
                    <a:lstStyle/>
                    <a:p>
                      <a:pPr marL="57785" marR="111760" indent="6350" algn="just">
                        <a:lnSpc>
                          <a:spcPct val="107000"/>
                        </a:lnSpc>
                        <a:spcAft>
                          <a:spcPts val="0"/>
                        </a:spcAft>
                      </a:pPr>
                      <a:r>
                        <a:rPr lang="en-US" sz="1200" dirty="0">
                          <a:effectLst/>
                        </a:rPr>
                        <a:t>Intermediate term, can provide continuous </a:t>
                      </a:r>
                      <a:r>
                        <a:rPr lang="en-US" sz="1200" dirty="0" smtClean="0">
                          <a:effectLst/>
                        </a:rPr>
                        <a:t>         data </a:t>
                      </a:r>
                      <a:r>
                        <a:rPr lang="en-US" sz="1200" dirty="0">
                          <a:effectLst/>
                        </a:rPr>
                        <a:t>for up to several weeks; improved </a:t>
                      </a:r>
                      <a:r>
                        <a:rPr lang="en-US" sz="1200" dirty="0" smtClean="0">
                          <a:effectLst/>
                        </a:rPr>
                        <a:t>patient   compliance </a:t>
                      </a:r>
                      <a:r>
                        <a:rPr lang="en-US" sz="1200" dirty="0">
                          <a:effectLst/>
                        </a:rPr>
                        <a:t>without lead wires </a:t>
                      </a:r>
                      <a:endParaRPr lang="ko-KR"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934" marR="50411" marT="19138" marB="0"/>
                </a:tc>
              </a:tr>
              <a:tr h="405706">
                <a:tc>
                  <a:txBody>
                    <a:bodyPr/>
                    <a:lstStyle/>
                    <a:p>
                      <a:pPr marL="76200">
                        <a:lnSpc>
                          <a:spcPct val="107000"/>
                        </a:lnSpc>
                        <a:spcAft>
                          <a:spcPts val="0"/>
                        </a:spcAft>
                      </a:pPr>
                      <a:r>
                        <a:rPr lang="en-US" sz="1400" dirty="0">
                          <a:effectLst/>
                        </a:rPr>
                        <a:t>External loop recorder </a:t>
                      </a:r>
                      <a:endParaRPr lang="ko-KR"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934" marR="50411" marT="19138" marB="0">
                    <a:solidFill>
                      <a:schemeClr val="tx2">
                        <a:lumMod val="25000"/>
                      </a:schemeClr>
                    </a:solidFill>
                  </a:tcPr>
                </a:tc>
                <a:tc>
                  <a:txBody>
                    <a:bodyPr/>
                    <a:lstStyle/>
                    <a:p>
                      <a:pPr marL="69850">
                        <a:lnSpc>
                          <a:spcPct val="107000"/>
                        </a:lnSpc>
                        <a:spcAft>
                          <a:spcPts val="0"/>
                        </a:spcAft>
                      </a:pPr>
                      <a:r>
                        <a:rPr lang="en-US" sz="1200" dirty="0">
                          <a:effectLst/>
                          <a:latin typeface="+mn-lt"/>
                        </a:rPr>
                        <a:t>1 month </a:t>
                      </a:r>
                      <a:endParaRPr lang="ko-KR" sz="1200" dirty="0">
                        <a:solidFill>
                          <a:srgbClr val="000000"/>
                        </a:solidFill>
                        <a:effectLst/>
                        <a:latin typeface="+mn-lt"/>
                        <a:ea typeface="Calibri" panose="020F0502020204030204" pitchFamily="34" charset="0"/>
                        <a:cs typeface="Calibri" panose="020F0502020204030204" pitchFamily="34" charset="0"/>
                      </a:endParaRPr>
                    </a:p>
                  </a:txBody>
                  <a:tcPr marL="934" marR="50411" marT="19138" marB="0"/>
                </a:tc>
                <a:tc>
                  <a:txBody>
                    <a:bodyPr/>
                    <a:lstStyle/>
                    <a:p>
                      <a:pPr marL="64135">
                        <a:lnSpc>
                          <a:spcPct val="107000"/>
                        </a:lnSpc>
                        <a:spcAft>
                          <a:spcPts val="0"/>
                        </a:spcAft>
                      </a:pPr>
                      <a:r>
                        <a:rPr lang="en-US" sz="1200" dirty="0">
                          <a:effectLst/>
                        </a:rPr>
                        <a:t>Yes </a:t>
                      </a:r>
                      <a:endParaRPr lang="ko-KR" sz="14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934" marR="50411" marT="19138" marB="0"/>
                </a:tc>
                <a:tc>
                  <a:txBody>
                    <a:bodyPr/>
                    <a:lstStyle/>
                    <a:p>
                      <a:pPr marL="59690">
                        <a:lnSpc>
                          <a:spcPct val="107000"/>
                        </a:lnSpc>
                        <a:spcAft>
                          <a:spcPts val="0"/>
                        </a:spcAft>
                      </a:pPr>
                      <a:r>
                        <a:rPr lang="en-US" sz="1200" dirty="0">
                          <a:effectLst/>
                        </a:rPr>
                        <a:t>Yes </a:t>
                      </a:r>
                      <a:endParaRPr lang="ko-KR"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934" marR="50411" marT="19138" marB="0"/>
                </a:tc>
                <a:tc>
                  <a:txBody>
                    <a:bodyPr/>
                    <a:lstStyle/>
                    <a:p>
                      <a:pPr marL="65405">
                        <a:lnSpc>
                          <a:spcPct val="107000"/>
                        </a:lnSpc>
                        <a:spcAft>
                          <a:spcPts val="0"/>
                        </a:spcAft>
                      </a:pPr>
                      <a:r>
                        <a:rPr lang="en-US" sz="1200" dirty="0">
                          <a:effectLst/>
                        </a:rPr>
                        <a:t>Variable </a:t>
                      </a:r>
                      <a:endParaRPr lang="ko-KR"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934" marR="50411" marT="19138" marB="0"/>
                </a:tc>
                <a:tc>
                  <a:txBody>
                    <a:bodyPr/>
                    <a:lstStyle/>
                    <a:p>
                      <a:pPr marL="64135">
                        <a:lnSpc>
                          <a:spcPct val="107000"/>
                        </a:lnSpc>
                        <a:spcAft>
                          <a:spcPts val="80"/>
                        </a:spcAft>
                      </a:pPr>
                      <a:r>
                        <a:rPr lang="en-US" sz="1200" dirty="0">
                          <a:effectLst/>
                        </a:rPr>
                        <a:t>Good correlation between symptoms </a:t>
                      </a:r>
                      <a:endParaRPr lang="ko-KR" sz="1400" dirty="0">
                        <a:effectLst/>
                      </a:endParaRPr>
                    </a:p>
                    <a:p>
                      <a:pPr marL="64135" marR="625475">
                        <a:lnSpc>
                          <a:spcPct val="107000"/>
                        </a:lnSpc>
                        <a:spcAft>
                          <a:spcPts val="0"/>
                        </a:spcAft>
                      </a:pPr>
                      <a:r>
                        <a:rPr lang="en-US" sz="1200" dirty="0">
                          <a:effectLst/>
                        </a:rPr>
                        <a:t>and even brief arrhythmias </a:t>
                      </a:r>
                      <a:endParaRPr lang="ko-KR"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934" marR="50411" marT="19138" marB="0"/>
                </a:tc>
              </a:tr>
              <a:tr h="427640">
                <a:tc>
                  <a:txBody>
                    <a:bodyPr/>
                    <a:lstStyle/>
                    <a:p>
                      <a:pPr marL="73025" marR="57150">
                        <a:lnSpc>
                          <a:spcPct val="107000"/>
                        </a:lnSpc>
                        <a:spcAft>
                          <a:spcPts val="0"/>
                        </a:spcAft>
                      </a:pPr>
                      <a:r>
                        <a:rPr lang="en-US" sz="1400" dirty="0">
                          <a:effectLst/>
                        </a:rPr>
                        <a:t>External </a:t>
                      </a:r>
                      <a:r>
                        <a:rPr lang="en-US" sz="1400" dirty="0" err="1">
                          <a:effectLst/>
                        </a:rPr>
                        <a:t>nonloop</a:t>
                      </a:r>
                      <a:r>
                        <a:rPr lang="en-US" sz="1400" dirty="0">
                          <a:effectLst/>
                        </a:rPr>
                        <a:t> recorder </a:t>
                      </a:r>
                      <a:endParaRPr lang="ko-KR"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934" marR="50411" marT="19138" marB="0">
                    <a:solidFill>
                      <a:schemeClr val="tx2">
                        <a:lumMod val="25000"/>
                      </a:schemeClr>
                    </a:solidFill>
                  </a:tcPr>
                </a:tc>
                <a:tc>
                  <a:txBody>
                    <a:bodyPr/>
                    <a:lstStyle/>
                    <a:p>
                      <a:pPr marL="69850">
                        <a:lnSpc>
                          <a:spcPct val="107000"/>
                        </a:lnSpc>
                        <a:spcAft>
                          <a:spcPts val="0"/>
                        </a:spcAft>
                      </a:pPr>
                      <a:r>
                        <a:rPr lang="en-US" sz="1200" dirty="0">
                          <a:effectLst/>
                          <a:latin typeface="+mn-lt"/>
                        </a:rPr>
                        <a:t>Months </a:t>
                      </a:r>
                      <a:endParaRPr lang="ko-KR" sz="1200" dirty="0">
                        <a:solidFill>
                          <a:srgbClr val="000000"/>
                        </a:solidFill>
                        <a:effectLst/>
                        <a:latin typeface="+mn-lt"/>
                        <a:ea typeface="Calibri" panose="020F0502020204030204" pitchFamily="34" charset="0"/>
                        <a:cs typeface="Calibri" panose="020F0502020204030204" pitchFamily="34" charset="0"/>
                      </a:endParaRPr>
                    </a:p>
                  </a:txBody>
                  <a:tcPr marL="934" marR="50411" marT="19138" marB="0"/>
                </a:tc>
                <a:tc>
                  <a:txBody>
                    <a:bodyPr/>
                    <a:lstStyle/>
                    <a:p>
                      <a:pPr marL="69850">
                        <a:lnSpc>
                          <a:spcPct val="107000"/>
                        </a:lnSpc>
                        <a:spcAft>
                          <a:spcPts val="0"/>
                        </a:spcAft>
                      </a:pPr>
                      <a:r>
                        <a:rPr lang="en-US" sz="1200">
                          <a:effectLst/>
                        </a:rPr>
                        <a:t>No </a:t>
                      </a:r>
                      <a:endParaRPr lang="ko-KR" sz="14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934" marR="50411" marT="19138" marB="0"/>
                </a:tc>
                <a:tc>
                  <a:txBody>
                    <a:bodyPr/>
                    <a:lstStyle/>
                    <a:p>
                      <a:pPr marL="59690">
                        <a:lnSpc>
                          <a:spcPct val="107000"/>
                        </a:lnSpc>
                        <a:spcAft>
                          <a:spcPts val="0"/>
                        </a:spcAft>
                      </a:pPr>
                      <a:r>
                        <a:rPr lang="en-US" sz="1200" dirty="0">
                          <a:effectLst/>
                        </a:rPr>
                        <a:t>Yes </a:t>
                      </a:r>
                      <a:endParaRPr lang="ko-KR"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934" marR="50411" marT="19138" marB="0"/>
                </a:tc>
                <a:tc>
                  <a:txBody>
                    <a:bodyPr/>
                    <a:lstStyle/>
                    <a:p>
                      <a:pPr marL="71755">
                        <a:lnSpc>
                          <a:spcPct val="107000"/>
                        </a:lnSpc>
                        <a:spcAft>
                          <a:spcPts val="0"/>
                        </a:spcAft>
                      </a:pPr>
                      <a:r>
                        <a:rPr lang="en-US" sz="1200" dirty="0">
                          <a:effectLst/>
                        </a:rPr>
                        <a:t>No </a:t>
                      </a:r>
                      <a:endParaRPr lang="ko-KR"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934" marR="50411" marT="19138" marB="0"/>
                </a:tc>
                <a:tc>
                  <a:txBody>
                    <a:bodyPr/>
                    <a:lstStyle/>
                    <a:p>
                      <a:pPr marL="57785" indent="8890" algn="just">
                        <a:lnSpc>
                          <a:spcPct val="118000"/>
                        </a:lnSpc>
                        <a:spcAft>
                          <a:spcPts val="60"/>
                        </a:spcAft>
                      </a:pPr>
                      <a:r>
                        <a:rPr lang="en-US" sz="1200" dirty="0">
                          <a:effectLst/>
                        </a:rPr>
                        <a:t>May be used long term and intermittently; </a:t>
                      </a:r>
                      <a:r>
                        <a:rPr lang="en-US" sz="1200" dirty="0" smtClean="0">
                          <a:effectLst/>
                        </a:rPr>
                        <a:t>             will  not </a:t>
                      </a:r>
                      <a:r>
                        <a:rPr lang="en-US" sz="1200" dirty="0">
                          <a:effectLst/>
                        </a:rPr>
                        <a:t>capture very </a:t>
                      </a:r>
                      <a:r>
                        <a:rPr lang="en-US" sz="1200" dirty="0" smtClean="0">
                          <a:effectLst/>
                        </a:rPr>
                        <a:t>brief </a:t>
                      </a:r>
                      <a:r>
                        <a:rPr lang="en-US" sz="1200" dirty="0">
                          <a:effectLst/>
                        </a:rPr>
                        <a:t>episodes </a:t>
                      </a:r>
                      <a:r>
                        <a:rPr lang="en-US" sz="1200" dirty="0" smtClean="0">
                          <a:effectLst/>
                        </a:rPr>
                        <a:t> </a:t>
                      </a:r>
                      <a:endParaRPr lang="ko-KR"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934" marR="50411" marT="19138" marB="0"/>
                </a:tc>
              </a:tr>
              <a:tr h="584780">
                <a:tc>
                  <a:txBody>
                    <a:bodyPr/>
                    <a:lstStyle/>
                    <a:p>
                      <a:pPr marL="73660" indent="-6350">
                        <a:lnSpc>
                          <a:spcPct val="107000"/>
                        </a:lnSpc>
                        <a:spcAft>
                          <a:spcPts val="0"/>
                        </a:spcAft>
                      </a:pPr>
                      <a:r>
                        <a:rPr lang="en-US" sz="1400" dirty="0" smtClean="0">
                          <a:effectLst/>
                        </a:rPr>
                        <a:t>        Smartphone </a:t>
                      </a:r>
                      <a:r>
                        <a:rPr lang="en-US" sz="1400" dirty="0">
                          <a:effectLst/>
                        </a:rPr>
                        <a:t>monitor </a:t>
                      </a:r>
                      <a:endParaRPr lang="ko-KR"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934" marR="50411" marT="19138" marB="0">
                    <a:solidFill>
                      <a:schemeClr val="tx2">
                        <a:lumMod val="25000"/>
                      </a:schemeClr>
                    </a:solidFill>
                  </a:tcPr>
                </a:tc>
                <a:tc>
                  <a:txBody>
                    <a:bodyPr/>
                    <a:lstStyle/>
                    <a:p>
                      <a:pPr marL="67310">
                        <a:lnSpc>
                          <a:spcPct val="107000"/>
                        </a:lnSpc>
                        <a:spcAft>
                          <a:spcPts val="0"/>
                        </a:spcAft>
                      </a:pPr>
                      <a:r>
                        <a:rPr lang="en-US" sz="1200" dirty="0">
                          <a:effectLst/>
                          <a:latin typeface="+mn-lt"/>
                        </a:rPr>
                        <a:t>Indefinite </a:t>
                      </a:r>
                      <a:endParaRPr lang="ko-KR" sz="1200" dirty="0">
                        <a:solidFill>
                          <a:srgbClr val="000000"/>
                        </a:solidFill>
                        <a:effectLst/>
                        <a:latin typeface="+mn-lt"/>
                        <a:ea typeface="Calibri" panose="020F0502020204030204" pitchFamily="34" charset="0"/>
                        <a:cs typeface="Calibri" panose="020F0502020204030204" pitchFamily="34" charset="0"/>
                      </a:endParaRPr>
                    </a:p>
                  </a:txBody>
                  <a:tcPr marL="934" marR="50411" marT="19138" marB="0"/>
                </a:tc>
                <a:tc>
                  <a:txBody>
                    <a:bodyPr/>
                    <a:lstStyle/>
                    <a:p>
                      <a:pPr marL="69850">
                        <a:lnSpc>
                          <a:spcPct val="107000"/>
                        </a:lnSpc>
                        <a:spcAft>
                          <a:spcPts val="0"/>
                        </a:spcAft>
                      </a:pPr>
                      <a:r>
                        <a:rPr lang="en-US" sz="1200" dirty="0">
                          <a:effectLst/>
                        </a:rPr>
                        <a:t>No </a:t>
                      </a:r>
                      <a:endParaRPr lang="ko-KR"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934" marR="50411" marT="19138" marB="0"/>
                </a:tc>
                <a:tc>
                  <a:txBody>
                    <a:bodyPr/>
                    <a:lstStyle/>
                    <a:p>
                      <a:pPr marL="56515">
                        <a:lnSpc>
                          <a:spcPct val="107000"/>
                        </a:lnSpc>
                        <a:spcAft>
                          <a:spcPts val="0"/>
                        </a:spcAft>
                      </a:pPr>
                      <a:r>
                        <a:rPr lang="en-US" sz="1200" dirty="0">
                          <a:effectLst/>
                        </a:rPr>
                        <a:t>Yes </a:t>
                      </a:r>
                      <a:endParaRPr lang="ko-KR"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934" marR="50411" marT="19138" marB="0"/>
                </a:tc>
                <a:tc>
                  <a:txBody>
                    <a:bodyPr/>
                    <a:lstStyle/>
                    <a:p>
                      <a:pPr marL="71755">
                        <a:lnSpc>
                          <a:spcPct val="107000"/>
                        </a:lnSpc>
                        <a:spcAft>
                          <a:spcPts val="0"/>
                        </a:spcAft>
                      </a:pPr>
                      <a:r>
                        <a:rPr lang="en-US" sz="1200" dirty="0">
                          <a:effectLst/>
                        </a:rPr>
                        <a:t>No </a:t>
                      </a:r>
                      <a:endParaRPr lang="ko-KR"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934" marR="50411" marT="19138" marB="0"/>
                </a:tc>
                <a:tc>
                  <a:txBody>
                    <a:bodyPr/>
                    <a:lstStyle/>
                    <a:p>
                      <a:pPr marL="60960" marR="252095" indent="6350" algn="just">
                        <a:lnSpc>
                          <a:spcPct val="107000"/>
                        </a:lnSpc>
                        <a:spcAft>
                          <a:spcPts val="0"/>
                        </a:spcAft>
                      </a:pPr>
                      <a:r>
                        <a:rPr lang="en-US" sz="1200" dirty="0">
                          <a:effectLst/>
                        </a:rPr>
                        <a:t>Provides inexpensive long-term intermittent monitoring; dependent on patient compliance; requires a smartphone </a:t>
                      </a:r>
                      <a:endParaRPr lang="ko-KR"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934" marR="50411" marT="19138" marB="0"/>
                </a:tc>
              </a:tr>
              <a:tr h="393279">
                <a:tc>
                  <a:txBody>
                    <a:bodyPr/>
                    <a:lstStyle/>
                    <a:p>
                      <a:pPr marL="65405" marR="1270" indent="6350">
                        <a:lnSpc>
                          <a:spcPct val="107000"/>
                        </a:lnSpc>
                        <a:spcAft>
                          <a:spcPts val="0"/>
                        </a:spcAft>
                      </a:pPr>
                      <a:r>
                        <a:rPr lang="en-US" sz="1400" dirty="0" smtClean="0">
                          <a:effectLst/>
                        </a:rPr>
                        <a:t>       Mobile </a:t>
                      </a:r>
                      <a:r>
                        <a:rPr lang="en-US" sz="1400" dirty="0">
                          <a:effectLst/>
                        </a:rPr>
                        <a:t>cardiac telemetry </a:t>
                      </a:r>
                      <a:endParaRPr lang="ko-KR"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934" marR="50411" marT="19138" marB="0">
                    <a:solidFill>
                      <a:schemeClr val="tx2">
                        <a:lumMod val="25000"/>
                      </a:schemeClr>
                    </a:solidFill>
                  </a:tcPr>
                </a:tc>
                <a:tc>
                  <a:txBody>
                    <a:bodyPr/>
                    <a:lstStyle/>
                    <a:p>
                      <a:pPr marL="57785">
                        <a:lnSpc>
                          <a:spcPct val="107000"/>
                        </a:lnSpc>
                        <a:spcAft>
                          <a:spcPts val="0"/>
                        </a:spcAft>
                      </a:pPr>
                      <a:r>
                        <a:rPr lang="en-US" sz="1200" dirty="0">
                          <a:effectLst/>
                          <a:latin typeface="+mn-lt"/>
                        </a:rPr>
                        <a:t>30 days </a:t>
                      </a:r>
                      <a:endParaRPr lang="ko-KR" sz="1200" dirty="0">
                        <a:solidFill>
                          <a:srgbClr val="000000"/>
                        </a:solidFill>
                        <a:effectLst/>
                        <a:latin typeface="+mn-lt"/>
                        <a:ea typeface="Calibri" panose="020F0502020204030204" pitchFamily="34" charset="0"/>
                        <a:cs typeface="Calibri" panose="020F0502020204030204" pitchFamily="34" charset="0"/>
                      </a:endParaRPr>
                    </a:p>
                  </a:txBody>
                  <a:tcPr marL="934" marR="50411" marT="19138" marB="0"/>
                </a:tc>
                <a:tc>
                  <a:txBody>
                    <a:bodyPr/>
                    <a:lstStyle/>
                    <a:p>
                      <a:pPr marL="57785">
                        <a:lnSpc>
                          <a:spcPct val="107000"/>
                        </a:lnSpc>
                        <a:spcAft>
                          <a:spcPts val="0"/>
                        </a:spcAft>
                      </a:pPr>
                      <a:r>
                        <a:rPr lang="en-US" sz="1200">
                          <a:effectLst/>
                        </a:rPr>
                        <a:t>Yes </a:t>
                      </a:r>
                      <a:endParaRPr lang="ko-KR" sz="14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934" marR="50411" marT="19138" marB="0"/>
                </a:tc>
                <a:tc>
                  <a:txBody>
                    <a:bodyPr/>
                    <a:lstStyle/>
                    <a:p>
                      <a:pPr marL="60960">
                        <a:lnSpc>
                          <a:spcPct val="107000"/>
                        </a:lnSpc>
                        <a:spcAft>
                          <a:spcPts val="0"/>
                        </a:spcAft>
                      </a:pPr>
                      <a:r>
                        <a:rPr lang="en-US" sz="1200" dirty="0">
                          <a:effectLst/>
                        </a:rPr>
                        <a:t>Yes </a:t>
                      </a:r>
                      <a:endParaRPr lang="ko-KR"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934" marR="50411" marT="19138" marB="0"/>
                </a:tc>
                <a:tc>
                  <a:txBody>
                    <a:bodyPr/>
                    <a:lstStyle/>
                    <a:p>
                      <a:pPr marL="62230">
                        <a:lnSpc>
                          <a:spcPct val="107000"/>
                        </a:lnSpc>
                        <a:spcAft>
                          <a:spcPts val="0"/>
                        </a:spcAft>
                      </a:pPr>
                      <a:r>
                        <a:rPr lang="en-US" sz="1200" dirty="0">
                          <a:effectLst/>
                        </a:rPr>
                        <a:t>Yes </a:t>
                      </a:r>
                      <a:endParaRPr lang="ko-KR"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934" marR="50411" marT="19138" marB="0"/>
                </a:tc>
                <a:tc>
                  <a:txBody>
                    <a:bodyPr/>
                    <a:lstStyle/>
                    <a:p>
                      <a:pPr marL="60960" indent="3175" algn="just">
                        <a:lnSpc>
                          <a:spcPct val="107000"/>
                        </a:lnSpc>
                        <a:spcAft>
                          <a:spcPts val="0"/>
                        </a:spcAft>
                      </a:pPr>
                      <a:r>
                        <a:rPr lang="en-US" sz="1200" dirty="0">
                          <a:effectLst/>
                        </a:rPr>
                        <a:t>Real time central monitoring and alarms; </a:t>
                      </a:r>
                      <a:r>
                        <a:rPr lang="en-US" sz="1200" dirty="0" smtClean="0">
                          <a:effectLst/>
                        </a:rPr>
                        <a:t>                 relatively </a:t>
                      </a:r>
                      <a:r>
                        <a:rPr lang="en-US" sz="1200" dirty="0">
                          <a:effectLst/>
                        </a:rPr>
                        <a:t>expensive</a:t>
                      </a:r>
                      <a:endParaRPr lang="ko-KR"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934" marR="50411" marT="19138" marB="0"/>
                </a:tc>
              </a:tr>
              <a:tr h="1048560">
                <a:tc>
                  <a:txBody>
                    <a:bodyPr/>
                    <a:lstStyle/>
                    <a:p>
                      <a:pPr marL="71755">
                        <a:lnSpc>
                          <a:spcPct val="107000"/>
                        </a:lnSpc>
                        <a:spcAft>
                          <a:spcPts val="0"/>
                        </a:spcAft>
                      </a:pPr>
                      <a:r>
                        <a:rPr lang="en-US" sz="1400" dirty="0">
                          <a:effectLst/>
                        </a:rPr>
                        <a:t>Implantable loop recorder </a:t>
                      </a:r>
                      <a:endParaRPr lang="ko-KR"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934" marR="50411" marT="19138" marB="0">
                    <a:solidFill>
                      <a:schemeClr val="tx2">
                        <a:lumMod val="25000"/>
                      </a:schemeClr>
                    </a:solidFill>
                  </a:tcPr>
                </a:tc>
                <a:tc>
                  <a:txBody>
                    <a:bodyPr/>
                    <a:lstStyle/>
                    <a:p>
                      <a:pPr marL="67310">
                        <a:lnSpc>
                          <a:spcPct val="107000"/>
                        </a:lnSpc>
                        <a:spcAft>
                          <a:spcPts val="60"/>
                        </a:spcAft>
                      </a:pPr>
                      <a:r>
                        <a:rPr lang="en-US" sz="1200" dirty="0">
                          <a:effectLst/>
                          <a:latin typeface="+mn-lt"/>
                        </a:rPr>
                        <a:t>Up to 3 </a:t>
                      </a:r>
                      <a:endParaRPr lang="ko-KR" sz="1200" dirty="0">
                        <a:effectLst/>
                        <a:latin typeface="+mn-lt"/>
                      </a:endParaRPr>
                    </a:p>
                    <a:p>
                      <a:pPr marL="60960">
                        <a:lnSpc>
                          <a:spcPct val="107000"/>
                        </a:lnSpc>
                        <a:spcAft>
                          <a:spcPts val="0"/>
                        </a:spcAft>
                      </a:pPr>
                      <a:r>
                        <a:rPr lang="en-US" sz="1200" dirty="0">
                          <a:effectLst/>
                          <a:latin typeface="+mn-lt"/>
                        </a:rPr>
                        <a:t>years </a:t>
                      </a:r>
                      <a:endParaRPr lang="ko-KR" sz="1200" dirty="0">
                        <a:solidFill>
                          <a:srgbClr val="000000"/>
                        </a:solidFill>
                        <a:effectLst/>
                        <a:latin typeface="+mn-lt"/>
                        <a:ea typeface="Calibri" panose="020F0502020204030204" pitchFamily="34" charset="0"/>
                        <a:cs typeface="Calibri" panose="020F0502020204030204" pitchFamily="34" charset="0"/>
                      </a:endParaRPr>
                    </a:p>
                  </a:txBody>
                  <a:tcPr marL="934" marR="50411" marT="19138" marB="0"/>
                </a:tc>
                <a:tc>
                  <a:txBody>
                    <a:bodyPr/>
                    <a:lstStyle/>
                    <a:p>
                      <a:pPr marL="64135">
                        <a:lnSpc>
                          <a:spcPct val="107000"/>
                        </a:lnSpc>
                        <a:spcAft>
                          <a:spcPts val="0"/>
                        </a:spcAft>
                      </a:pPr>
                      <a:r>
                        <a:rPr lang="en-US" sz="1200">
                          <a:effectLst/>
                        </a:rPr>
                        <a:t>Yes </a:t>
                      </a:r>
                      <a:endParaRPr lang="ko-KR" sz="14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934" marR="50411" marT="19138" marB="0"/>
                </a:tc>
                <a:tc>
                  <a:txBody>
                    <a:bodyPr/>
                    <a:lstStyle/>
                    <a:p>
                      <a:pPr marL="64135">
                        <a:lnSpc>
                          <a:spcPct val="107000"/>
                        </a:lnSpc>
                        <a:spcAft>
                          <a:spcPts val="0"/>
                        </a:spcAft>
                      </a:pPr>
                      <a:r>
                        <a:rPr lang="en-US" sz="1200">
                          <a:effectLst/>
                        </a:rPr>
                        <a:t>Yes </a:t>
                      </a:r>
                      <a:endParaRPr lang="ko-KR" sz="14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934" marR="50411" marT="19138" marB="0"/>
                </a:tc>
                <a:tc>
                  <a:txBody>
                    <a:bodyPr/>
                    <a:lstStyle/>
                    <a:p>
                      <a:pPr marL="65405">
                        <a:lnSpc>
                          <a:spcPct val="107000"/>
                        </a:lnSpc>
                        <a:spcAft>
                          <a:spcPts val="0"/>
                        </a:spcAft>
                      </a:pPr>
                      <a:r>
                        <a:rPr lang="en-US" sz="1200" dirty="0">
                          <a:effectLst/>
                        </a:rPr>
                        <a:t>Yes </a:t>
                      </a:r>
                      <a:endParaRPr lang="ko-KR"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934" marR="50411" marT="19138" marB="0"/>
                </a:tc>
                <a:tc>
                  <a:txBody>
                    <a:bodyPr/>
                    <a:lstStyle/>
                    <a:p>
                      <a:pPr marL="57785" indent="8890">
                        <a:lnSpc>
                          <a:spcPct val="107000"/>
                        </a:lnSpc>
                        <a:spcAft>
                          <a:spcPts val="0"/>
                        </a:spcAft>
                      </a:pPr>
                      <a:r>
                        <a:rPr lang="en-US" sz="1200" dirty="0">
                          <a:effectLst/>
                        </a:rPr>
                        <a:t>Improved patient compliance for long-term use; </a:t>
                      </a:r>
                      <a:r>
                        <a:rPr lang="en-US" sz="1200" dirty="0" smtClean="0">
                          <a:effectLst/>
                        </a:rPr>
                        <a:t> not </a:t>
                      </a:r>
                      <a:r>
                        <a:rPr lang="en-US" sz="1200" dirty="0">
                          <a:effectLst/>
                        </a:rPr>
                        <a:t>able to detect 30-second episodes of </a:t>
                      </a:r>
                      <a:r>
                        <a:rPr lang="en-US" sz="1200" dirty="0" smtClean="0">
                          <a:effectLst/>
                        </a:rPr>
                        <a:t>AF  due  to </a:t>
                      </a:r>
                      <a:r>
                        <a:rPr lang="en-US" sz="1200" dirty="0">
                          <a:effectLst/>
                        </a:rPr>
                        <a:t>detection algorithm; presence of AF </a:t>
                      </a:r>
                      <a:r>
                        <a:rPr lang="en-US" sz="1200" dirty="0" smtClean="0">
                          <a:effectLst/>
                        </a:rPr>
                        <a:t>needs </a:t>
                      </a:r>
                      <a:r>
                        <a:rPr lang="en-US" sz="1200" dirty="0">
                          <a:effectLst/>
                        </a:rPr>
                        <a:t>to </a:t>
                      </a:r>
                      <a:r>
                        <a:rPr lang="en-US" sz="1200" dirty="0" smtClean="0">
                          <a:effectLst/>
                        </a:rPr>
                        <a:t>  be </a:t>
                      </a:r>
                      <a:r>
                        <a:rPr lang="en-US" sz="1200" dirty="0">
                          <a:effectLst/>
                        </a:rPr>
                        <a:t>confirmed by EGM review because specificity </a:t>
                      </a:r>
                      <a:r>
                        <a:rPr lang="en-US" sz="1200" dirty="0" smtClean="0">
                          <a:effectLst/>
                        </a:rPr>
                        <a:t> of </a:t>
                      </a:r>
                      <a:r>
                        <a:rPr lang="en-US" sz="1200" dirty="0">
                          <a:effectLst/>
                        </a:rPr>
                        <a:t>detection algorithm is imperfect; expensive</a:t>
                      </a:r>
                      <a:endParaRPr lang="ko-KR"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934" marR="50411" marT="19138" marB="0"/>
                </a:tc>
              </a:tr>
              <a:tr h="897388">
                <a:tc>
                  <a:txBody>
                    <a:bodyPr/>
                    <a:lstStyle/>
                    <a:p>
                      <a:pPr marL="62230" marR="37465" indent="6350">
                        <a:lnSpc>
                          <a:spcPct val="107000"/>
                        </a:lnSpc>
                        <a:spcAft>
                          <a:spcPts val="0"/>
                        </a:spcAft>
                      </a:pPr>
                      <a:r>
                        <a:rPr lang="en-US" sz="1400" dirty="0">
                          <a:effectLst/>
                        </a:rPr>
                        <a:t>Pacemakers or ICDs with </a:t>
                      </a:r>
                      <a:r>
                        <a:rPr lang="en-US" sz="1400" dirty="0" smtClean="0">
                          <a:effectLst/>
                        </a:rPr>
                        <a:t>    atrial </a:t>
                      </a:r>
                      <a:r>
                        <a:rPr lang="en-US" sz="1400" dirty="0">
                          <a:effectLst/>
                        </a:rPr>
                        <a:t>leads </a:t>
                      </a:r>
                      <a:endParaRPr lang="ko-KR"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934" marR="50411" marT="19138" marB="0">
                    <a:solidFill>
                      <a:schemeClr val="tx2">
                        <a:lumMod val="25000"/>
                      </a:schemeClr>
                    </a:solidFill>
                  </a:tcPr>
                </a:tc>
                <a:tc>
                  <a:txBody>
                    <a:bodyPr/>
                    <a:lstStyle/>
                    <a:p>
                      <a:pPr marL="67310">
                        <a:lnSpc>
                          <a:spcPct val="107000"/>
                        </a:lnSpc>
                        <a:spcAft>
                          <a:spcPts val="0"/>
                        </a:spcAft>
                      </a:pPr>
                      <a:r>
                        <a:rPr lang="en-US" sz="1200" dirty="0">
                          <a:effectLst/>
                          <a:latin typeface="+mn-lt"/>
                        </a:rPr>
                        <a:t>Indefinite </a:t>
                      </a:r>
                      <a:endParaRPr lang="ko-KR" sz="1200" dirty="0">
                        <a:solidFill>
                          <a:srgbClr val="000000"/>
                        </a:solidFill>
                        <a:effectLst/>
                        <a:latin typeface="+mn-lt"/>
                        <a:ea typeface="Calibri" panose="020F0502020204030204" pitchFamily="34" charset="0"/>
                        <a:cs typeface="Calibri" panose="020F0502020204030204" pitchFamily="34" charset="0"/>
                      </a:endParaRPr>
                    </a:p>
                  </a:txBody>
                  <a:tcPr marL="934" marR="50411" marT="19138" marB="0"/>
                </a:tc>
                <a:tc>
                  <a:txBody>
                    <a:bodyPr/>
                    <a:lstStyle/>
                    <a:p>
                      <a:pPr marL="60960">
                        <a:lnSpc>
                          <a:spcPct val="107000"/>
                        </a:lnSpc>
                        <a:spcAft>
                          <a:spcPts val="0"/>
                        </a:spcAft>
                      </a:pPr>
                      <a:r>
                        <a:rPr lang="en-US" sz="1200" dirty="0">
                          <a:effectLst/>
                        </a:rPr>
                        <a:t>Yes </a:t>
                      </a:r>
                      <a:endParaRPr lang="ko-KR"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934" marR="50411" marT="19138" marB="0"/>
                </a:tc>
                <a:tc>
                  <a:txBody>
                    <a:bodyPr/>
                    <a:lstStyle/>
                    <a:p>
                      <a:pPr marL="60960">
                        <a:lnSpc>
                          <a:spcPct val="107000"/>
                        </a:lnSpc>
                        <a:spcAft>
                          <a:spcPts val="0"/>
                        </a:spcAft>
                      </a:pPr>
                      <a:r>
                        <a:rPr lang="en-US" sz="1200">
                          <a:effectLst/>
                        </a:rPr>
                        <a:t>Yes </a:t>
                      </a:r>
                      <a:endParaRPr lang="ko-KR" sz="14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934" marR="50411" marT="19138" marB="0"/>
                </a:tc>
                <a:tc>
                  <a:txBody>
                    <a:bodyPr/>
                    <a:lstStyle/>
                    <a:p>
                      <a:pPr marL="62230">
                        <a:lnSpc>
                          <a:spcPct val="107000"/>
                        </a:lnSpc>
                        <a:spcAft>
                          <a:spcPts val="0"/>
                        </a:spcAft>
                      </a:pPr>
                      <a:r>
                        <a:rPr lang="en-US" sz="1200" dirty="0">
                          <a:effectLst/>
                        </a:rPr>
                        <a:t>Yes </a:t>
                      </a:r>
                      <a:endParaRPr lang="ko-KR"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934" marR="50411" marT="19138" marB="0"/>
                </a:tc>
                <a:tc>
                  <a:txBody>
                    <a:bodyPr/>
                    <a:lstStyle/>
                    <a:p>
                      <a:pPr marL="60960" marR="43815" indent="3175">
                        <a:lnSpc>
                          <a:spcPct val="116000"/>
                        </a:lnSpc>
                        <a:spcAft>
                          <a:spcPts val="0"/>
                        </a:spcAft>
                      </a:pPr>
                      <a:r>
                        <a:rPr lang="en-US" sz="1200" dirty="0">
                          <a:effectLst/>
                        </a:rPr>
                        <a:t>Excellent AF documentation of burden and trends; presence of AF needs to be confirmed by </a:t>
                      </a:r>
                      <a:r>
                        <a:rPr lang="en-US" sz="1200" dirty="0" smtClean="0">
                          <a:effectLst/>
                        </a:rPr>
                        <a:t>ECG  tracing </a:t>
                      </a:r>
                      <a:r>
                        <a:rPr lang="en-US" sz="1200" dirty="0">
                          <a:effectLst/>
                        </a:rPr>
                        <a:t>review because specificity of detection </a:t>
                      </a:r>
                      <a:r>
                        <a:rPr lang="en-US" sz="1200" dirty="0" smtClean="0">
                          <a:effectLst/>
                        </a:rPr>
                        <a:t>    algorithms </a:t>
                      </a:r>
                      <a:r>
                        <a:rPr lang="en-US" sz="1200" dirty="0">
                          <a:effectLst/>
                        </a:rPr>
                        <a:t>is imperfect; expensive</a:t>
                      </a:r>
                      <a:endParaRPr lang="ko-KR"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934" marR="50411" marT="19138" marB="0"/>
                </a:tc>
              </a:tr>
              <a:tr h="421427">
                <a:tc>
                  <a:txBody>
                    <a:bodyPr/>
                    <a:lstStyle/>
                    <a:p>
                      <a:pPr marL="71120" indent="-8890">
                        <a:lnSpc>
                          <a:spcPct val="107000"/>
                        </a:lnSpc>
                        <a:spcAft>
                          <a:spcPts val="0"/>
                        </a:spcAft>
                      </a:pPr>
                      <a:r>
                        <a:rPr lang="en-US" sz="1400" dirty="0" smtClean="0">
                          <a:effectLst/>
                        </a:rPr>
                        <a:t>      Wearable </a:t>
                      </a:r>
                      <a:r>
                        <a:rPr lang="en-US" sz="1400" dirty="0" err="1">
                          <a:effectLst/>
                        </a:rPr>
                        <a:t>multisensor</a:t>
                      </a:r>
                      <a:r>
                        <a:rPr lang="en-US" sz="1400" dirty="0">
                          <a:effectLst/>
                        </a:rPr>
                        <a:t> </a:t>
                      </a:r>
                      <a:r>
                        <a:rPr lang="en-US" sz="1400" dirty="0" smtClean="0">
                          <a:effectLst/>
                        </a:rPr>
                        <a:t> </a:t>
                      </a:r>
                    </a:p>
                    <a:p>
                      <a:pPr marL="71120" indent="-8890">
                        <a:lnSpc>
                          <a:spcPct val="107000"/>
                        </a:lnSpc>
                        <a:spcAft>
                          <a:spcPts val="0"/>
                        </a:spcAft>
                      </a:pPr>
                      <a:r>
                        <a:rPr lang="en-US" sz="1400" dirty="0" smtClean="0">
                          <a:effectLst/>
                        </a:rPr>
                        <a:t>       ECG </a:t>
                      </a:r>
                      <a:r>
                        <a:rPr lang="en-US" sz="1400" dirty="0">
                          <a:effectLst/>
                        </a:rPr>
                        <a:t>monitors </a:t>
                      </a:r>
                      <a:endParaRPr lang="ko-KR"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934" marR="50411" marT="19138" marB="0">
                    <a:solidFill>
                      <a:schemeClr val="tx2">
                        <a:lumMod val="25000"/>
                      </a:schemeClr>
                    </a:solidFill>
                  </a:tcPr>
                </a:tc>
                <a:tc>
                  <a:txBody>
                    <a:bodyPr/>
                    <a:lstStyle/>
                    <a:p>
                      <a:pPr marL="64135">
                        <a:lnSpc>
                          <a:spcPct val="107000"/>
                        </a:lnSpc>
                        <a:spcAft>
                          <a:spcPts val="0"/>
                        </a:spcAft>
                      </a:pPr>
                      <a:r>
                        <a:rPr lang="en-US" sz="1200" dirty="0">
                          <a:effectLst/>
                        </a:rPr>
                        <a:t>Indefinite </a:t>
                      </a:r>
                      <a:endParaRPr lang="ko-KR"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934" marR="50411" marT="19138" marB="0"/>
                </a:tc>
                <a:tc>
                  <a:txBody>
                    <a:bodyPr/>
                    <a:lstStyle/>
                    <a:p>
                      <a:pPr marL="60960">
                        <a:lnSpc>
                          <a:spcPct val="107000"/>
                        </a:lnSpc>
                        <a:spcAft>
                          <a:spcPts val="0"/>
                        </a:spcAft>
                      </a:pPr>
                      <a:r>
                        <a:rPr lang="en-US" sz="1200" dirty="0">
                          <a:effectLst/>
                        </a:rPr>
                        <a:t>Yes </a:t>
                      </a:r>
                      <a:endParaRPr lang="ko-KR"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934" marR="50411" marT="19138" marB="0"/>
                </a:tc>
                <a:tc>
                  <a:txBody>
                    <a:bodyPr/>
                    <a:lstStyle/>
                    <a:p>
                      <a:pPr>
                        <a:lnSpc>
                          <a:spcPct val="107000"/>
                        </a:lnSpc>
                        <a:spcAft>
                          <a:spcPts val="0"/>
                        </a:spcAft>
                      </a:pPr>
                      <a:r>
                        <a:rPr lang="en-US" sz="1200" dirty="0">
                          <a:effectLst/>
                        </a:rPr>
                        <a:t> </a:t>
                      </a:r>
                      <a:r>
                        <a:rPr lang="en-US" sz="1200" dirty="0" smtClean="0">
                          <a:effectLst/>
                        </a:rPr>
                        <a:t>Yes</a:t>
                      </a:r>
                      <a:endParaRPr lang="ko-KR"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934" marR="50411" marT="19138" marB="0"/>
                </a:tc>
                <a:tc>
                  <a:txBody>
                    <a:bodyPr/>
                    <a:lstStyle/>
                    <a:p>
                      <a:pPr>
                        <a:lnSpc>
                          <a:spcPct val="107000"/>
                        </a:lnSpc>
                        <a:spcAft>
                          <a:spcPts val="0"/>
                        </a:spcAft>
                      </a:pPr>
                      <a:r>
                        <a:rPr lang="en-US" sz="1200" dirty="0">
                          <a:effectLst/>
                        </a:rPr>
                        <a:t> </a:t>
                      </a:r>
                      <a:r>
                        <a:rPr lang="en-US" sz="1200" dirty="0" smtClean="0">
                          <a:effectLst/>
                        </a:rPr>
                        <a:t>Yes</a:t>
                      </a:r>
                      <a:endParaRPr lang="ko-KR"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934" marR="50411" marT="19138" marB="0"/>
                </a:tc>
                <a:tc>
                  <a:txBody>
                    <a:bodyPr/>
                    <a:lstStyle/>
                    <a:p>
                      <a:pPr marL="60960" marR="168275" indent="3175" algn="just">
                        <a:lnSpc>
                          <a:spcPct val="116000"/>
                        </a:lnSpc>
                        <a:spcAft>
                          <a:spcPts val="20"/>
                        </a:spcAft>
                      </a:pPr>
                      <a:r>
                        <a:rPr lang="en-US" sz="1200" dirty="0">
                          <a:effectLst/>
                        </a:rPr>
                        <a:t>ECG 3 leads, temp, HR, HRV, activity tracking, </a:t>
                      </a:r>
                      <a:r>
                        <a:rPr lang="en-US" sz="1200" dirty="0" smtClean="0">
                          <a:effectLst/>
                        </a:rPr>
                        <a:t>   respiratory </a:t>
                      </a:r>
                      <a:r>
                        <a:rPr lang="en-US" sz="1200" dirty="0">
                          <a:effectLst/>
                        </a:rPr>
                        <a:t>rate, galvanic skin response </a:t>
                      </a:r>
                      <a:endParaRPr lang="ko-KR"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934" marR="50411" marT="19138" marB="0"/>
                </a:tc>
              </a:tr>
            </a:tbl>
          </a:graphicData>
        </a:graphic>
      </p:graphicFrame>
      <p:pic>
        <p:nvPicPr>
          <p:cNvPr id="6" name="그림 5"/>
          <p:cNvPicPr>
            <a:picLocks noChangeAspect="1"/>
          </p:cNvPicPr>
          <p:nvPr/>
        </p:nvPicPr>
        <p:blipFill>
          <a:blip r:embed="rId2"/>
          <a:stretch>
            <a:fillRect/>
          </a:stretch>
        </p:blipFill>
        <p:spPr>
          <a:xfrm>
            <a:off x="179512" y="3161945"/>
            <a:ext cx="432048" cy="437860"/>
          </a:xfrm>
          <a:prstGeom prst="rect">
            <a:avLst/>
          </a:prstGeom>
        </p:spPr>
      </p:pic>
      <p:pic>
        <p:nvPicPr>
          <p:cNvPr id="7" name="그림 6"/>
          <p:cNvPicPr>
            <a:picLocks noChangeAspect="1"/>
          </p:cNvPicPr>
          <p:nvPr/>
        </p:nvPicPr>
        <p:blipFill>
          <a:blip r:embed="rId2"/>
          <a:stretch>
            <a:fillRect/>
          </a:stretch>
        </p:blipFill>
        <p:spPr>
          <a:xfrm>
            <a:off x="179512" y="3640217"/>
            <a:ext cx="432048" cy="437860"/>
          </a:xfrm>
          <a:prstGeom prst="rect">
            <a:avLst/>
          </a:prstGeom>
        </p:spPr>
      </p:pic>
      <p:pic>
        <p:nvPicPr>
          <p:cNvPr id="8" name="그림 7"/>
          <p:cNvPicPr>
            <a:picLocks noChangeAspect="1"/>
          </p:cNvPicPr>
          <p:nvPr/>
        </p:nvPicPr>
        <p:blipFill>
          <a:blip r:embed="rId2"/>
          <a:stretch>
            <a:fillRect/>
          </a:stretch>
        </p:blipFill>
        <p:spPr>
          <a:xfrm>
            <a:off x="179512" y="6093296"/>
            <a:ext cx="432048" cy="437860"/>
          </a:xfrm>
          <a:prstGeom prst="rect">
            <a:avLst/>
          </a:prstGeom>
        </p:spPr>
      </p:pic>
    </p:spTree>
    <p:extLst>
      <p:ext uri="{BB962C8B-B14F-4D97-AF65-F5344CB8AC3E}">
        <p14:creationId xmlns:p14="http://schemas.microsoft.com/office/powerpoint/2010/main" val="545461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rotWithShape="1">
          <a:blip r:embed="rId2">
            <a:extLst>
              <a:ext uri="{28A0092B-C50C-407E-A947-70E740481C1C}">
                <a14:useLocalDpi xmlns:a14="http://schemas.microsoft.com/office/drawing/2010/main" val="0"/>
              </a:ext>
            </a:extLst>
          </a:blip>
          <a:srcRect l="74042" t="21986" r="19455" b="52718"/>
          <a:stretch/>
        </p:blipFill>
        <p:spPr>
          <a:xfrm>
            <a:off x="7933823" y="2889674"/>
            <a:ext cx="838982" cy="1835817"/>
          </a:xfrm>
          <a:prstGeom prst="rect">
            <a:avLst/>
          </a:prstGeom>
        </p:spPr>
      </p:pic>
      <p:pic>
        <p:nvPicPr>
          <p:cNvPr id="5" name="그림 4"/>
          <p:cNvPicPr>
            <a:picLocks noChangeAspect="1"/>
          </p:cNvPicPr>
          <p:nvPr/>
        </p:nvPicPr>
        <p:blipFill rotWithShape="1">
          <a:blip r:embed="rId2">
            <a:extLst>
              <a:ext uri="{28A0092B-C50C-407E-A947-70E740481C1C}">
                <a14:useLocalDpi xmlns:a14="http://schemas.microsoft.com/office/drawing/2010/main" val="0"/>
              </a:ext>
            </a:extLst>
          </a:blip>
          <a:srcRect l="27639" t="27766" r="25505" b="52718"/>
          <a:stretch/>
        </p:blipFill>
        <p:spPr>
          <a:xfrm>
            <a:off x="1689653" y="3309147"/>
            <a:ext cx="6045330" cy="1416344"/>
          </a:xfrm>
          <a:prstGeom prst="rect">
            <a:avLst/>
          </a:prstGeom>
        </p:spPr>
      </p:pic>
      <p:pic>
        <p:nvPicPr>
          <p:cNvPr id="6" name="그림 5"/>
          <p:cNvPicPr>
            <a:picLocks noChangeAspect="1"/>
          </p:cNvPicPr>
          <p:nvPr/>
        </p:nvPicPr>
        <p:blipFill rotWithShape="1">
          <a:blip r:embed="rId3">
            <a:extLst>
              <a:ext uri="{28A0092B-C50C-407E-A947-70E740481C1C}">
                <a14:useLocalDpi xmlns:a14="http://schemas.microsoft.com/office/drawing/2010/main" val="0"/>
              </a:ext>
            </a:extLst>
          </a:blip>
          <a:srcRect l="19544" t="21986" r="72044" b="52718"/>
          <a:stretch/>
        </p:blipFill>
        <p:spPr>
          <a:xfrm>
            <a:off x="504971" y="2889675"/>
            <a:ext cx="1085290" cy="1835817"/>
          </a:xfrm>
          <a:prstGeom prst="rect">
            <a:avLst/>
          </a:prstGeom>
        </p:spPr>
      </p:pic>
      <p:sp>
        <p:nvSpPr>
          <p:cNvPr id="7" name="직사각형 6"/>
          <p:cNvSpPr/>
          <p:nvPr/>
        </p:nvSpPr>
        <p:spPr>
          <a:xfrm>
            <a:off x="213360" y="1501140"/>
            <a:ext cx="8618221" cy="566309"/>
          </a:xfrm>
          <a:prstGeom prst="rect">
            <a:avLst/>
          </a:prstGeom>
        </p:spPr>
        <p:txBody>
          <a:bodyPr wrap="square">
            <a:spAutoFit/>
          </a:bodyPr>
          <a:lstStyle/>
          <a:p>
            <a:pPr marL="6350" marR="7620" indent="-6350" algn="ctr">
              <a:lnSpc>
                <a:spcPct val="110000"/>
              </a:lnSpc>
              <a:spcAft>
                <a:spcPts val="265"/>
              </a:spcAft>
            </a:pPr>
            <a:r>
              <a:rPr lang="en-US" altLang="ko-KR" sz="2800" b="1" dirty="0" smtClean="0">
                <a:ea typeface="Arial" panose="020B0604020202020204" pitchFamily="34" charset="0"/>
              </a:rPr>
              <a:t>Types </a:t>
            </a:r>
            <a:r>
              <a:rPr lang="en-US" altLang="ko-KR" sz="2800" b="1" dirty="0">
                <a:ea typeface="Arial" panose="020B0604020202020204" pitchFamily="34" charset="0"/>
              </a:rPr>
              <a:t>of </a:t>
            </a:r>
            <a:r>
              <a:rPr lang="en-US" altLang="ko-KR" sz="2800" b="1" dirty="0" smtClean="0">
                <a:ea typeface="Arial" panose="020B0604020202020204" pitchFamily="34" charset="0"/>
              </a:rPr>
              <a:t>Ambulatory Cardiac Monitoring Devices</a:t>
            </a:r>
            <a:endParaRPr lang="ko-KR" altLang="ko-KR" sz="2800" dirty="0">
              <a:effectLst/>
              <a:ea typeface="Arial" panose="020B0604020202020204" pitchFamily="34" charset="0"/>
            </a:endParaRPr>
          </a:p>
        </p:txBody>
      </p:sp>
    </p:spTree>
    <p:extLst>
      <p:ext uri="{BB962C8B-B14F-4D97-AF65-F5344CB8AC3E}">
        <p14:creationId xmlns:p14="http://schemas.microsoft.com/office/powerpoint/2010/main" val="132012602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2">
            <a:lum contrast="40000"/>
          </a:blip>
          <a:stretch>
            <a:fillRect/>
          </a:stretch>
        </p:blipFill>
        <p:spPr>
          <a:xfrm>
            <a:off x="1222012" y="1376006"/>
            <a:ext cx="6177007" cy="4794633"/>
          </a:xfrm>
          <a:prstGeom prst="rect">
            <a:avLst/>
          </a:prstGeom>
        </p:spPr>
      </p:pic>
      <p:sp>
        <p:nvSpPr>
          <p:cNvPr id="3" name="직사각형 2"/>
          <p:cNvSpPr/>
          <p:nvPr/>
        </p:nvSpPr>
        <p:spPr>
          <a:xfrm>
            <a:off x="172081" y="245698"/>
            <a:ext cx="8705201" cy="635559"/>
          </a:xfrm>
          <a:prstGeom prst="rect">
            <a:avLst/>
          </a:prstGeom>
        </p:spPr>
        <p:txBody>
          <a:bodyPr wrap="square">
            <a:spAutoFit/>
          </a:bodyPr>
          <a:lstStyle/>
          <a:p>
            <a:pPr algn="ctr" eaLnBrk="0" fontAlgn="base" latinLnBrk="0" hangingPunct="0">
              <a:spcBef>
                <a:spcPct val="0"/>
              </a:spcBef>
              <a:spcAft>
                <a:spcPts val="600"/>
              </a:spcAft>
            </a:pPr>
            <a:r>
              <a:rPr lang="en-US" altLang="ko-KR" sz="3530" b="1" dirty="0"/>
              <a:t>Different Monitoring Methods to Detect AF</a:t>
            </a:r>
            <a:endParaRPr lang="ko-KR" altLang="en-US" sz="3530" b="1" dirty="0"/>
          </a:p>
        </p:txBody>
      </p:sp>
      <p:sp>
        <p:nvSpPr>
          <p:cNvPr id="6" name="직사각형 5"/>
          <p:cNvSpPr/>
          <p:nvPr/>
        </p:nvSpPr>
        <p:spPr>
          <a:xfrm>
            <a:off x="62507" y="751402"/>
            <a:ext cx="8705201" cy="635559"/>
          </a:xfrm>
          <a:prstGeom prst="rect">
            <a:avLst/>
          </a:prstGeom>
        </p:spPr>
        <p:txBody>
          <a:bodyPr wrap="square">
            <a:spAutoFit/>
          </a:bodyPr>
          <a:lstStyle/>
          <a:p>
            <a:pPr algn="ctr" eaLnBrk="0" fontAlgn="base" latinLnBrk="0" hangingPunct="0">
              <a:spcBef>
                <a:spcPct val="0"/>
              </a:spcBef>
              <a:spcAft>
                <a:spcPct val="0"/>
              </a:spcAft>
            </a:pPr>
            <a:r>
              <a:rPr lang="en-US" altLang="ko-KR" sz="3530" b="1" dirty="0"/>
              <a:t>The more you look, the more you find!</a:t>
            </a:r>
            <a:endParaRPr lang="ko-KR" altLang="en-US" sz="3530" b="1" dirty="0"/>
          </a:p>
        </p:txBody>
      </p:sp>
      <p:sp>
        <p:nvSpPr>
          <p:cNvPr id="4" name="TextBox 3"/>
          <p:cNvSpPr txBox="1"/>
          <p:nvPr/>
        </p:nvSpPr>
        <p:spPr>
          <a:xfrm>
            <a:off x="3162300" y="6170638"/>
            <a:ext cx="3589020" cy="268261"/>
          </a:xfrm>
          <a:prstGeom prst="rect">
            <a:avLst/>
          </a:prstGeom>
        </p:spPr>
        <p:txBody>
          <a:bodyPr vert="horz" wrap="none" lIns="91440" tIns="45720" rIns="91440" bIns="45720" rtlCol="0">
            <a:normAutofit fontScale="92500" lnSpcReduction="20000"/>
          </a:bodyPr>
          <a:lstStyle/>
          <a:p>
            <a:pPr>
              <a:spcBef>
                <a:spcPct val="20000"/>
              </a:spcBef>
            </a:pPr>
            <a:r>
              <a:rPr lang="en-US" sz="1400" dirty="0">
                <a:solidFill>
                  <a:schemeClr val="tx1">
                    <a:lumMod val="50000"/>
                  </a:schemeClr>
                </a:solidFill>
                <a:latin typeface="Helvetica"/>
                <a:cs typeface="Helvetica"/>
              </a:rPr>
              <a:t>Pacing </a:t>
            </a:r>
            <a:r>
              <a:rPr lang="en-US" sz="1400" dirty="0" err="1">
                <a:solidFill>
                  <a:schemeClr val="tx1">
                    <a:lumMod val="50000"/>
                  </a:schemeClr>
                </a:solidFill>
                <a:latin typeface="Helvetica"/>
                <a:cs typeface="Helvetica"/>
              </a:rPr>
              <a:t>Clin</a:t>
            </a:r>
            <a:r>
              <a:rPr lang="en-US" sz="1400" dirty="0">
                <a:solidFill>
                  <a:schemeClr val="tx1">
                    <a:lumMod val="50000"/>
                  </a:schemeClr>
                </a:solidFill>
                <a:latin typeface="Helvetica"/>
                <a:cs typeface="Helvetica"/>
              </a:rPr>
              <a:t> </a:t>
            </a:r>
            <a:r>
              <a:rPr lang="en-US" sz="1400" dirty="0" err="1" smtClean="0">
                <a:solidFill>
                  <a:schemeClr val="tx1">
                    <a:lumMod val="50000"/>
                  </a:schemeClr>
                </a:solidFill>
                <a:latin typeface="Helvetica"/>
                <a:cs typeface="Helvetica"/>
              </a:rPr>
              <a:t>Electrophysiol</a:t>
            </a:r>
            <a:r>
              <a:rPr lang="en-US" sz="1400" dirty="0" smtClean="0">
                <a:solidFill>
                  <a:schemeClr val="tx1">
                    <a:lumMod val="50000"/>
                  </a:schemeClr>
                </a:solidFill>
                <a:latin typeface="Helvetica"/>
                <a:cs typeface="Helvetica"/>
              </a:rPr>
              <a:t> 2007;30:458-462</a:t>
            </a:r>
            <a:endParaRPr kumimoji="0" lang="en-US" sz="1400" b="0" i="0" u="none" strike="noStrike" kern="1200" cap="none" spc="0" normalizeH="0" baseline="0" noProof="0" dirty="0" smtClean="0">
              <a:ln>
                <a:noFill/>
              </a:ln>
              <a:solidFill>
                <a:schemeClr val="tx1">
                  <a:lumMod val="50000"/>
                </a:schemeClr>
              </a:solidFill>
              <a:effectLst/>
              <a:uLnTx/>
              <a:uFillTx/>
              <a:latin typeface="Helvetica"/>
              <a:cs typeface="Helvetica"/>
            </a:endParaRPr>
          </a:p>
        </p:txBody>
      </p:sp>
    </p:spTree>
    <p:extLst>
      <p:ext uri="{BB962C8B-B14F-4D97-AF65-F5344CB8AC3E}">
        <p14:creationId xmlns:p14="http://schemas.microsoft.com/office/powerpoint/2010/main" val="4144781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Training Requirements</a:t>
            </a:r>
            <a:endParaRPr lang="en-US" sz="2800" dirty="0"/>
          </a:p>
        </p:txBody>
      </p:sp>
      <p:sp>
        <p:nvSpPr>
          <p:cNvPr id="3" name="Text Placeholder 2"/>
          <p:cNvSpPr>
            <a:spLocks noGrp="1"/>
          </p:cNvSpPr>
          <p:nvPr>
            <p:ph type="body" sz="quarter" idx="13"/>
          </p:nvPr>
        </p:nvSpPr>
        <p:spPr/>
        <p:txBody>
          <a:bodyPr/>
          <a:lstStyle/>
          <a:p>
            <a:r>
              <a:rPr lang="en-US" dirty="0" smtClean="0"/>
              <a:t>Fundamental Principles</a:t>
            </a:r>
            <a:endParaRPr lang="en-US" dirty="0"/>
          </a:p>
        </p:txBody>
      </p:sp>
      <p:sp>
        <p:nvSpPr>
          <p:cNvPr id="4" name="Text Placeholder 3"/>
          <p:cNvSpPr>
            <a:spLocks noGrp="1"/>
          </p:cNvSpPr>
          <p:nvPr>
            <p:ph type="body" sz="quarter" idx="14"/>
          </p:nvPr>
        </p:nvSpPr>
        <p:spPr/>
        <p:txBody>
          <a:bodyPr/>
          <a:lstStyle/>
          <a:p>
            <a:pPr marL="742950" indent="-742950">
              <a:buAutoNum type="arabicPeriod"/>
            </a:pPr>
            <a:r>
              <a:rPr lang="pt-BR" dirty="0">
                <a:solidFill>
                  <a:schemeClr val="tx1"/>
                </a:solidFill>
              </a:rPr>
              <a:t>Appropriate selection of patients</a:t>
            </a:r>
          </a:p>
          <a:p>
            <a:pPr marL="742950" indent="-742950">
              <a:buAutoNum type="arabicPeriod"/>
            </a:pPr>
            <a:r>
              <a:rPr lang="pt-BR" dirty="0">
                <a:solidFill>
                  <a:schemeClr val="tx1"/>
                </a:solidFill>
              </a:rPr>
              <a:t>Knowledge of the anatomy of the atria and adjacent structures</a:t>
            </a:r>
          </a:p>
          <a:p>
            <a:pPr marL="742950" indent="-742950">
              <a:buAutoNum type="arabicPeriod"/>
            </a:pPr>
            <a:r>
              <a:rPr lang="pt-BR" dirty="0">
                <a:solidFill>
                  <a:schemeClr val="tx1"/>
                </a:solidFill>
              </a:rPr>
              <a:t>Conceptual knowledge of strategies to ablate AF</a:t>
            </a:r>
          </a:p>
          <a:p>
            <a:pPr marL="742950" indent="-742950">
              <a:buAutoNum type="arabicPeriod"/>
            </a:pPr>
            <a:r>
              <a:rPr lang="pt-BR" dirty="0">
                <a:solidFill>
                  <a:schemeClr val="tx1"/>
                </a:solidFill>
              </a:rPr>
              <a:t>Technical competence</a:t>
            </a:r>
          </a:p>
          <a:p>
            <a:pPr marL="742950" indent="-742950">
              <a:buAutoNum type="arabicPeriod"/>
            </a:pPr>
            <a:r>
              <a:rPr lang="pt-BR" dirty="0">
                <a:solidFill>
                  <a:schemeClr val="tx1"/>
                </a:solidFill>
              </a:rPr>
              <a:t>Recognition, prevention, and management of complications</a:t>
            </a:r>
          </a:p>
          <a:p>
            <a:pPr marL="742950" indent="-742950">
              <a:buAutoNum type="arabicPeriod"/>
            </a:pPr>
            <a:r>
              <a:rPr lang="pt-BR" dirty="0">
                <a:solidFill>
                  <a:schemeClr val="tx1"/>
                </a:solidFill>
              </a:rPr>
              <a:t>Appropriate follow-up and long-term management</a:t>
            </a:r>
          </a:p>
          <a:p>
            <a:endParaRPr lang="en-US" dirty="0"/>
          </a:p>
        </p:txBody>
      </p:sp>
    </p:spTree>
    <p:extLst>
      <p:ext uri="{BB962C8B-B14F-4D97-AF65-F5344CB8AC3E}">
        <p14:creationId xmlns:p14="http://schemas.microsoft.com/office/powerpoint/2010/main" val="172259407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51520" y="744379"/>
            <a:ext cx="8784976" cy="4893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ko-KR" sz="2400" b="0" i="0" u="none" strike="noStrike" cap="none" normalizeH="0" baseline="0" dirty="0" smtClean="0">
              <a:ln>
                <a:noFill/>
              </a:ln>
              <a:effectLst/>
              <a:ea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ko-KR" sz="3200" b="0" i="0" u="none" strike="noStrike" cap="none" normalizeH="0" baseline="0" dirty="0" smtClean="0">
                <a:ln>
                  <a:noFill/>
                </a:ln>
                <a:effectLst/>
                <a:ea typeface="Arial" panose="020B0604020202020204" pitchFamily="34" charset="0"/>
                <a:cs typeface="Times New Roman" panose="02020603050405020304" pitchFamily="18" charset="0"/>
              </a:rPr>
              <a:t>The proportion of asymptomatic compared with symptomatic events might be higher after AF ablation.  </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ko-KR" sz="3200" dirty="0">
              <a:ea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ko-KR" sz="3200" b="0" i="0" u="none" strike="noStrike" cap="none" normalizeH="0" baseline="0" dirty="0" smtClean="0">
                <a:ln>
                  <a:noFill/>
                </a:ln>
                <a:effectLst/>
                <a:ea typeface="Arial" panose="020B0604020202020204" pitchFamily="34" charset="0"/>
                <a:cs typeface="Times New Roman" panose="02020603050405020304" pitchFamily="18" charset="0"/>
              </a:rPr>
              <a:t>1. Asymptomatic AF was 11%–35% prior to and </a:t>
            </a:r>
          </a:p>
          <a:p>
            <a:pPr marL="0" marR="0" lvl="0" indent="0" algn="l" defTabSz="914400" rtl="0" eaLnBrk="0" fontAlgn="base" latinLnBrk="0" hangingPunct="0">
              <a:lnSpc>
                <a:spcPct val="100000"/>
              </a:lnSpc>
              <a:spcBef>
                <a:spcPct val="0"/>
              </a:spcBef>
              <a:spcAft>
                <a:spcPct val="0"/>
              </a:spcAft>
              <a:buClrTx/>
              <a:buSzTx/>
              <a:buFontTx/>
              <a:buNone/>
              <a:tabLst/>
            </a:pPr>
            <a:r>
              <a:rPr lang="en-US" altLang="ko-KR" sz="3200" dirty="0">
                <a:ea typeface="Arial" panose="020B0604020202020204" pitchFamily="34" charset="0"/>
                <a:cs typeface="Times New Roman" panose="02020603050405020304" pitchFamily="18" charset="0"/>
              </a:rPr>
              <a:t> </a:t>
            </a:r>
            <a:r>
              <a:rPr lang="en-US" altLang="ko-KR" sz="3200" dirty="0" smtClean="0">
                <a:ea typeface="Arial" panose="020B0604020202020204" pitchFamily="34" charset="0"/>
                <a:cs typeface="Times New Roman" panose="02020603050405020304" pitchFamily="18" charset="0"/>
              </a:rPr>
              <a:t>       </a:t>
            </a:r>
            <a:r>
              <a:rPr kumimoji="0" lang="en-US" altLang="ko-KR" sz="3200" b="0" i="0" u="none" strike="noStrike" cap="none" normalizeH="0" baseline="0" dirty="0" smtClean="0">
                <a:ln>
                  <a:noFill/>
                </a:ln>
                <a:effectLst/>
                <a:ea typeface="Arial" panose="020B0604020202020204" pitchFamily="34" charset="0"/>
                <a:cs typeface="Times New Roman" panose="02020603050405020304" pitchFamily="18" charset="0"/>
              </a:rPr>
              <a:t>53%–65% after ablation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ko-KR" sz="3200" b="0" i="0" u="none" strike="noStrike" cap="none" normalizeH="0" baseline="0" dirty="0" smtClean="0">
                <a:ln>
                  <a:noFill/>
                </a:ln>
                <a:effectLst/>
                <a:ea typeface="Arial" panose="020B0604020202020204" pitchFamily="34" charset="0"/>
                <a:cs typeface="Times New Roman" panose="02020603050405020304" pitchFamily="18" charset="0"/>
              </a:rPr>
              <a:t>2. Asymptomatic AF was 53.8%, with an increase</a:t>
            </a:r>
          </a:p>
          <a:p>
            <a:pPr marL="0" marR="0" lvl="0" indent="0" algn="l" defTabSz="914400" rtl="0" eaLnBrk="0" fontAlgn="base" latinLnBrk="0" hangingPunct="0">
              <a:lnSpc>
                <a:spcPct val="100000"/>
              </a:lnSpc>
              <a:spcBef>
                <a:spcPct val="0"/>
              </a:spcBef>
              <a:spcAft>
                <a:spcPct val="0"/>
              </a:spcAft>
              <a:buClrTx/>
              <a:buSzTx/>
              <a:buFontTx/>
              <a:buNone/>
              <a:tabLst/>
            </a:pPr>
            <a:r>
              <a:rPr lang="en-US" altLang="ko-KR" sz="3200" dirty="0">
                <a:ea typeface="Arial" panose="020B0604020202020204" pitchFamily="34" charset="0"/>
                <a:cs typeface="Times New Roman" panose="02020603050405020304" pitchFamily="18" charset="0"/>
              </a:rPr>
              <a:t> </a:t>
            </a:r>
            <a:r>
              <a:rPr lang="en-US" altLang="ko-KR" sz="3200" dirty="0" smtClean="0">
                <a:ea typeface="Arial" panose="020B0604020202020204" pitchFamily="34" charset="0"/>
                <a:cs typeface="Times New Roman" panose="02020603050405020304" pitchFamily="18" charset="0"/>
              </a:rPr>
              <a:t>      </a:t>
            </a:r>
            <a:r>
              <a:rPr kumimoji="0" lang="en-US" altLang="ko-KR" sz="3200" b="0" i="0" u="none" strike="noStrike" cap="none" normalizeH="0" baseline="0" dirty="0" smtClean="0">
                <a:ln>
                  <a:noFill/>
                </a:ln>
                <a:effectLst/>
                <a:ea typeface="Arial" panose="020B0604020202020204" pitchFamily="34" charset="0"/>
                <a:cs typeface="Times New Roman" panose="02020603050405020304" pitchFamily="18" charset="0"/>
              </a:rPr>
              <a:t> in asymptomatic episodes changing from the</a:t>
            </a:r>
          </a:p>
          <a:p>
            <a:pPr marL="0" marR="0" lvl="0" indent="0" algn="l" defTabSz="914400" rtl="0" eaLnBrk="0" fontAlgn="base" latinLnBrk="0" hangingPunct="0">
              <a:lnSpc>
                <a:spcPct val="100000"/>
              </a:lnSpc>
              <a:spcBef>
                <a:spcPct val="0"/>
              </a:spcBef>
              <a:spcAft>
                <a:spcPct val="0"/>
              </a:spcAft>
              <a:buClrTx/>
              <a:buSzTx/>
              <a:buFontTx/>
              <a:buNone/>
              <a:tabLst/>
            </a:pPr>
            <a:r>
              <a:rPr lang="en-US" altLang="ko-KR" sz="3200" dirty="0">
                <a:ea typeface="Arial" panose="020B0604020202020204" pitchFamily="34" charset="0"/>
                <a:cs typeface="Times New Roman" panose="02020603050405020304" pitchFamily="18" charset="0"/>
              </a:rPr>
              <a:t> </a:t>
            </a:r>
            <a:r>
              <a:rPr lang="en-US" altLang="ko-KR" sz="3200" dirty="0" smtClean="0">
                <a:ea typeface="Arial" panose="020B0604020202020204" pitchFamily="34" charset="0"/>
                <a:cs typeface="Times New Roman" panose="02020603050405020304" pitchFamily="18" charset="0"/>
              </a:rPr>
              <a:t>      </a:t>
            </a:r>
            <a:r>
              <a:rPr kumimoji="0" lang="en-US" altLang="ko-KR" sz="3200" b="0" i="0" u="none" strike="noStrike" cap="none" normalizeH="0" baseline="0" dirty="0" smtClean="0">
                <a:ln>
                  <a:noFill/>
                </a:ln>
                <a:effectLst/>
                <a:ea typeface="Arial" panose="020B0604020202020204" pitchFamily="34" charset="0"/>
                <a:cs typeface="Times New Roman" panose="02020603050405020304" pitchFamily="18" charset="0"/>
              </a:rPr>
              <a:t> acute to the chronic period after ablation.</a:t>
            </a:r>
            <a:endParaRPr kumimoji="0" lang="en-US" altLang="ko-KR" sz="4800" b="0" i="0" u="none" strike="noStrike" cap="none" normalizeH="0" baseline="0" dirty="0" smtClean="0">
              <a:ln>
                <a:noFill/>
              </a:ln>
              <a:effectLst/>
            </a:endParaRPr>
          </a:p>
        </p:txBody>
      </p:sp>
    </p:spTree>
    <p:extLst>
      <p:ext uri="{BB962C8B-B14F-4D97-AF65-F5344CB8AC3E}">
        <p14:creationId xmlns:p14="http://schemas.microsoft.com/office/powerpoint/2010/main" val="257753249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p:cNvSpPr/>
          <p:nvPr/>
        </p:nvSpPr>
        <p:spPr>
          <a:xfrm>
            <a:off x="179512" y="692696"/>
            <a:ext cx="8856984" cy="3699474"/>
          </a:xfrm>
          <a:prstGeom prst="rect">
            <a:avLst/>
          </a:prstGeom>
        </p:spPr>
        <p:txBody>
          <a:bodyPr wrap="square">
            <a:spAutoFit/>
          </a:bodyPr>
          <a:lstStyle/>
          <a:p>
            <a:pPr marL="6350" marR="7620" indent="-6350">
              <a:lnSpc>
                <a:spcPct val="110000"/>
              </a:lnSpc>
              <a:spcAft>
                <a:spcPts val="265"/>
              </a:spcAft>
            </a:pPr>
            <a:r>
              <a:rPr lang="en-US" altLang="ko-KR" sz="2400" b="1" dirty="0">
                <a:effectLst>
                  <a:outerShdw blurRad="38100" dist="38100" dir="2700000" algn="tl">
                    <a:srgbClr val="000000">
                      <a:alpha val="43137"/>
                    </a:srgbClr>
                  </a:outerShdw>
                </a:effectLst>
                <a:ea typeface="Arial" panose="020B0604020202020204" pitchFamily="34" charset="0"/>
              </a:rPr>
              <a:t>Follow-up and Monitoring Guidelines for Routine Clinical </a:t>
            </a:r>
            <a:r>
              <a:rPr lang="en-US" altLang="ko-KR" sz="2400" b="1" dirty="0" smtClean="0">
                <a:effectLst>
                  <a:outerShdw blurRad="38100" dist="38100" dir="2700000" algn="tl">
                    <a:srgbClr val="000000">
                      <a:alpha val="43137"/>
                    </a:srgbClr>
                  </a:outerShdw>
                </a:effectLst>
                <a:ea typeface="Arial" panose="020B0604020202020204" pitchFamily="34" charset="0"/>
              </a:rPr>
              <a:t>Care</a:t>
            </a:r>
          </a:p>
          <a:p>
            <a:pPr marL="6350" marR="7620" indent="-6350">
              <a:lnSpc>
                <a:spcPct val="110000"/>
              </a:lnSpc>
              <a:spcAft>
                <a:spcPts val="265"/>
              </a:spcAft>
            </a:pPr>
            <a:r>
              <a:rPr lang="en-US" altLang="ko-KR" sz="2000" dirty="0" smtClean="0"/>
              <a:t>There </a:t>
            </a:r>
            <a:r>
              <a:rPr lang="en-US" altLang="ko-KR" sz="2000" dirty="0"/>
              <a:t>is a consensus among the writing group members that all patients who undergo catheter ablation of AF, regardless of whether they are enrolled in a clinical trial, should be seen in </a:t>
            </a:r>
            <a:r>
              <a:rPr lang="en-US" altLang="ko-KR" sz="2000" dirty="0" smtClean="0"/>
              <a:t>“follow-up </a:t>
            </a:r>
            <a:r>
              <a:rPr lang="en-US" altLang="ko-KR" sz="2000" dirty="0"/>
              <a:t>a minimum of 3 </a:t>
            </a:r>
            <a:r>
              <a:rPr lang="en-US" altLang="ko-KR" sz="2000" dirty="0" smtClean="0"/>
              <a:t>months” </a:t>
            </a:r>
            <a:r>
              <a:rPr lang="en-US" altLang="ko-KR" sz="2000" dirty="0"/>
              <a:t>following the ablation procedure. </a:t>
            </a:r>
            <a:endParaRPr lang="en-US" altLang="ko-KR" sz="2000" dirty="0" smtClean="0"/>
          </a:p>
          <a:p>
            <a:pPr marL="6350" marR="7620" indent="-6350">
              <a:lnSpc>
                <a:spcPct val="110000"/>
              </a:lnSpc>
              <a:spcAft>
                <a:spcPts val="265"/>
              </a:spcAft>
            </a:pPr>
            <a:r>
              <a:rPr lang="en-US" altLang="ko-KR" sz="2000" dirty="0" smtClean="0"/>
              <a:t>There </a:t>
            </a:r>
            <a:r>
              <a:rPr lang="en-US" altLang="ko-KR" sz="2000" dirty="0"/>
              <a:t>is also consensus that all patients who undergo catheter ablation should be seen by some type of physician (family physician, internist, cardiologist, or electrophysiologist) on an annual basis thereafter. </a:t>
            </a:r>
            <a:endParaRPr lang="en-US" altLang="ko-KR" sz="2000" dirty="0" smtClean="0"/>
          </a:p>
          <a:p>
            <a:pPr marL="6350" marR="7620" indent="-6350">
              <a:lnSpc>
                <a:spcPct val="110000"/>
              </a:lnSpc>
              <a:spcAft>
                <a:spcPts val="265"/>
              </a:spcAft>
            </a:pPr>
            <a:endParaRPr lang="en-US" altLang="ko-KR" sz="2000" dirty="0" smtClean="0"/>
          </a:p>
          <a:p>
            <a:pPr marL="6350" marR="7620" indent="-6350">
              <a:lnSpc>
                <a:spcPct val="110000"/>
              </a:lnSpc>
              <a:spcAft>
                <a:spcPts val="265"/>
              </a:spcAft>
            </a:pPr>
            <a:r>
              <a:rPr lang="en-US" altLang="ko-KR" sz="2000" dirty="0" smtClean="0"/>
              <a:t>“2012 Document”</a:t>
            </a:r>
            <a:endParaRPr lang="ko-KR" altLang="ko-KR" sz="2000" dirty="0">
              <a:effectLst/>
              <a:ea typeface="Arial" panose="020B0604020202020204" pitchFamily="34" charset="0"/>
            </a:endParaRPr>
          </a:p>
        </p:txBody>
      </p:sp>
      <p:pic>
        <p:nvPicPr>
          <p:cNvPr id="5" name="그림 4"/>
          <p:cNvPicPr>
            <a:picLocks noChangeAspect="1"/>
          </p:cNvPicPr>
          <p:nvPr/>
        </p:nvPicPr>
        <p:blipFill>
          <a:blip r:embed="rId2"/>
          <a:stretch>
            <a:fillRect/>
          </a:stretch>
        </p:blipFill>
        <p:spPr>
          <a:xfrm>
            <a:off x="253516" y="182827"/>
            <a:ext cx="574067" cy="581789"/>
          </a:xfrm>
          <a:prstGeom prst="rect">
            <a:avLst/>
          </a:prstGeom>
        </p:spPr>
      </p:pic>
      <p:pic>
        <p:nvPicPr>
          <p:cNvPr id="4098" name="Picture 2" descr="\\hrs.local\vdfs\profileunitydata\valentina.such\Desktop\AF Slides\Doc3.png"/>
          <p:cNvPicPr>
            <a:picLocks noChangeAspect="1" noChangeArrowheads="1"/>
          </p:cNvPicPr>
          <p:nvPr/>
        </p:nvPicPr>
        <p:blipFill rotWithShape="1">
          <a:blip r:embed="rId3">
            <a:extLst>
              <a:ext uri="{28A0092B-C50C-407E-A947-70E740481C1C}">
                <a14:useLocalDpi xmlns:a14="http://schemas.microsoft.com/office/drawing/2010/main" val="0"/>
              </a:ext>
            </a:extLst>
          </a:blip>
          <a:srcRect l="8010" t="11221" r="13024" b="57286"/>
          <a:stretch/>
        </p:blipFill>
        <p:spPr bwMode="auto">
          <a:xfrm>
            <a:off x="428777" y="4392170"/>
            <a:ext cx="6162524" cy="1899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497469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p:cNvSpPr/>
          <p:nvPr/>
        </p:nvSpPr>
        <p:spPr>
          <a:xfrm>
            <a:off x="323528" y="168304"/>
            <a:ext cx="8352928" cy="7848302"/>
          </a:xfrm>
          <a:prstGeom prst="rect">
            <a:avLst/>
          </a:prstGeom>
        </p:spPr>
        <p:txBody>
          <a:bodyPr wrap="square">
            <a:spAutoFit/>
          </a:bodyPr>
          <a:lstStyle/>
          <a:p>
            <a:r>
              <a:rPr lang="en-US" altLang="ko-KR" sz="2000" b="1" dirty="0" smtClean="0"/>
              <a:t>FOLLOW-UP CONSIDERATIONS</a:t>
            </a:r>
          </a:p>
          <a:p>
            <a:endParaRPr lang="en-US" altLang="ko-KR" sz="2000" b="1" dirty="0" smtClean="0">
              <a:solidFill>
                <a:srgbClr val="00FFFF"/>
              </a:solidFill>
            </a:endParaRPr>
          </a:p>
          <a:p>
            <a:r>
              <a:rPr lang="en-US" altLang="ko-KR" sz="1600" b="1" dirty="0" smtClean="0"/>
              <a:t>1. Monitoring </a:t>
            </a:r>
            <a:r>
              <a:rPr lang="en-US" altLang="ko-KR" sz="1600" b="1" dirty="0"/>
              <a:t>for Complications in the First Months After AF </a:t>
            </a:r>
            <a:r>
              <a:rPr lang="en-US" altLang="ko-KR" sz="1600" b="1" dirty="0" smtClean="0"/>
              <a:t>Ablation</a:t>
            </a:r>
          </a:p>
          <a:p>
            <a:r>
              <a:rPr lang="en-US" altLang="ko-KR" sz="1600" b="1" i="1" dirty="0" smtClean="0"/>
              <a:t>    Signs </a:t>
            </a:r>
            <a:r>
              <a:rPr lang="en-US" altLang="ko-KR" sz="1600" b="1" i="1" dirty="0"/>
              <a:t>and Symptoms of Complications Within 1 Month </a:t>
            </a:r>
            <a:r>
              <a:rPr lang="en-US" altLang="ko-KR" sz="1600" b="1" i="1" dirty="0" smtClean="0"/>
              <a:t>Postablation</a:t>
            </a:r>
          </a:p>
          <a:p>
            <a:r>
              <a:rPr lang="en-US" altLang="ko-KR" sz="1600" b="1" i="1" dirty="0" smtClean="0"/>
              <a:t>    Signs </a:t>
            </a:r>
            <a:r>
              <a:rPr lang="en-US" altLang="ko-KR" sz="1600" b="1" i="1" dirty="0"/>
              <a:t>and Symptoms of Complications More Than a Month </a:t>
            </a:r>
            <a:r>
              <a:rPr lang="en-US" altLang="ko-KR" sz="1600" b="1" i="1" dirty="0" smtClean="0"/>
              <a:t>Postablation</a:t>
            </a:r>
          </a:p>
          <a:p>
            <a:r>
              <a:rPr lang="en-US" altLang="ko-KR" sz="1600" b="1" dirty="0" smtClean="0"/>
              <a:t>2. ECG </a:t>
            </a:r>
            <a:r>
              <a:rPr lang="en-US" altLang="ko-KR" sz="1600" b="1" dirty="0"/>
              <a:t>Monitoring Pre- and Postablation</a:t>
            </a:r>
            <a:endParaRPr lang="ko-KR" altLang="ko-KR" sz="1600" dirty="0"/>
          </a:p>
          <a:p>
            <a:r>
              <a:rPr lang="en-US" altLang="ko-KR" sz="1600" b="1" dirty="0" smtClean="0"/>
              <a:t>3. Available </a:t>
            </a:r>
            <a:r>
              <a:rPr lang="en-US" altLang="ko-KR" sz="1600" b="1" dirty="0"/>
              <a:t>Methods for Arrhythmia </a:t>
            </a:r>
            <a:r>
              <a:rPr lang="en-US" altLang="ko-KR" sz="1600" b="1" dirty="0" smtClean="0"/>
              <a:t>Monitoring</a:t>
            </a:r>
          </a:p>
          <a:p>
            <a:r>
              <a:rPr lang="en-US" altLang="ko-KR" sz="1600" b="1" dirty="0" smtClean="0"/>
              <a:t>4. Follow-up </a:t>
            </a:r>
            <a:r>
              <a:rPr lang="en-US" altLang="ko-KR" sz="1600" b="1" dirty="0"/>
              <a:t>and Monitoring Guidelines for Routine Clinical </a:t>
            </a:r>
            <a:r>
              <a:rPr lang="en-US" altLang="ko-KR" sz="1600" b="1" dirty="0" smtClean="0"/>
              <a:t>Care</a:t>
            </a:r>
          </a:p>
          <a:p>
            <a:endParaRPr lang="en-US" altLang="ko-KR" sz="1600" b="1" dirty="0"/>
          </a:p>
          <a:p>
            <a:r>
              <a:rPr lang="en-US" altLang="ko-KR" sz="1600" b="1" dirty="0"/>
              <a:t>EARLY RECURRENCE AFTER </a:t>
            </a:r>
            <a:r>
              <a:rPr lang="en-US" altLang="ko-KR" sz="1600" b="1" dirty="0" smtClean="0"/>
              <a:t>ABLATION</a:t>
            </a:r>
          </a:p>
          <a:p>
            <a:pPr marL="342900" indent="-342900">
              <a:buAutoNum type="arabicPeriod"/>
            </a:pPr>
            <a:r>
              <a:rPr lang="en-US" altLang="ko-KR" sz="1600" b="1" dirty="0" smtClean="0"/>
              <a:t>Definition </a:t>
            </a:r>
            <a:r>
              <a:rPr lang="en-US" altLang="ko-KR" sz="1600" b="1" dirty="0"/>
              <a:t>and </a:t>
            </a:r>
            <a:r>
              <a:rPr lang="en-US" altLang="ko-KR" sz="1600" b="1" dirty="0" smtClean="0"/>
              <a:t>Incidence</a:t>
            </a:r>
          </a:p>
          <a:p>
            <a:pPr marL="342900" indent="-342900">
              <a:buAutoNum type="arabicPeriod"/>
            </a:pPr>
            <a:r>
              <a:rPr lang="en-US" altLang="ko-KR" sz="1600" b="1" dirty="0"/>
              <a:t>Causes of </a:t>
            </a:r>
            <a:r>
              <a:rPr lang="en-US" altLang="ko-KR" sz="1600" b="1" dirty="0" smtClean="0"/>
              <a:t>Recurrences</a:t>
            </a:r>
          </a:p>
          <a:p>
            <a:pPr marL="342900" indent="-342900">
              <a:buFontTx/>
              <a:buAutoNum type="arabicPeriod"/>
            </a:pPr>
            <a:r>
              <a:rPr lang="en-US" altLang="ko-KR" sz="1600" b="1" dirty="0"/>
              <a:t>Early Recurrence as a Predictor of Failure</a:t>
            </a:r>
            <a:endParaRPr lang="ko-KR" altLang="ko-KR" sz="1600" dirty="0"/>
          </a:p>
          <a:p>
            <a:pPr marL="342900" indent="-342900">
              <a:buAutoNum type="arabicPeriod"/>
            </a:pPr>
            <a:r>
              <a:rPr lang="en-US" altLang="ko-KR" sz="1600" b="1" dirty="0"/>
              <a:t>Antiarrhythmic </a:t>
            </a:r>
            <a:r>
              <a:rPr lang="en-US" altLang="ko-KR" sz="1600" b="1" dirty="0" smtClean="0"/>
              <a:t>Drugs</a:t>
            </a:r>
          </a:p>
          <a:p>
            <a:pPr marL="342900" indent="-342900">
              <a:buFontTx/>
              <a:buAutoNum type="arabicPeriod"/>
            </a:pPr>
            <a:r>
              <a:rPr lang="en-US" altLang="ko-KR" sz="1600" b="1" dirty="0"/>
              <a:t>Corticosteroids</a:t>
            </a:r>
            <a:endParaRPr lang="ko-KR" altLang="ko-KR" sz="1600" dirty="0"/>
          </a:p>
          <a:p>
            <a:pPr marL="342900" indent="-342900">
              <a:buFontTx/>
              <a:buAutoNum type="arabicPeriod"/>
            </a:pPr>
            <a:r>
              <a:rPr lang="en-US" altLang="ko-KR" sz="1600" b="1" dirty="0"/>
              <a:t>Colchicine</a:t>
            </a:r>
            <a:endParaRPr lang="ko-KR" altLang="ko-KR" sz="1600" dirty="0"/>
          </a:p>
          <a:p>
            <a:pPr marL="342900" indent="-342900">
              <a:buAutoNum type="arabicPeriod" startAt="7"/>
            </a:pPr>
            <a:r>
              <a:rPr lang="en-US" altLang="ko-KR" sz="1600" b="1" dirty="0" smtClean="0"/>
              <a:t>CARDIOVERSION</a:t>
            </a:r>
          </a:p>
          <a:p>
            <a:pPr marL="342900" indent="-342900">
              <a:buFontTx/>
              <a:buAutoNum type="arabicPeriod" startAt="7"/>
            </a:pPr>
            <a:r>
              <a:rPr lang="en-US" altLang="ko-KR" sz="1600" b="1" dirty="0"/>
              <a:t>EARLY REABLATION</a:t>
            </a:r>
            <a:endParaRPr lang="ko-KR" altLang="ko-KR" sz="1600" dirty="0"/>
          </a:p>
          <a:p>
            <a:endParaRPr lang="en-US" altLang="ko-KR" sz="1600" dirty="0" smtClean="0"/>
          </a:p>
          <a:p>
            <a:r>
              <a:rPr lang="en-US" altLang="ko-KR" sz="1600" b="1" dirty="0"/>
              <a:t>Atrial Tachycardias After AF </a:t>
            </a:r>
            <a:r>
              <a:rPr lang="en-US" altLang="ko-KR" sz="1600" b="1" dirty="0" smtClean="0"/>
              <a:t>Ablation</a:t>
            </a:r>
          </a:p>
          <a:p>
            <a:pPr marL="342900" indent="-342900">
              <a:buAutoNum type="arabicPeriod"/>
            </a:pPr>
            <a:r>
              <a:rPr lang="en-US" altLang="ko-KR" sz="1600" b="1" dirty="0" smtClean="0"/>
              <a:t>Antiarrhythmic </a:t>
            </a:r>
            <a:r>
              <a:rPr lang="en-US" altLang="ko-KR" sz="1600" b="1" dirty="0"/>
              <a:t>and Other Pharmacological Therapy </a:t>
            </a:r>
            <a:r>
              <a:rPr lang="en-US" altLang="ko-KR" sz="1600" b="1" dirty="0" smtClean="0"/>
              <a:t>Postablation</a:t>
            </a:r>
          </a:p>
          <a:p>
            <a:pPr marL="342900" indent="-342900">
              <a:buFontTx/>
              <a:buAutoNum type="arabicPeriod"/>
            </a:pPr>
            <a:r>
              <a:rPr lang="en-US" altLang="ko-KR" sz="1600" b="1" dirty="0" smtClean="0"/>
              <a:t>Later-Term </a:t>
            </a:r>
            <a:r>
              <a:rPr lang="en-US" altLang="ko-KR" sz="1600" b="1" dirty="0"/>
              <a:t>Repeat Ablation </a:t>
            </a:r>
            <a:r>
              <a:rPr lang="en-US" altLang="ko-KR" sz="1600" b="1" dirty="0" smtClean="0"/>
              <a:t>Procedures</a:t>
            </a:r>
          </a:p>
          <a:p>
            <a:pPr marL="342900" indent="-342900">
              <a:buFontTx/>
              <a:buAutoNum type="arabicPeriod"/>
            </a:pPr>
            <a:r>
              <a:rPr lang="en-US" altLang="ko-KR" sz="1600" b="1" dirty="0"/>
              <a:t>Autonomic Alterations</a:t>
            </a:r>
            <a:endParaRPr lang="ko-KR" altLang="ko-KR" sz="1600" dirty="0"/>
          </a:p>
          <a:p>
            <a:pPr marL="342900" indent="-342900">
              <a:buFontTx/>
              <a:buAutoNum type="arabicPeriod"/>
            </a:pPr>
            <a:endParaRPr lang="ko-KR" altLang="ko-KR" sz="1600" dirty="0"/>
          </a:p>
          <a:p>
            <a:pPr marL="342900" indent="-342900">
              <a:buAutoNum type="arabicPeriod"/>
            </a:pPr>
            <a:endParaRPr lang="ko-KR" altLang="ko-KR" sz="1600" dirty="0"/>
          </a:p>
          <a:p>
            <a:endParaRPr lang="ko-KR" altLang="ko-KR" sz="1600" dirty="0"/>
          </a:p>
          <a:p>
            <a:endParaRPr lang="ko-KR" altLang="ko-KR" sz="1600" dirty="0"/>
          </a:p>
          <a:p>
            <a:endParaRPr lang="ko-KR" altLang="ko-KR" sz="1600" dirty="0"/>
          </a:p>
          <a:p>
            <a:endParaRPr lang="ko-KR" altLang="ko-KR" sz="1600" dirty="0"/>
          </a:p>
          <a:p>
            <a:endParaRPr lang="ko-KR" altLang="ko-KR" sz="1600" dirty="0"/>
          </a:p>
          <a:p>
            <a:endParaRPr lang="ko-KR" altLang="ko-KR" sz="1600" dirty="0"/>
          </a:p>
        </p:txBody>
      </p:sp>
      <p:sp>
        <p:nvSpPr>
          <p:cNvPr id="3" name="직사각형 2"/>
          <p:cNvSpPr/>
          <p:nvPr/>
        </p:nvSpPr>
        <p:spPr>
          <a:xfrm>
            <a:off x="179512" y="6165304"/>
            <a:ext cx="8136904" cy="397032"/>
          </a:xfrm>
          <a:prstGeom prst="rect">
            <a:avLst/>
          </a:prstGeom>
        </p:spPr>
        <p:txBody>
          <a:bodyPr wrap="square">
            <a:spAutoFit/>
          </a:bodyPr>
          <a:lstStyle/>
          <a:p>
            <a:pPr marL="71755" marR="7620" indent="-6350">
              <a:lnSpc>
                <a:spcPct val="110000"/>
              </a:lnSpc>
              <a:spcAft>
                <a:spcPts val="265"/>
              </a:spcAft>
            </a:pPr>
            <a:r>
              <a:rPr lang="en-US" altLang="ko-KR" b="1" dirty="0">
                <a:ea typeface="Arial" panose="020B0604020202020204" pitchFamily="34" charset="0"/>
              </a:rPr>
              <a:t>Very Late Recurrence (More Than </a:t>
            </a:r>
            <a:r>
              <a:rPr lang="en-US" altLang="ko-KR" b="1" dirty="0" smtClean="0">
                <a:ea typeface="Arial" panose="020B0604020202020204" pitchFamily="34" charset="0"/>
              </a:rPr>
              <a:t>1 </a:t>
            </a:r>
            <a:r>
              <a:rPr lang="en-US" altLang="ko-KR" b="1" dirty="0">
                <a:ea typeface="Arial" panose="020B0604020202020204" pitchFamily="34" charset="0"/>
              </a:rPr>
              <a:t>Year) After AF Ablation</a:t>
            </a:r>
            <a:endParaRPr lang="ko-KR" altLang="ko-KR" sz="1200" b="1" dirty="0">
              <a:effectLst/>
              <a:ea typeface="Arial" panose="020B0604020202020204" pitchFamily="34" charset="0"/>
            </a:endParaRPr>
          </a:p>
        </p:txBody>
      </p:sp>
    </p:spTree>
    <p:extLst>
      <p:ext uri="{BB962C8B-B14F-4D97-AF65-F5344CB8AC3E}">
        <p14:creationId xmlns:p14="http://schemas.microsoft.com/office/powerpoint/2010/main" val="1448574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2">
                                            <p:txEl>
                                              <p:pRg st="2" end="2"/>
                                            </p:txEl>
                                          </p:spTgt>
                                        </p:tgtEl>
                                        <p:attrNameLst>
                                          <p:attrName>style.color</p:attrName>
                                        </p:attrNameLst>
                                      </p:cBhvr>
                                      <p:to>
                                        <p:clrVal>
                                          <a:srgbClr val="425EA9"/>
                                        </p:clrVal>
                                      </p:to>
                                    </p:set>
                                    <p:set>
                                      <p:cBhvr>
                                        <p:cTn id="7" dur="500" fill="hold"/>
                                        <p:tgtEl>
                                          <p:spTgt spid="2">
                                            <p:txEl>
                                              <p:pRg st="2" end="2"/>
                                            </p:txEl>
                                          </p:spTgt>
                                        </p:tgtEl>
                                        <p:attrNameLst>
                                          <p:attrName>fillcolor</p:attrName>
                                        </p:attrNameLst>
                                      </p:cBhvr>
                                      <p:to>
                                        <p:clrVal>
                                          <a:srgbClr val="425EA9"/>
                                        </p:clrVal>
                                      </p:to>
                                    </p:set>
                                    <p:set>
                                      <p:cBhvr>
                                        <p:cTn id="8" dur="500" fill="hold"/>
                                        <p:tgtEl>
                                          <p:spTgt spid="2">
                                            <p:txEl>
                                              <p:pRg st="2" end="2"/>
                                            </p:txEl>
                                          </p:spTgt>
                                        </p:tgtEl>
                                        <p:attrNameLst>
                                          <p:attrName>fill.type</p:attrName>
                                        </p:attrNameLst>
                                      </p:cBhvr>
                                      <p:to>
                                        <p:strVal val="solid"/>
                                      </p:to>
                                    </p:set>
                                  </p:childTnLst>
                                </p:cTn>
                              </p:par>
                              <p:par>
                                <p:cTn id="9" presetID="16" presetClass="emph" presetSubtype="0" fill="hold" nodeType="withEffect">
                                  <p:stCondLst>
                                    <p:cond delay="0"/>
                                  </p:stCondLst>
                                  <p:iterate type="lt">
                                    <p:tmPct val="4000"/>
                                  </p:iterate>
                                  <p:childTnLst>
                                    <p:set>
                                      <p:cBhvr override="childStyle">
                                        <p:cTn id="10" dur="500" fill="hold"/>
                                        <p:tgtEl>
                                          <p:spTgt spid="2">
                                            <p:txEl>
                                              <p:pRg st="3" end="3"/>
                                            </p:txEl>
                                          </p:spTgt>
                                        </p:tgtEl>
                                        <p:attrNameLst>
                                          <p:attrName>style.color</p:attrName>
                                        </p:attrNameLst>
                                      </p:cBhvr>
                                      <p:to>
                                        <p:clrVal>
                                          <a:srgbClr val="425EA9"/>
                                        </p:clrVal>
                                      </p:to>
                                    </p:set>
                                    <p:set>
                                      <p:cBhvr>
                                        <p:cTn id="11" dur="500" fill="hold"/>
                                        <p:tgtEl>
                                          <p:spTgt spid="2">
                                            <p:txEl>
                                              <p:pRg st="3" end="3"/>
                                            </p:txEl>
                                          </p:spTgt>
                                        </p:tgtEl>
                                        <p:attrNameLst>
                                          <p:attrName>fillcolor</p:attrName>
                                        </p:attrNameLst>
                                      </p:cBhvr>
                                      <p:to>
                                        <p:clrVal>
                                          <a:srgbClr val="425EA9"/>
                                        </p:clrVal>
                                      </p:to>
                                    </p:set>
                                    <p:set>
                                      <p:cBhvr>
                                        <p:cTn id="12" dur="500" fill="hold"/>
                                        <p:tgtEl>
                                          <p:spTgt spid="2">
                                            <p:txEl>
                                              <p:pRg st="3" end="3"/>
                                            </p:txEl>
                                          </p:spTgt>
                                        </p:tgtEl>
                                        <p:attrNameLst>
                                          <p:attrName>fill.type</p:attrName>
                                        </p:attrNameLst>
                                      </p:cBhvr>
                                      <p:to>
                                        <p:strVal val="solid"/>
                                      </p:to>
                                    </p:set>
                                  </p:childTnLst>
                                </p:cTn>
                              </p:par>
                              <p:par>
                                <p:cTn id="13" presetID="16" presetClass="emph" presetSubtype="0" fill="hold" nodeType="withEffect">
                                  <p:stCondLst>
                                    <p:cond delay="0"/>
                                  </p:stCondLst>
                                  <p:iterate type="lt">
                                    <p:tmPct val="4000"/>
                                  </p:iterate>
                                  <p:childTnLst>
                                    <p:set>
                                      <p:cBhvr override="childStyle">
                                        <p:cTn id="14" dur="500" fill="hold"/>
                                        <p:tgtEl>
                                          <p:spTgt spid="2">
                                            <p:txEl>
                                              <p:pRg st="4" end="4"/>
                                            </p:txEl>
                                          </p:spTgt>
                                        </p:tgtEl>
                                        <p:attrNameLst>
                                          <p:attrName>style.color</p:attrName>
                                        </p:attrNameLst>
                                      </p:cBhvr>
                                      <p:to>
                                        <p:clrVal>
                                          <a:srgbClr val="425EA9"/>
                                        </p:clrVal>
                                      </p:to>
                                    </p:set>
                                    <p:set>
                                      <p:cBhvr>
                                        <p:cTn id="15" dur="500" fill="hold"/>
                                        <p:tgtEl>
                                          <p:spTgt spid="2">
                                            <p:txEl>
                                              <p:pRg st="4" end="4"/>
                                            </p:txEl>
                                          </p:spTgt>
                                        </p:tgtEl>
                                        <p:attrNameLst>
                                          <p:attrName>fillcolor</p:attrName>
                                        </p:attrNameLst>
                                      </p:cBhvr>
                                      <p:to>
                                        <p:clrVal>
                                          <a:srgbClr val="425EA9"/>
                                        </p:clrVal>
                                      </p:to>
                                    </p:set>
                                    <p:set>
                                      <p:cBhvr>
                                        <p:cTn id="16" dur="500" fill="hold"/>
                                        <p:tgtEl>
                                          <p:spTgt spid="2">
                                            <p:txEl>
                                              <p:pRg st="4" end="4"/>
                                            </p:txEl>
                                          </p:spTgt>
                                        </p:tgtEl>
                                        <p:attrNameLst>
                                          <p:attrName>fill.type</p:attrName>
                                        </p:attrNameLst>
                                      </p:cBhvr>
                                      <p:to>
                                        <p:strVal val="solid"/>
                                      </p:to>
                                    </p:set>
                                  </p:childTnLst>
                                </p:cTn>
                              </p:par>
                              <p:par>
                                <p:cTn id="17" presetID="16" presetClass="emph" presetSubtype="0" fill="hold" nodeType="withEffect">
                                  <p:stCondLst>
                                    <p:cond delay="0"/>
                                  </p:stCondLst>
                                  <p:iterate type="lt">
                                    <p:tmPct val="4000"/>
                                  </p:iterate>
                                  <p:childTnLst>
                                    <p:set>
                                      <p:cBhvr override="childStyle">
                                        <p:cTn id="18" dur="500" fill="hold"/>
                                        <p:tgtEl>
                                          <p:spTgt spid="2">
                                            <p:txEl>
                                              <p:pRg st="5" end="5"/>
                                            </p:txEl>
                                          </p:spTgt>
                                        </p:tgtEl>
                                        <p:attrNameLst>
                                          <p:attrName>style.color</p:attrName>
                                        </p:attrNameLst>
                                      </p:cBhvr>
                                      <p:to>
                                        <p:clrVal>
                                          <a:srgbClr val="425EA9"/>
                                        </p:clrVal>
                                      </p:to>
                                    </p:set>
                                    <p:set>
                                      <p:cBhvr>
                                        <p:cTn id="19" dur="500" fill="hold"/>
                                        <p:tgtEl>
                                          <p:spTgt spid="2">
                                            <p:txEl>
                                              <p:pRg st="5" end="5"/>
                                            </p:txEl>
                                          </p:spTgt>
                                        </p:tgtEl>
                                        <p:attrNameLst>
                                          <p:attrName>fillcolor</p:attrName>
                                        </p:attrNameLst>
                                      </p:cBhvr>
                                      <p:to>
                                        <p:clrVal>
                                          <a:srgbClr val="425EA9"/>
                                        </p:clrVal>
                                      </p:to>
                                    </p:set>
                                    <p:set>
                                      <p:cBhvr>
                                        <p:cTn id="20" dur="500" fill="hold"/>
                                        <p:tgtEl>
                                          <p:spTgt spid="2">
                                            <p:txEl>
                                              <p:pRg st="5" end="5"/>
                                            </p:txEl>
                                          </p:spTgt>
                                        </p:tgtEl>
                                        <p:attrNameLst>
                                          <p:attrName>fill.type</p:attrName>
                                        </p:attrNameLst>
                                      </p:cBhvr>
                                      <p:to>
                                        <p:strVal val="solid"/>
                                      </p:to>
                                    </p:set>
                                  </p:childTnLst>
                                </p:cTn>
                              </p:par>
                              <p:par>
                                <p:cTn id="21" presetID="16" presetClass="emph" presetSubtype="0" fill="hold" nodeType="withEffect">
                                  <p:stCondLst>
                                    <p:cond delay="0"/>
                                  </p:stCondLst>
                                  <p:iterate type="lt">
                                    <p:tmPct val="4000"/>
                                  </p:iterate>
                                  <p:childTnLst>
                                    <p:set>
                                      <p:cBhvr override="childStyle">
                                        <p:cTn id="22" dur="500" fill="hold"/>
                                        <p:tgtEl>
                                          <p:spTgt spid="2">
                                            <p:txEl>
                                              <p:pRg st="6" end="6"/>
                                            </p:txEl>
                                          </p:spTgt>
                                        </p:tgtEl>
                                        <p:attrNameLst>
                                          <p:attrName>style.color</p:attrName>
                                        </p:attrNameLst>
                                      </p:cBhvr>
                                      <p:to>
                                        <p:clrVal>
                                          <a:srgbClr val="425EA9"/>
                                        </p:clrVal>
                                      </p:to>
                                    </p:set>
                                    <p:set>
                                      <p:cBhvr>
                                        <p:cTn id="23" dur="500" fill="hold"/>
                                        <p:tgtEl>
                                          <p:spTgt spid="2">
                                            <p:txEl>
                                              <p:pRg st="6" end="6"/>
                                            </p:txEl>
                                          </p:spTgt>
                                        </p:tgtEl>
                                        <p:attrNameLst>
                                          <p:attrName>fillcolor</p:attrName>
                                        </p:attrNameLst>
                                      </p:cBhvr>
                                      <p:to>
                                        <p:clrVal>
                                          <a:srgbClr val="425EA9"/>
                                        </p:clrVal>
                                      </p:to>
                                    </p:set>
                                    <p:set>
                                      <p:cBhvr>
                                        <p:cTn id="24" dur="500" fill="hold"/>
                                        <p:tgtEl>
                                          <p:spTgt spid="2">
                                            <p:txEl>
                                              <p:pRg st="6" end="6"/>
                                            </p:txEl>
                                          </p:spTgt>
                                        </p:tgtEl>
                                        <p:attrNameLst>
                                          <p:attrName>fill.type</p:attrName>
                                        </p:attrNameLst>
                                      </p:cBhvr>
                                      <p:to>
                                        <p:strVal val="solid"/>
                                      </p:to>
                                    </p:set>
                                  </p:childTnLst>
                                </p:cTn>
                              </p:par>
                              <p:par>
                                <p:cTn id="25" presetID="16" presetClass="emph" presetSubtype="0" fill="hold" nodeType="withEffect">
                                  <p:stCondLst>
                                    <p:cond delay="0"/>
                                  </p:stCondLst>
                                  <p:iterate type="lt">
                                    <p:tmPct val="4000"/>
                                  </p:iterate>
                                  <p:childTnLst>
                                    <p:set>
                                      <p:cBhvr override="childStyle">
                                        <p:cTn id="26" dur="500" fill="hold"/>
                                        <p:tgtEl>
                                          <p:spTgt spid="2">
                                            <p:txEl>
                                              <p:pRg st="7" end="7"/>
                                            </p:txEl>
                                          </p:spTgt>
                                        </p:tgtEl>
                                        <p:attrNameLst>
                                          <p:attrName>style.color</p:attrName>
                                        </p:attrNameLst>
                                      </p:cBhvr>
                                      <p:to>
                                        <p:clrVal>
                                          <a:srgbClr val="425EA9"/>
                                        </p:clrVal>
                                      </p:to>
                                    </p:set>
                                    <p:set>
                                      <p:cBhvr>
                                        <p:cTn id="27" dur="500" fill="hold"/>
                                        <p:tgtEl>
                                          <p:spTgt spid="2">
                                            <p:txEl>
                                              <p:pRg st="7" end="7"/>
                                            </p:txEl>
                                          </p:spTgt>
                                        </p:tgtEl>
                                        <p:attrNameLst>
                                          <p:attrName>fillcolor</p:attrName>
                                        </p:attrNameLst>
                                      </p:cBhvr>
                                      <p:to>
                                        <p:clrVal>
                                          <a:srgbClr val="425EA9"/>
                                        </p:clrVal>
                                      </p:to>
                                    </p:set>
                                    <p:set>
                                      <p:cBhvr>
                                        <p:cTn id="28" dur="500" fill="hold"/>
                                        <p:tgtEl>
                                          <p:spTgt spid="2">
                                            <p:txEl>
                                              <p:pRg st="7" end="7"/>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323528" y="556656"/>
            <a:ext cx="8376397" cy="61925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defRPr/>
            </a:pPr>
            <a:r>
              <a:rPr lang="en-US" altLang="ko-KR" sz="2400" u="sng" dirty="0">
                <a:ea typeface="Arial" pitchFamily="34" charset="0"/>
                <a:cs typeface="Times New Roman" pitchFamily="18" charset="0"/>
              </a:rPr>
              <a:t>Early recurrences of AF after AF ablation </a:t>
            </a:r>
            <a:r>
              <a:rPr lang="en-US" altLang="ko-KR" sz="2400" u="sng" dirty="0" smtClean="0">
                <a:ea typeface="Arial" pitchFamily="34" charset="0"/>
                <a:cs typeface="Times New Roman" pitchFamily="18" charset="0"/>
              </a:rPr>
              <a:t>:</a:t>
            </a:r>
          </a:p>
          <a:p>
            <a:pPr>
              <a:defRPr/>
            </a:pPr>
            <a:r>
              <a:rPr lang="en-US" altLang="ko-KR" sz="2118" dirty="0" smtClean="0">
                <a:ea typeface="Arial" pitchFamily="34" charset="0"/>
                <a:cs typeface="Times New Roman" pitchFamily="18" charset="0"/>
              </a:rPr>
              <a:t>Recurrence </a:t>
            </a:r>
            <a:r>
              <a:rPr lang="en-US" altLang="ko-KR" sz="2118" dirty="0">
                <a:ea typeface="Arial" pitchFamily="34" charset="0"/>
                <a:cs typeface="Times New Roman" pitchFamily="18" charset="0"/>
              </a:rPr>
              <a:t>of AF &gt;30 seconds during the first 3 months of follow-up. </a:t>
            </a:r>
          </a:p>
          <a:p>
            <a:pPr>
              <a:defRPr/>
            </a:pPr>
            <a:r>
              <a:rPr lang="en-US" altLang="ko-KR" sz="2118" dirty="0">
                <a:ea typeface="Arial" pitchFamily="34" charset="0"/>
                <a:cs typeface="Times New Roman" pitchFamily="18" charset="0"/>
              </a:rPr>
              <a:t>Late recurrence (LR</a:t>
            </a:r>
            <a:r>
              <a:rPr lang="en-US" altLang="ko-KR" sz="2118" dirty="0" smtClean="0">
                <a:ea typeface="Arial" pitchFamily="34" charset="0"/>
                <a:cs typeface="Times New Roman" pitchFamily="18" charset="0"/>
              </a:rPr>
              <a:t>): recurrence </a:t>
            </a:r>
            <a:r>
              <a:rPr lang="en-US" altLang="ko-KR" sz="2118" dirty="0">
                <a:ea typeface="Arial" pitchFamily="34" charset="0"/>
                <a:cs typeface="Times New Roman" pitchFamily="18" charset="0"/>
              </a:rPr>
              <a:t>of AF &gt;30 seconds between</a:t>
            </a:r>
            <a:r>
              <a:rPr lang="en-US" altLang="ko-KR" sz="2118" dirty="0">
                <a:ea typeface="Calibri" pitchFamily="34" charset="0"/>
                <a:cs typeface="Arial" pitchFamily="34" charset="0"/>
              </a:rPr>
              <a:t> </a:t>
            </a:r>
            <a:r>
              <a:rPr lang="en-US" altLang="ko-KR" sz="2118" dirty="0">
                <a:ea typeface="Arial" pitchFamily="34" charset="0"/>
                <a:cs typeface="Times New Roman" pitchFamily="18" charset="0"/>
              </a:rPr>
              <a:t>3 and 12 months after AF.</a:t>
            </a:r>
            <a:r>
              <a:rPr lang="en-US" altLang="ko-KR" sz="971" dirty="0">
                <a:cs typeface="Arial" pitchFamily="34" charset="0"/>
              </a:rPr>
              <a:t> </a:t>
            </a:r>
          </a:p>
          <a:p>
            <a:pPr>
              <a:defRPr/>
            </a:pPr>
            <a:endParaRPr lang="en-US" altLang="ko-KR" sz="971" dirty="0">
              <a:cs typeface="Arial" pitchFamily="34" charset="0"/>
            </a:endParaRPr>
          </a:p>
          <a:p>
            <a:pPr>
              <a:defRPr/>
            </a:pPr>
            <a:endParaRPr lang="en-US" altLang="ko-KR" sz="971" dirty="0">
              <a:cs typeface="Arial" pitchFamily="34" charset="0"/>
            </a:endParaRPr>
          </a:p>
          <a:p>
            <a:pPr>
              <a:defRPr/>
            </a:pPr>
            <a:r>
              <a:rPr lang="en-US" altLang="ko-KR" sz="2118" dirty="0">
                <a:cs typeface="Arial" pitchFamily="34" charset="0"/>
              </a:rPr>
              <a:t>The pathophysiological mechanisms </a:t>
            </a:r>
          </a:p>
          <a:p>
            <a:pPr>
              <a:defRPr/>
            </a:pPr>
            <a:r>
              <a:rPr lang="en-US" altLang="ko-KR" sz="2118" dirty="0" smtClean="0">
                <a:cs typeface="Arial" pitchFamily="34" charset="0"/>
              </a:rPr>
              <a:t>1</a:t>
            </a:r>
            <a:r>
              <a:rPr lang="en-US" altLang="ko-KR" sz="2118" dirty="0">
                <a:cs typeface="Arial" pitchFamily="34" charset="0"/>
              </a:rPr>
              <a:t>. </a:t>
            </a:r>
            <a:r>
              <a:rPr lang="en-US" altLang="ko-KR" sz="2118" dirty="0" smtClean="0">
                <a:cs typeface="Arial" pitchFamily="34" charset="0"/>
              </a:rPr>
              <a:t>Incomplete </a:t>
            </a:r>
            <a:r>
              <a:rPr lang="en-US" altLang="ko-KR" sz="2118" dirty="0">
                <a:cs typeface="Arial" pitchFamily="34" charset="0"/>
              </a:rPr>
              <a:t>isolation of the </a:t>
            </a:r>
            <a:r>
              <a:rPr lang="en-US" altLang="ko-KR" sz="2118" dirty="0" smtClean="0">
                <a:cs typeface="Arial" pitchFamily="34" charset="0"/>
              </a:rPr>
              <a:t>PVs</a:t>
            </a:r>
            <a:endParaRPr lang="en-US" altLang="ko-KR" sz="2118" dirty="0">
              <a:cs typeface="Arial" pitchFamily="34" charset="0"/>
            </a:endParaRPr>
          </a:p>
          <a:p>
            <a:pPr>
              <a:defRPr/>
            </a:pPr>
            <a:r>
              <a:rPr lang="en-US" altLang="ko-KR" sz="2118" dirty="0" smtClean="0">
                <a:cs typeface="Arial" pitchFamily="34" charset="0"/>
              </a:rPr>
              <a:t>2</a:t>
            </a:r>
            <a:r>
              <a:rPr lang="en-US" altLang="ko-KR" sz="2118" dirty="0">
                <a:cs typeface="Arial" pitchFamily="34" charset="0"/>
              </a:rPr>
              <a:t>. </a:t>
            </a:r>
            <a:r>
              <a:rPr lang="en-US" altLang="ko-KR" sz="2118" dirty="0" smtClean="0">
                <a:cs typeface="Arial" pitchFamily="34" charset="0"/>
              </a:rPr>
              <a:t>Acute </a:t>
            </a:r>
            <a:r>
              <a:rPr lang="en-US" altLang="ko-KR" sz="2118" dirty="0">
                <a:cs typeface="Arial" pitchFamily="34" charset="0"/>
              </a:rPr>
              <a:t>inflammatory changes owing to energy </a:t>
            </a:r>
            <a:r>
              <a:rPr lang="en-US" altLang="ko-KR" sz="2118" dirty="0" smtClean="0">
                <a:cs typeface="Arial" pitchFamily="34" charset="0"/>
              </a:rPr>
              <a:t>delivery</a:t>
            </a:r>
            <a:endParaRPr lang="en-US" altLang="ko-KR" sz="2118" dirty="0">
              <a:cs typeface="Arial" pitchFamily="34" charset="0"/>
            </a:endParaRPr>
          </a:p>
          <a:p>
            <a:pPr>
              <a:defRPr/>
            </a:pPr>
            <a:r>
              <a:rPr lang="en-US" altLang="ko-KR" sz="2118" dirty="0" smtClean="0">
                <a:cs typeface="Arial" pitchFamily="34" charset="0"/>
              </a:rPr>
              <a:t>3</a:t>
            </a:r>
            <a:r>
              <a:rPr lang="en-US" altLang="ko-KR" sz="2118" dirty="0">
                <a:cs typeface="Arial" pitchFamily="34" charset="0"/>
              </a:rPr>
              <a:t>. </a:t>
            </a:r>
            <a:r>
              <a:rPr lang="en-US" altLang="ko-KR" sz="2118" dirty="0" smtClean="0">
                <a:cs typeface="Arial" pitchFamily="34" charset="0"/>
              </a:rPr>
              <a:t>Recovery </a:t>
            </a:r>
            <a:r>
              <a:rPr lang="en-US" altLang="ko-KR" sz="2118" dirty="0">
                <a:cs typeface="Arial" pitchFamily="34" charset="0"/>
              </a:rPr>
              <a:t>of conduction in a previously isolated </a:t>
            </a:r>
            <a:r>
              <a:rPr lang="en-US" altLang="ko-KR" sz="2118" dirty="0" smtClean="0">
                <a:cs typeface="Arial" pitchFamily="34" charset="0"/>
              </a:rPr>
              <a:t>PV </a:t>
            </a:r>
            <a:endParaRPr lang="en-US" altLang="ko-KR" sz="2118" dirty="0">
              <a:cs typeface="Arial" pitchFamily="34" charset="0"/>
            </a:endParaRPr>
          </a:p>
          <a:p>
            <a:pPr>
              <a:defRPr/>
            </a:pPr>
            <a:r>
              <a:rPr lang="en-US" altLang="ko-KR" sz="2118" dirty="0" smtClean="0">
                <a:cs typeface="Arial" pitchFamily="34" charset="0"/>
              </a:rPr>
              <a:t>4</a:t>
            </a:r>
            <a:r>
              <a:rPr lang="en-US" altLang="ko-KR" sz="2118" dirty="0">
                <a:cs typeface="Arial" pitchFamily="34" charset="0"/>
              </a:rPr>
              <a:t>. </a:t>
            </a:r>
            <a:r>
              <a:rPr lang="en-US" altLang="ko-KR" sz="2118" dirty="0" smtClean="0">
                <a:cs typeface="Arial" pitchFamily="34" charset="0"/>
              </a:rPr>
              <a:t>Modification </a:t>
            </a:r>
            <a:r>
              <a:rPr lang="en-US" altLang="ko-KR" sz="2118" dirty="0">
                <a:cs typeface="Arial" pitchFamily="34" charset="0"/>
              </a:rPr>
              <a:t>of the </a:t>
            </a:r>
            <a:r>
              <a:rPr lang="en-US" altLang="ko-KR" sz="2118" dirty="0" smtClean="0">
                <a:cs typeface="Arial" pitchFamily="34" charset="0"/>
              </a:rPr>
              <a:t>ANS</a:t>
            </a:r>
            <a:endParaRPr lang="en-US" altLang="ko-KR" sz="2118" dirty="0">
              <a:cs typeface="Arial" pitchFamily="34" charset="0"/>
            </a:endParaRPr>
          </a:p>
          <a:p>
            <a:pPr>
              <a:defRPr/>
            </a:pPr>
            <a:r>
              <a:rPr lang="en-US" altLang="ko-KR" sz="2118" dirty="0" smtClean="0">
                <a:cs typeface="Arial" pitchFamily="34" charset="0"/>
              </a:rPr>
              <a:t>5</a:t>
            </a:r>
            <a:r>
              <a:rPr lang="en-US" altLang="ko-KR" sz="2118" dirty="0">
                <a:cs typeface="Arial" pitchFamily="34" charset="0"/>
              </a:rPr>
              <a:t>. </a:t>
            </a:r>
            <a:r>
              <a:rPr lang="en-US" altLang="ko-KR" sz="2118" dirty="0" smtClean="0">
                <a:cs typeface="Arial" pitchFamily="34" charset="0"/>
              </a:rPr>
              <a:t>Changes </a:t>
            </a:r>
            <a:r>
              <a:rPr lang="en-US" altLang="ko-KR" sz="2118" dirty="0">
                <a:cs typeface="Arial" pitchFamily="34" charset="0"/>
              </a:rPr>
              <a:t>in the atrial </a:t>
            </a:r>
            <a:r>
              <a:rPr lang="en-US" altLang="ko-KR" sz="2118" dirty="0" smtClean="0">
                <a:cs typeface="Arial" pitchFamily="34" charset="0"/>
              </a:rPr>
              <a:t>substrate </a:t>
            </a:r>
            <a:endParaRPr lang="en-US" altLang="ko-KR" sz="2118" dirty="0">
              <a:cs typeface="Arial" pitchFamily="34" charset="0"/>
            </a:endParaRPr>
          </a:p>
          <a:p>
            <a:pPr>
              <a:defRPr/>
            </a:pPr>
            <a:r>
              <a:rPr lang="en-US" altLang="ko-KR" sz="2118" dirty="0" smtClean="0">
                <a:cs typeface="Arial" pitchFamily="34" charset="0"/>
              </a:rPr>
              <a:t>6</a:t>
            </a:r>
            <a:r>
              <a:rPr lang="en-US" altLang="ko-KR" sz="2118" dirty="0">
                <a:cs typeface="Arial" pitchFamily="34" charset="0"/>
              </a:rPr>
              <a:t>. </a:t>
            </a:r>
            <a:r>
              <a:rPr lang="en-US" altLang="ko-KR" sz="2118" dirty="0" smtClean="0">
                <a:cs typeface="Arial" pitchFamily="34" charset="0"/>
              </a:rPr>
              <a:t>Delayed </a:t>
            </a:r>
            <a:r>
              <a:rPr lang="en-US" altLang="ko-KR" sz="2118" dirty="0">
                <a:cs typeface="Arial" pitchFamily="34" charset="0"/>
              </a:rPr>
              <a:t>effect of RF ablation due to lesion </a:t>
            </a:r>
            <a:r>
              <a:rPr lang="en-US" altLang="ko-KR" sz="2118" dirty="0" smtClean="0">
                <a:cs typeface="Arial" pitchFamily="34" charset="0"/>
              </a:rPr>
              <a:t>consolidation</a:t>
            </a:r>
            <a:endParaRPr lang="ko-KR" altLang="ko-KR" sz="2118" dirty="0">
              <a:cs typeface="Arial" pitchFamily="34" charset="0"/>
            </a:endParaRPr>
          </a:p>
          <a:p>
            <a:pPr>
              <a:defRPr/>
            </a:pPr>
            <a:endParaRPr lang="en-US" altLang="ko-KR" sz="3530" dirty="0">
              <a:cs typeface="Arial" pitchFamily="34" charset="0"/>
            </a:endParaRPr>
          </a:p>
          <a:p>
            <a:pPr>
              <a:defRPr/>
            </a:pPr>
            <a:r>
              <a:rPr lang="en-US" altLang="ko-KR" sz="1765" dirty="0">
                <a:cs typeface="Arial" pitchFamily="34" charset="0"/>
              </a:rPr>
              <a:t>The occurrence of atrial arrhythmias early after ablation does not necessarily indicate treatment failure later during follow-up. </a:t>
            </a:r>
          </a:p>
          <a:p>
            <a:pPr>
              <a:defRPr/>
            </a:pPr>
            <a:r>
              <a:rPr lang="en-US" altLang="ko-KR" sz="1765" dirty="0">
                <a:cs typeface="Arial" pitchFamily="34" charset="0"/>
              </a:rPr>
              <a:t>Nevertheless, early recurrences have been shown to predict arrhythmia recurrences late after catheter ablation of AF in some patients.</a:t>
            </a:r>
            <a:endParaRPr lang="ko-KR" altLang="ko-KR" sz="1765" dirty="0">
              <a:cs typeface="Arial" pitchFamily="34" charset="0"/>
            </a:endParaRPr>
          </a:p>
          <a:p>
            <a:pPr>
              <a:defRPr/>
            </a:pPr>
            <a:endParaRPr lang="en-US" altLang="ko-KR" sz="3530" dirty="0">
              <a:cs typeface="Arial" pitchFamily="34" charset="0"/>
            </a:endParaRPr>
          </a:p>
        </p:txBody>
      </p:sp>
    </p:spTree>
    <p:extLst>
      <p:ext uri="{BB962C8B-B14F-4D97-AF65-F5344CB8AC3E}">
        <p14:creationId xmlns:p14="http://schemas.microsoft.com/office/powerpoint/2010/main" val="387216284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p:cNvPicPr>
            <a:picLocks noChangeAspect="1"/>
          </p:cNvPicPr>
          <p:nvPr/>
        </p:nvPicPr>
        <p:blipFill>
          <a:blip r:embed="rId2"/>
          <a:stretch>
            <a:fillRect/>
          </a:stretch>
        </p:blipFill>
        <p:spPr>
          <a:xfrm>
            <a:off x="103059" y="3797284"/>
            <a:ext cx="396200" cy="401529"/>
          </a:xfrm>
          <a:prstGeom prst="rect">
            <a:avLst/>
          </a:prstGeom>
        </p:spPr>
      </p:pic>
      <p:sp>
        <p:nvSpPr>
          <p:cNvPr id="2" name="직사각형 1"/>
          <p:cNvSpPr/>
          <p:nvPr/>
        </p:nvSpPr>
        <p:spPr>
          <a:xfrm>
            <a:off x="301159" y="239526"/>
            <a:ext cx="8478650" cy="6019789"/>
          </a:xfrm>
          <a:prstGeom prst="rect">
            <a:avLst/>
          </a:prstGeom>
        </p:spPr>
        <p:txBody>
          <a:bodyPr>
            <a:spAutoFit/>
          </a:bodyPr>
          <a:lstStyle/>
          <a:p>
            <a:pPr>
              <a:defRPr/>
            </a:pPr>
            <a:r>
              <a:rPr lang="en-US" altLang="ko-KR" sz="2800" b="1" dirty="0">
                <a:cs typeface="Arial" pitchFamily="34" charset="0"/>
              </a:rPr>
              <a:t>Management of </a:t>
            </a:r>
            <a:r>
              <a:rPr lang="en-US" altLang="ko-KR" sz="2800" b="1" dirty="0" smtClean="0">
                <a:cs typeface="Arial" pitchFamily="34" charset="0"/>
              </a:rPr>
              <a:t>Early Recurrences </a:t>
            </a:r>
            <a:endParaRPr lang="en-US" altLang="ko-KR" sz="2800" b="1" dirty="0">
              <a:cs typeface="Arial" pitchFamily="34" charset="0"/>
            </a:endParaRPr>
          </a:p>
          <a:p>
            <a:pPr>
              <a:defRPr/>
            </a:pPr>
            <a:endParaRPr lang="en-US" altLang="ko-KR" sz="2118" dirty="0">
              <a:cs typeface="Arial" pitchFamily="34" charset="0"/>
            </a:endParaRPr>
          </a:p>
          <a:p>
            <a:pPr>
              <a:defRPr/>
            </a:pPr>
            <a:r>
              <a:rPr lang="en-US" altLang="ko-KR" sz="2800" dirty="0" smtClean="0">
                <a:cs typeface="Arial" pitchFamily="34" charset="0"/>
              </a:rPr>
              <a:t>1. AADs </a:t>
            </a:r>
            <a:endParaRPr lang="en-US" altLang="ko-KR" sz="2800" dirty="0">
              <a:cs typeface="Arial" pitchFamily="34" charset="0"/>
            </a:endParaRPr>
          </a:p>
          <a:p>
            <a:pPr>
              <a:defRPr/>
            </a:pPr>
            <a:r>
              <a:rPr lang="en-US" altLang="ko-KR" dirty="0">
                <a:cs typeface="Arial" pitchFamily="34" charset="0"/>
              </a:rPr>
              <a:t>The 5A study</a:t>
            </a:r>
          </a:p>
          <a:p>
            <a:pPr>
              <a:defRPr/>
            </a:pPr>
            <a:r>
              <a:rPr lang="en-US" altLang="ko-KR" dirty="0">
                <a:cs typeface="Arial" pitchFamily="34" charset="0"/>
              </a:rPr>
              <a:t>Usefulness of initiation or discontinuation of AAD therapy during the postablation healing phase in an effort to improve long-term outcomes is unclear (Class </a:t>
            </a:r>
            <a:r>
              <a:rPr lang="en-US" altLang="ko-KR" dirty="0" err="1">
                <a:cs typeface="Arial" pitchFamily="34" charset="0"/>
              </a:rPr>
              <a:t>IIb</a:t>
            </a:r>
            <a:r>
              <a:rPr lang="en-US" altLang="ko-KR" dirty="0">
                <a:cs typeface="Arial" pitchFamily="34" charset="0"/>
              </a:rPr>
              <a:t>, LOE C-LD, Table 3</a:t>
            </a:r>
            <a:r>
              <a:rPr lang="en-US" altLang="ko-KR" dirty="0" smtClean="0">
                <a:cs typeface="Arial" pitchFamily="34" charset="0"/>
              </a:rPr>
              <a:t>).</a:t>
            </a:r>
            <a:endParaRPr lang="en-US" altLang="ko-KR" dirty="0">
              <a:cs typeface="Arial" pitchFamily="34" charset="0"/>
            </a:endParaRPr>
          </a:p>
          <a:p>
            <a:pPr>
              <a:defRPr/>
            </a:pPr>
            <a:endParaRPr lang="en-US" altLang="ko-KR" dirty="0">
              <a:cs typeface="Arial" pitchFamily="34" charset="0"/>
            </a:endParaRPr>
          </a:p>
          <a:p>
            <a:pPr>
              <a:defRPr/>
            </a:pPr>
            <a:r>
              <a:rPr lang="en-US" altLang="ko-KR" sz="2800" dirty="0" smtClean="0">
                <a:cs typeface="Arial" pitchFamily="34" charset="0"/>
              </a:rPr>
              <a:t>2. Corticosteroid </a:t>
            </a:r>
            <a:endParaRPr lang="en-US" altLang="ko-KR" sz="2800" dirty="0">
              <a:cs typeface="Arial" pitchFamily="34" charset="0"/>
            </a:endParaRPr>
          </a:p>
          <a:p>
            <a:pPr>
              <a:defRPr/>
            </a:pPr>
            <a:r>
              <a:rPr lang="en-US" altLang="ko-KR" dirty="0">
                <a:cs typeface="Arial" pitchFamily="34" charset="0"/>
              </a:rPr>
              <a:t>Two different results, negative vs. positive effect of prevention of late recurrence of AF</a:t>
            </a:r>
          </a:p>
          <a:p>
            <a:pPr>
              <a:defRPr/>
            </a:pPr>
            <a:r>
              <a:rPr lang="en-US" altLang="ko-KR" dirty="0">
                <a:cs typeface="Arial" pitchFamily="34" charset="0"/>
              </a:rPr>
              <a:t>(125 patients vs. 138 patients undergoing PV ablation)</a:t>
            </a:r>
          </a:p>
          <a:p>
            <a:pPr>
              <a:defRPr/>
            </a:pPr>
            <a:endParaRPr lang="en-US" altLang="ko-KR" dirty="0">
              <a:cs typeface="Arial" pitchFamily="34" charset="0"/>
            </a:endParaRPr>
          </a:p>
          <a:p>
            <a:pPr>
              <a:defRPr/>
            </a:pPr>
            <a:r>
              <a:rPr lang="en-US" altLang="ko-KR" sz="2800" dirty="0" smtClean="0">
                <a:cs typeface="Arial" pitchFamily="34" charset="0"/>
              </a:rPr>
              <a:t>3. Colchicine</a:t>
            </a:r>
            <a:r>
              <a:rPr lang="en-US" altLang="ko-KR" dirty="0" smtClean="0">
                <a:cs typeface="Arial" pitchFamily="34" charset="0"/>
              </a:rPr>
              <a:t> </a:t>
            </a:r>
            <a:endParaRPr lang="en-US" altLang="ko-KR" dirty="0">
              <a:cs typeface="Arial" pitchFamily="34" charset="0"/>
            </a:endParaRPr>
          </a:p>
          <a:p>
            <a:pPr>
              <a:defRPr/>
            </a:pPr>
            <a:r>
              <a:rPr lang="en-US" altLang="ko-KR" dirty="0">
                <a:solidFill>
                  <a:prstClr val="white"/>
                </a:solidFill>
                <a:cs typeface="Arial" pitchFamily="34" charset="0"/>
              </a:rPr>
              <a:t>Colchicine </a:t>
            </a:r>
            <a:r>
              <a:rPr lang="en-US" altLang="ko-KR" dirty="0">
                <a:cs typeface="Arial" pitchFamily="34" charset="0"/>
              </a:rPr>
              <a:t>has been shown to reduce postoperative AF following cardiac surgery. </a:t>
            </a:r>
            <a:r>
              <a:rPr lang="en-US" altLang="ko-KR" dirty="0" smtClean="0">
                <a:cs typeface="Arial" pitchFamily="34" charset="0"/>
              </a:rPr>
              <a:t>        Two </a:t>
            </a:r>
            <a:r>
              <a:rPr lang="en-US" altLang="ko-KR" dirty="0">
                <a:cs typeface="Arial" pitchFamily="34" charset="0"/>
              </a:rPr>
              <a:t>studies were </a:t>
            </a:r>
            <a:r>
              <a:rPr lang="en-US" altLang="ko-KR" dirty="0" smtClean="0">
                <a:cs typeface="Arial" pitchFamily="34" charset="0"/>
              </a:rPr>
              <a:t>positive; </a:t>
            </a:r>
            <a:r>
              <a:rPr lang="en-US" altLang="ko-KR" dirty="0">
                <a:cs typeface="Arial" pitchFamily="34" charset="0"/>
              </a:rPr>
              <a:t>however,  94% of the writing group members do not routinely administer colchicine.</a:t>
            </a:r>
          </a:p>
          <a:p>
            <a:pPr>
              <a:defRPr/>
            </a:pPr>
            <a:endParaRPr lang="en-US" altLang="ko-KR" dirty="0">
              <a:cs typeface="Arial" pitchFamily="34" charset="0"/>
            </a:endParaRPr>
          </a:p>
          <a:p>
            <a:pPr>
              <a:defRPr/>
            </a:pPr>
            <a:r>
              <a:rPr lang="en-US" altLang="ko-KR" dirty="0">
                <a:cs typeface="Arial" pitchFamily="34" charset="0"/>
              </a:rPr>
              <a:t>Deleted “The impact of ARB/ACEI and statin on outcome of AF ablation” from 2012 document.</a:t>
            </a:r>
            <a:endParaRPr lang="ko-KR" altLang="ko-KR" dirty="0">
              <a:cs typeface="Arial" pitchFamily="34" charset="0"/>
            </a:endParaRPr>
          </a:p>
        </p:txBody>
      </p:sp>
    </p:spTree>
    <p:extLst>
      <p:ext uri="{BB962C8B-B14F-4D97-AF65-F5344CB8AC3E}">
        <p14:creationId xmlns:p14="http://schemas.microsoft.com/office/powerpoint/2010/main" val="2233630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p:cNvSpPr/>
          <p:nvPr/>
        </p:nvSpPr>
        <p:spPr>
          <a:xfrm>
            <a:off x="251520" y="692696"/>
            <a:ext cx="8424936" cy="5386090"/>
          </a:xfrm>
          <a:prstGeom prst="rect">
            <a:avLst/>
          </a:prstGeom>
        </p:spPr>
        <p:txBody>
          <a:bodyPr wrap="square">
            <a:spAutoFit/>
          </a:bodyPr>
          <a:lstStyle/>
          <a:p>
            <a:pPr>
              <a:defRPr/>
            </a:pPr>
            <a:r>
              <a:rPr lang="en-US" altLang="ko-KR" sz="3200" dirty="0" smtClean="0">
                <a:cs typeface="Arial" pitchFamily="34" charset="0"/>
              </a:rPr>
              <a:t>4. Early </a:t>
            </a:r>
            <a:r>
              <a:rPr lang="en-US" altLang="ko-KR" sz="3200" dirty="0">
                <a:cs typeface="Arial" pitchFamily="34" charset="0"/>
              </a:rPr>
              <a:t>Cardioversion</a:t>
            </a:r>
          </a:p>
          <a:p>
            <a:pPr>
              <a:defRPr/>
            </a:pPr>
            <a:endParaRPr lang="en-US" altLang="ko-KR" sz="2000" dirty="0">
              <a:cs typeface="Arial" pitchFamily="34" charset="0"/>
            </a:endParaRPr>
          </a:p>
          <a:p>
            <a:pPr>
              <a:defRPr/>
            </a:pPr>
            <a:r>
              <a:rPr lang="en-US" altLang="ko-KR" sz="2000" u="sng" dirty="0">
                <a:cs typeface="Arial" pitchFamily="34" charset="0"/>
              </a:rPr>
              <a:t>“CV within 30 days of arrhythmia recurrence”</a:t>
            </a:r>
          </a:p>
          <a:p>
            <a:pPr>
              <a:defRPr/>
            </a:pPr>
            <a:r>
              <a:rPr lang="en-US" altLang="ko-KR" sz="2000" dirty="0">
                <a:cs typeface="Arial" pitchFamily="34" charset="0"/>
              </a:rPr>
              <a:t>An aggressive approach with early DC CV after LA catheter ablation appears important to maintain SR in order to minimize late arrhythmia recurrences, reduce chronic AAD use, and prevent reablation procedures</a:t>
            </a:r>
            <a:r>
              <a:rPr lang="en-US" altLang="ko-KR" sz="2000" dirty="0" smtClean="0">
                <a:cs typeface="Arial" pitchFamily="34" charset="0"/>
              </a:rPr>
              <a:t>.</a:t>
            </a:r>
          </a:p>
          <a:p>
            <a:pPr>
              <a:defRPr/>
            </a:pPr>
            <a:r>
              <a:rPr lang="en-US" altLang="ko-KR" sz="2000" dirty="0" smtClean="0">
                <a:cs typeface="Arial" pitchFamily="34" charset="0"/>
              </a:rPr>
              <a:t>CV ≥3 times was a predictor of ablation failure (</a:t>
            </a:r>
            <a:r>
              <a:rPr lang="en-US" altLang="ko-KR" sz="2000" i="1" dirty="0" smtClean="0">
                <a:cs typeface="Arial" pitchFamily="34" charset="0"/>
              </a:rPr>
              <a:t>n</a:t>
            </a:r>
            <a:r>
              <a:rPr lang="en-US" altLang="ko-KR" sz="2000" dirty="0" smtClean="0">
                <a:cs typeface="Arial" pitchFamily="34" charset="0"/>
              </a:rPr>
              <a:t> = 40).</a:t>
            </a:r>
            <a:endParaRPr lang="en-US" altLang="ko-KR" sz="2000" dirty="0">
              <a:cs typeface="Arial" pitchFamily="34" charset="0"/>
            </a:endParaRPr>
          </a:p>
          <a:p>
            <a:pPr>
              <a:defRPr/>
            </a:pPr>
            <a:endParaRPr lang="en-US" altLang="ko-KR" sz="2000" dirty="0">
              <a:cs typeface="Arial" pitchFamily="34" charset="0"/>
            </a:endParaRPr>
          </a:p>
          <a:p>
            <a:pPr>
              <a:defRPr/>
            </a:pPr>
            <a:r>
              <a:rPr lang="en-US" altLang="ko-KR" sz="3200" dirty="0" smtClean="0">
                <a:cs typeface="Arial" pitchFamily="34" charset="0"/>
              </a:rPr>
              <a:t>5. Early </a:t>
            </a:r>
            <a:r>
              <a:rPr lang="en-US" altLang="ko-KR" sz="3200" dirty="0">
                <a:cs typeface="Arial" pitchFamily="34" charset="0"/>
              </a:rPr>
              <a:t>Reablation</a:t>
            </a:r>
          </a:p>
          <a:p>
            <a:pPr>
              <a:defRPr/>
            </a:pPr>
            <a:endParaRPr lang="en-US" altLang="ko-KR" sz="2000" dirty="0">
              <a:cs typeface="Arial" pitchFamily="34" charset="0"/>
            </a:endParaRPr>
          </a:p>
          <a:p>
            <a:pPr>
              <a:defRPr/>
            </a:pPr>
            <a:r>
              <a:rPr lang="en-US" altLang="ko-KR" sz="2000" dirty="0">
                <a:cs typeface="Arial" pitchFamily="34" charset="0"/>
              </a:rPr>
              <a:t>Early reablation was associated with greater freedom from LR. Although the clinical benefit of early reablation was demonstrated, the first month following the procedure might not be the optimal time for a repeat intervention. Reablation is not recommended in an early recurrence of AF that might be a transient phenomenon.</a:t>
            </a:r>
            <a:endParaRPr lang="ko-KR" altLang="ko-KR" sz="2000" dirty="0">
              <a:cs typeface="Arial" pitchFamily="34" charset="0"/>
            </a:endParaRPr>
          </a:p>
          <a:p>
            <a:pPr>
              <a:defRPr/>
            </a:pPr>
            <a:endParaRPr lang="en-US" altLang="ko-KR" sz="2000" dirty="0">
              <a:cs typeface="Arial" pitchFamily="34" charset="0"/>
            </a:endParaRPr>
          </a:p>
        </p:txBody>
      </p:sp>
    </p:spTree>
    <p:extLst>
      <p:ext uri="{BB962C8B-B14F-4D97-AF65-F5344CB8AC3E}">
        <p14:creationId xmlns:p14="http://schemas.microsoft.com/office/powerpoint/2010/main" val="270772363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p:cNvSpPr/>
          <p:nvPr/>
        </p:nvSpPr>
        <p:spPr>
          <a:xfrm>
            <a:off x="323528" y="168304"/>
            <a:ext cx="8352928" cy="7848302"/>
          </a:xfrm>
          <a:prstGeom prst="rect">
            <a:avLst/>
          </a:prstGeom>
        </p:spPr>
        <p:txBody>
          <a:bodyPr wrap="square">
            <a:spAutoFit/>
          </a:bodyPr>
          <a:lstStyle/>
          <a:p>
            <a:r>
              <a:rPr lang="en-US" altLang="ko-KR" sz="2000" b="1" dirty="0" smtClean="0"/>
              <a:t>FOLLOW-UP CONSIDERATIONS</a:t>
            </a:r>
          </a:p>
          <a:p>
            <a:endParaRPr lang="en-US" altLang="ko-KR" sz="2000" b="1" dirty="0" smtClean="0">
              <a:solidFill>
                <a:srgbClr val="00FFFF"/>
              </a:solidFill>
            </a:endParaRPr>
          </a:p>
          <a:p>
            <a:r>
              <a:rPr lang="en-US" altLang="ko-KR" sz="1600" b="1" dirty="0" smtClean="0"/>
              <a:t>1. Monitoring </a:t>
            </a:r>
            <a:r>
              <a:rPr lang="en-US" altLang="ko-KR" sz="1600" b="1" dirty="0"/>
              <a:t>for Complications in the First Months After AF </a:t>
            </a:r>
            <a:r>
              <a:rPr lang="en-US" altLang="ko-KR" sz="1600" b="1" dirty="0" smtClean="0"/>
              <a:t>Ablation</a:t>
            </a:r>
          </a:p>
          <a:p>
            <a:r>
              <a:rPr lang="en-US" altLang="ko-KR" sz="1600" b="1" i="1" dirty="0" smtClean="0"/>
              <a:t>    Signs </a:t>
            </a:r>
            <a:r>
              <a:rPr lang="en-US" altLang="ko-KR" sz="1600" b="1" i="1" dirty="0"/>
              <a:t>and Symptoms of Complications Within 1 Month </a:t>
            </a:r>
            <a:r>
              <a:rPr lang="en-US" altLang="ko-KR" sz="1600" b="1" i="1" dirty="0" smtClean="0"/>
              <a:t>Postablation</a:t>
            </a:r>
          </a:p>
          <a:p>
            <a:r>
              <a:rPr lang="en-US" altLang="ko-KR" sz="1600" b="1" i="1" dirty="0" smtClean="0"/>
              <a:t>    Signs </a:t>
            </a:r>
            <a:r>
              <a:rPr lang="en-US" altLang="ko-KR" sz="1600" b="1" i="1" dirty="0"/>
              <a:t>and Symptoms of Complications More Than a Month </a:t>
            </a:r>
            <a:r>
              <a:rPr lang="en-US" altLang="ko-KR" sz="1600" b="1" i="1" dirty="0" smtClean="0"/>
              <a:t>Postablation</a:t>
            </a:r>
          </a:p>
          <a:p>
            <a:r>
              <a:rPr lang="en-US" altLang="ko-KR" sz="1600" b="1" dirty="0" smtClean="0"/>
              <a:t>2. ECG </a:t>
            </a:r>
            <a:r>
              <a:rPr lang="en-US" altLang="ko-KR" sz="1600" b="1" dirty="0"/>
              <a:t>Monitoring Pre- and Postablation</a:t>
            </a:r>
            <a:endParaRPr lang="ko-KR" altLang="ko-KR" sz="1600" dirty="0"/>
          </a:p>
          <a:p>
            <a:r>
              <a:rPr lang="en-US" altLang="ko-KR" sz="1600" b="1" dirty="0" smtClean="0"/>
              <a:t>3. Available </a:t>
            </a:r>
            <a:r>
              <a:rPr lang="en-US" altLang="ko-KR" sz="1600" b="1" dirty="0"/>
              <a:t>Methods for Arrhythmia </a:t>
            </a:r>
            <a:r>
              <a:rPr lang="en-US" altLang="ko-KR" sz="1600" b="1" dirty="0" smtClean="0"/>
              <a:t>Monitoring</a:t>
            </a:r>
          </a:p>
          <a:p>
            <a:r>
              <a:rPr lang="en-US" altLang="ko-KR" sz="1600" b="1" dirty="0" smtClean="0"/>
              <a:t>4. Follow-up </a:t>
            </a:r>
            <a:r>
              <a:rPr lang="en-US" altLang="ko-KR" sz="1600" b="1" dirty="0"/>
              <a:t>and Monitoring Guidelines for Routine Clinical </a:t>
            </a:r>
            <a:r>
              <a:rPr lang="en-US" altLang="ko-KR" sz="1600" b="1" dirty="0" smtClean="0"/>
              <a:t>Care</a:t>
            </a:r>
          </a:p>
          <a:p>
            <a:endParaRPr lang="en-US" altLang="ko-KR" sz="1600" b="1" dirty="0"/>
          </a:p>
          <a:p>
            <a:r>
              <a:rPr lang="en-US" altLang="ko-KR" sz="1600" b="1" dirty="0"/>
              <a:t>EARLY RECURRENCE AFTER </a:t>
            </a:r>
            <a:r>
              <a:rPr lang="en-US" altLang="ko-KR" sz="1600" b="1" dirty="0" smtClean="0"/>
              <a:t>ABLATION</a:t>
            </a:r>
          </a:p>
          <a:p>
            <a:pPr marL="342900" indent="-342900">
              <a:buAutoNum type="arabicPeriod"/>
            </a:pPr>
            <a:r>
              <a:rPr lang="en-US" altLang="ko-KR" sz="1600" b="1" dirty="0" smtClean="0"/>
              <a:t>Definition </a:t>
            </a:r>
            <a:r>
              <a:rPr lang="en-US" altLang="ko-KR" sz="1600" b="1" dirty="0"/>
              <a:t>and </a:t>
            </a:r>
            <a:r>
              <a:rPr lang="en-US" altLang="ko-KR" sz="1600" b="1" dirty="0" smtClean="0"/>
              <a:t>Incidence</a:t>
            </a:r>
          </a:p>
          <a:p>
            <a:pPr marL="342900" indent="-342900">
              <a:buAutoNum type="arabicPeriod"/>
            </a:pPr>
            <a:r>
              <a:rPr lang="en-US" altLang="ko-KR" sz="1600" b="1" dirty="0"/>
              <a:t>Causes of </a:t>
            </a:r>
            <a:r>
              <a:rPr lang="en-US" altLang="ko-KR" sz="1600" b="1" dirty="0" smtClean="0"/>
              <a:t>Recurrences</a:t>
            </a:r>
          </a:p>
          <a:p>
            <a:pPr marL="342900" indent="-342900">
              <a:buFontTx/>
              <a:buAutoNum type="arabicPeriod"/>
            </a:pPr>
            <a:r>
              <a:rPr lang="en-US" altLang="ko-KR" sz="1600" b="1" dirty="0"/>
              <a:t>Early Recurrence as a Predictor of Failure</a:t>
            </a:r>
            <a:endParaRPr lang="ko-KR" altLang="ko-KR" sz="1600" dirty="0"/>
          </a:p>
          <a:p>
            <a:pPr marL="342900" indent="-342900">
              <a:buAutoNum type="arabicPeriod"/>
            </a:pPr>
            <a:r>
              <a:rPr lang="en-US" altLang="ko-KR" sz="1600" b="1" dirty="0"/>
              <a:t>Antiarrhythmic </a:t>
            </a:r>
            <a:r>
              <a:rPr lang="en-US" altLang="ko-KR" sz="1600" b="1" dirty="0" smtClean="0"/>
              <a:t>Drugs</a:t>
            </a:r>
          </a:p>
          <a:p>
            <a:pPr marL="342900" indent="-342900">
              <a:buFontTx/>
              <a:buAutoNum type="arabicPeriod"/>
            </a:pPr>
            <a:r>
              <a:rPr lang="en-US" altLang="ko-KR" sz="1600" b="1" dirty="0"/>
              <a:t>Corticosteroids</a:t>
            </a:r>
            <a:endParaRPr lang="ko-KR" altLang="ko-KR" sz="1600" dirty="0"/>
          </a:p>
          <a:p>
            <a:pPr marL="342900" indent="-342900">
              <a:buFontTx/>
              <a:buAutoNum type="arabicPeriod"/>
            </a:pPr>
            <a:r>
              <a:rPr lang="en-US" altLang="ko-KR" sz="1600" b="1" dirty="0"/>
              <a:t>Colchicine</a:t>
            </a:r>
            <a:endParaRPr lang="ko-KR" altLang="ko-KR" sz="1600" dirty="0"/>
          </a:p>
          <a:p>
            <a:pPr marL="342900" indent="-342900">
              <a:buAutoNum type="arabicPeriod" startAt="7"/>
            </a:pPr>
            <a:r>
              <a:rPr lang="en-US" altLang="ko-KR" sz="1600" b="1" dirty="0" smtClean="0"/>
              <a:t>CARDIOVERSION</a:t>
            </a:r>
          </a:p>
          <a:p>
            <a:pPr marL="342900" indent="-342900">
              <a:buFontTx/>
              <a:buAutoNum type="arabicPeriod" startAt="7"/>
            </a:pPr>
            <a:r>
              <a:rPr lang="en-US" altLang="ko-KR" sz="1600" b="1" dirty="0"/>
              <a:t>EARLY REABLATION</a:t>
            </a:r>
            <a:endParaRPr lang="ko-KR" altLang="ko-KR" sz="1600" dirty="0"/>
          </a:p>
          <a:p>
            <a:endParaRPr lang="en-US" altLang="ko-KR" sz="1600" dirty="0" smtClean="0"/>
          </a:p>
          <a:p>
            <a:r>
              <a:rPr lang="en-US" altLang="ko-KR" sz="1600" b="1" dirty="0"/>
              <a:t>Atrial Tachycardias After AF </a:t>
            </a:r>
            <a:r>
              <a:rPr lang="en-US" altLang="ko-KR" sz="1600" b="1" dirty="0" smtClean="0"/>
              <a:t>Ablation</a:t>
            </a:r>
          </a:p>
          <a:p>
            <a:pPr marL="342900" indent="-342900">
              <a:buAutoNum type="arabicPeriod"/>
            </a:pPr>
            <a:r>
              <a:rPr lang="en-US" altLang="ko-KR" sz="1600" b="1" dirty="0" smtClean="0"/>
              <a:t>Antiarrhythmic </a:t>
            </a:r>
            <a:r>
              <a:rPr lang="en-US" altLang="ko-KR" sz="1600" b="1" dirty="0"/>
              <a:t>and Other Pharmacological Therapy </a:t>
            </a:r>
            <a:endParaRPr lang="en-US" altLang="ko-KR" sz="1600" b="1" dirty="0" smtClean="0"/>
          </a:p>
          <a:p>
            <a:pPr marL="342900" indent="-342900">
              <a:buFontTx/>
              <a:buAutoNum type="arabicPeriod"/>
            </a:pPr>
            <a:r>
              <a:rPr lang="en-US" altLang="ko-KR" sz="1600" b="1" dirty="0" smtClean="0"/>
              <a:t>Later-Term </a:t>
            </a:r>
            <a:r>
              <a:rPr lang="en-US" altLang="ko-KR" sz="1600" b="1" dirty="0"/>
              <a:t>Repeat Ablation </a:t>
            </a:r>
            <a:r>
              <a:rPr lang="en-US" altLang="ko-KR" sz="1600" b="1" dirty="0" smtClean="0"/>
              <a:t>Procedures</a:t>
            </a:r>
          </a:p>
          <a:p>
            <a:pPr marL="342900" indent="-342900">
              <a:buFontTx/>
              <a:buAutoNum type="arabicPeriod"/>
            </a:pPr>
            <a:r>
              <a:rPr lang="en-US" altLang="ko-KR" sz="1600" b="1" dirty="0"/>
              <a:t>Autonomic Alterations</a:t>
            </a:r>
            <a:endParaRPr lang="ko-KR" altLang="ko-KR" sz="1600" dirty="0"/>
          </a:p>
          <a:p>
            <a:pPr marL="342900" indent="-342900">
              <a:buFontTx/>
              <a:buAutoNum type="arabicPeriod"/>
            </a:pPr>
            <a:endParaRPr lang="ko-KR" altLang="ko-KR" sz="1600" dirty="0"/>
          </a:p>
          <a:p>
            <a:pPr marL="342900" indent="-342900">
              <a:buAutoNum type="arabicPeriod"/>
            </a:pPr>
            <a:endParaRPr lang="ko-KR" altLang="ko-KR" sz="1600" dirty="0"/>
          </a:p>
          <a:p>
            <a:endParaRPr lang="ko-KR" altLang="ko-KR" sz="1600" dirty="0"/>
          </a:p>
          <a:p>
            <a:endParaRPr lang="ko-KR" altLang="ko-KR" sz="1600" dirty="0"/>
          </a:p>
          <a:p>
            <a:endParaRPr lang="ko-KR" altLang="ko-KR" sz="1600" dirty="0"/>
          </a:p>
          <a:p>
            <a:endParaRPr lang="ko-KR" altLang="ko-KR" sz="1600" dirty="0"/>
          </a:p>
          <a:p>
            <a:endParaRPr lang="ko-KR" altLang="ko-KR" sz="1600" dirty="0"/>
          </a:p>
          <a:p>
            <a:endParaRPr lang="ko-KR" altLang="ko-KR" sz="1600" dirty="0"/>
          </a:p>
        </p:txBody>
      </p:sp>
      <p:sp>
        <p:nvSpPr>
          <p:cNvPr id="3" name="직사각형 2"/>
          <p:cNvSpPr/>
          <p:nvPr/>
        </p:nvSpPr>
        <p:spPr>
          <a:xfrm>
            <a:off x="179512" y="6165304"/>
            <a:ext cx="8136904" cy="397032"/>
          </a:xfrm>
          <a:prstGeom prst="rect">
            <a:avLst/>
          </a:prstGeom>
        </p:spPr>
        <p:txBody>
          <a:bodyPr wrap="square">
            <a:spAutoFit/>
          </a:bodyPr>
          <a:lstStyle/>
          <a:p>
            <a:pPr marL="71755" marR="7620" indent="-6350">
              <a:lnSpc>
                <a:spcPct val="110000"/>
              </a:lnSpc>
              <a:spcAft>
                <a:spcPts val="265"/>
              </a:spcAft>
            </a:pPr>
            <a:r>
              <a:rPr lang="en-US" altLang="ko-KR" dirty="0">
                <a:ea typeface="Arial" panose="020B0604020202020204" pitchFamily="34" charset="0"/>
              </a:rPr>
              <a:t>Very Late Recurrence (More Than 1</a:t>
            </a:r>
            <a:r>
              <a:rPr lang="en-US" altLang="ko-KR" dirty="0" smtClean="0">
                <a:ea typeface="Arial" panose="020B0604020202020204" pitchFamily="34" charset="0"/>
              </a:rPr>
              <a:t> </a:t>
            </a:r>
            <a:r>
              <a:rPr lang="en-US" altLang="ko-KR" dirty="0">
                <a:ea typeface="Arial" panose="020B0604020202020204" pitchFamily="34" charset="0"/>
              </a:rPr>
              <a:t>Year) After AF Ablation</a:t>
            </a:r>
            <a:endParaRPr lang="ko-KR" altLang="ko-KR" sz="1200" dirty="0">
              <a:effectLst/>
              <a:ea typeface="Arial" panose="020B0604020202020204" pitchFamily="34" charset="0"/>
            </a:endParaRPr>
          </a:p>
        </p:txBody>
      </p:sp>
    </p:spTree>
    <p:extLst>
      <p:ext uri="{BB962C8B-B14F-4D97-AF65-F5344CB8AC3E}">
        <p14:creationId xmlns:p14="http://schemas.microsoft.com/office/powerpoint/2010/main" val="2045025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2">
                                            <p:txEl>
                                              <p:pRg st="2" end="2"/>
                                            </p:txEl>
                                          </p:spTgt>
                                        </p:tgtEl>
                                        <p:attrNameLst>
                                          <p:attrName>style.color</p:attrName>
                                        </p:attrNameLst>
                                      </p:cBhvr>
                                      <p:to>
                                        <p:clrVal>
                                          <a:srgbClr val="007DEA"/>
                                        </p:clrVal>
                                      </p:to>
                                    </p:set>
                                    <p:set>
                                      <p:cBhvr>
                                        <p:cTn id="7" dur="500" fill="hold"/>
                                        <p:tgtEl>
                                          <p:spTgt spid="2">
                                            <p:txEl>
                                              <p:pRg st="2" end="2"/>
                                            </p:txEl>
                                          </p:spTgt>
                                        </p:tgtEl>
                                        <p:attrNameLst>
                                          <p:attrName>fillcolor</p:attrName>
                                        </p:attrNameLst>
                                      </p:cBhvr>
                                      <p:to>
                                        <p:clrVal>
                                          <a:srgbClr val="007DEA"/>
                                        </p:clrVal>
                                      </p:to>
                                    </p:set>
                                    <p:set>
                                      <p:cBhvr>
                                        <p:cTn id="8" dur="500" fill="hold"/>
                                        <p:tgtEl>
                                          <p:spTgt spid="2">
                                            <p:txEl>
                                              <p:pRg st="2" end="2"/>
                                            </p:txEl>
                                          </p:spTgt>
                                        </p:tgtEl>
                                        <p:attrNameLst>
                                          <p:attrName>fill.type</p:attrName>
                                        </p:attrNameLst>
                                      </p:cBhvr>
                                      <p:to>
                                        <p:strVal val="solid"/>
                                      </p:to>
                                    </p:set>
                                  </p:childTnLst>
                                </p:cTn>
                              </p:par>
                              <p:par>
                                <p:cTn id="9" presetID="16" presetClass="emph" presetSubtype="0" fill="hold" nodeType="withEffect">
                                  <p:stCondLst>
                                    <p:cond delay="0"/>
                                  </p:stCondLst>
                                  <p:iterate type="lt">
                                    <p:tmPct val="4000"/>
                                  </p:iterate>
                                  <p:childTnLst>
                                    <p:set>
                                      <p:cBhvr override="childStyle">
                                        <p:cTn id="10" dur="500" fill="hold"/>
                                        <p:tgtEl>
                                          <p:spTgt spid="2">
                                            <p:txEl>
                                              <p:pRg st="3" end="3"/>
                                            </p:txEl>
                                          </p:spTgt>
                                        </p:tgtEl>
                                        <p:attrNameLst>
                                          <p:attrName>style.color</p:attrName>
                                        </p:attrNameLst>
                                      </p:cBhvr>
                                      <p:to>
                                        <p:clrVal>
                                          <a:srgbClr val="007DEA"/>
                                        </p:clrVal>
                                      </p:to>
                                    </p:set>
                                    <p:set>
                                      <p:cBhvr>
                                        <p:cTn id="11" dur="500" fill="hold"/>
                                        <p:tgtEl>
                                          <p:spTgt spid="2">
                                            <p:txEl>
                                              <p:pRg st="3" end="3"/>
                                            </p:txEl>
                                          </p:spTgt>
                                        </p:tgtEl>
                                        <p:attrNameLst>
                                          <p:attrName>fillcolor</p:attrName>
                                        </p:attrNameLst>
                                      </p:cBhvr>
                                      <p:to>
                                        <p:clrVal>
                                          <a:srgbClr val="007DEA"/>
                                        </p:clrVal>
                                      </p:to>
                                    </p:set>
                                    <p:set>
                                      <p:cBhvr>
                                        <p:cTn id="12" dur="500" fill="hold"/>
                                        <p:tgtEl>
                                          <p:spTgt spid="2">
                                            <p:txEl>
                                              <p:pRg st="3" end="3"/>
                                            </p:txEl>
                                          </p:spTgt>
                                        </p:tgtEl>
                                        <p:attrNameLst>
                                          <p:attrName>fill.type</p:attrName>
                                        </p:attrNameLst>
                                      </p:cBhvr>
                                      <p:to>
                                        <p:strVal val="solid"/>
                                      </p:to>
                                    </p:set>
                                  </p:childTnLst>
                                </p:cTn>
                              </p:par>
                              <p:par>
                                <p:cTn id="13" presetID="16" presetClass="emph" presetSubtype="0" fill="hold" nodeType="withEffect">
                                  <p:stCondLst>
                                    <p:cond delay="0"/>
                                  </p:stCondLst>
                                  <p:iterate type="lt">
                                    <p:tmPct val="4000"/>
                                  </p:iterate>
                                  <p:childTnLst>
                                    <p:set>
                                      <p:cBhvr override="childStyle">
                                        <p:cTn id="14" dur="500" fill="hold"/>
                                        <p:tgtEl>
                                          <p:spTgt spid="2">
                                            <p:txEl>
                                              <p:pRg st="4" end="4"/>
                                            </p:txEl>
                                          </p:spTgt>
                                        </p:tgtEl>
                                        <p:attrNameLst>
                                          <p:attrName>style.color</p:attrName>
                                        </p:attrNameLst>
                                      </p:cBhvr>
                                      <p:to>
                                        <p:clrVal>
                                          <a:srgbClr val="007DEA"/>
                                        </p:clrVal>
                                      </p:to>
                                    </p:set>
                                    <p:set>
                                      <p:cBhvr>
                                        <p:cTn id="15" dur="500" fill="hold"/>
                                        <p:tgtEl>
                                          <p:spTgt spid="2">
                                            <p:txEl>
                                              <p:pRg st="4" end="4"/>
                                            </p:txEl>
                                          </p:spTgt>
                                        </p:tgtEl>
                                        <p:attrNameLst>
                                          <p:attrName>fillcolor</p:attrName>
                                        </p:attrNameLst>
                                      </p:cBhvr>
                                      <p:to>
                                        <p:clrVal>
                                          <a:srgbClr val="007DEA"/>
                                        </p:clrVal>
                                      </p:to>
                                    </p:set>
                                    <p:set>
                                      <p:cBhvr>
                                        <p:cTn id="16" dur="500" fill="hold"/>
                                        <p:tgtEl>
                                          <p:spTgt spid="2">
                                            <p:txEl>
                                              <p:pRg st="4" end="4"/>
                                            </p:txEl>
                                          </p:spTgt>
                                        </p:tgtEl>
                                        <p:attrNameLst>
                                          <p:attrName>fill.type</p:attrName>
                                        </p:attrNameLst>
                                      </p:cBhvr>
                                      <p:to>
                                        <p:strVal val="solid"/>
                                      </p:to>
                                    </p:set>
                                  </p:childTnLst>
                                </p:cTn>
                              </p:par>
                              <p:par>
                                <p:cTn id="17" presetID="16" presetClass="emph" presetSubtype="0" fill="hold" nodeType="withEffect">
                                  <p:stCondLst>
                                    <p:cond delay="0"/>
                                  </p:stCondLst>
                                  <p:iterate type="lt">
                                    <p:tmPct val="4000"/>
                                  </p:iterate>
                                  <p:childTnLst>
                                    <p:set>
                                      <p:cBhvr override="childStyle">
                                        <p:cTn id="18" dur="500" fill="hold"/>
                                        <p:tgtEl>
                                          <p:spTgt spid="2">
                                            <p:txEl>
                                              <p:pRg st="5" end="5"/>
                                            </p:txEl>
                                          </p:spTgt>
                                        </p:tgtEl>
                                        <p:attrNameLst>
                                          <p:attrName>style.color</p:attrName>
                                        </p:attrNameLst>
                                      </p:cBhvr>
                                      <p:to>
                                        <p:clrVal>
                                          <a:srgbClr val="007DEA"/>
                                        </p:clrVal>
                                      </p:to>
                                    </p:set>
                                    <p:set>
                                      <p:cBhvr>
                                        <p:cTn id="19" dur="500" fill="hold"/>
                                        <p:tgtEl>
                                          <p:spTgt spid="2">
                                            <p:txEl>
                                              <p:pRg st="5" end="5"/>
                                            </p:txEl>
                                          </p:spTgt>
                                        </p:tgtEl>
                                        <p:attrNameLst>
                                          <p:attrName>fillcolor</p:attrName>
                                        </p:attrNameLst>
                                      </p:cBhvr>
                                      <p:to>
                                        <p:clrVal>
                                          <a:srgbClr val="007DEA"/>
                                        </p:clrVal>
                                      </p:to>
                                    </p:set>
                                    <p:set>
                                      <p:cBhvr>
                                        <p:cTn id="20" dur="500" fill="hold"/>
                                        <p:tgtEl>
                                          <p:spTgt spid="2">
                                            <p:txEl>
                                              <p:pRg st="5" end="5"/>
                                            </p:txEl>
                                          </p:spTgt>
                                        </p:tgtEl>
                                        <p:attrNameLst>
                                          <p:attrName>fill.type</p:attrName>
                                        </p:attrNameLst>
                                      </p:cBhvr>
                                      <p:to>
                                        <p:strVal val="solid"/>
                                      </p:to>
                                    </p:set>
                                  </p:childTnLst>
                                </p:cTn>
                              </p:par>
                              <p:par>
                                <p:cTn id="21" presetID="16" presetClass="emph" presetSubtype="0" fill="hold" nodeType="withEffect">
                                  <p:stCondLst>
                                    <p:cond delay="0"/>
                                  </p:stCondLst>
                                  <p:iterate type="lt">
                                    <p:tmPct val="4000"/>
                                  </p:iterate>
                                  <p:childTnLst>
                                    <p:set>
                                      <p:cBhvr override="childStyle">
                                        <p:cTn id="22" dur="500" fill="hold"/>
                                        <p:tgtEl>
                                          <p:spTgt spid="2">
                                            <p:txEl>
                                              <p:pRg st="6" end="6"/>
                                            </p:txEl>
                                          </p:spTgt>
                                        </p:tgtEl>
                                        <p:attrNameLst>
                                          <p:attrName>style.color</p:attrName>
                                        </p:attrNameLst>
                                      </p:cBhvr>
                                      <p:to>
                                        <p:clrVal>
                                          <a:srgbClr val="007DEA"/>
                                        </p:clrVal>
                                      </p:to>
                                    </p:set>
                                    <p:set>
                                      <p:cBhvr>
                                        <p:cTn id="23" dur="500" fill="hold"/>
                                        <p:tgtEl>
                                          <p:spTgt spid="2">
                                            <p:txEl>
                                              <p:pRg st="6" end="6"/>
                                            </p:txEl>
                                          </p:spTgt>
                                        </p:tgtEl>
                                        <p:attrNameLst>
                                          <p:attrName>fillcolor</p:attrName>
                                        </p:attrNameLst>
                                      </p:cBhvr>
                                      <p:to>
                                        <p:clrVal>
                                          <a:srgbClr val="007DEA"/>
                                        </p:clrVal>
                                      </p:to>
                                    </p:set>
                                    <p:set>
                                      <p:cBhvr>
                                        <p:cTn id="24" dur="500" fill="hold"/>
                                        <p:tgtEl>
                                          <p:spTgt spid="2">
                                            <p:txEl>
                                              <p:pRg st="6" end="6"/>
                                            </p:txEl>
                                          </p:spTgt>
                                        </p:tgtEl>
                                        <p:attrNameLst>
                                          <p:attrName>fill.type</p:attrName>
                                        </p:attrNameLst>
                                      </p:cBhvr>
                                      <p:to>
                                        <p:strVal val="solid"/>
                                      </p:to>
                                    </p:set>
                                  </p:childTnLst>
                                </p:cTn>
                              </p:par>
                              <p:par>
                                <p:cTn id="25" presetID="16" presetClass="emph" presetSubtype="0" fill="hold" nodeType="withEffect">
                                  <p:stCondLst>
                                    <p:cond delay="0"/>
                                  </p:stCondLst>
                                  <p:iterate type="lt">
                                    <p:tmPct val="4000"/>
                                  </p:iterate>
                                  <p:childTnLst>
                                    <p:set>
                                      <p:cBhvr override="childStyle">
                                        <p:cTn id="26" dur="500" fill="hold"/>
                                        <p:tgtEl>
                                          <p:spTgt spid="2">
                                            <p:txEl>
                                              <p:pRg st="7" end="7"/>
                                            </p:txEl>
                                          </p:spTgt>
                                        </p:tgtEl>
                                        <p:attrNameLst>
                                          <p:attrName>style.color</p:attrName>
                                        </p:attrNameLst>
                                      </p:cBhvr>
                                      <p:to>
                                        <p:clrVal>
                                          <a:srgbClr val="007DEA"/>
                                        </p:clrVal>
                                      </p:to>
                                    </p:set>
                                    <p:set>
                                      <p:cBhvr>
                                        <p:cTn id="27" dur="500" fill="hold"/>
                                        <p:tgtEl>
                                          <p:spTgt spid="2">
                                            <p:txEl>
                                              <p:pRg st="7" end="7"/>
                                            </p:txEl>
                                          </p:spTgt>
                                        </p:tgtEl>
                                        <p:attrNameLst>
                                          <p:attrName>fillcolor</p:attrName>
                                        </p:attrNameLst>
                                      </p:cBhvr>
                                      <p:to>
                                        <p:clrVal>
                                          <a:srgbClr val="007DEA"/>
                                        </p:clrVal>
                                      </p:to>
                                    </p:set>
                                    <p:set>
                                      <p:cBhvr>
                                        <p:cTn id="28" dur="500" fill="hold"/>
                                        <p:tgtEl>
                                          <p:spTgt spid="2">
                                            <p:txEl>
                                              <p:pRg st="7" end="7"/>
                                            </p:txEl>
                                          </p:spTgt>
                                        </p:tgtEl>
                                        <p:attrNameLst>
                                          <p:attrName>fill.type</p:attrName>
                                        </p:attrNameLst>
                                      </p:cBhvr>
                                      <p:to>
                                        <p:strVal val="solid"/>
                                      </p:to>
                                    </p:set>
                                  </p:childTnLst>
                                </p:cTn>
                              </p:par>
                              <p:par>
                                <p:cTn id="29" presetID="16" presetClass="emph" presetSubtype="0" fill="hold" nodeType="withEffect">
                                  <p:stCondLst>
                                    <p:cond delay="0"/>
                                  </p:stCondLst>
                                  <p:iterate type="lt">
                                    <p:tmPct val="4000"/>
                                  </p:iterate>
                                  <p:childTnLst>
                                    <p:set>
                                      <p:cBhvr override="childStyle">
                                        <p:cTn id="30" dur="500" fill="hold"/>
                                        <p:tgtEl>
                                          <p:spTgt spid="2">
                                            <p:txEl>
                                              <p:pRg st="9" end="9"/>
                                            </p:txEl>
                                          </p:spTgt>
                                        </p:tgtEl>
                                        <p:attrNameLst>
                                          <p:attrName>style.color</p:attrName>
                                        </p:attrNameLst>
                                      </p:cBhvr>
                                      <p:to>
                                        <p:clrVal>
                                          <a:srgbClr val="007DEA"/>
                                        </p:clrVal>
                                      </p:to>
                                    </p:set>
                                    <p:set>
                                      <p:cBhvr>
                                        <p:cTn id="31" dur="500" fill="hold"/>
                                        <p:tgtEl>
                                          <p:spTgt spid="2">
                                            <p:txEl>
                                              <p:pRg st="9" end="9"/>
                                            </p:txEl>
                                          </p:spTgt>
                                        </p:tgtEl>
                                        <p:attrNameLst>
                                          <p:attrName>fillcolor</p:attrName>
                                        </p:attrNameLst>
                                      </p:cBhvr>
                                      <p:to>
                                        <p:clrVal>
                                          <a:srgbClr val="007DEA"/>
                                        </p:clrVal>
                                      </p:to>
                                    </p:set>
                                    <p:set>
                                      <p:cBhvr>
                                        <p:cTn id="32" dur="500" fill="hold"/>
                                        <p:tgtEl>
                                          <p:spTgt spid="2">
                                            <p:txEl>
                                              <p:pRg st="9" end="9"/>
                                            </p:txEl>
                                          </p:spTgt>
                                        </p:tgtEl>
                                        <p:attrNameLst>
                                          <p:attrName>fill.type</p:attrName>
                                        </p:attrNameLst>
                                      </p:cBhvr>
                                      <p:to>
                                        <p:strVal val="solid"/>
                                      </p:to>
                                    </p:set>
                                  </p:childTnLst>
                                </p:cTn>
                              </p:par>
                              <p:par>
                                <p:cTn id="33" presetID="16" presetClass="emph" presetSubtype="0" fill="hold" nodeType="withEffect">
                                  <p:stCondLst>
                                    <p:cond delay="0"/>
                                  </p:stCondLst>
                                  <p:iterate type="lt">
                                    <p:tmPct val="4000"/>
                                  </p:iterate>
                                  <p:childTnLst>
                                    <p:set>
                                      <p:cBhvr override="childStyle">
                                        <p:cTn id="34" dur="500" fill="hold"/>
                                        <p:tgtEl>
                                          <p:spTgt spid="2">
                                            <p:txEl>
                                              <p:pRg st="10" end="10"/>
                                            </p:txEl>
                                          </p:spTgt>
                                        </p:tgtEl>
                                        <p:attrNameLst>
                                          <p:attrName>style.color</p:attrName>
                                        </p:attrNameLst>
                                      </p:cBhvr>
                                      <p:to>
                                        <p:clrVal>
                                          <a:srgbClr val="007DEA"/>
                                        </p:clrVal>
                                      </p:to>
                                    </p:set>
                                    <p:set>
                                      <p:cBhvr>
                                        <p:cTn id="35" dur="500" fill="hold"/>
                                        <p:tgtEl>
                                          <p:spTgt spid="2">
                                            <p:txEl>
                                              <p:pRg st="10" end="10"/>
                                            </p:txEl>
                                          </p:spTgt>
                                        </p:tgtEl>
                                        <p:attrNameLst>
                                          <p:attrName>fillcolor</p:attrName>
                                        </p:attrNameLst>
                                      </p:cBhvr>
                                      <p:to>
                                        <p:clrVal>
                                          <a:srgbClr val="007DEA"/>
                                        </p:clrVal>
                                      </p:to>
                                    </p:set>
                                    <p:set>
                                      <p:cBhvr>
                                        <p:cTn id="36" dur="500" fill="hold"/>
                                        <p:tgtEl>
                                          <p:spTgt spid="2">
                                            <p:txEl>
                                              <p:pRg st="10" end="10"/>
                                            </p:txEl>
                                          </p:spTgt>
                                        </p:tgtEl>
                                        <p:attrNameLst>
                                          <p:attrName>fill.type</p:attrName>
                                        </p:attrNameLst>
                                      </p:cBhvr>
                                      <p:to>
                                        <p:strVal val="solid"/>
                                      </p:to>
                                    </p:set>
                                  </p:childTnLst>
                                </p:cTn>
                              </p:par>
                              <p:par>
                                <p:cTn id="37" presetID="16" presetClass="emph" presetSubtype="0" fill="hold" nodeType="withEffect">
                                  <p:stCondLst>
                                    <p:cond delay="0"/>
                                  </p:stCondLst>
                                  <p:iterate type="lt">
                                    <p:tmPct val="4000"/>
                                  </p:iterate>
                                  <p:childTnLst>
                                    <p:set>
                                      <p:cBhvr override="childStyle">
                                        <p:cTn id="38" dur="500" fill="hold"/>
                                        <p:tgtEl>
                                          <p:spTgt spid="2">
                                            <p:txEl>
                                              <p:pRg st="11" end="11"/>
                                            </p:txEl>
                                          </p:spTgt>
                                        </p:tgtEl>
                                        <p:attrNameLst>
                                          <p:attrName>style.color</p:attrName>
                                        </p:attrNameLst>
                                      </p:cBhvr>
                                      <p:to>
                                        <p:clrVal>
                                          <a:srgbClr val="007DEA"/>
                                        </p:clrVal>
                                      </p:to>
                                    </p:set>
                                    <p:set>
                                      <p:cBhvr>
                                        <p:cTn id="39" dur="500" fill="hold"/>
                                        <p:tgtEl>
                                          <p:spTgt spid="2">
                                            <p:txEl>
                                              <p:pRg st="11" end="11"/>
                                            </p:txEl>
                                          </p:spTgt>
                                        </p:tgtEl>
                                        <p:attrNameLst>
                                          <p:attrName>fillcolor</p:attrName>
                                        </p:attrNameLst>
                                      </p:cBhvr>
                                      <p:to>
                                        <p:clrVal>
                                          <a:srgbClr val="007DEA"/>
                                        </p:clrVal>
                                      </p:to>
                                    </p:set>
                                    <p:set>
                                      <p:cBhvr>
                                        <p:cTn id="40" dur="500" fill="hold"/>
                                        <p:tgtEl>
                                          <p:spTgt spid="2">
                                            <p:txEl>
                                              <p:pRg st="11" end="11"/>
                                            </p:txEl>
                                          </p:spTgt>
                                        </p:tgtEl>
                                        <p:attrNameLst>
                                          <p:attrName>fill.type</p:attrName>
                                        </p:attrNameLst>
                                      </p:cBhvr>
                                      <p:to>
                                        <p:strVal val="solid"/>
                                      </p:to>
                                    </p:set>
                                  </p:childTnLst>
                                </p:cTn>
                              </p:par>
                              <p:par>
                                <p:cTn id="41" presetID="16" presetClass="emph" presetSubtype="0" fill="hold" nodeType="withEffect">
                                  <p:stCondLst>
                                    <p:cond delay="0"/>
                                  </p:stCondLst>
                                  <p:iterate type="lt">
                                    <p:tmPct val="4000"/>
                                  </p:iterate>
                                  <p:childTnLst>
                                    <p:set>
                                      <p:cBhvr override="childStyle">
                                        <p:cTn id="42" dur="500" fill="hold"/>
                                        <p:tgtEl>
                                          <p:spTgt spid="2">
                                            <p:txEl>
                                              <p:pRg st="12" end="12"/>
                                            </p:txEl>
                                          </p:spTgt>
                                        </p:tgtEl>
                                        <p:attrNameLst>
                                          <p:attrName>style.color</p:attrName>
                                        </p:attrNameLst>
                                      </p:cBhvr>
                                      <p:to>
                                        <p:clrVal>
                                          <a:srgbClr val="007DEA"/>
                                        </p:clrVal>
                                      </p:to>
                                    </p:set>
                                    <p:set>
                                      <p:cBhvr>
                                        <p:cTn id="43" dur="500" fill="hold"/>
                                        <p:tgtEl>
                                          <p:spTgt spid="2">
                                            <p:txEl>
                                              <p:pRg st="12" end="12"/>
                                            </p:txEl>
                                          </p:spTgt>
                                        </p:tgtEl>
                                        <p:attrNameLst>
                                          <p:attrName>fillcolor</p:attrName>
                                        </p:attrNameLst>
                                      </p:cBhvr>
                                      <p:to>
                                        <p:clrVal>
                                          <a:srgbClr val="007DEA"/>
                                        </p:clrVal>
                                      </p:to>
                                    </p:set>
                                    <p:set>
                                      <p:cBhvr>
                                        <p:cTn id="44" dur="500" fill="hold"/>
                                        <p:tgtEl>
                                          <p:spTgt spid="2">
                                            <p:txEl>
                                              <p:pRg st="12" end="12"/>
                                            </p:txEl>
                                          </p:spTgt>
                                        </p:tgtEl>
                                        <p:attrNameLst>
                                          <p:attrName>fill.type</p:attrName>
                                        </p:attrNameLst>
                                      </p:cBhvr>
                                      <p:to>
                                        <p:strVal val="solid"/>
                                      </p:to>
                                    </p:set>
                                  </p:childTnLst>
                                </p:cTn>
                              </p:par>
                              <p:par>
                                <p:cTn id="45" presetID="16" presetClass="emph" presetSubtype="0" fill="hold" nodeType="withEffect">
                                  <p:stCondLst>
                                    <p:cond delay="0"/>
                                  </p:stCondLst>
                                  <p:iterate type="lt">
                                    <p:tmPct val="4000"/>
                                  </p:iterate>
                                  <p:childTnLst>
                                    <p:set>
                                      <p:cBhvr override="childStyle">
                                        <p:cTn id="46" dur="500" fill="hold"/>
                                        <p:tgtEl>
                                          <p:spTgt spid="2">
                                            <p:txEl>
                                              <p:pRg st="13" end="13"/>
                                            </p:txEl>
                                          </p:spTgt>
                                        </p:tgtEl>
                                        <p:attrNameLst>
                                          <p:attrName>style.color</p:attrName>
                                        </p:attrNameLst>
                                      </p:cBhvr>
                                      <p:to>
                                        <p:clrVal>
                                          <a:srgbClr val="007DEA"/>
                                        </p:clrVal>
                                      </p:to>
                                    </p:set>
                                    <p:set>
                                      <p:cBhvr>
                                        <p:cTn id="47" dur="500" fill="hold"/>
                                        <p:tgtEl>
                                          <p:spTgt spid="2">
                                            <p:txEl>
                                              <p:pRg st="13" end="13"/>
                                            </p:txEl>
                                          </p:spTgt>
                                        </p:tgtEl>
                                        <p:attrNameLst>
                                          <p:attrName>fillcolor</p:attrName>
                                        </p:attrNameLst>
                                      </p:cBhvr>
                                      <p:to>
                                        <p:clrVal>
                                          <a:srgbClr val="007DEA"/>
                                        </p:clrVal>
                                      </p:to>
                                    </p:set>
                                    <p:set>
                                      <p:cBhvr>
                                        <p:cTn id="48" dur="500" fill="hold"/>
                                        <p:tgtEl>
                                          <p:spTgt spid="2">
                                            <p:txEl>
                                              <p:pRg st="13" end="13"/>
                                            </p:txEl>
                                          </p:spTgt>
                                        </p:tgtEl>
                                        <p:attrNameLst>
                                          <p:attrName>fill.type</p:attrName>
                                        </p:attrNameLst>
                                      </p:cBhvr>
                                      <p:to>
                                        <p:strVal val="solid"/>
                                      </p:to>
                                    </p:set>
                                  </p:childTnLst>
                                </p:cTn>
                              </p:par>
                              <p:par>
                                <p:cTn id="49" presetID="16" presetClass="emph" presetSubtype="0" fill="hold" nodeType="withEffect">
                                  <p:stCondLst>
                                    <p:cond delay="0"/>
                                  </p:stCondLst>
                                  <p:iterate type="lt">
                                    <p:tmPct val="4000"/>
                                  </p:iterate>
                                  <p:childTnLst>
                                    <p:set>
                                      <p:cBhvr override="childStyle">
                                        <p:cTn id="50" dur="500" fill="hold"/>
                                        <p:tgtEl>
                                          <p:spTgt spid="2">
                                            <p:txEl>
                                              <p:pRg st="14" end="14"/>
                                            </p:txEl>
                                          </p:spTgt>
                                        </p:tgtEl>
                                        <p:attrNameLst>
                                          <p:attrName>style.color</p:attrName>
                                        </p:attrNameLst>
                                      </p:cBhvr>
                                      <p:to>
                                        <p:clrVal>
                                          <a:srgbClr val="007DEA"/>
                                        </p:clrVal>
                                      </p:to>
                                    </p:set>
                                    <p:set>
                                      <p:cBhvr>
                                        <p:cTn id="51" dur="500" fill="hold"/>
                                        <p:tgtEl>
                                          <p:spTgt spid="2">
                                            <p:txEl>
                                              <p:pRg st="14" end="14"/>
                                            </p:txEl>
                                          </p:spTgt>
                                        </p:tgtEl>
                                        <p:attrNameLst>
                                          <p:attrName>fillcolor</p:attrName>
                                        </p:attrNameLst>
                                      </p:cBhvr>
                                      <p:to>
                                        <p:clrVal>
                                          <a:srgbClr val="007DEA"/>
                                        </p:clrVal>
                                      </p:to>
                                    </p:set>
                                    <p:set>
                                      <p:cBhvr>
                                        <p:cTn id="52" dur="500" fill="hold"/>
                                        <p:tgtEl>
                                          <p:spTgt spid="2">
                                            <p:txEl>
                                              <p:pRg st="14" end="14"/>
                                            </p:txEl>
                                          </p:spTgt>
                                        </p:tgtEl>
                                        <p:attrNameLst>
                                          <p:attrName>fill.type</p:attrName>
                                        </p:attrNameLst>
                                      </p:cBhvr>
                                      <p:to>
                                        <p:strVal val="solid"/>
                                      </p:to>
                                    </p:set>
                                  </p:childTnLst>
                                </p:cTn>
                              </p:par>
                              <p:par>
                                <p:cTn id="53" presetID="16" presetClass="emph" presetSubtype="0" fill="hold" nodeType="withEffect">
                                  <p:stCondLst>
                                    <p:cond delay="0"/>
                                  </p:stCondLst>
                                  <p:iterate type="lt">
                                    <p:tmPct val="4000"/>
                                  </p:iterate>
                                  <p:childTnLst>
                                    <p:set>
                                      <p:cBhvr override="childStyle">
                                        <p:cTn id="54" dur="500" fill="hold"/>
                                        <p:tgtEl>
                                          <p:spTgt spid="2">
                                            <p:txEl>
                                              <p:pRg st="15" end="15"/>
                                            </p:txEl>
                                          </p:spTgt>
                                        </p:tgtEl>
                                        <p:attrNameLst>
                                          <p:attrName>style.color</p:attrName>
                                        </p:attrNameLst>
                                      </p:cBhvr>
                                      <p:to>
                                        <p:clrVal>
                                          <a:srgbClr val="007DEA"/>
                                        </p:clrVal>
                                      </p:to>
                                    </p:set>
                                    <p:set>
                                      <p:cBhvr>
                                        <p:cTn id="55" dur="500" fill="hold"/>
                                        <p:tgtEl>
                                          <p:spTgt spid="2">
                                            <p:txEl>
                                              <p:pRg st="15" end="15"/>
                                            </p:txEl>
                                          </p:spTgt>
                                        </p:tgtEl>
                                        <p:attrNameLst>
                                          <p:attrName>fillcolor</p:attrName>
                                        </p:attrNameLst>
                                      </p:cBhvr>
                                      <p:to>
                                        <p:clrVal>
                                          <a:srgbClr val="007DEA"/>
                                        </p:clrVal>
                                      </p:to>
                                    </p:set>
                                    <p:set>
                                      <p:cBhvr>
                                        <p:cTn id="56" dur="500" fill="hold"/>
                                        <p:tgtEl>
                                          <p:spTgt spid="2">
                                            <p:txEl>
                                              <p:pRg st="15" end="15"/>
                                            </p:txEl>
                                          </p:spTgt>
                                        </p:tgtEl>
                                        <p:attrNameLst>
                                          <p:attrName>fill.type</p:attrName>
                                        </p:attrNameLst>
                                      </p:cBhvr>
                                      <p:to>
                                        <p:strVal val="solid"/>
                                      </p:to>
                                    </p:set>
                                  </p:childTnLst>
                                </p:cTn>
                              </p:par>
                              <p:par>
                                <p:cTn id="57" presetID="16" presetClass="emph" presetSubtype="0" fill="hold" nodeType="withEffect">
                                  <p:stCondLst>
                                    <p:cond delay="0"/>
                                  </p:stCondLst>
                                  <p:iterate type="lt">
                                    <p:tmPct val="4000"/>
                                  </p:iterate>
                                  <p:childTnLst>
                                    <p:set>
                                      <p:cBhvr override="childStyle">
                                        <p:cTn id="58" dur="500" fill="hold"/>
                                        <p:tgtEl>
                                          <p:spTgt spid="2">
                                            <p:txEl>
                                              <p:pRg st="16" end="16"/>
                                            </p:txEl>
                                          </p:spTgt>
                                        </p:tgtEl>
                                        <p:attrNameLst>
                                          <p:attrName>style.color</p:attrName>
                                        </p:attrNameLst>
                                      </p:cBhvr>
                                      <p:to>
                                        <p:clrVal>
                                          <a:srgbClr val="007DEA"/>
                                        </p:clrVal>
                                      </p:to>
                                    </p:set>
                                    <p:set>
                                      <p:cBhvr>
                                        <p:cTn id="59" dur="500" fill="hold"/>
                                        <p:tgtEl>
                                          <p:spTgt spid="2">
                                            <p:txEl>
                                              <p:pRg st="16" end="16"/>
                                            </p:txEl>
                                          </p:spTgt>
                                        </p:tgtEl>
                                        <p:attrNameLst>
                                          <p:attrName>fillcolor</p:attrName>
                                        </p:attrNameLst>
                                      </p:cBhvr>
                                      <p:to>
                                        <p:clrVal>
                                          <a:srgbClr val="007DEA"/>
                                        </p:clrVal>
                                      </p:to>
                                    </p:set>
                                    <p:set>
                                      <p:cBhvr>
                                        <p:cTn id="60" dur="500" fill="hold"/>
                                        <p:tgtEl>
                                          <p:spTgt spid="2">
                                            <p:txEl>
                                              <p:pRg st="16" end="16"/>
                                            </p:txEl>
                                          </p:spTgt>
                                        </p:tgtEl>
                                        <p:attrNameLst>
                                          <p:attrName>fill.type</p:attrName>
                                        </p:attrNameLst>
                                      </p:cBhvr>
                                      <p:to>
                                        <p:strVal val="solid"/>
                                      </p:to>
                                    </p:set>
                                  </p:childTnLst>
                                </p:cTn>
                              </p:par>
                              <p:par>
                                <p:cTn id="61" presetID="16" presetClass="emph" presetSubtype="0" fill="hold" nodeType="withEffect">
                                  <p:stCondLst>
                                    <p:cond delay="0"/>
                                  </p:stCondLst>
                                  <p:iterate type="lt">
                                    <p:tmPct val="4000"/>
                                  </p:iterate>
                                  <p:childTnLst>
                                    <p:set>
                                      <p:cBhvr override="childStyle">
                                        <p:cTn id="62" dur="500" fill="hold"/>
                                        <p:tgtEl>
                                          <p:spTgt spid="2">
                                            <p:txEl>
                                              <p:pRg st="17" end="17"/>
                                            </p:txEl>
                                          </p:spTgt>
                                        </p:tgtEl>
                                        <p:attrNameLst>
                                          <p:attrName>style.color</p:attrName>
                                        </p:attrNameLst>
                                      </p:cBhvr>
                                      <p:to>
                                        <p:clrVal>
                                          <a:srgbClr val="007DEA"/>
                                        </p:clrVal>
                                      </p:to>
                                    </p:set>
                                    <p:set>
                                      <p:cBhvr>
                                        <p:cTn id="63" dur="500" fill="hold"/>
                                        <p:tgtEl>
                                          <p:spTgt spid="2">
                                            <p:txEl>
                                              <p:pRg st="17" end="17"/>
                                            </p:txEl>
                                          </p:spTgt>
                                        </p:tgtEl>
                                        <p:attrNameLst>
                                          <p:attrName>fillcolor</p:attrName>
                                        </p:attrNameLst>
                                      </p:cBhvr>
                                      <p:to>
                                        <p:clrVal>
                                          <a:srgbClr val="007DEA"/>
                                        </p:clrVal>
                                      </p:to>
                                    </p:set>
                                    <p:set>
                                      <p:cBhvr>
                                        <p:cTn id="64" dur="500" fill="hold"/>
                                        <p:tgtEl>
                                          <p:spTgt spid="2">
                                            <p:txEl>
                                              <p:pRg st="17" end="17"/>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p:cNvSpPr/>
          <p:nvPr/>
        </p:nvSpPr>
        <p:spPr>
          <a:xfrm>
            <a:off x="1259632" y="260648"/>
            <a:ext cx="6387903" cy="584775"/>
          </a:xfrm>
          <a:prstGeom prst="rect">
            <a:avLst/>
          </a:prstGeom>
        </p:spPr>
        <p:txBody>
          <a:bodyPr wrap="none">
            <a:spAutoFit/>
          </a:bodyPr>
          <a:lstStyle/>
          <a:p>
            <a:r>
              <a:rPr lang="en-US" altLang="ko-KR" sz="3200" b="1" dirty="0"/>
              <a:t>Atrial Tachycardias After AF Ablation</a:t>
            </a:r>
          </a:p>
        </p:txBody>
      </p:sp>
      <p:pic>
        <p:nvPicPr>
          <p:cNvPr id="3" name="그림 2"/>
          <p:cNvPicPr>
            <a:picLocks noChangeAspect="1"/>
          </p:cNvPicPr>
          <p:nvPr/>
        </p:nvPicPr>
        <p:blipFill>
          <a:blip r:embed="rId3">
            <a:lum bright="-20000" contrast="20000"/>
          </a:blip>
          <a:stretch>
            <a:fillRect/>
          </a:stretch>
        </p:blipFill>
        <p:spPr>
          <a:xfrm>
            <a:off x="848285" y="930407"/>
            <a:ext cx="7447429" cy="5643517"/>
          </a:xfrm>
          <a:prstGeom prst="rect">
            <a:avLst/>
          </a:prstGeom>
        </p:spPr>
      </p:pic>
      <p:sp>
        <p:nvSpPr>
          <p:cNvPr id="4" name="직사각형 3"/>
          <p:cNvSpPr/>
          <p:nvPr/>
        </p:nvSpPr>
        <p:spPr>
          <a:xfrm>
            <a:off x="1691680" y="1268760"/>
            <a:ext cx="4572000" cy="369332"/>
          </a:xfrm>
          <a:prstGeom prst="rect">
            <a:avLst/>
          </a:prstGeom>
        </p:spPr>
        <p:txBody>
          <a:bodyPr>
            <a:spAutoFit/>
          </a:bodyPr>
          <a:lstStyle/>
          <a:p>
            <a:r>
              <a:rPr lang="en-US" altLang="ko-KR" dirty="0">
                <a:solidFill>
                  <a:schemeClr val="tx2">
                    <a:lumMod val="75000"/>
                  </a:schemeClr>
                </a:solidFill>
              </a:rPr>
              <a:t>Isthmus-dependent </a:t>
            </a:r>
            <a:r>
              <a:rPr lang="en-US" altLang="ko-KR" dirty="0" smtClean="0">
                <a:solidFill>
                  <a:schemeClr val="tx2">
                    <a:lumMod val="75000"/>
                  </a:schemeClr>
                </a:solidFill>
              </a:rPr>
              <a:t>atrial </a:t>
            </a:r>
            <a:r>
              <a:rPr lang="en-US" altLang="ko-KR" dirty="0">
                <a:solidFill>
                  <a:schemeClr val="tx2">
                    <a:lumMod val="75000"/>
                  </a:schemeClr>
                </a:solidFill>
              </a:rPr>
              <a:t>flutter</a:t>
            </a:r>
            <a:endParaRPr lang="ko-KR" altLang="en-US" dirty="0">
              <a:solidFill>
                <a:schemeClr val="tx2">
                  <a:lumMod val="75000"/>
                </a:schemeClr>
              </a:solidFill>
            </a:endParaRPr>
          </a:p>
        </p:txBody>
      </p:sp>
      <p:sp>
        <p:nvSpPr>
          <p:cNvPr id="5" name="직사각형 4"/>
          <p:cNvSpPr/>
          <p:nvPr/>
        </p:nvSpPr>
        <p:spPr>
          <a:xfrm>
            <a:off x="5661211" y="1268760"/>
            <a:ext cx="2379306" cy="369332"/>
          </a:xfrm>
          <a:prstGeom prst="rect">
            <a:avLst/>
          </a:prstGeom>
        </p:spPr>
        <p:txBody>
          <a:bodyPr wrap="none">
            <a:spAutoFit/>
          </a:bodyPr>
          <a:lstStyle/>
          <a:p>
            <a:r>
              <a:rPr lang="en-US" altLang="ko-KR" dirty="0">
                <a:solidFill>
                  <a:schemeClr val="tx2">
                    <a:lumMod val="75000"/>
                  </a:schemeClr>
                </a:solidFill>
              </a:rPr>
              <a:t>Focal atrial tachycardia </a:t>
            </a:r>
            <a:endParaRPr lang="ko-KR" altLang="en-US" dirty="0">
              <a:solidFill>
                <a:schemeClr val="tx2">
                  <a:lumMod val="75000"/>
                </a:schemeClr>
              </a:solidFill>
            </a:endParaRPr>
          </a:p>
        </p:txBody>
      </p:sp>
      <p:sp>
        <p:nvSpPr>
          <p:cNvPr id="6" name="직사각형 5"/>
          <p:cNvSpPr/>
          <p:nvPr/>
        </p:nvSpPr>
        <p:spPr>
          <a:xfrm>
            <a:off x="1184126" y="3921425"/>
            <a:ext cx="1898212" cy="369332"/>
          </a:xfrm>
          <a:prstGeom prst="rect">
            <a:avLst/>
          </a:prstGeom>
        </p:spPr>
        <p:txBody>
          <a:bodyPr wrap="none">
            <a:spAutoFit/>
          </a:bodyPr>
          <a:lstStyle/>
          <a:p>
            <a:r>
              <a:rPr lang="en-US" altLang="ko-KR" dirty="0" err="1">
                <a:solidFill>
                  <a:schemeClr val="tx2">
                    <a:lumMod val="75000"/>
                  </a:schemeClr>
                </a:solidFill>
              </a:rPr>
              <a:t>Microreentrant</a:t>
            </a:r>
            <a:r>
              <a:rPr lang="en-US" altLang="ko-KR" dirty="0">
                <a:solidFill>
                  <a:schemeClr val="tx2">
                    <a:lumMod val="75000"/>
                  </a:schemeClr>
                </a:solidFill>
              </a:rPr>
              <a:t> </a:t>
            </a:r>
            <a:r>
              <a:rPr lang="en-US" altLang="ko-KR" dirty="0" smtClean="0">
                <a:solidFill>
                  <a:schemeClr val="tx2">
                    <a:lumMod val="75000"/>
                  </a:schemeClr>
                </a:solidFill>
              </a:rPr>
              <a:t>AT</a:t>
            </a:r>
            <a:endParaRPr lang="ko-KR" altLang="en-US" dirty="0">
              <a:solidFill>
                <a:schemeClr val="tx2">
                  <a:lumMod val="75000"/>
                </a:schemeClr>
              </a:solidFill>
            </a:endParaRPr>
          </a:p>
        </p:txBody>
      </p:sp>
      <p:sp>
        <p:nvSpPr>
          <p:cNvPr id="7" name="직사각형 6"/>
          <p:cNvSpPr/>
          <p:nvPr/>
        </p:nvSpPr>
        <p:spPr>
          <a:xfrm>
            <a:off x="3491880" y="3921342"/>
            <a:ext cx="2276970" cy="369332"/>
          </a:xfrm>
          <a:prstGeom prst="rect">
            <a:avLst/>
          </a:prstGeom>
        </p:spPr>
        <p:txBody>
          <a:bodyPr wrap="none">
            <a:spAutoFit/>
          </a:bodyPr>
          <a:lstStyle/>
          <a:p>
            <a:r>
              <a:rPr lang="en-US" altLang="ko-KR" dirty="0" err="1">
                <a:solidFill>
                  <a:schemeClr val="tx2">
                    <a:lumMod val="75000"/>
                  </a:schemeClr>
                </a:solidFill>
              </a:rPr>
              <a:t>Perimitral</a:t>
            </a:r>
            <a:r>
              <a:rPr lang="en-US" altLang="ko-KR" dirty="0">
                <a:solidFill>
                  <a:schemeClr val="tx2">
                    <a:lumMod val="75000"/>
                  </a:schemeClr>
                </a:solidFill>
              </a:rPr>
              <a:t> atrial flutter</a:t>
            </a:r>
            <a:endParaRPr lang="ko-KR" altLang="en-US" dirty="0">
              <a:solidFill>
                <a:schemeClr val="tx2">
                  <a:lumMod val="75000"/>
                </a:schemeClr>
              </a:solidFill>
            </a:endParaRPr>
          </a:p>
        </p:txBody>
      </p:sp>
      <p:sp>
        <p:nvSpPr>
          <p:cNvPr id="8" name="직사각형 7"/>
          <p:cNvSpPr/>
          <p:nvPr/>
        </p:nvSpPr>
        <p:spPr>
          <a:xfrm>
            <a:off x="6012160" y="3921342"/>
            <a:ext cx="2109424" cy="369332"/>
          </a:xfrm>
          <a:prstGeom prst="rect">
            <a:avLst/>
          </a:prstGeom>
        </p:spPr>
        <p:txBody>
          <a:bodyPr wrap="none">
            <a:spAutoFit/>
          </a:bodyPr>
          <a:lstStyle/>
          <a:p>
            <a:r>
              <a:rPr lang="en-US" altLang="ko-KR" dirty="0">
                <a:solidFill>
                  <a:schemeClr val="tx2">
                    <a:lumMod val="75000"/>
                  </a:schemeClr>
                </a:solidFill>
              </a:rPr>
              <a:t>Roof-dependent </a:t>
            </a:r>
            <a:r>
              <a:rPr lang="en-US" altLang="ko-KR" dirty="0" smtClean="0">
                <a:solidFill>
                  <a:schemeClr val="tx2">
                    <a:lumMod val="75000"/>
                  </a:schemeClr>
                </a:solidFill>
              </a:rPr>
              <a:t>AFL</a:t>
            </a:r>
            <a:endParaRPr lang="ko-KR" altLang="en-US" dirty="0">
              <a:solidFill>
                <a:schemeClr val="tx2">
                  <a:lumMod val="75000"/>
                </a:schemeClr>
              </a:solidFill>
            </a:endParaRPr>
          </a:p>
        </p:txBody>
      </p:sp>
      <p:pic>
        <p:nvPicPr>
          <p:cNvPr id="9" name="그림 8"/>
          <p:cNvPicPr>
            <a:picLocks noChangeAspect="1"/>
          </p:cNvPicPr>
          <p:nvPr/>
        </p:nvPicPr>
        <p:blipFill>
          <a:blip r:embed="rId4"/>
          <a:stretch>
            <a:fillRect/>
          </a:stretch>
        </p:blipFill>
        <p:spPr>
          <a:xfrm>
            <a:off x="513910" y="722382"/>
            <a:ext cx="574067" cy="581789"/>
          </a:xfrm>
          <a:prstGeom prst="rect">
            <a:avLst/>
          </a:prstGeom>
        </p:spPr>
      </p:pic>
    </p:spTree>
    <p:extLst>
      <p:ext uri="{BB962C8B-B14F-4D97-AF65-F5344CB8AC3E}">
        <p14:creationId xmlns:p14="http://schemas.microsoft.com/office/powerpoint/2010/main" val="375686838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p:cNvSpPr/>
          <p:nvPr/>
        </p:nvSpPr>
        <p:spPr>
          <a:xfrm>
            <a:off x="398083" y="1052736"/>
            <a:ext cx="8640960" cy="2369880"/>
          </a:xfrm>
          <a:prstGeom prst="rect">
            <a:avLst/>
          </a:prstGeom>
        </p:spPr>
        <p:txBody>
          <a:bodyPr wrap="square">
            <a:spAutoFit/>
          </a:bodyPr>
          <a:lstStyle/>
          <a:p>
            <a:r>
              <a:rPr lang="en-US" altLang="ko-KR" sz="2000" dirty="0" smtClean="0">
                <a:ea typeface="Arial" panose="020B0604020202020204" pitchFamily="34" charset="0"/>
              </a:rPr>
              <a:t>#1. AADs</a:t>
            </a:r>
            <a:r>
              <a:rPr lang="en-US" altLang="ko-KR" dirty="0" smtClean="0">
                <a:ea typeface="Arial" panose="020B0604020202020204" pitchFamily="34" charset="0"/>
              </a:rPr>
              <a:t> have been used unsuccessfully prior to ablation; include flecainide, propafenone, sotalol, dofetilide, dronedarone, and amiodarone. </a:t>
            </a:r>
          </a:p>
          <a:p>
            <a:endParaRPr lang="en-US" altLang="ko-KR" dirty="0" smtClean="0">
              <a:ea typeface="Arial" panose="020B0604020202020204" pitchFamily="34" charset="0"/>
            </a:endParaRPr>
          </a:p>
          <a:p>
            <a:r>
              <a:rPr lang="en-US" altLang="ko-KR" dirty="0" smtClean="0">
                <a:ea typeface="Arial" panose="020B0604020202020204" pitchFamily="34" charset="0"/>
              </a:rPr>
              <a:t>The short-term use of AADs after AF ablation decreased early recurrences of atrial arrhythmias and need for hospitalization or CV, but had no effect on the prediction or prevention of arrhythmia recurrence at 6 and 12 months.</a:t>
            </a:r>
          </a:p>
          <a:p>
            <a:endParaRPr lang="en-US" altLang="ko-KR" dirty="0"/>
          </a:p>
          <a:p>
            <a:r>
              <a:rPr lang="en-US" altLang="ko-KR" sz="2000" dirty="0" smtClean="0"/>
              <a:t>#2. Corticosteroids/PPIs or H2 blockers/ARB or ACEI:</a:t>
            </a:r>
            <a:r>
              <a:rPr lang="en-US" altLang="ko-KR" dirty="0" smtClean="0"/>
              <a:t> remains unproven.</a:t>
            </a:r>
            <a:endParaRPr lang="ko-KR" altLang="en-US" dirty="0"/>
          </a:p>
        </p:txBody>
      </p:sp>
      <p:sp>
        <p:nvSpPr>
          <p:cNvPr id="3" name="직사각형 2"/>
          <p:cNvSpPr/>
          <p:nvPr/>
        </p:nvSpPr>
        <p:spPr>
          <a:xfrm>
            <a:off x="458474" y="183704"/>
            <a:ext cx="8564206" cy="892552"/>
          </a:xfrm>
          <a:prstGeom prst="rect">
            <a:avLst/>
          </a:prstGeom>
        </p:spPr>
        <p:txBody>
          <a:bodyPr wrap="square">
            <a:spAutoFit/>
          </a:bodyPr>
          <a:lstStyle/>
          <a:p>
            <a:r>
              <a:rPr lang="en-US" altLang="ko-KR" sz="2800" b="1" dirty="0" smtClean="0"/>
              <a:t>       Atrial </a:t>
            </a:r>
            <a:r>
              <a:rPr lang="en-US" altLang="ko-KR" sz="2800" b="1" dirty="0"/>
              <a:t>Tachycardias After AF Ablation</a:t>
            </a:r>
          </a:p>
          <a:p>
            <a:pPr marL="342900" indent="-342900">
              <a:buAutoNum type="arabicPeriod"/>
            </a:pPr>
            <a:r>
              <a:rPr lang="en-US" altLang="ko-KR" sz="2400" b="1" dirty="0"/>
              <a:t>Antiarrhythmic and Other Pharmacological </a:t>
            </a:r>
            <a:r>
              <a:rPr lang="en-US" altLang="ko-KR" sz="2400" b="1" dirty="0" smtClean="0"/>
              <a:t>Therapy</a:t>
            </a:r>
            <a:endParaRPr lang="en-US" altLang="ko-KR" sz="2400" b="1" dirty="0"/>
          </a:p>
        </p:txBody>
      </p:sp>
      <p:sp>
        <p:nvSpPr>
          <p:cNvPr id="4" name="직사각형 3"/>
          <p:cNvSpPr/>
          <p:nvPr/>
        </p:nvSpPr>
        <p:spPr>
          <a:xfrm>
            <a:off x="467544" y="3456405"/>
            <a:ext cx="5571269" cy="461665"/>
          </a:xfrm>
          <a:prstGeom prst="rect">
            <a:avLst/>
          </a:prstGeom>
        </p:spPr>
        <p:txBody>
          <a:bodyPr wrap="none">
            <a:spAutoFit/>
          </a:bodyPr>
          <a:lstStyle/>
          <a:p>
            <a:r>
              <a:rPr lang="en-US" altLang="ko-KR" sz="2400" b="1" dirty="0" smtClean="0"/>
              <a:t>2.  Later-Term </a:t>
            </a:r>
            <a:r>
              <a:rPr lang="en-US" altLang="ko-KR" sz="2400" b="1" dirty="0"/>
              <a:t>Repeat Ablation Procedures</a:t>
            </a:r>
          </a:p>
        </p:txBody>
      </p:sp>
      <p:sp>
        <p:nvSpPr>
          <p:cNvPr id="6" name="직사각형 5"/>
          <p:cNvSpPr/>
          <p:nvPr/>
        </p:nvSpPr>
        <p:spPr>
          <a:xfrm>
            <a:off x="746506" y="4514889"/>
            <a:ext cx="8361998" cy="1801330"/>
          </a:xfrm>
          <a:prstGeom prst="rect">
            <a:avLst/>
          </a:prstGeom>
          <a:solidFill>
            <a:schemeClr val="tx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직사각형 4"/>
          <p:cNvSpPr/>
          <p:nvPr/>
        </p:nvSpPr>
        <p:spPr>
          <a:xfrm>
            <a:off x="755576" y="3869395"/>
            <a:ext cx="9361040" cy="2446824"/>
          </a:xfrm>
          <a:prstGeom prst="rect">
            <a:avLst/>
          </a:prstGeom>
        </p:spPr>
        <p:txBody>
          <a:bodyPr wrap="square">
            <a:spAutoFit/>
          </a:bodyPr>
          <a:lstStyle/>
          <a:p>
            <a:r>
              <a:rPr lang="en-US" altLang="ko-KR" dirty="0" smtClean="0">
                <a:ea typeface="Arial" panose="020B0604020202020204" pitchFamily="34" charset="0"/>
              </a:rPr>
              <a:t>The </a:t>
            </a:r>
            <a:r>
              <a:rPr lang="en-US" altLang="ko-KR" dirty="0">
                <a:ea typeface="Arial" panose="020B0604020202020204" pitchFamily="34" charset="0"/>
              </a:rPr>
              <a:t>first step </a:t>
            </a:r>
            <a:r>
              <a:rPr lang="en-US" altLang="ko-KR" dirty="0" smtClean="0">
                <a:ea typeface="Arial" panose="020B0604020202020204" pitchFamily="34" charset="0"/>
              </a:rPr>
              <a:t>in second </a:t>
            </a:r>
            <a:r>
              <a:rPr lang="en-US" altLang="ko-KR" dirty="0">
                <a:ea typeface="Arial" panose="020B0604020202020204" pitchFamily="34" charset="0"/>
              </a:rPr>
              <a:t>AF ablation procedure is to check each PV for </a:t>
            </a:r>
            <a:r>
              <a:rPr lang="en-US" altLang="ko-KR" dirty="0" err="1" smtClean="0">
                <a:ea typeface="Arial" panose="020B0604020202020204" pitchFamily="34" charset="0"/>
              </a:rPr>
              <a:t>reconduction</a:t>
            </a:r>
            <a:r>
              <a:rPr lang="en-US" altLang="ko-KR" dirty="0" smtClean="0">
                <a:ea typeface="Arial" panose="020B0604020202020204" pitchFamily="34" charset="0"/>
              </a:rPr>
              <a:t>.</a:t>
            </a:r>
          </a:p>
          <a:p>
            <a:r>
              <a:rPr lang="en-US" altLang="ko-KR" dirty="0" smtClean="0">
                <a:ea typeface="Arial" panose="020B0604020202020204" pitchFamily="34" charset="0"/>
              </a:rPr>
              <a:t>If</a:t>
            </a:r>
            <a:r>
              <a:rPr lang="en-US" altLang="ko-KR" dirty="0">
                <a:ea typeface="Arial" panose="020B0604020202020204" pitchFamily="34" charset="0"/>
              </a:rPr>
              <a:t>, however, there is no evidence of PV </a:t>
            </a:r>
            <a:r>
              <a:rPr lang="en-US" altLang="ko-KR" dirty="0" err="1">
                <a:ea typeface="Arial" panose="020B0604020202020204" pitchFamily="34" charset="0"/>
              </a:rPr>
              <a:t>reconduction</a:t>
            </a:r>
            <a:r>
              <a:rPr lang="en-US" altLang="ko-KR" dirty="0">
                <a:ea typeface="Arial" panose="020B0604020202020204" pitchFamily="34" charset="0"/>
              </a:rPr>
              <a:t>, </a:t>
            </a:r>
            <a:r>
              <a:rPr lang="en-US" altLang="ko-KR" dirty="0" smtClean="0">
                <a:ea typeface="Arial" panose="020B0604020202020204" pitchFamily="34" charset="0"/>
              </a:rPr>
              <a:t>ablation can be guided by</a:t>
            </a:r>
          </a:p>
          <a:p>
            <a:pPr>
              <a:lnSpc>
                <a:spcPct val="150000"/>
              </a:lnSpc>
            </a:pPr>
            <a:r>
              <a:rPr lang="en-US" altLang="ko-KR" dirty="0" smtClean="0">
                <a:solidFill>
                  <a:schemeClr val="bg2"/>
                </a:solidFill>
                <a:ea typeface="Arial" panose="020B0604020202020204" pitchFamily="34" charset="0"/>
              </a:rPr>
              <a:t>1. LA </a:t>
            </a:r>
            <a:r>
              <a:rPr lang="en-US" altLang="ko-KR" dirty="0">
                <a:solidFill>
                  <a:schemeClr val="bg2"/>
                </a:solidFill>
                <a:ea typeface="Arial" panose="020B0604020202020204" pitchFamily="34" charset="0"/>
              </a:rPr>
              <a:t>substrate </a:t>
            </a:r>
            <a:r>
              <a:rPr lang="en-US" altLang="ko-KR" dirty="0" smtClean="0">
                <a:solidFill>
                  <a:schemeClr val="bg2"/>
                </a:solidFill>
                <a:ea typeface="Arial" panose="020B0604020202020204" pitchFamily="34" charset="0"/>
              </a:rPr>
              <a:t>mapping</a:t>
            </a:r>
          </a:p>
          <a:p>
            <a:r>
              <a:rPr lang="en-US" altLang="ko-KR" dirty="0" smtClean="0">
                <a:solidFill>
                  <a:schemeClr val="bg2"/>
                </a:solidFill>
                <a:ea typeface="Arial" panose="020B0604020202020204" pitchFamily="34" charset="0"/>
              </a:rPr>
              <a:t>2. Electrogram voltage</a:t>
            </a:r>
          </a:p>
          <a:p>
            <a:r>
              <a:rPr lang="en-US" altLang="ko-KR" dirty="0" smtClean="0">
                <a:solidFill>
                  <a:schemeClr val="bg2"/>
                </a:solidFill>
                <a:ea typeface="Arial" panose="020B0604020202020204" pitchFamily="34" charset="0"/>
              </a:rPr>
              <a:t>3. CFAEs</a:t>
            </a:r>
          </a:p>
          <a:p>
            <a:r>
              <a:rPr lang="en-US" altLang="ko-KR" dirty="0" smtClean="0">
                <a:solidFill>
                  <a:schemeClr val="bg2"/>
                </a:solidFill>
                <a:ea typeface="Arial" panose="020B0604020202020204" pitchFamily="34" charset="0"/>
              </a:rPr>
              <a:t>4. Non-PV </a:t>
            </a:r>
            <a:r>
              <a:rPr lang="en-US" altLang="ko-KR" dirty="0">
                <a:solidFill>
                  <a:schemeClr val="bg2"/>
                </a:solidFill>
                <a:ea typeface="Arial" panose="020B0604020202020204" pitchFamily="34" charset="0"/>
              </a:rPr>
              <a:t>triggers or sites commonly associated with non-PVs triggers such as the </a:t>
            </a:r>
            <a:r>
              <a:rPr lang="en-US" altLang="ko-KR" dirty="0" smtClean="0">
                <a:solidFill>
                  <a:schemeClr val="bg2"/>
                </a:solidFill>
                <a:ea typeface="Arial" panose="020B0604020202020204" pitchFamily="34" charset="0"/>
              </a:rPr>
              <a:t>SVC</a:t>
            </a:r>
          </a:p>
          <a:p>
            <a:r>
              <a:rPr lang="en-US" altLang="ko-KR" dirty="0" smtClean="0">
                <a:solidFill>
                  <a:schemeClr val="bg2"/>
                </a:solidFill>
                <a:ea typeface="Arial" panose="020B0604020202020204" pitchFamily="34" charset="0"/>
              </a:rPr>
              <a:t>5. Focal </a:t>
            </a:r>
            <a:r>
              <a:rPr lang="en-US" altLang="ko-KR" dirty="0">
                <a:solidFill>
                  <a:schemeClr val="bg2"/>
                </a:solidFill>
                <a:ea typeface="Arial" panose="020B0604020202020204" pitchFamily="34" charset="0"/>
              </a:rPr>
              <a:t>impulse and rotational activity </a:t>
            </a:r>
            <a:r>
              <a:rPr lang="en-US" altLang="ko-KR" dirty="0" smtClean="0">
                <a:solidFill>
                  <a:schemeClr val="bg2"/>
                </a:solidFill>
                <a:ea typeface="Arial" panose="020B0604020202020204" pitchFamily="34" charset="0"/>
              </a:rPr>
              <a:t>mapping</a:t>
            </a:r>
          </a:p>
          <a:p>
            <a:r>
              <a:rPr lang="en-US" altLang="ko-KR" dirty="0" smtClean="0">
                <a:solidFill>
                  <a:schemeClr val="bg2"/>
                </a:solidFill>
              </a:rPr>
              <a:t>6. Dormant PV conduction unmasked by adenosine</a:t>
            </a:r>
            <a:endParaRPr lang="ko-KR" altLang="en-US" dirty="0">
              <a:solidFill>
                <a:schemeClr val="bg2"/>
              </a:solidFill>
            </a:endParaRPr>
          </a:p>
        </p:txBody>
      </p:sp>
      <p:pic>
        <p:nvPicPr>
          <p:cNvPr id="7" name="그림 6"/>
          <p:cNvPicPr>
            <a:picLocks noChangeAspect="1"/>
          </p:cNvPicPr>
          <p:nvPr/>
        </p:nvPicPr>
        <p:blipFill>
          <a:blip r:embed="rId2"/>
          <a:stretch>
            <a:fillRect/>
          </a:stretch>
        </p:blipFill>
        <p:spPr>
          <a:xfrm>
            <a:off x="111049" y="4223994"/>
            <a:ext cx="574067" cy="581789"/>
          </a:xfrm>
          <a:prstGeom prst="rect">
            <a:avLst/>
          </a:prstGeom>
        </p:spPr>
      </p:pic>
    </p:spTree>
    <p:extLst>
      <p:ext uri="{BB962C8B-B14F-4D97-AF65-F5344CB8AC3E}">
        <p14:creationId xmlns:p14="http://schemas.microsoft.com/office/powerpoint/2010/main" val="4273760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p:cNvSpPr/>
          <p:nvPr/>
        </p:nvSpPr>
        <p:spPr>
          <a:xfrm>
            <a:off x="251520" y="260648"/>
            <a:ext cx="8784976" cy="1631216"/>
          </a:xfrm>
          <a:prstGeom prst="rect">
            <a:avLst/>
          </a:prstGeom>
        </p:spPr>
        <p:txBody>
          <a:bodyPr wrap="square">
            <a:spAutoFit/>
          </a:bodyPr>
          <a:lstStyle/>
          <a:p>
            <a:r>
              <a:rPr lang="en-US" altLang="ko-KR" sz="2800" b="1" dirty="0"/>
              <a:t>Atrial Tachycardias After AF Ablation</a:t>
            </a:r>
            <a:endParaRPr lang="en-US" altLang="ko-KR" sz="3600" b="1" dirty="0"/>
          </a:p>
          <a:p>
            <a:pPr marL="342900" indent="-342900">
              <a:buAutoNum type="arabicPeriod"/>
            </a:pPr>
            <a:r>
              <a:rPr lang="en-US" altLang="ko-KR" sz="2400" b="1" dirty="0"/>
              <a:t>Antiarrhythmic and Other Pharmacological Therapy </a:t>
            </a:r>
            <a:endParaRPr lang="en-US" altLang="ko-KR" sz="2400" b="1" dirty="0" smtClean="0"/>
          </a:p>
          <a:p>
            <a:pPr marL="342900" indent="-342900">
              <a:buAutoNum type="arabicPeriod"/>
            </a:pPr>
            <a:r>
              <a:rPr lang="en-US" altLang="ko-KR" sz="2400" b="1" dirty="0" smtClean="0"/>
              <a:t>Later-Term </a:t>
            </a:r>
            <a:r>
              <a:rPr lang="en-US" altLang="ko-KR" sz="2400" b="1" dirty="0"/>
              <a:t>Repeat Ablation Procedures</a:t>
            </a:r>
          </a:p>
          <a:p>
            <a:pPr marL="342900" indent="-342900">
              <a:buFontTx/>
              <a:buAutoNum type="arabicPeriod"/>
            </a:pPr>
            <a:r>
              <a:rPr lang="en-US" altLang="ko-KR" sz="2400" b="1" dirty="0"/>
              <a:t>Autonomic Alterations</a:t>
            </a:r>
            <a:endParaRPr lang="ko-KR" altLang="ko-KR" sz="2400" dirty="0"/>
          </a:p>
        </p:txBody>
      </p:sp>
      <p:sp>
        <p:nvSpPr>
          <p:cNvPr id="3" name="직사각형 2"/>
          <p:cNvSpPr/>
          <p:nvPr/>
        </p:nvSpPr>
        <p:spPr>
          <a:xfrm>
            <a:off x="467544" y="1772816"/>
            <a:ext cx="8136904" cy="1006429"/>
          </a:xfrm>
          <a:prstGeom prst="rect">
            <a:avLst/>
          </a:prstGeom>
        </p:spPr>
        <p:txBody>
          <a:bodyPr wrap="square">
            <a:spAutoFit/>
          </a:bodyPr>
          <a:lstStyle/>
          <a:p>
            <a:pPr marL="71755" marR="7620" indent="-6350">
              <a:lnSpc>
                <a:spcPct val="110000"/>
              </a:lnSpc>
              <a:spcAft>
                <a:spcPts val="265"/>
              </a:spcAft>
            </a:pPr>
            <a:r>
              <a:rPr lang="en-US" altLang="ko-KR" dirty="0" smtClean="0">
                <a:ea typeface="Arial" panose="020B0604020202020204" pitchFamily="34" charset="0"/>
              </a:rPr>
              <a:t>Most </a:t>
            </a:r>
            <a:r>
              <a:rPr lang="en-US" altLang="ko-KR" dirty="0">
                <a:ea typeface="Arial" panose="020B0604020202020204" pitchFamily="34" charset="0"/>
              </a:rPr>
              <a:t>autonomic alterations associated with AF ablation were self-terminating and asymptomatic. However, severe</a:t>
            </a:r>
            <a:r>
              <a:rPr lang="en-US" altLang="ko-KR" dirty="0">
                <a:ea typeface="Calibri" panose="020F0502020204030204" pitchFamily="34" charset="0"/>
              </a:rPr>
              <a:t> </a:t>
            </a:r>
            <a:r>
              <a:rPr lang="en-US" altLang="ko-KR" dirty="0">
                <a:ea typeface="Arial" panose="020B0604020202020204" pitchFamily="34" charset="0"/>
              </a:rPr>
              <a:t>symptomatic </a:t>
            </a:r>
            <a:r>
              <a:rPr lang="en-US" altLang="ko-KR" dirty="0" err="1">
                <a:ea typeface="Arial" panose="020B0604020202020204" pitchFamily="34" charset="0"/>
              </a:rPr>
              <a:t>periesophageal</a:t>
            </a:r>
            <a:r>
              <a:rPr lang="en-US" altLang="ko-KR" dirty="0">
                <a:ea typeface="Arial" panose="020B0604020202020204" pitchFamily="34" charset="0"/>
              </a:rPr>
              <a:t> vagal nerve injury can occur after LA posterior wall </a:t>
            </a:r>
            <a:r>
              <a:rPr lang="en-US" altLang="ko-KR" dirty="0" smtClean="0">
                <a:ea typeface="Arial" panose="020B0604020202020204" pitchFamily="34" charset="0"/>
              </a:rPr>
              <a:t>ablation (25–30 W).</a:t>
            </a:r>
            <a:endParaRPr lang="ko-KR" altLang="ko-KR" sz="1200" dirty="0">
              <a:effectLst/>
              <a:ea typeface="Arial" panose="020B0604020202020204" pitchFamily="34" charset="0"/>
            </a:endParaRPr>
          </a:p>
        </p:txBody>
      </p:sp>
      <p:sp>
        <p:nvSpPr>
          <p:cNvPr id="4" name="직사각형 3"/>
          <p:cNvSpPr/>
          <p:nvPr/>
        </p:nvSpPr>
        <p:spPr>
          <a:xfrm>
            <a:off x="179512" y="2858394"/>
            <a:ext cx="8712968" cy="498598"/>
          </a:xfrm>
          <a:prstGeom prst="rect">
            <a:avLst/>
          </a:prstGeom>
        </p:spPr>
        <p:txBody>
          <a:bodyPr wrap="square">
            <a:spAutoFit/>
          </a:bodyPr>
          <a:lstStyle/>
          <a:p>
            <a:pPr marL="71755" marR="7620" indent="-6350">
              <a:lnSpc>
                <a:spcPct val="110000"/>
              </a:lnSpc>
              <a:spcAft>
                <a:spcPts val="265"/>
              </a:spcAft>
            </a:pPr>
            <a:r>
              <a:rPr lang="en-US" altLang="ko-KR" sz="2400" b="1" dirty="0">
                <a:ea typeface="Arial" panose="020B0604020202020204" pitchFamily="34" charset="0"/>
              </a:rPr>
              <a:t>Very Late Recurrence (More Than 1</a:t>
            </a:r>
            <a:r>
              <a:rPr lang="en-US" altLang="ko-KR" sz="2400" b="1" dirty="0" smtClean="0">
                <a:ea typeface="Arial" panose="020B0604020202020204" pitchFamily="34" charset="0"/>
              </a:rPr>
              <a:t> </a:t>
            </a:r>
            <a:r>
              <a:rPr lang="en-US" altLang="ko-KR" sz="2400" b="1" dirty="0">
                <a:ea typeface="Arial" panose="020B0604020202020204" pitchFamily="34" charset="0"/>
              </a:rPr>
              <a:t>Year) After AF Ablation</a:t>
            </a:r>
            <a:endParaRPr lang="ko-KR" altLang="ko-KR" sz="1600" b="1" dirty="0">
              <a:effectLst/>
              <a:ea typeface="Arial" panose="020B0604020202020204" pitchFamily="34" charset="0"/>
            </a:endParaRPr>
          </a:p>
        </p:txBody>
      </p:sp>
      <p:sp>
        <p:nvSpPr>
          <p:cNvPr id="5" name="직사각형 4"/>
          <p:cNvSpPr/>
          <p:nvPr/>
        </p:nvSpPr>
        <p:spPr>
          <a:xfrm>
            <a:off x="575556" y="3252428"/>
            <a:ext cx="7956884" cy="1477328"/>
          </a:xfrm>
          <a:prstGeom prst="rect">
            <a:avLst/>
          </a:prstGeom>
        </p:spPr>
        <p:txBody>
          <a:bodyPr wrap="square">
            <a:spAutoFit/>
          </a:bodyPr>
          <a:lstStyle/>
          <a:p>
            <a:r>
              <a:rPr lang="en-US" altLang="ko-KR" dirty="0" smtClean="0">
                <a:ea typeface="Arial" panose="020B0604020202020204" pitchFamily="34" charset="0"/>
              </a:rPr>
              <a:t>Despite of late recurrence, </a:t>
            </a:r>
            <a:r>
              <a:rPr lang="en-US" altLang="ko-KR" dirty="0">
                <a:ea typeface="Arial" panose="020B0604020202020204" pitchFamily="34" charset="0"/>
              </a:rPr>
              <a:t>a low incidence of progression (0.3% per year) from paroxysmal to persistent AF as well as stroke rates &lt;1% have been reported. </a:t>
            </a:r>
            <a:endParaRPr lang="en-US" altLang="ko-KR" dirty="0" smtClean="0">
              <a:ea typeface="Arial" panose="020B0604020202020204" pitchFamily="34" charset="0"/>
            </a:endParaRPr>
          </a:p>
          <a:p>
            <a:r>
              <a:rPr lang="en-US" altLang="ko-KR" dirty="0" smtClean="0">
                <a:ea typeface="Arial" panose="020B0604020202020204" pitchFamily="34" charset="0"/>
              </a:rPr>
              <a:t>More </a:t>
            </a:r>
            <a:r>
              <a:rPr lang="en-US" altLang="ko-KR" dirty="0">
                <a:ea typeface="Arial" panose="020B0604020202020204" pitchFamily="34" charset="0"/>
              </a:rPr>
              <a:t>likely to have sporadic episodes and a better response to AADs and repeat ablation procedures than those with earlier recurrences</a:t>
            </a:r>
            <a:r>
              <a:rPr lang="en-US" altLang="ko-KR" dirty="0" smtClean="0">
                <a:ea typeface="Arial" panose="020B0604020202020204" pitchFamily="34" charset="0"/>
              </a:rPr>
              <a:t>.</a:t>
            </a:r>
          </a:p>
          <a:p>
            <a:r>
              <a:rPr lang="en-US" altLang="ko-KR" dirty="0" smtClean="0">
                <a:ea typeface="Arial" panose="020B0604020202020204" pitchFamily="34" charset="0"/>
              </a:rPr>
              <a:t> </a:t>
            </a:r>
            <a:endParaRPr lang="ko-KR" altLang="en-US" dirty="0"/>
          </a:p>
        </p:txBody>
      </p:sp>
      <p:sp>
        <p:nvSpPr>
          <p:cNvPr id="8" name="Rectangle 3"/>
          <p:cNvSpPr>
            <a:spLocks noChangeArrowheads="1"/>
          </p:cNvSpPr>
          <p:nvPr/>
        </p:nvSpPr>
        <p:spPr bwMode="auto">
          <a:xfrm>
            <a:off x="201828" y="4488796"/>
            <a:ext cx="8568444"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385763" algn="l" defTabSz="914400" rtl="0" eaLnBrk="0" fontAlgn="base" latinLnBrk="0" hangingPunct="0">
              <a:lnSpc>
                <a:spcPct val="100000"/>
              </a:lnSpc>
              <a:spcBef>
                <a:spcPct val="0"/>
              </a:spcBef>
              <a:spcAft>
                <a:spcPct val="0"/>
              </a:spcAft>
              <a:buClrTx/>
              <a:buSzTx/>
              <a:buFontTx/>
              <a:buNone/>
              <a:tabLst/>
            </a:pPr>
            <a:r>
              <a:rPr kumimoji="0" lang="en-US" altLang="ko-KR" sz="2000" b="0" i="0" u="none" strike="noStrike" cap="none" normalizeH="0" baseline="0" dirty="0" smtClean="0">
                <a:ln>
                  <a:noFill/>
                </a:ln>
                <a:effectLst/>
                <a:ea typeface="Arial" panose="020B0604020202020204" pitchFamily="34" charset="0"/>
                <a:cs typeface="Times New Roman" panose="02020603050405020304" pitchFamily="18" charset="0"/>
              </a:rPr>
              <a:t>The most consistent predictor of late recurrence</a:t>
            </a:r>
          </a:p>
          <a:p>
            <a:pPr marL="0" marR="0" lvl="0" indent="385763" algn="l" defTabSz="914400" rtl="0" eaLnBrk="0" fontAlgn="base" latinLnBrk="0" hangingPunct="0">
              <a:lnSpc>
                <a:spcPct val="100000"/>
              </a:lnSpc>
              <a:spcBef>
                <a:spcPct val="0"/>
              </a:spcBef>
              <a:spcAft>
                <a:spcPct val="0"/>
              </a:spcAft>
              <a:buClrTx/>
              <a:buSzTx/>
              <a:buFontTx/>
              <a:buNone/>
              <a:tabLst/>
            </a:pPr>
            <a:r>
              <a:rPr lang="en-US" altLang="ko-KR" sz="2000" dirty="0" smtClean="0">
                <a:ea typeface="Arial" panose="020B0604020202020204" pitchFamily="34" charset="0"/>
                <a:cs typeface="Times New Roman" panose="02020603050405020304" pitchFamily="18" charset="0"/>
              </a:rPr>
              <a:t>#1. P</a:t>
            </a:r>
            <a:r>
              <a:rPr kumimoji="0" lang="en-US" altLang="ko-KR" sz="2000" b="0" i="0" u="none" strike="noStrike" cap="none" normalizeH="0" baseline="0" dirty="0" smtClean="0">
                <a:ln>
                  <a:noFill/>
                </a:ln>
                <a:effectLst/>
                <a:ea typeface="Arial" panose="020B0604020202020204" pitchFamily="34" charset="0"/>
                <a:cs typeface="Times New Roman" panose="02020603050405020304" pitchFamily="18" charset="0"/>
              </a:rPr>
              <a:t>ersistent AF</a:t>
            </a:r>
          </a:p>
          <a:p>
            <a:pPr marL="0" marR="0" lvl="0" indent="385763" algn="l" defTabSz="914400" rtl="0" eaLnBrk="0" fontAlgn="base" latinLnBrk="0" hangingPunct="0">
              <a:lnSpc>
                <a:spcPct val="100000"/>
              </a:lnSpc>
              <a:spcBef>
                <a:spcPct val="0"/>
              </a:spcBef>
              <a:spcAft>
                <a:spcPct val="0"/>
              </a:spcAft>
              <a:buClrTx/>
              <a:buSzTx/>
              <a:buFontTx/>
              <a:buNone/>
              <a:tabLst/>
            </a:pPr>
            <a:r>
              <a:rPr lang="en-US" altLang="ko-KR" sz="2000" dirty="0" smtClean="0">
                <a:ea typeface="Arial" panose="020B0604020202020204" pitchFamily="34" charset="0"/>
                <a:cs typeface="Times New Roman" panose="02020603050405020304" pitchFamily="18" charset="0"/>
              </a:rPr>
              <a:t>#2. H</a:t>
            </a:r>
            <a:r>
              <a:rPr kumimoji="0" lang="en-US" altLang="ko-KR" sz="2000" b="0" i="0" u="none" strike="noStrike" cap="none" normalizeH="0" baseline="0" dirty="0" smtClean="0">
                <a:ln>
                  <a:noFill/>
                </a:ln>
                <a:effectLst/>
                <a:ea typeface="Arial" panose="020B0604020202020204" pitchFamily="34" charset="0"/>
                <a:cs typeface="Times New Roman" panose="02020603050405020304" pitchFamily="18" charset="0"/>
              </a:rPr>
              <a:t>ypertension, age, LA size, diabetes, VHD and</a:t>
            </a:r>
          </a:p>
          <a:p>
            <a:pPr marL="0" marR="0" lvl="0" indent="385763" algn="l" defTabSz="914400" rtl="0" eaLnBrk="0" fontAlgn="base" latinLnBrk="0" hangingPunct="0">
              <a:lnSpc>
                <a:spcPct val="100000"/>
              </a:lnSpc>
              <a:spcBef>
                <a:spcPct val="0"/>
              </a:spcBef>
              <a:spcAft>
                <a:spcPct val="0"/>
              </a:spcAft>
              <a:buClrTx/>
              <a:buSzTx/>
              <a:buFontTx/>
              <a:buNone/>
              <a:tabLst/>
            </a:pPr>
            <a:r>
              <a:rPr lang="en-US" altLang="ko-KR" sz="2000" dirty="0">
                <a:ea typeface="Arial" panose="020B0604020202020204" pitchFamily="34" charset="0"/>
                <a:cs typeface="Times New Roman" panose="02020603050405020304" pitchFamily="18" charset="0"/>
              </a:rPr>
              <a:t> </a:t>
            </a:r>
            <a:r>
              <a:rPr lang="en-US" altLang="ko-KR" sz="2000" dirty="0" smtClean="0">
                <a:ea typeface="Arial" panose="020B0604020202020204" pitchFamily="34" charset="0"/>
                <a:cs typeface="Times New Roman" panose="02020603050405020304" pitchFamily="18" charset="0"/>
              </a:rPr>
              <a:t>       LV </a:t>
            </a:r>
            <a:r>
              <a:rPr kumimoji="0" lang="en-US" altLang="ko-KR" sz="2000" b="0" i="0" u="none" strike="noStrike" cap="none" normalizeH="0" baseline="0" dirty="0" smtClean="0">
                <a:ln>
                  <a:noFill/>
                </a:ln>
                <a:effectLst/>
                <a:ea typeface="Arial" panose="020B0604020202020204" pitchFamily="34" charset="0"/>
                <a:cs typeface="Times New Roman" panose="02020603050405020304" pitchFamily="18" charset="0"/>
              </a:rPr>
              <a:t>dysfunction, and higher thromboembolic risk scores </a:t>
            </a:r>
          </a:p>
          <a:p>
            <a:pPr marL="0" marR="0" lvl="0" indent="385763" algn="l" defTabSz="914400" rtl="0" eaLnBrk="0" fontAlgn="base" latinLnBrk="0" hangingPunct="0">
              <a:lnSpc>
                <a:spcPct val="100000"/>
              </a:lnSpc>
              <a:spcBef>
                <a:spcPct val="0"/>
              </a:spcBef>
              <a:spcAft>
                <a:spcPct val="0"/>
              </a:spcAft>
              <a:buClrTx/>
              <a:buSzTx/>
              <a:buFontTx/>
              <a:buNone/>
              <a:tabLst/>
            </a:pPr>
            <a:r>
              <a:rPr kumimoji="0" lang="en-US" altLang="ko-KR" sz="2000" b="0" i="0" u="none" strike="noStrike" cap="none" normalizeH="0" baseline="0" dirty="0" smtClean="0">
                <a:ln>
                  <a:noFill/>
                </a:ln>
                <a:effectLst/>
                <a:ea typeface="Arial" panose="020B0604020202020204" pitchFamily="34" charset="0"/>
                <a:cs typeface="Times New Roman" panose="02020603050405020304" pitchFamily="18" charset="0"/>
              </a:rPr>
              <a:t>#3. PV reconnection, non-PV foci, and gaps in prior ablation lines,</a:t>
            </a:r>
          </a:p>
          <a:p>
            <a:pPr marL="0" marR="0" lvl="0" indent="385763" algn="l" defTabSz="914400" rtl="0" eaLnBrk="0" fontAlgn="base" latinLnBrk="0" hangingPunct="0">
              <a:lnSpc>
                <a:spcPct val="100000"/>
              </a:lnSpc>
              <a:spcBef>
                <a:spcPct val="0"/>
              </a:spcBef>
              <a:spcAft>
                <a:spcPct val="0"/>
              </a:spcAft>
              <a:buClrTx/>
              <a:buSzTx/>
              <a:buFontTx/>
              <a:buNone/>
              <a:tabLst/>
            </a:pPr>
            <a:r>
              <a:rPr lang="en-US" altLang="ko-KR" sz="2000" dirty="0">
                <a:ea typeface="Arial" panose="020B0604020202020204" pitchFamily="34" charset="0"/>
                <a:cs typeface="Times New Roman" panose="02020603050405020304" pitchFamily="18" charset="0"/>
              </a:rPr>
              <a:t> </a:t>
            </a:r>
            <a:r>
              <a:rPr lang="en-US" altLang="ko-KR" sz="2000" dirty="0" smtClean="0">
                <a:ea typeface="Arial" panose="020B0604020202020204" pitchFamily="34" charset="0"/>
                <a:cs typeface="Times New Roman" panose="02020603050405020304" pitchFamily="18" charset="0"/>
              </a:rPr>
              <a:t>       non-PV triggers from </a:t>
            </a:r>
            <a:r>
              <a:rPr kumimoji="0" lang="en-US" altLang="ko-KR" sz="2000" b="0" i="0" u="none" strike="noStrike" cap="none" normalizeH="0" baseline="0" dirty="0" smtClean="0">
                <a:ln>
                  <a:noFill/>
                </a:ln>
                <a:effectLst/>
                <a:ea typeface="Arial" panose="020B0604020202020204" pitchFamily="34" charset="0"/>
                <a:cs typeface="Times New Roman" panose="02020603050405020304" pitchFamily="18" charset="0"/>
              </a:rPr>
              <a:t>LAA and LA posterior wall </a:t>
            </a:r>
            <a:endParaRPr kumimoji="0" lang="en-US" altLang="ko-KR" sz="3600" b="0" i="0" u="none" strike="noStrike" cap="none" normalizeH="0" baseline="0" dirty="0" smtClean="0">
              <a:ln>
                <a:noFill/>
              </a:ln>
              <a:effectLst/>
            </a:endParaRPr>
          </a:p>
        </p:txBody>
      </p:sp>
      <p:pic>
        <p:nvPicPr>
          <p:cNvPr id="9" name="그림 8"/>
          <p:cNvPicPr>
            <a:picLocks noChangeAspect="1"/>
          </p:cNvPicPr>
          <p:nvPr/>
        </p:nvPicPr>
        <p:blipFill>
          <a:blip r:embed="rId2"/>
          <a:stretch>
            <a:fillRect/>
          </a:stretch>
        </p:blipFill>
        <p:spPr>
          <a:xfrm>
            <a:off x="544054" y="6093296"/>
            <a:ext cx="464142" cy="470386"/>
          </a:xfrm>
          <a:prstGeom prst="rect">
            <a:avLst/>
          </a:prstGeom>
        </p:spPr>
      </p:pic>
    </p:spTree>
    <p:extLst>
      <p:ext uri="{BB962C8B-B14F-4D97-AF65-F5344CB8AC3E}">
        <p14:creationId xmlns:p14="http://schemas.microsoft.com/office/powerpoint/2010/main" val="83069931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Training Requirements</a:t>
            </a:r>
            <a:endParaRPr lang="en-US" sz="2800" dirty="0"/>
          </a:p>
        </p:txBody>
      </p:sp>
      <p:sp>
        <p:nvSpPr>
          <p:cNvPr id="3" name="Text Placeholder 2"/>
          <p:cNvSpPr>
            <a:spLocks noGrp="1"/>
          </p:cNvSpPr>
          <p:nvPr>
            <p:ph type="body" sz="quarter" idx="13"/>
          </p:nvPr>
        </p:nvSpPr>
        <p:spPr/>
        <p:txBody>
          <a:bodyPr/>
          <a:lstStyle/>
          <a:p>
            <a:r>
              <a:rPr lang="en-US" dirty="0" smtClean="0"/>
              <a:t>Technical Competence</a:t>
            </a:r>
            <a:endParaRPr lang="en-US" dirty="0"/>
          </a:p>
        </p:txBody>
      </p:sp>
      <p:sp>
        <p:nvSpPr>
          <p:cNvPr id="4" name="Text Placeholder 3"/>
          <p:cNvSpPr>
            <a:spLocks noGrp="1"/>
          </p:cNvSpPr>
          <p:nvPr>
            <p:ph type="body" sz="quarter" idx="14"/>
          </p:nvPr>
        </p:nvSpPr>
        <p:spPr/>
        <p:txBody>
          <a:bodyPr/>
          <a:lstStyle/>
          <a:p>
            <a:pPr marL="742950" indent="-742950">
              <a:buAutoNum type="arabicPeriod"/>
            </a:pPr>
            <a:r>
              <a:rPr lang="pt-BR" dirty="0">
                <a:solidFill>
                  <a:schemeClr val="tx1"/>
                </a:solidFill>
              </a:rPr>
              <a:t>LA access and instrumentation</a:t>
            </a:r>
          </a:p>
          <a:p>
            <a:pPr marL="742950" indent="-742950">
              <a:buAutoNum type="arabicPeriod"/>
            </a:pPr>
            <a:r>
              <a:rPr lang="pt-BR" dirty="0">
                <a:solidFill>
                  <a:schemeClr val="tx1"/>
                </a:solidFill>
              </a:rPr>
              <a:t>Appropriate use of fluoroscopy, 3D </a:t>
            </a:r>
            <a:r>
              <a:rPr lang="pt-BR">
                <a:solidFill>
                  <a:schemeClr val="tx1"/>
                </a:solidFill>
              </a:rPr>
              <a:t>mapping </a:t>
            </a:r>
            <a:r>
              <a:rPr lang="pt-BR" smtClean="0">
                <a:solidFill>
                  <a:schemeClr val="tx1"/>
                </a:solidFill>
              </a:rPr>
              <a:t>systems, </a:t>
            </a:r>
            <a:r>
              <a:rPr lang="pt-BR" dirty="0">
                <a:solidFill>
                  <a:schemeClr val="tx1"/>
                </a:solidFill>
              </a:rPr>
              <a:t>and ICE</a:t>
            </a:r>
          </a:p>
          <a:p>
            <a:pPr marL="742950" indent="-742950">
              <a:buAutoNum type="arabicPeriod"/>
            </a:pPr>
            <a:r>
              <a:rPr lang="pt-BR" dirty="0">
                <a:solidFill>
                  <a:schemeClr val="tx1"/>
                </a:solidFill>
              </a:rPr>
              <a:t>Principles of radiation safety</a:t>
            </a:r>
          </a:p>
          <a:p>
            <a:pPr marL="742950" indent="-742950">
              <a:buAutoNum type="arabicPeriod"/>
            </a:pPr>
            <a:r>
              <a:rPr lang="pt-BR" dirty="0">
                <a:solidFill>
                  <a:schemeClr val="tx1"/>
                </a:solidFill>
              </a:rPr>
              <a:t>Interpretation of intracardiac EGMs (PVs)</a:t>
            </a:r>
          </a:p>
          <a:p>
            <a:pPr marL="742950" indent="-742950">
              <a:buAutoNum type="arabicPeriod"/>
            </a:pPr>
            <a:r>
              <a:rPr lang="pt-BR" dirty="0">
                <a:solidFill>
                  <a:schemeClr val="tx1"/>
                </a:solidFill>
              </a:rPr>
              <a:t>Concomitant atrial arrhythmias</a:t>
            </a:r>
          </a:p>
          <a:p>
            <a:pPr marL="742950" indent="-742950">
              <a:buAutoNum type="arabicPeriod"/>
            </a:pPr>
            <a:r>
              <a:rPr lang="pt-BR" dirty="0">
                <a:solidFill>
                  <a:schemeClr val="tx1"/>
                </a:solidFill>
              </a:rPr>
              <a:t>Energy sources (RF, Crio and Balloon Ablation)</a:t>
            </a:r>
          </a:p>
          <a:p>
            <a:endParaRPr lang="en-US" dirty="0">
              <a:solidFill>
                <a:schemeClr val="tx1"/>
              </a:solidFill>
            </a:endParaRPr>
          </a:p>
        </p:txBody>
      </p:sp>
    </p:spTree>
    <p:extLst>
      <p:ext uri="{BB962C8B-B14F-4D97-AF65-F5344CB8AC3E}">
        <p14:creationId xmlns:p14="http://schemas.microsoft.com/office/powerpoint/2010/main" val="151812056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직사각형 2"/>
          <p:cNvSpPr/>
          <p:nvPr/>
        </p:nvSpPr>
        <p:spPr>
          <a:xfrm>
            <a:off x="611560" y="225211"/>
            <a:ext cx="8928992" cy="9756517"/>
          </a:xfrm>
          <a:prstGeom prst="rect">
            <a:avLst/>
          </a:prstGeom>
        </p:spPr>
        <p:txBody>
          <a:bodyPr wrap="square">
            <a:spAutoFit/>
          </a:bodyPr>
          <a:lstStyle/>
          <a:p>
            <a:r>
              <a:rPr lang="en-US" altLang="ko-KR" sz="2000" dirty="0" smtClean="0">
                <a:ea typeface="Arial" panose="020B0604020202020204" pitchFamily="34" charset="0"/>
              </a:rPr>
              <a:t>OUTCOMES </a:t>
            </a:r>
            <a:r>
              <a:rPr lang="en-US" altLang="ko-KR" sz="2000" dirty="0">
                <a:ea typeface="Arial" panose="020B0604020202020204" pitchFamily="34" charset="0"/>
              </a:rPr>
              <a:t>AND </a:t>
            </a:r>
            <a:r>
              <a:rPr lang="en-US" altLang="ko-KR" sz="2000" dirty="0" smtClean="0">
                <a:ea typeface="Arial" panose="020B0604020202020204" pitchFamily="34" charset="0"/>
              </a:rPr>
              <a:t>EFFICACY</a:t>
            </a:r>
          </a:p>
          <a:p>
            <a:r>
              <a:rPr lang="en-US" altLang="ko-KR" sz="1600" b="1" dirty="0" smtClean="0"/>
              <a:t>Overview/ Published </a:t>
            </a:r>
            <a:r>
              <a:rPr lang="en-US" altLang="ko-KR" sz="1600" b="1" dirty="0"/>
              <a:t>Literature Review: Clinical Trials Performed for FDA </a:t>
            </a:r>
            <a:r>
              <a:rPr lang="en-US" altLang="ko-KR" sz="1600" b="1" dirty="0" smtClean="0"/>
              <a:t>Approval</a:t>
            </a:r>
          </a:p>
          <a:p>
            <a:endParaRPr lang="en-US" altLang="ko-KR" sz="1600" b="1" dirty="0" smtClean="0"/>
          </a:p>
          <a:p>
            <a:r>
              <a:rPr lang="en-US" altLang="ko-KR" sz="1600" b="1" dirty="0" smtClean="0"/>
              <a:t>1. AF </a:t>
            </a:r>
            <a:r>
              <a:rPr lang="en-US" altLang="ko-KR" sz="1600" b="1" dirty="0"/>
              <a:t>Ablation a</a:t>
            </a:r>
            <a:r>
              <a:rPr lang="en-US" altLang="ko-KR" sz="1600" b="1" dirty="0" smtClean="0"/>
              <a:t>s Second-Line </a:t>
            </a:r>
            <a:r>
              <a:rPr lang="en-US" altLang="ko-KR" sz="1600" b="1" dirty="0"/>
              <a:t>Rhythm Control Therapy</a:t>
            </a:r>
            <a:endParaRPr lang="ko-KR" altLang="ko-KR" sz="1600" dirty="0"/>
          </a:p>
          <a:p>
            <a:r>
              <a:rPr lang="en-US" altLang="ko-KR" sz="1600" b="1" dirty="0" smtClean="0"/>
              <a:t>2. Outcomes </a:t>
            </a:r>
            <a:r>
              <a:rPr lang="en-US" altLang="ko-KR" sz="1600" b="1" dirty="0"/>
              <a:t>and Efficacy of Catheter Ablation of AF as First-Line </a:t>
            </a:r>
            <a:r>
              <a:rPr lang="en-US" altLang="ko-KR" sz="1600" b="1" dirty="0" smtClean="0"/>
              <a:t>Rhythm </a:t>
            </a:r>
          </a:p>
          <a:p>
            <a:r>
              <a:rPr lang="en-US" altLang="ko-KR" sz="1600" b="1" dirty="0"/>
              <a:t> </a:t>
            </a:r>
            <a:r>
              <a:rPr lang="en-US" altLang="ko-KR" sz="1600" b="1" dirty="0" smtClean="0"/>
              <a:t>    </a:t>
            </a:r>
            <a:r>
              <a:rPr lang="en-US" altLang="ko-KR" sz="1600" b="1" dirty="0"/>
              <a:t>Control </a:t>
            </a:r>
            <a:r>
              <a:rPr lang="en-US" altLang="ko-KR" sz="1600" b="1" dirty="0" smtClean="0"/>
              <a:t>Therapy</a:t>
            </a:r>
          </a:p>
          <a:p>
            <a:r>
              <a:rPr lang="en-US" altLang="ko-KR" sz="1600" b="1" dirty="0" smtClean="0"/>
              <a:t>Published </a:t>
            </a:r>
            <a:r>
              <a:rPr lang="en-US" altLang="ko-KR" sz="1600" b="1" dirty="0"/>
              <a:t>Literature Review: Survey </a:t>
            </a:r>
            <a:r>
              <a:rPr lang="en-US" altLang="ko-KR" sz="1600" b="1" dirty="0" smtClean="0"/>
              <a:t>Results</a:t>
            </a:r>
          </a:p>
          <a:p>
            <a:endParaRPr lang="en-US" altLang="ko-KR" sz="1600" b="1" dirty="0"/>
          </a:p>
          <a:p>
            <a:r>
              <a:rPr lang="en-US" altLang="ko-KR" sz="1600" b="1" dirty="0"/>
              <a:t>OUTCOMES OF AF ABLATION IN POPULATIONS NOT WELL REPRESENTED IN CLINICAL </a:t>
            </a:r>
            <a:r>
              <a:rPr lang="en-US" altLang="ko-KR" sz="1600" b="1" dirty="0" smtClean="0"/>
              <a:t>TRIALS</a:t>
            </a:r>
          </a:p>
          <a:p>
            <a:r>
              <a:rPr lang="en-US" altLang="ko-KR" sz="1600" b="1" dirty="0" smtClean="0"/>
              <a:t>1.  Outcomes </a:t>
            </a:r>
            <a:r>
              <a:rPr lang="en-US" altLang="ko-KR" sz="1600" b="1" dirty="0"/>
              <a:t>of Catheter Ablation of Persistent and Long-Standing Persistent AF</a:t>
            </a:r>
            <a:endParaRPr lang="ko-KR" altLang="ko-KR" sz="1600" dirty="0"/>
          </a:p>
          <a:p>
            <a:r>
              <a:rPr lang="en-US" altLang="ko-KR" sz="1600" b="1" dirty="0" smtClean="0"/>
              <a:t>2.</a:t>
            </a:r>
            <a:r>
              <a:rPr lang="en-US" altLang="ko-KR" sz="1600" dirty="0" smtClean="0"/>
              <a:t>  </a:t>
            </a:r>
            <a:r>
              <a:rPr lang="en-US" altLang="ko-KR" sz="1600" b="1" dirty="0" smtClean="0"/>
              <a:t>Outcomes </a:t>
            </a:r>
            <a:r>
              <a:rPr lang="en-US" altLang="ko-KR" sz="1600" b="1" dirty="0"/>
              <a:t>of AF Ablation in Elderly Patients</a:t>
            </a:r>
            <a:endParaRPr lang="ko-KR" altLang="ko-KR" sz="1600" dirty="0"/>
          </a:p>
          <a:p>
            <a:r>
              <a:rPr lang="en-US" altLang="ko-KR" sz="1600" b="1" dirty="0" smtClean="0"/>
              <a:t>3.  Outcomes </a:t>
            </a:r>
            <a:r>
              <a:rPr lang="en-US" altLang="ko-KR" sz="1600" b="1" dirty="0"/>
              <a:t>of AF Ablation in Patients with Congestive Heart Failure and </a:t>
            </a:r>
            <a:r>
              <a:rPr lang="en-US" altLang="ko-KR" sz="1600" b="1" dirty="0" smtClean="0"/>
              <a:t>the</a:t>
            </a:r>
          </a:p>
          <a:p>
            <a:r>
              <a:rPr lang="en-US" altLang="ko-KR" sz="1600" b="1" dirty="0"/>
              <a:t> </a:t>
            </a:r>
            <a:r>
              <a:rPr lang="en-US" altLang="ko-KR" sz="1600" b="1" dirty="0" smtClean="0"/>
              <a:t>     Impact </a:t>
            </a:r>
            <a:r>
              <a:rPr lang="en-US" altLang="ko-KR" sz="1600" b="1" dirty="0"/>
              <a:t>of Ablation on Left Ventricular </a:t>
            </a:r>
            <a:r>
              <a:rPr lang="en-US" altLang="ko-KR" sz="1600" b="1" dirty="0" smtClean="0"/>
              <a:t>Function</a:t>
            </a:r>
          </a:p>
          <a:p>
            <a:r>
              <a:rPr lang="en-US" altLang="ko-KR" sz="1600" b="1" dirty="0" smtClean="0"/>
              <a:t>4.  Outcomes </a:t>
            </a:r>
            <a:r>
              <a:rPr lang="en-US" altLang="ko-KR" sz="1600" b="1" dirty="0"/>
              <a:t>of AF Ablation in Patients with Hypertrophic </a:t>
            </a:r>
            <a:r>
              <a:rPr lang="en-US" altLang="ko-KR" sz="1600" b="1" dirty="0" smtClean="0"/>
              <a:t>Cardiomyopathy</a:t>
            </a:r>
          </a:p>
          <a:p>
            <a:r>
              <a:rPr lang="en-US" altLang="ko-KR" sz="1600" b="1" dirty="0" smtClean="0"/>
              <a:t>5.  Outcomes </a:t>
            </a:r>
            <a:r>
              <a:rPr lang="en-US" altLang="ko-KR" sz="1600" b="1" dirty="0"/>
              <a:t>of AF Ablation in Young </a:t>
            </a:r>
            <a:r>
              <a:rPr lang="en-US" altLang="ko-KR" sz="1600" b="1" dirty="0" smtClean="0"/>
              <a:t>Patients</a:t>
            </a:r>
          </a:p>
          <a:p>
            <a:r>
              <a:rPr lang="en-US" altLang="ko-KR" sz="1600" b="1" dirty="0" smtClean="0"/>
              <a:t>6.  Outcomes </a:t>
            </a:r>
            <a:r>
              <a:rPr lang="en-US" altLang="ko-KR" sz="1600" b="1" dirty="0"/>
              <a:t>of AF Ablation in </a:t>
            </a:r>
            <a:r>
              <a:rPr lang="en-US" altLang="ko-KR" sz="1600" b="1" dirty="0" smtClean="0"/>
              <a:t>Women</a:t>
            </a:r>
          </a:p>
          <a:p>
            <a:r>
              <a:rPr lang="en-US" altLang="ko-KR" sz="1600" b="1" dirty="0" smtClean="0"/>
              <a:t>7.  Outcomes </a:t>
            </a:r>
            <a:r>
              <a:rPr lang="en-US" altLang="ko-KR" sz="1600" b="1" dirty="0"/>
              <a:t>of Cryoballoon Ablation</a:t>
            </a:r>
            <a:endParaRPr lang="ko-KR" altLang="ko-KR" sz="1600" dirty="0"/>
          </a:p>
          <a:p>
            <a:r>
              <a:rPr lang="en-US" altLang="ko-KR" sz="1600" b="1" dirty="0" smtClean="0"/>
              <a:t>8.  Outcome </a:t>
            </a:r>
            <a:r>
              <a:rPr lang="en-US" altLang="ko-KR" sz="1600" b="1" dirty="0"/>
              <a:t>of Rotational Activity Ablation for </a:t>
            </a:r>
            <a:r>
              <a:rPr lang="en-US" altLang="ko-KR" sz="1600" b="1" dirty="0" smtClean="0"/>
              <a:t>AF</a:t>
            </a:r>
          </a:p>
          <a:p>
            <a:r>
              <a:rPr lang="en-US" altLang="ko-KR" sz="1600" b="1" dirty="0" smtClean="0"/>
              <a:t>9.  Outcomes </a:t>
            </a:r>
            <a:r>
              <a:rPr lang="en-US" altLang="ko-KR" sz="1600" b="1" dirty="0"/>
              <a:t>of Laser Balloon </a:t>
            </a:r>
            <a:r>
              <a:rPr lang="en-US" altLang="ko-KR" sz="1600" b="1" dirty="0" smtClean="0"/>
              <a:t>Ablation</a:t>
            </a:r>
          </a:p>
          <a:p>
            <a:r>
              <a:rPr lang="en-US" altLang="ko-KR" sz="1600" b="1" dirty="0" smtClean="0"/>
              <a:t>10. Long-Term </a:t>
            </a:r>
            <a:r>
              <a:rPr lang="en-US" altLang="ko-KR" sz="1600" b="1" dirty="0"/>
              <a:t>Ablation </a:t>
            </a:r>
            <a:r>
              <a:rPr lang="en-US" altLang="ko-KR" sz="1600" b="1" dirty="0" smtClean="0"/>
              <a:t>Efficacy</a:t>
            </a:r>
          </a:p>
          <a:p>
            <a:r>
              <a:rPr lang="en-US" altLang="ko-KR" sz="1600" b="1" dirty="0" smtClean="0"/>
              <a:t>11. Impact </a:t>
            </a:r>
            <a:r>
              <a:rPr lang="en-US" altLang="ko-KR" sz="1600" b="1" dirty="0"/>
              <a:t>of Catheter Ablation of AF on </a:t>
            </a:r>
            <a:r>
              <a:rPr lang="en-US" altLang="ko-KR" sz="1600" b="1" dirty="0" smtClean="0"/>
              <a:t>QOL</a:t>
            </a:r>
          </a:p>
          <a:p>
            <a:r>
              <a:rPr lang="en-US" altLang="ko-KR" sz="1600" b="1" dirty="0" smtClean="0"/>
              <a:t>12.</a:t>
            </a:r>
            <a:r>
              <a:rPr lang="en-US" altLang="ko-KR" sz="1600" b="1" dirty="0"/>
              <a:t> Impact of Catheter Ablation of AF on LA Size and </a:t>
            </a:r>
            <a:r>
              <a:rPr lang="en-US" altLang="ko-KR" sz="1600" b="1" dirty="0" smtClean="0"/>
              <a:t>Function</a:t>
            </a:r>
          </a:p>
          <a:p>
            <a:r>
              <a:rPr lang="en-US" altLang="ko-KR" sz="1600" b="1" dirty="0" smtClean="0"/>
              <a:t>13.</a:t>
            </a:r>
            <a:r>
              <a:rPr lang="en-US" altLang="ko-KR" sz="1600" b="1" dirty="0"/>
              <a:t> Impact of Catheter Ablation on Stroke </a:t>
            </a:r>
            <a:r>
              <a:rPr lang="en-US" altLang="ko-KR" sz="1600" b="1" dirty="0" smtClean="0"/>
              <a:t>Risk</a:t>
            </a:r>
          </a:p>
          <a:p>
            <a:endParaRPr lang="en-US" altLang="ko-KR" sz="1600" b="1" dirty="0"/>
          </a:p>
          <a:p>
            <a:r>
              <a:rPr lang="en-US" altLang="ko-KR" sz="1600" b="1" dirty="0"/>
              <a:t>Predictors of Success Following AF </a:t>
            </a:r>
            <a:r>
              <a:rPr lang="en-US" altLang="ko-KR" sz="1600" b="1" dirty="0" smtClean="0"/>
              <a:t>Ablation</a:t>
            </a:r>
          </a:p>
          <a:p>
            <a:r>
              <a:rPr lang="en-US" altLang="ko-KR" sz="1600" b="1" dirty="0" smtClean="0"/>
              <a:t>Cost-Effectiveness </a:t>
            </a:r>
            <a:r>
              <a:rPr lang="en-US" altLang="ko-KR" sz="1600" b="1" dirty="0"/>
              <a:t>of AF Ablation</a:t>
            </a:r>
            <a:endParaRPr lang="ko-KR" altLang="ko-KR" sz="1600" dirty="0"/>
          </a:p>
          <a:p>
            <a:endParaRPr lang="ko-KR" altLang="ko-KR" sz="1600" dirty="0"/>
          </a:p>
          <a:p>
            <a:endParaRPr lang="ko-KR" altLang="ko-KR" sz="1600" dirty="0"/>
          </a:p>
          <a:p>
            <a:endParaRPr lang="ko-KR" altLang="ko-KR" sz="1600" dirty="0"/>
          </a:p>
          <a:p>
            <a:endParaRPr lang="ko-KR" altLang="ko-KR" sz="1600" dirty="0"/>
          </a:p>
          <a:p>
            <a:endParaRPr lang="ko-KR" altLang="ko-KR" sz="1600" dirty="0"/>
          </a:p>
          <a:p>
            <a:endParaRPr lang="ko-KR" altLang="ko-KR" sz="1600" dirty="0"/>
          </a:p>
          <a:p>
            <a:endParaRPr lang="ko-KR" altLang="ko-KR" sz="1600" dirty="0"/>
          </a:p>
          <a:p>
            <a:endParaRPr lang="ko-KR" altLang="ko-KR" sz="1600" dirty="0"/>
          </a:p>
          <a:p>
            <a:endParaRPr lang="ko-KR" altLang="ko-KR" sz="1600" dirty="0"/>
          </a:p>
          <a:p>
            <a:endParaRPr lang="ko-KR" altLang="ko-KR" sz="1600" dirty="0"/>
          </a:p>
          <a:p>
            <a:endParaRPr lang="ko-KR" altLang="ko-KR" sz="1600" dirty="0"/>
          </a:p>
          <a:p>
            <a:endParaRPr lang="ko-KR" altLang="ko-KR" sz="1600" dirty="0"/>
          </a:p>
          <a:p>
            <a:endParaRPr lang="ko-KR" altLang="en-US" sz="1600" dirty="0">
              <a:solidFill>
                <a:srgbClr val="00FFFF"/>
              </a:solidFill>
            </a:endParaRPr>
          </a:p>
        </p:txBody>
      </p:sp>
      <p:pic>
        <p:nvPicPr>
          <p:cNvPr id="4" name="그림 3"/>
          <p:cNvPicPr>
            <a:picLocks noChangeAspect="1"/>
          </p:cNvPicPr>
          <p:nvPr/>
        </p:nvPicPr>
        <p:blipFill>
          <a:blip r:embed="rId2"/>
          <a:stretch>
            <a:fillRect/>
          </a:stretch>
        </p:blipFill>
        <p:spPr>
          <a:xfrm>
            <a:off x="146429" y="1594630"/>
            <a:ext cx="532681" cy="539847"/>
          </a:xfrm>
          <a:prstGeom prst="rect">
            <a:avLst/>
          </a:prstGeom>
        </p:spPr>
      </p:pic>
      <p:pic>
        <p:nvPicPr>
          <p:cNvPr id="5" name="그림 4"/>
          <p:cNvPicPr>
            <a:picLocks noChangeAspect="1"/>
          </p:cNvPicPr>
          <p:nvPr/>
        </p:nvPicPr>
        <p:blipFill>
          <a:blip r:embed="rId2"/>
          <a:stretch>
            <a:fillRect/>
          </a:stretch>
        </p:blipFill>
        <p:spPr>
          <a:xfrm>
            <a:off x="279532" y="3452546"/>
            <a:ext cx="260020" cy="263518"/>
          </a:xfrm>
          <a:prstGeom prst="rect">
            <a:avLst/>
          </a:prstGeom>
        </p:spPr>
      </p:pic>
      <p:pic>
        <p:nvPicPr>
          <p:cNvPr id="6" name="그림 5"/>
          <p:cNvPicPr>
            <a:picLocks noChangeAspect="1"/>
          </p:cNvPicPr>
          <p:nvPr/>
        </p:nvPicPr>
        <p:blipFill>
          <a:blip r:embed="rId2"/>
          <a:stretch>
            <a:fillRect/>
          </a:stretch>
        </p:blipFill>
        <p:spPr>
          <a:xfrm>
            <a:off x="279532" y="3717032"/>
            <a:ext cx="260020" cy="263518"/>
          </a:xfrm>
          <a:prstGeom prst="rect">
            <a:avLst/>
          </a:prstGeom>
        </p:spPr>
      </p:pic>
      <p:pic>
        <p:nvPicPr>
          <p:cNvPr id="7" name="그림 6"/>
          <p:cNvPicPr>
            <a:picLocks noChangeAspect="1"/>
          </p:cNvPicPr>
          <p:nvPr/>
        </p:nvPicPr>
        <p:blipFill>
          <a:blip r:embed="rId2"/>
          <a:stretch>
            <a:fillRect/>
          </a:stretch>
        </p:blipFill>
        <p:spPr>
          <a:xfrm>
            <a:off x="286245" y="3983278"/>
            <a:ext cx="260020" cy="263518"/>
          </a:xfrm>
          <a:prstGeom prst="rect">
            <a:avLst/>
          </a:prstGeom>
        </p:spPr>
      </p:pic>
      <p:pic>
        <p:nvPicPr>
          <p:cNvPr id="8" name="그림 7"/>
          <p:cNvPicPr>
            <a:picLocks noChangeAspect="1"/>
          </p:cNvPicPr>
          <p:nvPr/>
        </p:nvPicPr>
        <p:blipFill>
          <a:blip r:embed="rId2"/>
          <a:stretch>
            <a:fillRect/>
          </a:stretch>
        </p:blipFill>
        <p:spPr>
          <a:xfrm>
            <a:off x="274670" y="4443448"/>
            <a:ext cx="260020" cy="263518"/>
          </a:xfrm>
          <a:prstGeom prst="rect">
            <a:avLst/>
          </a:prstGeom>
        </p:spPr>
      </p:pic>
      <p:pic>
        <p:nvPicPr>
          <p:cNvPr id="9" name="그림 8"/>
          <p:cNvPicPr>
            <a:picLocks noChangeAspect="1"/>
          </p:cNvPicPr>
          <p:nvPr/>
        </p:nvPicPr>
        <p:blipFill>
          <a:blip r:embed="rId2"/>
          <a:stretch>
            <a:fillRect/>
          </a:stretch>
        </p:blipFill>
        <p:spPr>
          <a:xfrm>
            <a:off x="274670" y="4703358"/>
            <a:ext cx="260020" cy="263518"/>
          </a:xfrm>
          <a:prstGeom prst="rect">
            <a:avLst/>
          </a:prstGeom>
        </p:spPr>
      </p:pic>
      <p:pic>
        <p:nvPicPr>
          <p:cNvPr id="10" name="그림 9"/>
          <p:cNvPicPr>
            <a:picLocks noChangeAspect="1"/>
          </p:cNvPicPr>
          <p:nvPr/>
        </p:nvPicPr>
        <p:blipFill>
          <a:blip r:embed="rId2"/>
          <a:stretch>
            <a:fillRect/>
          </a:stretch>
        </p:blipFill>
        <p:spPr>
          <a:xfrm>
            <a:off x="277228" y="5674187"/>
            <a:ext cx="260020" cy="263518"/>
          </a:xfrm>
          <a:prstGeom prst="rect">
            <a:avLst/>
          </a:prstGeom>
        </p:spPr>
      </p:pic>
    </p:spTree>
    <p:extLst>
      <p:ext uri="{BB962C8B-B14F-4D97-AF65-F5344CB8AC3E}">
        <p14:creationId xmlns:p14="http://schemas.microsoft.com/office/powerpoint/2010/main" val="977572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0-#ppt_h/2"/>
                                          </p:val>
                                        </p:tav>
                                        <p:tav tm="100000">
                                          <p:val>
                                            <p:strVal val="#ppt_y"/>
                                          </p:val>
                                        </p:tav>
                                      </p:tavLst>
                                    </p:anim>
                                  </p:childTnLst>
                                </p:cTn>
                              </p:par>
                              <p:par>
                                <p:cTn id="25" presetID="2" presetClass="entr" presetSubtype="1"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0-#ppt_h/2"/>
                                          </p:val>
                                        </p:tav>
                                        <p:tav tm="100000">
                                          <p:val>
                                            <p:strVal val="#ppt_y"/>
                                          </p:val>
                                        </p:tav>
                                      </p:tavLst>
                                    </p:anim>
                                  </p:childTnLst>
                                </p:cTn>
                              </p:par>
                              <p:par>
                                <p:cTn id="29" presetID="2" presetClass="entr" presetSubtype="1"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p:cNvSpPr/>
          <p:nvPr/>
        </p:nvSpPr>
        <p:spPr>
          <a:xfrm>
            <a:off x="251520" y="36176"/>
            <a:ext cx="8280920" cy="1040285"/>
          </a:xfrm>
          <a:prstGeom prst="rect">
            <a:avLst/>
          </a:prstGeom>
        </p:spPr>
        <p:txBody>
          <a:bodyPr wrap="square">
            <a:spAutoFit/>
          </a:bodyPr>
          <a:lstStyle/>
          <a:p>
            <a:pPr marL="6350" marR="7620" indent="-6350" algn="ctr">
              <a:lnSpc>
                <a:spcPct val="110000"/>
              </a:lnSpc>
              <a:spcAft>
                <a:spcPts val="265"/>
              </a:spcAft>
            </a:pPr>
            <a:r>
              <a:rPr lang="en-US" altLang="ko-KR" sz="2800" b="1" dirty="0" smtClean="0">
                <a:ea typeface="Arial" panose="020B0604020202020204" pitchFamily="34" charset="0"/>
              </a:rPr>
              <a:t>Selected </a:t>
            </a:r>
            <a:r>
              <a:rPr lang="en-US" altLang="ko-KR" sz="2800" b="1" dirty="0">
                <a:ea typeface="Arial" panose="020B0604020202020204" pitchFamily="34" charset="0"/>
              </a:rPr>
              <a:t>C</a:t>
            </a:r>
            <a:r>
              <a:rPr lang="en-US" altLang="ko-KR" sz="2800" b="1" dirty="0" smtClean="0">
                <a:ea typeface="Arial" panose="020B0604020202020204" pitchFamily="34" charset="0"/>
              </a:rPr>
              <a:t>linical </a:t>
            </a:r>
            <a:r>
              <a:rPr lang="en-US" altLang="ko-KR" sz="2800" b="1" dirty="0">
                <a:ea typeface="Arial" panose="020B0604020202020204" pitchFamily="34" charset="0"/>
              </a:rPr>
              <a:t>T</a:t>
            </a:r>
            <a:r>
              <a:rPr lang="en-US" altLang="ko-KR" sz="2800" b="1" dirty="0" smtClean="0">
                <a:ea typeface="Arial" panose="020B0604020202020204" pitchFamily="34" charset="0"/>
              </a:rPr>
              <a:t>rials </a:t>
            </a:r>
            <a:r>
              <a:rPr lang="en-US" altLang="ko-KR" sz="2800" b="1" dirty="0">
                <a:ea typeface="Arial" panose="020B0604020202020204" pitchFamily="34" charset="0"/>
              </a:rPr>
              <a:t>of </a:t>
            </a:r>
            <a:r>
              <a:rPr lang="en-US" altLang="ko-KR" sz="2800" b="1" dirty="0" smtClean="0">
                <a:ea typeface="Arial" panose="020B0604020202020204" pitchFamily="34" charset="0"/>
              </a:rPr>
              <a:t>Catheter </a:t>
            </a:r>
            <a:r>
              <a:rPr lang="en-US" altLang="ko-KR" sz="2800" b="1" dirty="0">
                <a:ea typeface="Arial" panose="020B0604020202020204" pitchFamily="34" charset="0"/>
              </a:rPr>
              <a:t>A</a:t>
            </a:r>
            <a:r>
              <a:rPr lang="en-US" altLang="ko-KR" sz="2800" b="1" dirty="0" smtClean="0">
                <a:ea typeface="Arial" panose="020B0604020202020204" pitchFamily="34" charset="0"/>
              </a:rPr>
              <a:t>blation </a:t>
            </a:r>
            <a:r>
              <a:rPr lang="en-US" altLang="ko-KR" sz="2800" b="1" dirty="0">
                <a:ea typeface="Arial" panose="020B0604020202020204" pitchFamily="34" charset="0"/>
              </a:rPr>
              <a:t>of </a:t>
            </a:r>
            <a:r>
              <a:rPr lang="en-US" altLang="ko-KR" sz="2800" b="1" dirty="0" smtClean="0">
                <a:ea typeface="Arial" panose="020B0604020202020204" pitchFamily="34" charset="0"/>
              </a:rPr>
              <a:t>AF and/or </a:t>
            </a:r>
            <a:r>
              <a:rPr lang="en-US" altLang="ko-KR" sz="2800" b="1" dirty="0">
                <a:ea typeface="Arial" panose="020B0604020202020204" pitchFamily="34" charset="0"/>
              </a:rPr>
              <a:t>for FDA </a:t>
            </a:r>
            <a:r>
              <a:rPr lang="en-US" altLang="ko-KR" sz="2800" b="1" dirty="0" smtClean="0">
                <a:ea typeface="Arial" panose="020B0604020202020204" pitchFamily="34" charset="0"/>
              </a:rPr>
              <a:t>Approval</a:t>
            </a:r>
            <a:endParaRPr lang="ko-KR" altLang="ko-KR" dirty="0">
              <a:effectLst/>
              <a:ea typeface="Arial" panose="020B0604020202020204" pitchFamily="34" charset="0"/>
            </a:endParaRPr>
          </a:p>
        </p:txBody>
      </p:sp>
      <p:graphicFrame>
        <p:nvGraphicFramePr>
          <p:cNvPr id="4" name="표 3"/>
          <p:cNvGraphicFramePr>
            <a:graphicFrameLocks noGrp="1"/>
          </p:cNvGraphicFramePr>
          <p:nvPr>
            <p:extLst>
              <p:ext uri="{D42A27DB-BD31-4B8C-83A1-F6EECF244321}">
                <p14:modId xmlns:p14="http://schemas.microsoft.com/office/powerpoint/2010/main" val="1832973650"/>
              </p:ext>
            </p:extLst>
          </p:nvPr>
        </p:nvGraphicFramePr>
        <p:xfrm>
          <a:off x="-36512" y="1048177"/>
          <a:ext cx="8817260" cy="5753280"/>
        </p:xfrm>
        <a:graphic>
          <a:graphicData uri="http://schemas.openxmlformats.org/drawingml/2006/table">
            <a:tbl>
              <a:tblPr firstRow="1" firstCol="1" bandRow="1">
                <a:tableStyleId>{69CF1AB2-1976-4502-BF36-3FF5EA218861}</a:tableStyleId>
              </a:tblPr>
              <a:tblGrid>
                <a:gridCol w="2142288">
                  <a:extLst>
                    <a:ext uri="{9D8B030D-6E8A-4147-A177-3AD203B41FA5}">
                      <a16:colId xmlns="" xmlns:a16="http://schemas.microsoft.com/office/drawing/2014/main" val="4241351443"/>
                    </a:ext>
                  </a:extLst>
                </a:gridCol>
                <a:gridCol w="432048">
                  <a:extLst>
                    <a:ext uri="{9D8B030D-6E8A-4147-A177-3AD203B41FA5}">
                      <a16:colId xmlns="" xmlns:a16="http://schemas.microsoft.com/office/drawing/2014/main" val="3834866863"/>
                    </a:ext>
                  </a:extLst>
                </a:gridCol>
                <a:gridCol w="2066460">
                  <a:extLst>
                    <a:ext uri="{9D8B030D-6E8A-4147-A177-3AD203B41FA5}">
                      <a16:colId xmlns="" xmlns:a16="http://schemas.microsoft.com/office/drawing/2014/main" val="2059825506"/>
                    </a:ext>
                  </a:extLst>
                </a:gridCol>
                <a:gridCol w="432048">
                  <a:extLst>
                    <a:ext uri="{9D8B030D-6E8A-4147-A177-3AD203B41FA5}">
                      <a16:colId xmlns="" xmlns:a16="http://schemas.microsoft.com/office/drawing/2014/main" val="3374580670"/>
                    </a:ext>
                  </a:extLst>
                </a:gridCol>
                <a:gridCol w="864096">
                  <a:extLst>
                    <a:ext uri="{9D8B030D-6E8A-4147-A177-3AD203B41FA5}">
                      <a16:colId xmlns="" xmlns:a16="http://schemas.microsoft.com/office/drawing/2014/main" val="2451646002"/>
                    </a:ext>
                  </a:extLst>
                </a:gridCol>
                <a:gridCol w="1440160">
                  <a:extLst>
                    <a:ext uri="{9D8B030D-6E8A-4147-A177-3AD203B41FA5}">
                      <a16:colId xmlns="" xmlns:a16="http://schemas.microsoft.com/office/drawing/2014/main" val="3011047178"/>
                    </a:ext>
                  </a:extLst>
                </a:gridCol>
                <a:gridCol w="1440160">
                  <a:extLst>
                    <a:ext uri="{9D8B030D-6E8A-4147-A177-3AD203B41FA5}">
                      <a16:colId xmlns="" xmlns:a16="http://schemas.microsoft.com/office/drawing/2014/main" val="2523762409"/>
                    </a:ext>
                  </a:extLst>
                </a:gridCol>
              </a:tblGrid>
              <a:tr h="412807">
                <a:tc gridSpan="7">
                  <a:txBody>
                    <a:bodyPr/>
                    <a:lstStyle/>
                    <a:p>
                      <a:pPr algn="ctr" fontAlgn="b"/>
                      <a:r>
                        <a:rPr lang="en-US" sz="2400" b="1" i="0" u="none" strike="noStrike" dirty="0" smtClean="0">
                          <a:solidFill>
                            <a:schemeClr val="bg1"/>
                          </a:solidFill>
                          <a:effectLst/>
                          <a:latin typeface="+mn-lt"/>
                          <a:ea typeface="맑은 고딕" panose="020B0503020000020004" pitchFamily="50" charset="-127"/>
                        </a:rPr>
                        <a:t>Clinical Trials Performed for FDA Approval </a:t>
                      </a:r>
                      <a:endParaRPr lang="en-US" sz="2400" b="1" i="0" u="none" strike="noStrike" dirty="0">
                        <a:solidFill>
                          <a:schemeClr val="bg1"/>
                        </a:solidFill>
                        <a:effectLst/>
                        <a:latin typeface="+mn-lt"/>
                        <a:ea typeface="맑은 고딕" panose="020B0503020000020004" pitchFamily="50" charset="-127"/>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algn="ctr" fontAlgn="b"/>
                      <a:endParaRPr lang="en-US" sz="1050" b="1" i="0" u="none" strike="noStrike" dirty="0">
                        <a:solidFill>
                          <a:schemeClr val="tx1"/>
                        </a:solidFill>
                        <a:effectLst/>
                        <a:latin typeface="+mn-lt"/>
                        <a:ea typeface="맑은 고딕" panose="020B0503020000020004" pitchFamily="50" charset="-127"/>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tc hMerge="1">
                  <a:txBody>
                    <a:bodyPr/>
                    <a:lstStyle/>
                    <a:p>
                      <a:pPr algn="ctr" fontAlgn="b"/>
                      <a:endParaRPr lang="en-US" sz="1050" b="1" i="0" u="none" strike="noStrike" dirty="0">
                        <a:solidFill>
                          <a:schemeClr val="tx1"/>
                        </a:solidFill>
                        <a:effectLst/>
                        <a:latin typeface="+mn-lt"/>
                        <a:ea typeface="맑은 고딕" panose="020B0503020000020004" pitchFamily="50" charset="-127"/>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tc hMerge="1">
                  <a:txBody>
                    <a:bodyPr/>
                    <a:lstStyle/>
                    <a:p>
                      <a:pPr algn="ctr" fontAlgn="b"/>
                      <a:endParaRPr lang="en-US" sz="1050" b="1" i="0" u="none" strike="noStrike" dirty="0">
                        <a:solidFill>
                          <a:schemeClr val="tx1"/>
                        </a:solidFill>
                        <a:effectLst/>
                        <a:latin typeface="+mn-lt"/>
                        <a:ea typeface="맑은 고딕" panose="020B0503020000020004" pitchFamily="50" charset="-127"/>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extLst>
                  <a:ext uri="{0D108BD9-81ED-4DB2-BD59-A6C34878D82A}">
                    <a16:rowId xmlns="" xmlns:a16="http://schemas.microsoft.com/office/drawing/2014/main" val="3825864422"/>
                  </a:ext>
                </a:extLst>
              </a:tr>
              <a:tr h="412807">
                <a:tc>
                  <a:txBody>
                    <a:bodyPr/>
                    <a:lstStyle/>
                    <a:p>
                      <a:pPr algn="ctr" fontAlgn="b"/>
                      <a:r>
                        <a:rPr lang="en-US" sz="1400" b="1" i="0" u="none" strike="noStrike" dirty="0">
                          <a:solidFill>
                            <a:schemeClr val="bg2"/>
                          </a:solidFill>
                          <a:effectLst/>
                          <a:latin typeface="+mn-lt"/>
                          <a:ea typeface="맑은 고딕" panose="020B0503020000020004" pitchFamily="50" charset="-127"/>
                        </a:rPr>
                        <a:t>Trial</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tc>
                  <a:txBody>
                    <a:bodyPr/>
                    <a:lstStyle/>
                    <a:p>
                      <a:pPr algn="ctr" fontAlgn="b"/>
                      <a:r>
                        <a:rPr lang="en-US" sz="1400" b="1" i="0" u="none" strike="noStrike" dirty="0">
                          <a:solidFill>
                            <a:schemeClr val="bg2"/>
                          </a:solidFill>
                          <a:effectLst/>
                          <a:latin typeface="+mn-lt"/>
                          <a:ea typeface="맑은 고딕" panose="020B0503020000020004" pitchFamily="50" charset="-127"/>
                        </a:rPr>
                        <a:t>Year</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tc>
                  <a:txBody>
                    <a:bodyPr/>
                    <a:lstStyle/>
                    <a:p>
                      <a:pPr algn="ctr" fontAlgn="b"/>
                      <a:r>
                        <a:rPr lang="en-US" sz="1400" b="1" i="0" u="none" strike="noStrike" dirty="0">
                          <a:solidFill>
                            <a:schemeClr val="bg2"/>
                          </a:solidFill>
                          <a:effectLst/>
                          <a:latin typeface="+mn-lt"/>
                          <a:ea typeface="맑은 고딕" panose="020B0503020000020004" pitchFamily="50" charset="-127"/>
                        </a:rPr>
                        <a:t>Type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tc>
                  <a:txBody>
                    <a:bodyPr/>
                    <a:lstStyle/>
                    <a:p>
                      <a:pPr algn="ctr" fontAlgn="b"/>
                      <a:r>
                        <a:rPr lang="en-US" sz="1400" b="1" i="1" u="none" strike="noStrike" dirty="0">
                          <a:solidFill>
                            <a:schemeClr val="bg2"/>
                          </a:solidFill>
                          <a:effectLst/>
                          <a:latin typeface="+mn-lt"/>
                          <a:ea typeface="맑은 고딕" panose="020B0503020000020004" pitchFamily="50" charset="-127"/>
                        </a:rPr>
                        <a:t>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tc>
                  <a:txBody>
                    <a:bodyPr/>
                    <a:lstStyle/>
                    <a:p>
                      <a:pPr algn="ctr" fontAlgn="b"/>
                      <a:r>
                        <a:rPr lang="en-US" sz="1400" b="1" i="0" u="none" strike="noStrike" dirty="0">
                          <a:solidFill>
                            <a:schemeClr val="bg2"/>
                          </a:solidFill>
                          <a:effectLst/>
                          <a:latin typeface="+mn-lt"/>
                          <a:ea typeface="맑은 고딕" panose="020B0503020000020004" pitchFamily="50" charset="-127"/>
                        </a:rPr>
                        <a:t>AF type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tc>
                  <a:txBody>
                    <a:bodyPr/>
                    <a:lstStyle/>
                    <a:p>
                      <a:pPr algn="ctr" fontAlgn="b"/>
                      <a:r>
                        <a:rPr lang="en-US" sz="1400" b="1" i="0" u="none" strike="noStrike" dirty="0">
                          <a:solidFill>
                            <a:schemeClr val="bg2"/>
                          </a:solidFill>
                          <a:effectLst/>
                          <a:latin typeface="+mn-lt"/>
                          <a:ea typeface="맑은 고딕" panose="020B0503020000020004" pitchFamily="50" charset="-127"/>
                        </a:rPr>
                        <a:t>Ablation</a:t>
                      </a:r>
                      <a:r>
                        <a:rPr lang="en-US" sz="1400" b="1" i="0" u="none" strike="noStrike" dirty="0">
                          <a:solidFill>
                            <a:schemeClr val="tx1"/>
                          </a:solidFill>
                          <a:effectLst/>
                          <a:latin typeface="+mn-lt"/>
                          <a:ea typeface="맑은 고딕" panose="020B0503020000020004" pitchFamily="50" charset="-127"/>
                        </a:rPr>
                        <a:t> </a:t>
                      </a:r>
                      <a:r>
                        <a:rPr lang="en-US" sz="1400" b="1" i="0" u="none" strike="noStrike" dirty="0">
                          <a:solidFill>
                            <a:schemeClr val="bg2"/>
                          </a:solidFill>
                          <a:effectLst/>
                          <a:latin typeface="+mn-lt"/>
                          <a:ea typeface="맑은 고딕" panose="020B0503020000020004" pitchFamily="50" charset="-127"/>
                        </a:rPr>
                        <a:t>strategy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tc>
                  <a:txBody>
                    <a:bodyPr/>
                    <a:lstStyle/>
                    <a:p>
                      <a:pPr algn="ctr" fontAlgn="b"/>
                      <a:r>
                        <a:rPr lang="en-US" sz="1400" b="1" i="0" u="none" strike="noStrike" dirty="0">
                          <a:solidFill>
                            <a:schemeClr val="bg2"/>
                          </a:solidFill>
                          <a:effectLst/>
                          <a:latin typeface="+mn-lt"/>
                          <a:ea typeface="맑은 고딕" panose="020B0503020000020004" pitchFamily="50" charset="-127"/>
                        </a:rPr>
                        <a:t>Initial time frame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extLst>
                  <a:ext uri="{0D108BD9-81ED-4DB2-BD59-A6C34878D82A}">
                    <a16:rowId xmlns="" xmlns:a16="http://schemas.microsoft.com/office/drawing/2014/main" val="4275264259"/>
                  </a:ext>
                </a:extLst>
              </a:tr>
              <a:tr h="691113">
                <a:tc>
                  <a:txBody>
                    <a:bodyPr/>
                    <a:lstStyle/>
                    <a:p>
                      <a:pPr algn="ctr" fontAlgn="b"/>
                      <a:r>
                        <a:rPr lang="en-US" sz="1200" b="0" i="0" u="none" strike="noStrike" dirty="0">
                          <a:solidFill>
                            <a:srgbClr val="000000"/>
                          </a:solidFill>
                          <a:effectLst/>
                          <a:latin typeface="+mn-lt"/>
                          <a:ea typeface="맑은 고딕" panose="020B0503020000020004" pitchFamily="50" charset="-127"/>
                        </a:rPr>
                        <a:t>JAMA 2010; 303; 333-340 </a:t>
                      </a:r>
                      <a:endParaRPr lang="en-US" sz="1200" b="0" i="0" u="none" strike="noStrike" dirty="0" smtClean="0">
                        <a:solidFill>
                          <a:srgbClr val="000000"/>
                        </a:solidFill>
                        <a:effectLst/>
                        <a:latin typeface="+mn-lt"/>
                        <a:ea typeface="맑은 고딕" panose="020B0503020000020004" pitchFamily="50" charset="-127"/>
                      </a:endParaRPr>
                    </a:p>
                    <a:p>
                      <a:pPr algn="ctr" fontAlgn="b"/>
                      <a:r>
                        <a:rPr lang="en-US" sz="1400" b="0" i="0" u="none" strike="noStrike" dirty="0" smtClean="0">
                          <a:solidFill>
                            <a:srgbClr val="000000"/>
                          </a:solidFill>
                          <a:effectLst/>
                          <a:latin typeface="+mn-lt"/>
                          <a:ea typeface="맑은 고딕" panose="020B0503020000020004" pitchFamily="50" charset="-127"/>
                        </a:rPr>
                        <a:t>(</a:t>
                      </a:r>
                      <a:r>
                        <a:rPr lang="en-US" sz="1400" b="0" i="0" u="none" strike="noStrike" dirty="0" err="1">
                          <a:solidFill>
                            <a:srgbClr val="000000"/>
                          </a:solidFill>
                          <a:effectLst/>
                          <a:latin typeface="+mn-lt"/>
                          <a:ea typeface="맑은 고딕" panose="020B0503020000020004" pitchFamily="50" charset="-127"/>
                        </a:rPr>
                        <a:t>ThermoCool</a:t>
                      </a:r>
                      <a:r>
                        <a:rPr lang="en-US" sz="1400" b="0" i="0" u="none" strike="noStrike" dirty="0">
                          <a:solidFill>
                            <a:srgbClr val="000000"/>
                          </a:solidFill>
                          <a:effectLst/>
                          <a:latin typeface="+mn-lt"/>
                          <a:ea typeface="맑은 고딕" panose="020B0503020000020004" pitchFamily="50" charset="-127"/>
                        </a:rPr>
                        <a:t> AF) </a:t>
                      </a:r>
                      <a:endParaRPr lang="en-US" sz="1200" b="0" i="0" u="none" strike="noStrike" dirty="0">
                        <a:solidFill>
                          <a:srgbClr val="000000"/>
                        </a:solidFill>
                        <a:effectLst/>
                        <a:latin typeface="+mn-lt"/>
                        <a:ea typeface="맑은 고딕" panose="020B0503020000020004" pitchFamily="50" charset="-127"/>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200" b="0" i="0" u="none" strike="noStrike" dirty="0">
                          <a:solidFill>
                            <a:srgbClr val="000000"/>
                          </a:solidFill>
                          <a:effectLst/>
                          <a:latin typeface="+mn-lt"/>
                          <a:ea typeface="맑은 고딕" panose="020B0503020000020004" pitchFamily="50" charset="-127"/>
                        </a:rPr>
                        <a:t>2010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dirty="0">
                          <a:solidFill>
                            <a:srgbClr val="000000"/>
                          </a:solidFill>
                          <a:effectLst/>
                          <a:latin typeface="+mn-lt"/>
                          <a:ea typeface="맑은 고딕" panose="020B0503020000020004" pitchFamily="50" charset="-127"/>
                        </a:rPr>
                        <a:t>Randomized to RF ablation </a:t>
                      </a:r>
                      <a:r>
                        <a:rPr lang="en-US" sz="1200" b="0" i="0" u="none" strike="noStrike" dirty="0" smtClean="0">
                          <a:solidFill>
                            <a:srgbClr val="000000"/>
                          </a:solidFill>
                          <a:effectLst/>
                          <a:latin typeface="+mn-lt"/>
                          <a:ea typeface="맑은 고딕" panose="020B0503020000020004" pitchFamily="50" charset="-127"/>
                        </a:rPr>
                        <a:t>or</a:t>
                      </a:r>
                    </a:p>
                    <a:p>
                      <a:pPr algn="ctr" fontAlgn="b"/>
                      <a:r>
                        <a:rPr lang="en-US" sz="1200" b="0" i="0" u="none" strike="noStrike" dirty="0" smtClean="0">
                          <a:solidFill>
                            <a:srgbClr val="000000"/>
                          </a:solidFill>
                          <a:effectLst/>
                          <a:latin typeface="+mn-lt"/>
                          <a:ea typeface="맑은 고딕" panose="020B0503020000020004" pitchFamily="50" charset="-127"/>
                        </a:rPr>
                        <a:t> </a:t>
                      </a:r>
                      <a:r>
                        <a:rPr lang="en-US" sz="1200" b="0" i="0" u="none" strike="noStrike" dirty="0">
                          <a:solidFill>
                            <a:srgbClr val="000000"/>
                          </a:solidFill>
                          <a:effectLst/>
                          <a:latin typeface="+mn-lt"/>
                          <a:ea typeface="맑은 고딕" panose="020B0503020000020004" pitchFamily="50" charset="-127"/>
                        </a:rPr>
                        <a:t>AAD, multicenter</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200" b="0" i="0" u="none" strike="noStrike" dirty="0">
                          <a:solidFill>
                            <a:srgbClr val="000000"/>
                          </a:solidFill>
                          <a:effectLst/>
                          <a:latin typeface="+mn-lt"/>
                          <a:ea typeface="맑은 고딕" panose="020B0503020000020004" pitchFamily="50" charset="-127"/>
                        </a:rPr>
                        <a:t>167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dirty="0">
                          <a:solidFill>
                            <a:srgbClr val="000000"/>
                          </a:solidFill>
                          <a:effectLst/>
                          <a:latin typeface="+mn-lt"/>
                          <a:ea typeface="맑은 고딕" panose="020B0503020000020004" pitchFamily="50" charset="-127"/>
                        </a:rPr>
                        <a:t>Paroxysmal</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dirty="0">
                          <a:solidFill>
                            <a:srgbClr val="000000"/>
                          </a:solidFill>
                          <a:effectLst/>
                          <a:latin typeface="+mn-lt"/>
                          <a:ea typeface="맑은 고딕" panose="020B0503020000020004" pitchFamily="50" charset="-127"/>
                        </a:rPr>
                        <a:t>PVI, optional CFAEs </a:t>
                      </a:r>
                      <a:endParaRPr lang="en-US" sz="1200" b="0" i="0" u="none" strike="noStrike" dirty="0" smtClean="0">
                        <a:solidFill>
                          <a:srgbClr val="000000"/>
                        </a:solidFill>
                        <a:effectLst/>
                        <a:latin typeface="+mn-lt"/>
                        <a:ea typeface="맑은 고딕" panose="020B0503020000020004" pitchFamily="50" charset="-127"/>
                      </a:endParaRPr>
                    </a:p>
                    <a:p>
                      <a:pPr algn="ctr" fontAlgn="b"/>
                      <a:r>
                        <a:rPr lang="en-US" sz="1200" b="0" i="0" u="none" strike="noStrike" dirty="0" smtClean="0">
                          <a:solidFill>
                            <a:srgbClr val="000000"/>
                          </a:solidFill>
                          <a:effectLst/>
                          <a:latin typeface="+mn-lt"/>
                          <a:ea typeface="맑은 고딕" panose="020B0503020000020004" pitchFamily="50" charset="-127"/>
                        </a:rPr>
                        <a:t>and </a:t>
                      </a:r>
                      <a:r>
                        <a:rPr lang="en-US" sz="1200" b="0" i="0" u="none" strike="noStrike" dirty="0">
                          <a:solidFill>
                            <a:srgbClr val="000000"/>
                          </a:solidFill>
                          <a:effectLst/>
                          <a:latin typeface="+mn-lt"/>
                          <a:ea typeface="맑은 고딕" panose="020B0503020000020004" pitchFamily="50" charset="-127"/>
                        </a:rPr>
                        <a:t>lines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dirty="0">
                          <a:solidFill>
                            <a:srgbClr val="000000"/>
                          </a:solidFill>
                          <a:effectLst/>
                          <a:latin typeface="+mn-lt"/>
                          <a:ea typeface="맑은 고딕" panose="020B0503020000020004" pitchFamily="50" charset="-127"/>
                        </a:rPr>
                        <a:t>12 months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167941316"/>
                  </a:ext>
                </a:extLst>
              </a:tr>
              <a:tr h="792088">
                <a:tc>
                  <a:txBody>
                    <a:bodyPr/>
                    <a:lstStyle/>
                    <a:p>
                      <a:pPr algn="ctr" fontAlgn="b"/>
                      <a:r>
                        <a:rPr lang="en-US" sz="1200" b="0" i="0" u="none" strike="noStrike" dirty="0">
                          <a:solidFill>
                            <a:srgbClr val="000000"/>
                          </a:solidFill>
                          <a:effectLst/>
                          <a:latin typeface="+mn-lt"/>
                          <a:ea typeface="맑은 고딕" panose="020B0503020000020004" pitchFamily="50" charset="-127"/>
                        </a:rPr>
                        <a:t>JACC 2013; 61: </a:t>
                      </a:r>
                      <a:r>
                        <a:rPr lang="en-US" sz="1200" b="0" i="0" u="none" strike="noStrike" dirty="0" smtClean="0">
                          <a:solidFill>
                            <a:srgbClr val="000000"/>
                          </a:solidFill>
                          <a:effectLst/>
                          <a:latin typeface="+mn-lt"/>
                          <a:ea typeface="맑은 고딕" panose="020B0503020000020004" pitchFamily="50" charset="-127"/>
                        </a:rPr>
                        <a:t>1713-1723 </a:t>
                      </a:r>
                    </a:p>
                    <a:p>
                      <a:pPr algn="ctr" fontAlgn="b"/>
                      <a:r>
                        <a:rPr lang="en-US" sz="1400" b="0" i="0" u="none" strike="noStrike" dirty="0" smtClean="0">
                          <a:solidFill>
                            <a:srgbClr val="000000"/>
                          </a:solidFill>
                          <a:effectLst/>
                          <a:latin typeface="+mn-lt"/>
                          <a:ea typeface="맑은 고딕" panose="020B0503020000020004" pitchFamily="50" charset="-127"/>
                        </a:rPr>
                        <a:t>(</a:t>
                      </a:r>
                      <a:r>
                        <a:rPr lang="en-US" sz="1400" b="0" i="0" u="none" strike="noStrike" dirty="0">
                          <a:solidFill>
                            <a:srgbClr val="000000"/>
                          </a:solidFill>
                          <a:effectLst/>
                          <a:latin typeface="+mn-lt"/>
                          <a:ea typeface="맑은 고딕" panose="020B0503020000020004" pitchFamily="50" charset="-127"/>
                        </a:rPr>
                        <a:t>STOP AF) </a:t>
                      </a:r>
                      <a:endParaRPr lang="en-US" sz="1200" b="0" i="0" u="none" strike="noStrike" dirty="0">
                        <a:solidFill>
                          <a:srgbClr val="000000"/>
                        </a:solidFill>
                        <a:effectLst/>
                        <a:latin typeface="+mn-lt"/>
                        <a:ea typeface="맑은 고딕" panose="020B0503020000020004" pitchFamily="50" charset="-127"/>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200" b="0" i="0" u="none" strike="noStrike" dirty="0">
                          <a:solidFill>
                            <a:srgbClr val="000000"/>
                          </a:solidFill>
                          <a:effectLst/>
                          <a:latin typeface="+mn-lt"/>
                          <a:ea typeface="맑은 고딕" panose="020B0503020000020004" pitchFamily="50" charset="-127"/>
                        </a:rPr>
                        <a:t>2013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dirty="0">
                          <a:solidFill>
                            <a:srgbClr val="000000"/>
                          </a:solidFill>
                          <a:effectLst/>
                          <a:latin typeface="+mn-lt"/>
                          <a:ea typeface="맑은 고딕" panose="020B0503020000020004" pitchFamily="50" charset="-127"/>
                        </a:rPr>
                        <a:t>Randomized to </a:t>
                      </a:r>
                      <a:r>
                        <a:rPr lang="en-US" sz="1200" b="0" i="0" u="none" strike="noStrike" dirty="0" err="1">
                          <a:solidFill>
                            <a:srgbClr val="000000"/>
                          </a:solidFill>
                          <a:effectLst/>
                          <a:latin typeface="+mn-lt"/>
                          <a:ea typeface="맑은 고딕" panose="020B0503020000020004" pitchFamily="50" charset="-127"/>
                        </a:rPr>
                        <a:t>cryoballoon</a:t>
                      </a:r>
                      <a:r>
                        <a:rPr lang="en-US" sz="1200" b="0" i="0" u="none" strike="noStrike" dirty="0">
                          <a:solidFill>
                            <a:srgbClr val="000000"/>
                          </a:solidFill>
                          <a:effectLst/>
                          <a:latin typeface="+mn-lt"/>
                          <a:ea typeface="맑은 고딕" panose="020B0503020000020004" pitchFamily="50" charset="-127"/>
                        </a:rPr>
                        <a:t> </a:t>
                      </a:r>
                      <a:endParaRPr lang="en-US" sz="1200" b="0" i="0" u="none" strike="noStrike" dirty="0" smtClean="0">
                        <a:solidFill>
                          <a:srgbClr val="000000"/>
                        </a:solidFill>
                        <a:effectLst/>
                        <a:latin typeface="+mn-lt"/>
                        <a:ea typeface="맑은 고딕" panose="020B0503020000020004" pitchFamily="50" charset="-127"/>
                      </a:endParaRPr>
                    </a:p>
                    <a:p>
                      <a:pPr algn="ctr" fontAlgn="b"/>
                      <a:r>
                        <a:rPr lang="en-US" sz="1200" b="0" i="0" u="none" strike="noStrike" dirty="0" smtClean="0">
                          <a:solidFill>
                            <a:srgbClr val="000000"/>
                          </a:solidFill>
                          <a:effectLst/>
                          <a:latin typeface="+mn-lt"/>
                          <a:ea typeface="맑은 고딕" panose="020B0503020000020004" pitchFamily="50" charset="-127"/>
                        </a:rPr>
                        <a:t>ablation </a:t>
                      </a:r>
                      <a:r>
                        <a:rPr lang="en-US" sz="1200" b="0" i="0" u="none" strike="noStrike" dirty="0">
                          <a:solidFill>
                            <a:srgbClr val="000000"/>
                          </a:solidFill>
                          <a:effectLst/>
                          <a:latin typeface="+mn-lt"/>
                          <a:ea typeface="맑은 고딕" panose="020B0503020000020004" pitchFamily="50" charset="-127"/>
                        </a:rPr>
                        <a:t>or AAD, multicenter</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200" b="0" i="0" u="none" strike="noStrike" dirty="0">
                          <a:solidFill>
                            <a:srgbClr val="000000"/>
                          </a:solidFill>
                          <a:effectLst/>
                          <a:latin typeface="+mn-lt"/>
                          <a:ea typeface="맑은 고딕" panose="020B0503020000020004" pitchFamily="50" charset="-127"/>
                        </a:rPr>
                        <a:t>245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dirty="0">
                          <a:solidFill>
                            <a:srgbClr val="000000"/>
                          </a:solidFill>
                          <a:effectLst/>
                          <a:latin typeface="+mn-lt"/>
                          <a:ea typeface="맑은 고딕" panose="020B0503020000020004" pitchFamily="50" charset="-127"/>
                        </a:rPr>
                        <a:t>Paroxysmal</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dirty="0">
                          <a:solidFill>
                            <a:srgbClr val="000000"/>
                          </a:solidFill>
                          <a:effectLst/>
                          <a:latin typeface="+mn-lt"/>
                          <a:ea typeface="맑은 고딕" panose="020B0503020000020004" pitchFamily="50" charset="-127"/>
                        </a:rPr>
                        <a:t>PVI</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dirty="0">
                          <a:solidFill>
                            <a:srgbClr val="000000"/>
                          </a:solidFill>
                          <a:effectLst/>
                          <a:latin typeface="+mn-lt"/>
                          <a:ea typeface="맑은 고딕" panose="020B0503020000020004" pitchFamily="50" charset="-127"/>
                        </a:rPr>
                        <a:t>12 months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3046284270"/>
                  </a:ext>
                </a:extLst>
              </a:tr>
              <a:tr h="978136">
                <a:tc>
                  <a:txBody>
                    <a:bodyPr/>
                    <a:lstStyle/>
                    <a:p>
                      <a:pPr algn="ctr" fontAlgn="b"/>
                      <a:r>
                        <a:rPr lang="en-US" sz="1200" b="0" i="0" u="none" strike="noStrike" dirty="0">
                          <a:solidFill>
                            <a:srgbClr val="000000"/>
                          </a:solidFill>
                          <a:effectLst/>
                          <a:latin typeface="+mn-lt"/>
                          <a:ea typeface="맑은 고딕" panose="020B0503020000020004" pitchFamily="50" charset="-127"/>
                        </a:rPr>
                        <a:t>Heart Rhythm  2014; 11: 202-209 </a:t>
                      </a:r>
                      <a:endParaRPr lang="en-US" sz="1200" b="0" i="0" u="none" strike="noStrike" dirty="0" smtClean="0">
                        <a:solidFill>
                          <a:srgbClr val="000000"/>
                        </a:solidFill>
                        <a:effectLst/>
                        <a:latin typeface="+mn-lt"/>
                        <a:ea typeface="맑은 고딕" panose="020B0503020000020004" pitchFamily="50" charset="-127"/>
                      </a:endParaRPr>
                    </a:p>
                    <a:p>
                      <a:pPr algn="ctr" fontAlgn="b"/>
                      <a:r>
                        <a:rPr lang="en-US" sz="1400" b="0" i="0" u="none" strike="noStrike" dirty="0" smtClean="0">
                          <a:solidFill>
                            <a:srgbClr val="000000"/>
                          </a:solidFill>
                          <a:effectLst/>
                          <a:latin typeface="+mn-lt"/>
                          <a:ea typeface="맑은 고딕" panose="020B0503020000020004" pitchFamily="50" charset="-127"/>
                        </a:rPr>
                        <a:t>(</a:t>
                      </a:r>
                      <a:r>
                        <a:rPr lang="en-US" sz="1400" b="0" i="0" u="none" strike="noStrike" dirty="0">
                          <a:solidFill>
                            <a:srgbClr val="000000"/>
                          </a:solidFill>
                          <a:effectLst/>
                          <a:latin typeface="+mn-lt"/>
                          <a:ea typeface="맑은 고딕" panose="020B0503020000020004" pitchFamily="50" charset="-127"/>
                        </a:rPr>
                        <a:t>TTOP</a:t>
                      </a:r>
                      <a:r>
                        <a:rPr lang="en-US" sz="1400" b="0" i="0" u="none" strike="noStrike" dirty="0" smtClean="0">
                          <a:solidFill>
                            <a:srgbClr val="000000"/>
                          </a:solidFill>
                          <a:effectLst/>
                          <a:latin typeface="+mn-lt"/>
                          <a:ea typeface="맑은 고딕" panose="020B0503020000020004" pitchFamily="50" charset="-127"/>
                        </a:rPr>
                        <a:t>) </a:t>
                      </a:r>
                      <a:endParaRPr lang="en-US" sz="1200" b="0" i="0" u="none" strike="noStrike" dirty="0">
                        <a:solidFill>
                          <a:srgbClr val="000000"/>
                        </a:solidFill>
                        <a:effectLst/>
                        <a:latin typeface="+mn-lt"/>
                        <a:ea typeface="맑은 고딕" panose="020B0503020000020004" pitchFamily="50" charset="-127"/>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200" b="0" i="0" u="none" strike="noStrike" dirty="0">
                          <a:solidFill>
                            <a:srgbClr val="000000"/>
                          </a:solidFill>
                          <a:effectLst/>
                          <a:latin typeface="+mn-lt"/>
                          <a:ea typeface="맑은 고딕" panose="020B0503020000020004" pitchFamily="50" charset="-127"/>
                        </a:rPr>
                        <a:t>2014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dirty="0">
                          <a:solidFill>
                            <a:srgbClr val="000000"/>
                          </a:solidFill>
                          <a:effectLst/>
                          <a:latin typeface="+mn-lt"/>
                          <a:ea typeface="맑은 고딕" panose="020B0503020000020004" pitchFamily="50" charset="-127"/>
                        </a:rPr>
                        <a:t>Randomized to phased </a:t>
                      </a:r>
                      <a:r>
                        <a:rPr lang="en-US" sz="1200" b="0" i="0" u="none" strike="noStrike" dirty="0" smtClean="0">
                          <a:solidFill>
                            <a:srgbClr val="000000"/>
                          </a:solidFill>
                          <a:effectLst/>
                          <a:latin typeface="+mn-lt"/>
                          <a:ea typeface="맑은 고딕" panose="020B0503020000020004" pitchFamily="50" charset="-127"/>
                        </a:rPr>
                        <a:t>RF            </a:t>
                      </a:r>
                      <a:r>
                        <a:rPr lang="en-US" sz="1200" b="0" i="0" u="none" strike="noStrike" dirty="0">
                          <a:solidFill>
                            <a:srgbClr val="000000"/>
                          </a:solidFill>
                          <a:effectLst/>
                          <a:latin typeface="+mn-lt"/>
                          <a:ea typeface="맑은 고딕" panose="020B0503020000020004" pitchFamily="50" charset="-127"/>
                        </a:rPr>
                        <a:t>ablation or AAD/cardioversion, </a:t>
                      </a:r>
                      <a:r>
                        <a:rPr lang="en-US" sz="1200" b="0" i="0" u="none" strike="noStrike" dirty="0" smtClean="0">
                          <a:solidFill>
                            <a:srgbClr val="000000"/>
                          </a:solidFill>
                          <a:effectLst/>
                          <a:latin typeface="+mn-lt"/>
                          <a:ea typeface="맑은 고딕" panose="020B0503020000020004" pitchFamily="50" charset="-127"/>
                        </a:rPr>
                        <a:t>multicenter</a:t>
                      </a:r>
                    </a:p>
                    <a:p>
                      <a:pPr marL="0" marR="0" lvl="0" indent="0" algn="ctr" defTabSz="914400" rtl="0" eaLnBrk="1" fontAlgn="b" latinLnBrk="1" hangingPunct="1">
                        <a:lnSpc>
                          <a:spcPct val="100000"/>
                        </a:lnSpc>
                        <a:spcBef>
                          <a:spcPts val="0"/>
                        </a:spcBef>
                        <a:spcAft>
                          <a:spcPts val="0"/>
                        </a:spcAft>
                        <a:buClrTx/>
                        <a:buSzTx/>
                        <a:buFontTx/>
                        <a:buNone/>
                        <a:tabLst/>
                        <a:defRPr/>
                      </a:pPr>
                      <a:r>
                        <a:rPr kumimoji="0" lang="en-US" altLang="ko-KR" sz="1050" b="0" kern="1200" dirty="0" err="1" smtClean="0">
                          <a:solidFill>
                            <a:schemeClr val="dk1"/>
                          </a:solidFill>
                          <a:effectLst/>
                          <a:latin typeface="+mn-lt"/>
                          <a:ea typeface="+mn-ea"/>
                          <a:cs typeface="+mn-cs"/>
                        </a:rPr>
                        <a:t>nonirrigated</a:t>
                      </a:r>
                      <a:r>
                        <a:rPr kumimoji="0" lang="en-US" altLang="ko-KR" sz="1050" b="0" kern="1200" dirty="0" smtClean="0">
                          <a:solidFill>
                            <a:schemeClr val="dk1"/>
                          </a:solidFill>
                          <a:effectLst/>
                          <a:latin typeface="+mn-lt"/>
                          <a:ea typeface="+mn-ea"/>
                          <a:cs typeface="+mn-cs"/>
                        </a:rPr>
                        <a:t> circumferential </a:t>
                      </a:r>
                      <a:r>
                        <a:rPr kumimoji="0" lang="en-US" altLang="ko-KR" sz="1050" b="0" kern="1200" dirty="0" err="1" smtClean="0">
                          <a:solidFill>
                            <a:schemeClr val="dk1"/>
                          </a:solidFill>
                          <a:effectLst/>
                          <a:latin typeface="+mn-lt"/>
                          <a:ea typeface="+mn-ea"/>
                          <a:cs typeface="+mn-cs"/>
                        </a:rPr>
                        <a:t>multielectrode</a:t>
                      </a:r>
                      <a:r>
                        <a:rPr kumimoji="0" lang="en-US" altLang="ko-KR" sz="1050" b="0" kern="1200" dirty="0" smtClean="0">
                          <a:solidFill>
                            <a:schemeClr val="dk1"/>
                          </a:solidFill>
                          <a:effectLst/>
                          <a:latin typeface="+mn-lt"/>
                          <a:ea typeface="+mn-ea"/>
                          <a:cs typeface="+mn-cs"/>
                        </a:rPr>
                        <a:t> ablation catheters with duty cycled phased RF energy</a:t>
                      </a:r>
                      <a:endParaRPr lang="en-US" sz="1050" b="0" i="0" u="none" strike="noStrike" dirty="0">
                        <a:solidFill>
                          <a:srgbClr val="000000"/>
                        </a:solidFill>
                        <a:effectLst/>
                        <a:latin typeface="+mn-lt"/>
                        <a:ea typeface="맑은 고딕" panose="020B0503020000020004" pitchFamily="50" charset="-127"/>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200" b="0" i="0" u="none" strike="noStrike" dirty="0">
                          <a:solidFill>
                            <a:srgbClr val="000000"/>
                          </a:solidFill>
                          <a:effectLst/>
                          <a:latin typeface="+mn-lt"/>
                          <a:ea typeface="맑은 고딕" panose="020B0503020000020004" pitchFamily="50" charset="-127"/>
                        </a:rPr>
                        <a:t>210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dirty="0">
                          <a:solidFill>
                            <a:srgbClr val="000000"/>
                          </a:solidFill>
                          <a:effectLst/>
                          <a:latin typeface="+mn-lt"/>
                          <a:ea typeface="맑은 고딕" panose="020B0503020000020004" pitchFamily="50" charset="-127"/>
                        </a:rPr>
                        <a:t>Persistent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dirty="0">
                          <a:solidFill>
                            <a:srgbClr val="000000"/>
                          </a:solidFill>
                          <a:effectLst/>
                          <a:latin typeface="+mn-lt"/>
                          <a:ea typeface="맑은 고딕" panose="020B0503020000020004" pitchFamily="50" charset="-127"/>
                        </a:rPr>
                        <a:t>PVI + CFAEs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dirty="0">
                          <a:solidFill>
                            <a:srgbClr val="000000"/>
                          </a:solidFill>
                          <a:effectLst/>
                          <a:latin typeface="+mn-lt"/>
                          <a:ea typeface="맑은 고딕" panose="020B0503020000020004" pitchFamily="50" charset="-127"/>
                        </a:rPr>
                        <a:t>6 months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3550218237"/>
                  </a:ext>
                </a:extLst>
              </a:tr>
              <a:tr h="960102">
                <a:tc>
                  <a:txBody>
                    <a:bodyPr/>
                    <a:lstStyle/>
                    <a:p>
                      <a:pPr algn="ctr" fontAlgn="b"/>
                      <a:r>
                        <a:rPr lang="da-DK" sz="1200" b="0" i="0" u="none" strike="noStrike" dirty="0">
                          <a:solidFill>
                            <a:srgbClr val="000000"/>
                          </a:solidFill>
                          <a:effectLst/>
                          <a:latin typeface="+mn-lt"/>
                          <a:ea typeface="맑은 고딕" panose="020B0503020000020004" pitchFamily="50" charset="-127"/>
                        </a:rPr>
                        <a:t>JACC 2014; 64: </a:t>
                      </a:r>
                      <a:r>
                        <a:rPr lang="da-DK" sz="1200" b="0" i="0" u="none" strike="noStrike" dirty="0" smtClean="0">
                          <a:solidFill>
                            <a:srgbClr val="000000"/>
                          </a:solidFill>
                          <a:effectLst/>
                          <a:latin typeface="+mn-lt"/>
                          <a:ea typeface="맑은 고딕" panose="020B0503020000020004" pitchFamily="50" charset="-127"/>
                        </a:rPr>
                        <a:t>647-656 </a:t>
                      </a:r>
                    </a:p>
                    <a:p>
                      <a:pPr algn="ctr" fontAlgn="b"/>
                      <a:r>
                        <a:rPr lang="da-DK" sz="1400" b="0" i="0" u="none" strike="noStrike" dirty="0" smtClean="0">
                          <a:solidFill>
                            <a:srgbClr val="000000"/>
                          </a:solidFill>
                          <a:effectLst/>
                          <a:latin typeface="+mn-lt"/>
                          <a:ea typeface="맑은 고딕" panose="020B0503020000020004" pitchFamily="50" charset="-127"/>
                        </a:rPr>
                        <a:t>(</a:t>
                      </a:r>
                      <a:r>
                        <a:rPr lang="da-DK" sz="1400" b="0" i="0" u="none" strike="noStrike" dirty="0">
                          <a:solidFill>
                            <a:srgbClr val="000000"/>
                          </a:solidFill>
                          <a:effectLst/>
                          <a:latin typeface="+mn-lt"/>
                          <a:ea typeface="맑은 고딕" panose="020B0503020000020004" pitchFamily="50" charset="-127"/>
                        </a:rPr>
                        <a:t>SMART-AF) </a:t>
                      </a:r>
                      <a:endParaRPr lang="da-DK" sz="1200" b="0" i="0" u="none" strike="noStrike" dirty="0">
                        <a:solidFill>
                          <a:srgbClr val="000000"/>
                        </a:solidFill>
                        <a:effectLst/>
                        <a:latin typeface="+mn-lt"/>
                        <a:ea typeface="맑은 고딕" panose="020B0503020000020004" pitchFamily="50" charset="-127"/>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200" b="0" i="0" u="none" strike="noStrike">
                          <a:solidFill>
                            <a:srgbClr val="000000"/>
                          </a:solidFill>
                          <a:effectLst/>
                          <a:latin typeface="+mn-lt"/>
                          <a:ea typeface="맑은 고딕" panose="020B0503020000020004" pitchFamily="50" charset="-127"/>
                        </a:rPr>
                        <a:t>2014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dirty="0" smtClean="0">
                          <a:solidFill>
                            <a:srgbClr val="000000"/>
                          </a:solidFill>
                          <a:effectLst/>
                          <a:latin typeface="+mn-lt"/>
                          <a:ea typeface="맑은 고딕" panose="020B0503020000020004" pitchFamily="50" charset="-127"/>
                        </a:rPr>
                        <a:t>Nonrandomized </a:t>
                      </a:r>
                      <a:r>
                        <a:rPr lang="en-US" sz="1200" b="0" i="0" u="none" strike="noStrike" dirty="0">
                          <a:solidFill>
                            <a:srgbClr val="000000"/>
                          </a:solidFill>
                          <a:effectLst/>
                          <a:latin typeface="+mn-lt"/>
                          <a:ea typeface="맑은 고딕" panose="020B0503020000020004" pitchFamily="50" charset="-127"/>
                        </a:rPr>
                        <a:t>multicenter </a:t>
                      </a:r>
                      <a:endParaRPr lang="en-US" sz="1200" b="0" i="0" u="none" strike="noStrike" dirty="0" smtClean="0">
                        <a:solidFill>
                          <a:srgbClr val="000000"/>
                        </a:solidFill>
                        <a:effectLst/>
                        <a:latin typeface="+mn-lt"/>
                        <a:ea typeface="맑은 고딕" panose="020B0503020000020004" pitchFamily="50" charset="-127"/>
                      </a:endParaRPr>
                    </a:p>
                    <a:p>
                      <a:pPr algn="ctr" fontAlgn="b"/>
                      <a:r>
                        <a:rPr lang="en-US" sz="1200" b="0" i="0" u="none" strike="noStrike" dirty="0" smtClean="0">
                          <a:solidFill>
                            <a:srgbClr val="000000"/>
                          </a:solidFill>
                          <a:effectLst/>
                          <a:latin typeface="+mn-lt"/>
                          <a:ea typeface="맑은 고딕" panose="020B0503020000020004" pitchFamily="50" charset="-127"/>
                        </a:rPr>
                        <a:t>study </a:t>
                      </a:r>
                      <a:r>
                        <a:rPr lang="en-US" sz="1200" b="0" i="0" u="none" strike="noStrike" dirty="0">
                          <a:solidFill>
                            <a:srgbClr val="000000"/>
                          </a:solidFill>
                          <a:effectLst/>
                          <a:latin typeface="+mn-lt"/>
                          <a:ea typeface="맑은 고딕" panose="020B0503020000020004" pitchFamily="50" charset="-127"/>
                        </a:rPr>
                        <a:t>of </a:t>
                      </a:r>
                      <a:r>
                        <a:rPr lang="en-US" sz="1200" b="0" i="0" u="none" strike="noStrike" dirty="0" smtClean="0">
                          <a:solidFill>
                            <a:srgbClr val="000000"/>
                          </a:solidFill>
                          <a:effectLst/>
                          <a:latin typeface="+mn-lt"/>
                          <a:ea typeface="맑은 고딕" panose="020B0503020000020004" pitchFamily="50" charset="-127"/>
                        </a:rPr>
                        <a:t>CF </a:t>
                      </a:r>
                      <a:r>
                        <a:rPr lang="en-US" sz="1200" b="0" i="0" u="none" strike="noStrike" dirty="0">
                          <a:solidFill>
                            <a:srgbClr val="000000"/>
                          </a:solidFill>
                          <a:effectLst/>
                          <a:latin typeface="+mn-lt"/>
                          <a:ea typeface="맑은 고딕" panose="020B0503020000020004" pitchFamily="50" charset="-127"/>
                        </a:rPr>
                        <a:t>sensing </a:t>
                      </a:r>
                      <a:endParaRPr lang="en-US" sz="1200" b="0" i="0" u="none" strike="noStrike" dirty="0" smtClean="0">
                        <a:solidFill>
                          <a:srgbClr val="000000"/>
                        </a:solidFill>
                        <a:effectLst/>
                        <a:latin typeface="+mn-lt"/>
                        <a:ea typeface="맑은 고딕" panose="020B0503020000020004" pitchFamily="50" charset="-127"/>
                      </a:endParaRPr>
                    </a:p>
                    <a:p>
                      <a:pPr algn="ctr" fontAlgn="b"/>
                      <a:r>
                        <a:rPr lang="en-US" sz="1200" b="0" i="0" u="none" strike="noStrike" dirty="0" smtClean="0">
                          <a:solidFill>
                            <a:srgbClr val="000000"/>
                          </a:solidFill>
                          <a:effectLst/>
                          <a:latin typeface="+mn-lt"/>
                          <a:ea typeface="맑은 고딕" panose="020B0503020000020004" pitchFamily="50" charset="-127"/>
                        </a:rPr>
                        <a:t>RF </a:t>
                      </a:r>
                      <a:r>
                        <a:rPr lang="en-US" sz="1200" b="0" i="0" u="none" strike="noStrike" dirty="0">
                          <a:solidFill>
                            <a:srgbClr val="000000"/>
                          </a:solidFill>
                          <a:effectLst/>
                          <a:latin typeface="+mn-lt"/>
                          <a:ea typeface="맑은 고딕" panose="020B0503020000020004" pitchFamily="50" charset="-127"/>
                        </a:rPr>
                        <a:t>catheter, comparing to </a:t>
                      </a:r>
                      <a:endParaRPr lang="en-US" sz="1200" b="0" i="0" u="none" strike="noStrike" dirty="0" smtClean="0">
                        <a:solidFill>
                          <a:srgbClr val="000000"/>
                        </a:solidFill>
                        <a:effectLst/>
                        <a:latin typeface="+mn-lt"/>
                        <a:ea typeface="맑은 고딕" panose="020B0503020000020004" pitchFamily="50" charset="-127"/>
                      </a:endParaRPr>
                    </a:p>
                    <a:p>
                      <a:pPr algn="ctr" fontAlgn="b"/>
                      <a:r>
                        <a:rPr lang="en-US" sz="1200" b="0" i="0" u="none" strike="noStrike" dirty="0" smtClean="0">
                          <a:solidFill>
                            <a:srgbClr val="000000"/>
                          </a:solidFill>
                          <a:effectLst/>
                          <a:latin typeface="+mn-lt"/>
                          <a:ea typeface="맑은 고딕" panose="020B0503020000020004" pitchFamily="50" charset="-127"/>
                        </a:rPr>
                        <a:t>performance </a:t>
                      </a:r>
                      <a:r>
                        <a:rPr lang="en-US" sz="1200" b="0" i="0" u="none" strike="noStrike" dirty="0">
                          <a:solidFill>
                            <a:srgbClr val="000000"/>
                          </a:solidFill>
                          <a:effectLst/>
                          <a:latin typeface="+mn-lt"/>
                          <a:ea typeface="맑은 고딕" panose="020B0503020000020004" pitchFamily="50" charset="-127"/>
                        </a:rPr>
                        <a:t>goals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200" b="0" i="0" u="none" strike="noStrike" dirty="0">
                          <a:solidFill>
                            <a:srgbClr val="000000"/>
                          </a:solidFill>
                          <a:effectLst/>
                          <a:latin typeface="+mn-lt"/>
                          <a:ea typeface="맑은 고딕" panose="020B0503020000020004" pitchFamily="50" charset="-127"/>
                        </a:rPr>
                        <a:t>172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dirty="0">
                          <a:solidFill>
                            <a:srgbClr val="000000"/>
                          </a:solidFill>
                          <a:effectLst/>
                          <a:latin typeface="+mn-lt"/>
                          <a:ea typeface="맑은 고딕" panose="020B0503020000020004" pitchFamily="50" charset="-127"/>
                        </a:rPr>
                        <a:t>Paroxysmal</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dirty="0">
                          <a:solidFill>
                            <a:srgbClr val="000000"/>
                          </a:solidFill>
                          <a:effectLst/>
                          <a:latin typeface="+mn-lt"/>
                          <a:ea typeface="맑은 고딕" panose="020B0503020000020004" pitchFamily="50" charset="-127"/>
                        </a:rPr>
                        <a:t>PVI, optional CFAEs </a:t>
                      </a:r>
                      <a:endParaRPr lang="en-US" sz="1200" b="0" i="0" u="none" strike="noStrike" dirty="0" smtClean="0">
                        <a:solidFill>
                          <a:srgbClr val="000000"/>
                        </a:solidFill>
                        <a:effectLst/>
                        <a:latin typeface="+mn-lt"/>
                        <a:ea typeface="맑은 고딕" panose="020B0503020000020004" pitchFamily="50" charset="-127"/>
                      </a:endParaRPr>
                    </a:p>
                    <a:p>
                      <a:pPr algn="ctr" fontAlgn="b"/>
                      <a:r>
                        <a:rPr lang="en-US" sz="1200" b="0" i="0" u="none" strike="noStrike" dirty="0" smtClean="0">
                          <a:solidFill>
                            <a:srgbClr val="000000"/>
                          </a:solidFill>
                          <a:effectLst/>
                          <a:latin typeface="+mn-lt"/>
                          <a:ea typeface="맑은 고딕" panose="020B0503020000020004" pitchFamily="50" charset="-127"/>
                        </a:rPr>
                        <a:t>and </a:t>
                      </a:r>
                      <a:r>
                        <a:rPr lang="en-US" sz="1200" b="0" i="0" u="none" strike="noStrike" dirty="0">
                          <a:solidFill>
                            <a:srgbClr val="000000"/>
                          </a:solidFill>
                          <a:effectLst/>
                          <a:latin typeface="+mn-lt"/>
                          <a:ea typeface="맑은 고딕" panose="020B0503020000020004" pitchFamily="50" charset="-127"/>
                        </a:rPr>
                        <a:t>lines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dirty="0">
                          <a:solidFill>
                            <a:srgbClr val="000000"/>
                          </a:solidFill>
                          <a:effectLst/>
                          <a:latin typeface="+mn-lt"/>
                          <a:ea typeface="맑은 고딕" panose="020B0503020000020004" pitchFamily="50" charset="-127"/>
                        </a:rPr>
                        <a:t>12 months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903454138"/>
                  </a:ext>
                </a:extLst>
              </a:tr>
              <a:tr h="770061">
                <a:tc>
                  <a:txBody>
                    <a:bodyPr/>
                    <a:lstStyle/>
                    <a:p>
                      <a:pPr algn="ctr" fontAlgn="b"/>
                      <a:r>
                        <a:rPr lang="en-US" sz="1200" b="0" i="0" u="none" strike="noStrike" dirty="0">
                          <a:solidFill>
                            <a:srgbClr val="000000"/>
                          </a:solidFill>
                          <a:effectLst/>
                          <a:latin typeface="+mn-lt"/>
                          <a:ea typeface="맑은 고딕" panose="020B0503020000020004" pitchFamily="50" charset="-127"/>
                        </a:rPr>
                        <a:t>Circulation 2015; 132: </a:t>
                      </a:r>
                      <a:r>
                        <a:rPr lang="en-US" sz="1200" b="0" i="0" u="none" strike="noStrike" dirty="0" smtClean="0">
                          <a:solidFill>
                            <a:srgbClr val="000000"/>
                          </a:solidFill>
                          <a:effectLst/>
                          <a:latin typeface="+mn-lt"/>
                          <a:ea typeface="맑은 고딕" panose="020B0503020000020004" pitchFamily="50" charset="-127"/>
                        </a:rPr>
                        <a:t>907-915</a:t>
                      </a:r>
                    </a:p>
                    <a:p>
                      <a:pPr algn="ctr" fontAlgn="b"/>
                      <a:r>
                        <a:rPr lang="en-US" sz="1400" b="0" i="0" u="none" strike="noStrike" dirty="0" smtClean="0">
                          <a:solidFill>
                            <a:srgbClr val="000000"/>
                          </a:solidFill>
                          <a:effectLst/>
                          <a:latin typeface="+mn-lt"/>
                          <a:ea typeface="맑은 고딕" panose="020B0503020000020004" pitchFamily="50" charset="-127"/>
                        </a:rPr>
                        <a:t> </a:t>
                      </a:r>
                      <a:r>
                        <a:rPr lang="en-US" sz="1400" b="0" i="0" u="none" strike="noStrike" dirty="0">
                          <a:solidFill>
                            <a:srgbClr val="000000"/>
                          </a:solidFill>
                          <a:effectLst/>
                          <a:latin typeface="+mn-lt"/>
                          <a:ea typeface="맑은 고딕" panose="020B0503020000020004" pitchFamily="50" charset="-127"/>
                        </a:rPr>
                        <a:t>(TOCCASTAR</a:t>
                      </a:r>
                      <a:r>
                        <a:rPr lang="en-US" sz="1400" b="0" i="0" u="none" strike="noStrike" dirty="0" smtClean="0">
                          <a:solidFill>
                            <a:srgbClr val="000000"/>
                          </a:solidFill>
                          <a:effectLst/>
                          <a:latin typeface="+mn-lt"/>
                          <a:ea typeface="맑은 고딕" panose="020B0503020000020004" pitchFamily="50" charset="-127"/>
                        </a:rPr>
                        <a:t>)</a:t>
                      </a:r>
                      <a:endParaRPr lang="en-US" sz="1200" b="0" i="0" u="none" strike="noStrike" dirty="0">
                        <a:solidFill>
                          <a:srgbClr val="000000"/>
                        </a:solidFill>
                        <a:effectLst/>
                        <a:latin typeface="+mn-lt"/>
                        <a:ea typeface="맑은 고딕" panose="020B0503020000020004" pitchFamily="50" charset="-127"/>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200" b="0" i="0" u="none" strike="noStrike">
                          <a:solidFill>
                            <a:srgbClr val="000000"/>
                          </a:solidFill>
                          <a:effectLst/>
                          <a:latin typeface="+mn-lt"/>
                          <a:ea typeface="맑은 고딕" panose="020B0503020000020004" pitchFamily="50" charset="-127"/>
                        </a:rPr>
                        <a:t>2015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dirty="0">
                          <a:solidFill>
                            <a:srgbClr val="000000"/>
                          </a:solidFill>
                          <a:effectLst/>
                          <a:latin typeface="+mn-lt"/>
                          <a:ea typeface="맑은 고딕" panose="020B0503020000020004" pitchFamily="50" charset="-127"/>
                        </a:rPr>
                        <a:t>Randomized to </a:t>
                      </a:r>
                      <a:r>
                        <a:rPr lang="en-US" sz="1200" b="0" i="0" u="none" strike="noStrike" dirty="0" smtClean="0">
                          <a:solidFill>
                            <a:srgbClr val="000000"/>
                          </a:solidFill>
                          <a:effectLst/>
                          <a:latin typeface="+mn-lt"/>
                          <a:ea typeface="맑은 고딕" panose="020B0503020000020004" pitchFamily="50" charset="-127"/>
                        </a:rPr>
                        <a:t>CF </a:t>
                      </a:r>
                    </a:p>
                    <a:p>
                      <a:pPr algn="ctr" fontAlgn="b"/>
                      <a:r>
                        <a:rPr lang="en-US" sz="1200" b="0" i="0" u="none" strike="noStrike" dirty="0" smtClean="0">
                          <a:solidFill>
                            <a:srgbClr val="000000"/>
                          </a:solidFill>
                          <a:effectLst/>
                          <a:latin typeface="+mn-lt"/>
                          <a:ea typeface="맑은 고딕" panose="020B0503020000020004" pitchFamily="50" charset="-127"/>
                        </a:rPr>
                        <a:t>sensing </a:t>
                      </a:r>
                      <a:r>
                        <a:rPr lang="en-US" sz="1200" b="0" i="0" u="none" strike="noStrike" dirty="0">
                          <a:solidFill>
                            <a:srgbClr val="000000"/>
                          </a:solidFill>
                          <a:effectLst/>
                          <a:latin typeface="+mn-lt"/>
                          <a:ea typeface="맑은 고딕" panose="020B0503020000020004" pitchFamily="50" charset="-127"/>
                        </a:rPr>
                        <a:t>RF catheter or </a:t>
                      </a:r>
                      <a:endParaRPr lang="en-US" sz="1200" b="0" i="0" u="none" strike="noStrike" dirty="0" smtClean="0">
                        <a:solidFill>
                          <a:srgbClr val="000000"/>
                        </a:solidFill>
                        <a:effectLst/>
                        <a:latin typeface="+mn-lt"/>
                        <a:ea typeface="맑은 고딕" panose="020B0503020000020004" pitchFamily="50" charset="-127"/>
                      </a:endParaRPr>
                    </a:p>
                    <a:p>
                      <a:pPr algn="ctr" fontAlgn="b"/>
                      <a:r>
                        <a:rPr lang="en-US" sz="1200" b="0" i="0" u="none" strike="noStrike" dirty="0" smtClean="0">
                          <a:solidFill>
                            <a:srgbClr val="000000"/>
                          </a:solidFill>
                          <a:effectLst/>
                          <a:latin typeface="+mn-lt"/>
                          <a:ea typeface="맑은 고딕" panose="020B0503020000020004" pitchFamily="50" charset="-127"/>
                        </a:rPr>
                        <a:t>approved </a:t>
                      </a:r>
                      <a:r>
                        <a:rPr lang="en-US" sz="1200" b="0" i="0" u="none" strike="noStrike" dirty="0">
                          <a:solidFill>
                            <a:srgbClr val="000000"/>
                          </a:solidFill>
                          <a:effectLst/>
                          <a:latin typeface="+mn-lt"/>
                          <a:ea typeface="맑은 고딕" panose="020B0503020000020004" pitchFamily="50" charset="-127"/>
                        </a:rPr>
                        <a:t>RF catheter, </a:t>
                      </a:r>
                      <a:endParaRPr lang="en-US" sz="1200" b="0" i="0" u="none" strike="noStrike" dirty="0" smtClean="0">
                        <a:solidFill>
                          <a:srgbClr val="000000"/>
                        </a:solidFill>
                        <a:effectLst/>
                        <a:latin typeface="+mn-lt"/>
                        <a:ea typeface="맑은 고딕" panose="020B0503020000020004" pitchFamily="50" charset="-127"/>
                      </a:endParaRPr>
                    </a:p>
                    <a:p>
                      <a:pPr algn="ctr" fontAlgn="b"/>
                      <a:r>
                        <a:rPr lang="en-US" sz="1200" b="0" i="0" u="none" strike="noStrike" dirty="0" smtClean="0">
                          <a:solidFill>
                            <a:srgbClr val="000000"/>
                          </a:solidFill>
                          <a:effectLst/>
                          <a:latin typeface="+mn-lt"/>
                          <a:ea typeface="맑은 고딕" panose="020B0503020000020004" pitchFamily="50" charset="-127"/>
                        </a:rPr>
                        <a:t>multicenter</a:t>
                      </a:r>
                      <a:endParaRPr lang="en-US" sz="1200" b="0" i="0" u="none" strike="noStrike" dirty="0">
                        <a:solidFill>
                          <a:srgbClr val="000000"/>
                        </a:solidFill>
                        <a:effectLst/>
                        <a:latin typeface="+mn-lt"/>
                        <a:ea typeface="맑은 고딕" panose="020B0503020000020004" pitchFamily="50" charset="-127"/>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200" b="0" i="0" u="none" strike="noStrike" dirty="0">
                          <a:solidFill>
                            <a:srgbClr val="000000"/>
                          </a:solidFill>
                          <a:effectLst/>
                          <a:latin typeface="+mn-lt"/>
                          <a:ea typeface="맑은 고딕" panose="020B0503020000020004" pitchFamily="50" charset="-127"/>
                        </a:rPr>
                        <a:t>300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a:solidFill>
                            <a:srgbClr val="000000"/>
                          </a:solidFill>
                          <a:effectLst/>
                          <a:latin typeface="+mn-lt"/>
                          <a:ea typeface="맑은 고딕" panose="020B0503020000020004" pitchFamily="50" charset="-127"/>
                        </a:rPr>
                        <a:t>Paroxysaml</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dirty="0">
                          <a:solidFill>
                            <a:srgbClr val="000000"/>
                          </a:solidFill>
                          <a:effectLst/>
                          <a:latin typeface="+mn-lt"/>
                          <a:ea typeface="맑은 고딕" panose="020B0503020000020004" pitchFamily="50" charset="-127"/>
                        </a:rPr>
                        <a:t>PVI, optional triggers</a:t>
                      </a:r>
                      <a:r>
                        <a:rPr lang="en-US" sz="1200" b="0" i="0" u="none" strike="noStrike" dirty="0" smtClean="0">
                          <a:solidFill>
                            <a:srgbClr val="000000"/>
                          </a:solidFill>
                          <a:effectLst/>
                          <a:latin typeface="+mn-lt"/>
                          <a:ea typeface="맑은 고딕" panose="020B0503020000020004" pitchFamily="50" charset="-127"/>
                        </a:rPr>
                        <a:t>,</a:t>
                      </a:r>
                    </a:p>
                    <a:p>
                      <a:pPr algn="ctr" fontAlgn="b"/>
                      <a:r>
                        <a:rPr lang="en-US" sz="1200" b="0" i="0" u="none" strike="noStrike" dirty="0" smtClean="0">
                          <a:solidFill>
                            <a:srgbClr val="000000"/>
                          </a:solidFill>
                          <a:effectLst/>
                          <a:latin typeface="+mn-lt"/>
                          <a:ea typeface="맑은 고딕" panose="020B0503020000020004" pitchFamily="50" charset="-127"/>
                        </a:rPr>
                        <a:t> </a:t>
                      </a:r>
                      <a:r>
                        <a:rPr lang="en-US" sz="1200" b="0" i="0" u="none" strike="noStrike" dirty="0">
                          <a:solidFill>
                            <a:srgbClr val="000000"/>
                          </a:solidFill>
                          <a:effectLst/>
                          <a:latin typeface="+mn-lt"/>
                          <a:ea typeface="맑은 고딕" panose="020B0503020000020004" pitchFamily="50" charset="-127"/>
                        </a:rPr>
                        <a:t>CAFEs and lines in </a:t>
                      </a:r>
                      <a:endParaRPr lang="en-US" sz="1200" b="0" i="0" u="none" strike="noStrike" dirty="0" smtClean="0">
                        <a:solidFill>
                          <a:srgbClr val="000000"/>
                        </a:solidFill>
                        <a:effectLst/>
                        <a:latin typeface="+mn-lt"/>
                        <a:ea typeface="맑은 고딕" panose="020B0503020000020004" pitchFamily="50" charset="-127"/>
                      </a:endParaRPr>
                    </a:p>
                    <a:p>
                      <a:pPr algn="ctr" fontAlgn="b"/>
                      <a:r>
                        <a:rPr lang="en-US" sz="1200" b="0" i="0" u="none" strike="noStrike" dirty="0" smtClean="0">
                          <a:solidFill>
                            <a:srgbClr val="000000"/>
                          </a:solidFill>
                          <a:effectLst/>
                          <a:latin typeface="+mn-lt"/>
                          <a:ea typeface="맑은 고딕" panose="020B0503020000020004" pitchFamily="50" charset="-127"/>
                        </a:rPr>
                        <a:t>both </a:t>
                      </a:r>
                      <a:r>
                        <a:rPr lang="en-US" sz="1200" b="0" i="0" u="none" strike="noStrike" dirty="0">
                          <a:solidFill>
                            <a:srgbClr val="000000"/>
                          </a:solidFill>
                          <a:effectLst/>
                          <a:latin typeface="+mn-lt"/>
                          <a:ea typeface="맑은 고딕" panose="020B0503020000020004" pitchFamily="50" charset="-127"/>
                        </a:rPr>
                        <a:t>arms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dirty="0">
                          <a:solidFill>
                            <a:srgbClr val="000000"/>
                          </a:solidFill>
                          <a:effectLst/>
                          <a:latin typeface="+mn-lt"/>
                          <a:ea typeface="맑은 고딕" panose="020B0503020000020004" pitchFamily="50" charset="-127"/>
                        </a:rPr>
                        <a:t>12 months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977373913"/>
                  </a:ext>
                </a:extLst>
              </a:tr>
              <a:tr h="676077">
                <a:tc>
                  <a:txBody>
                    <a:bodyPr/>
                    <a:lstStyle/>
                    <a:p>
                      <a:pPr algn="ctr" fontAlgn="b"/>
                      <a:r>
                        <a:rPr lang="en-US" sz="1200" b="0" i="0" u="none" strike="noStrike" dirty="0">
                          <a:solidFill>
                            <a:srgbClr val="000000"/>
                          </a:solidFill>
                          <a:effectLst/>
                          <a:latin typeface="+mn-lt"/>
                          <a:ea typeface="맑은 고딕" panose="020B0503020000020004" pitchFamily="50" charset="-127"/>
                        </a:rPr>
                        <a:t>JACC 2015; 66: </a:t>
                      </a:r>
                      <a:r>
                        <a:rPr lang="en-US" sz="1200" b="0" i="0" u="none" strike="noStrike" dirty="0" smtClean="0">
                          <a:solidFill>
                            <a:srgbClr val="000000"/>
                          </a:solidFill>
                          <a:effectLst/>
                          <a:latin typeface="+mn-lt"/>
                          <a:ea typeface="맑은 고딕" panose="020B0503020000020004" pitchFamily="50" charset="-127"/>
                        </a:rPr>
                        <a:t>1350-1360</a:t>
                      </a:r>
                    </a:p>
                    <a:p>
                      <a:pPr algn="ctr" fontAlgn="b"/>
                      <a:r>
                        <a:rPr lang="en-US" sz="1400" b="0" i="0" u="none" strike="noStrike" dirty="0" smtClean="0">
                          <a:solidFill>
                            <a:srgbClr val="000000"/>
                          </a:solidFill>
                          <a:effectLst/>
                          <a:latin typeface="+mn-lt"/>
                          <a:ea typeface="맑은 고딕" panose="020B0503020000020004" pitchFamily="50" charset="-127"/>
                        </a:rPr>
                        <a:t> </a:t>
                      </a:r>
                      <a:r>
                        <a:rPr lang="en-US" sz="1400" b="0" i="0" u="none" strike="noStrike" dirty="0">
                          <a:solidFill>
                            <a:srgbClr val="000000"/>
                          </a:solidFill>
                          <a:effectLst/>
                          <a:latin typeface="+mn-lt"/>
                          <a:ea typeface="맑은 고딕" panose="020B0503020000020004" pitchFamily="50" charset="-127"/>
                        </a:rPr>
                        <a:t>(</a:t>
                      </a:r>
                      <a:r>
                        <a:rPr lang="en-US" sz="1400" b="0" i="0" u="none" strike="noStrike" dirty="0" err="1">
                          <a:solidFill>
                            <a:srgbClr val="000000"/>
                          </a:solidFill>
                          <a:effectLst/>
                          <a:latin typeface="+mn-lt"/>
                          <a:ea typeface="맑은 고딕" panose="020B0503020000020004" pitchFamily="50" charset="-127"/>
                        </a:rPr>
                        <a:t>HeartLight</a:t>
                      </a:r>
                      <a:r>
                        <a:rPr lang="en-US" sz="1400" b="0" i="0" u="none" strike="noStrike" dirty="0">
                          <a:solidFill>
                            <a:srgbClr val="000000"/>
                          </a:solidFill>
                          <a:effectLst/>
                          <a:latin typeface="+mn-lt"/>
                          <a:ea typeface="맑은 고딕" panose="020B0503020000020004" pitchFamily="50" charset="-127"/>
                        </a:rPr>
                        <a:t>) </a:t>
                      </a:r>
                      <a:endParaRPr lang="en-US" sz="1200" b="0" i="0" u="none" strike="noStrike" dirty="0">
                        <a:solidFill>
                          <a:srgbClr val="000000"/>
                        </a:solidFill>
                        <a:effectLst/>
                        <a:latin typeface="+mn-lt"/>
                        <a:ea typeface="맑은 고딕" panose="020B0503020000020004" pitchFamily="50" charset="-127"/>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200" b="0" i="0" u="none" strike="noStrike">
                          <a:solidFill>
                            <a:srgbClr val="000000"/>
                          </a:solidFill>
                          <a:effectLst/>
                          <a:latin typeface="+mn-lt"/>
                          <a:ea typeface="맑은 고딕" panose="020B0503020000020004" pitchFamily="50" charset="-127"/>
                        </a:rPr>
                        <a:t>2015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dirty="0">
                          <a:solidFill>
                            <a:srgbClr val="000000"/>
                          </a:solidFill>
                          <a:effectLst/>
                          <a:latin typeface="+mn-lt"/>
                          <a:ea typeface="맑은 고딕" panose="020B0503020000020004" pitchFamily="50" charset="-127"/>
                        </a:rPr>
                        <a:t>Randomized to </a:t>
                      </a:r>
                      <a:r>
                        <a:rPr lang="en-US" sz="1200" b="0" i="0" u="none" strike="noStrike" dirty="0" smtClean="0">
                          <a:solidFill>
                            <a:srgbClr val="000000"/>
                          </a:solidFill>
                          <a:effectLst/>
                          <a:latin typeface="+mn-lt"/>
                          <a:ea typeface="맑은 고딕" panose="020B0503020000020004" pitchFamily="50" charset="-127"/>
                        </a:rPr>
                        <a:t>laser balloon </a:t>
                      </a:r>
                      <a:r>
                        <a:rPr lang="en-US" sz="1200" b="0" i="0" u="none" strike="noStrike" dirty="0">
                          <a:solidFill>
                            <a:srgbClr val="000000"/>
                          </a:solidFill>
                          <a:effectLst/>
                          <a:latin typeface="+mn-lt"/>
                          <a:ea typeface="맑은 고딕" panose="020B0503020000020004" pitchFamily="50" charset="-127"/>
                        </a:rPr>
                        <a:t>or </a:t>
                      </a:r>
                      <a:endParaRPr lang="en-US" sz="1200" b="0" i="0" u="none" strike="noStrike" dirty="0" smtClean="0">
                        <a:solidFill>
                          <a:srgbClr val="000000"/>
                        </a:solidFill>
                        <a:effectLst/>
                        <a:latin typeface="+mn-lt"/>
                        <a:ea typeface="맑은 고딕" panose="020B0503020000020004" pitchFamily="50" charset="-127"/>
                      </a:endParaRPr>
                    </a:p>
                    <a:p>
                      <a:pPr algn="ctr" fontAlgn="b"/>
                      <a:r>
                        <a:rPr lang="en-US" sz="1200" b="0" i="0" u="none" strike="noStrike" dirty="0" smtClean="0">
                          <a:solidFill>
                            <a:srgbClr val="000000"/>
                          </a:solidFill>
                          <a:effectLst/>
                          <a:latin typeface="+mn-lt"/>
                          <a:ea typeface="맑은 고딕" panose="020B0503020000020004" pitchFamily="50" charset="-127"/>
                        </a:rPr>
                        <a:t>approved </a:t>
                      </a:r>
                      <a:r>
                        <a:rPr lang="en-US" sz="1200" b="0" i="0" u="none" strike="noStrike" dirty="0">
                          <a:solidFill>
                            <a:srgbClr val="000000"/>
                          </a:solidFill>
                          <a:effectLst/>
                          <a:latin typeface="+mn-lt"/>
                          <a:ea typeface="맑은 고딕" panose="020B0503020000020004" pitchFamily="50" charset="-127"/>
                        </a:rPr>
                        <a:t>RF catheter, </a:t>
                      </a:r>
                      <a:endParaRPr lang="en-US" sz="1200" b="0" i="0" u="none" strike="noStrike" dirty="0" smtClean="0">
                        <a:solidFill>
                          <a:srgbClr val="000000"/>
                        </a:solidFill>
                        <a:effectLst/>
                        <a:latin typeface="+mn-lt"/>
                        <a:ea typeface="맑은 고딕" panose="020B0503020000020004" pitchFamily="50" charset="-127"/>
                      </a:endParaRPr>
                    </a:p>
                    <a:p>
                      <a:pPr algn="ctr" fontAlgn="b"/>
                      <a:r>
                        <a:rPr lang="en-US" sz="1200" b="0" i="0" u="none" strike="noStrike" dirty="0" smtClean="0">
                          <a:solidFill>
                            <a:srgbClr val="000000"/>
                          </a:solidFill>
                          <a:effectLst/>
                          <a:latin typeface="+mn-lt"/>
                          <a:ea typeface="맑은 고딕" panose="020B0503020000020004" pitchFamily="50" charset="-127"/>
                        </a:rPr>
                        <a:t>multicenter</a:t>
                      </a:r>
                      <a:endParaRPr lang="en-US" sz="1200" b="0" i="0" u="none" strike="noStrike" dirty="0">
                        <a:solidFill>
                          <a:srgbClr val="000000"/>
                        </a:solidFill>
                        <a:effectLst/>
                        <a:latin typeface="+mn-lt"/>
                        <a:ea typeface="맑은 고딕" panose="020B0503020000020004" pitchFamily="50" charset="-127"/>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200" b="0" i="0" u="none" strike="noStrike" dirty="0">
                          <a:solidFill>
                            <a:srgbClr val="000000"/>
                          </a:solidFill>
                          <a:effectLst/>
                          <a:latin typeface="+mn-lt"/>
                          <a:ea typeface="맑은 고딕" panose="020B0503020000020004" pitchFamily="50" charset="-127"/>
                        </a:rPr>
                        <a:t>353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dirty="0">
                          <a:solidFill>
                            <a:srgbClr val="000000"/>
                          </a:solidFill>
                          <a:effectLst/>
                          <a:latin typeface="+mn-lt"/>
                          <a:ea typeface="맑은 고딕" panose="020B0503020000020004" pitchFamily="50" charset="-127"/>
                        </a:rPr>
                        <a:t>Paroxysmal</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dirty="0">
                          <a:solidFill>
                            <a:srgbClr val="000000"/>
                          </a:solidFill>
                          <a:effectLst/>
                          <a:latin typeface="+mn-lt"/>
                          <a:ea typeface="맑은 고딕" panose="020B0503020000020004" pitchFamily="50" charset="-127"/>
                        </a:rPr>
                        <a:t>PVI ± CTI ablation vs</a:t>
                      </a:r>
                      <a:r>
                        <a:rPr lang="en-US" sz="1200" b="0" i="0" u="none" strike="noStrike" dirty="0" smtClean="0">
                          <a:solidFill>
                            <a:srgbClr val="000000"/>
                          </a:solidFill>
                          <a:effectLst/>
                          <a:latin typeface="+mn-lt"/>
                          <a:ea typeface="맑은 고딕" panose="020B0503020000020004" pitchFamily="50" charset="-127"/>
                        </a:rPr>
                        <a:t>.</a:t>
                      </a:r>
                    </a:p>
                    <a:p>
                      <a:pPr algn="ctr" fontAlgn="b"/>
                      <a:r>
                        <a:rPr lang="en-US" sz="1200" b="0" i="0" u="none" strike="noStrike" dirty="0" smtClean="0">
                          <a:solidFill>
                            <a:srgbClr val="000000"/>
                          </a:solidFill>
                          <a:effectLst/>
                          <a:latin typeface="+mn-lt"/>
                          <a:ea typeface="맑은 고딕" panose="020B0503020000020004" pitchFamily="50" charset="-127"/>
                        </a:rPr>
                        <a:t>PVI</a:t>
                      </a:r>
                      <a:r>
                        <a:rPr lang="en-US" sz="1200" b="0" i="0" u="none" strike="noStrike" dirty="0">
                          <a:solidFill>
                            <a:srgbClr val="000000"/>
                          </a:solidFill>
                          <a:effectLst/>
                          <a:latin typeface="+mn-lt"/>
                          <a:ea typeface="맑은 고딕" panose="020B0503020000020004" pitchFamily="50" charset="-127"/>
                        </a:rPr>
                        <a:t>, optional CFAEs, </a:t>
                      </a:r>
                      <a:endParaRPr lang="en-US" sz="1200" b="0" i="0" u="none" strike="noStrike" dirty="0" smtClean="0">
                        <a:solidFill>
                          <a:srgbClr val="000000"/>
                        </a:solidFill>
                        <a:effectLst/>
                        <a:latin typeface="+mn-lt"/>
                        <a:ea typeface="맑은 고딕" panose="020B0503020000020004" pitchFamily="50" charset="-127"/>
                      </a:endParaRPr>
                    </a:p>
                    <a:p>
                      <a:pPr algn="ctr" fontAlgn="b"/>
                      <a:r>
                        <a:rPr lang="en-US" sz="1200" b="0" i="0" u="none" strike="noStrike" dirty="0" smtClean="0">
                          <a:solidFill>
                            <a:srgbClr val="000000"/>
                          </a:solidFill>
                          <a:effectLst/>
                          <a:latin typeface="+mn-lt"/>
                          <a:ea typeface="맑은 고딕" panose="020B0503020000020004" pitchFamily="50" charset="-127"/>
                        </a:rPr>
                        <a:t>and </a:t>
                      </a:r>
                      <a:r>
                        <a:rPr lang="en-US" sz="1200" b="0" i="0" u="none" strike="noStrike" dirty="0">
                          <a:solidFill>
                            <a:srgbClr val="000000"/>
                          </a:solidFill>
                          <a:effectLst/>
                          <a:latin typeface="+mn-lt"/>
                          <a:ea typeface="맑은 고딕" panose="020B0503020000020004" pitchFamily="50" charset="-127"/>
                        </a:rPr>
                        <a:t>Lines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dirty="0">
                          <a:solidFill>
                            <a:srgbClr val="000000"/>
                          </a:solidFill>
                          <a:effectLst/>
                          <a:latin typeface="+mn-lt"/>
                          <a:ea typeface="맑은 고딕" panose="020B0503020000020004" pitchFamily="50" charset="-127"/>
                        </a:rPr>
                        <a:t>12 months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312689922"/>
                  </a:ext>
                </a:extLst>
              </a:tr>
            </a:tbl>
          </a:graphicData>
        </a:graphic>
      </p:graphicFrame>
      <p:pic>
        <p:nvPicPr>
          <p:cNvPr id="7" name="그림 6"/>
          <p:cNvPicPr>
            <a:picLocks noChangeAspect="1"/>
          </p:cNvPicPr>
          <p:nvPr/>
        </p:nvPicPr>
        <p:blipFill>
          <a:blip r:embed="rId3"/>
          <a:stretch>
            <a:fillRect/>
          </a:stretch>
        </p:blipFill>
        <p:spPr>
          <a:xfrm>
            <a:off x="513910" y="722382"/>
            <a:ext cx="574067" cy="581789"/>
          </a:xfrm>
          <a:prstGeom prst="rect">
            <a:avLst/>
          </a:prstGeom>
        </p:spPr>
      </p:pic>
    </p:spTree>
    <p:extLst>
      <p:ext uri="{BB962C8B-B14F-4D97-AF65-F5344CB8AC3E}">
        <p14:creationId xmlns:p14="http://schemas.microsoft.com/office/powerpoint/2010/main" val="344605973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p:cNvSpPr/>
          <p:nvPr/>
        </p:nvSpPr>
        <p:spPr>
          <a:xfrm>
            <a:off x="251520" y="-27384"/>
            <a:ext cx="8280920" cy="1040285"/>
          </a:xfrm>
          <a:prstGeom prst="rect">
            <a:avLst/>
          </a:prstGeom>
        </p:spPr>
        <p:txBody>
          <a:bodyPr wrap="square">
            <a:spAutoFit/>
          </a:bodyPr>
          <a:lstStyle/>
          <a:p>
            <a:pPr marL="6350" marR="7620" indent="-6350" algn="ctr">
              <a:lnSpc>
                <a:spcPct val="110000"/>
              </a:lnSpc>
              <a:spcAft>
                <a:spcPts val="265"/>
              </a:spcAft>
            </a:pPr>
            <a:r>
              <a:rPr lang="en-US" altLang="ko-KR" sz="2800" b="1" dirty="0" smtClean="0">
                <a:ea typeface="Arial" panose="020B0604020202020204" pitchFamily="34" charset="0"/>
              </a:rPr>
              <a:t>Selected Clinical Trials </a:t>
            </a:r>
            <a:r>
              <a:rPr lang="en-US" altLang="ko-KR" sz="2800" b="1" dirty="0">
                <a:ea typeface="Arial" panose="020B0604020202020204" pitchFamily="34" charset="0"/>
              </a:rPr>
              <a:t>of </a:t>
            </a:r>
            <a:r>
              <a:rPr lang="en-US" altLang="ko-KR" sz="2800" b="1" dirty="0" smtClean="0">
                <a:ea typeface="Arial" panose="020B0604020202020204" pitchFamily="34" charset="0"/>
              </a:rPr>
              <a:t>Catheter Ablation </a:t>
            </a:r>
            <a:r>
              <a:rPr lang="en-US" altLang="ko-KR" sz="2800" b="1" dirty="0">
                <a:ea typeface="Arial" panose="020B0604020202020204" pitchFamily="34" charset="0"/>
              </a:rPr>
              <a:t>of </a:t>
            </a:r>
            <a:r>
              <a:rPr lang="en-US" altLang="ko-KR" sz="2800" b="1" dirty="0" smtClean="0">
                <a:ea typeface="Arial" panose="020B0604020202020204" pitchFamily="34" charset="0"/>
              </a:rPr>
              <a:t>AF and/or </a:t>
            </a:r>
            <a:r>
              <a:rPr lang="en-US" altLang="ko-KR" sz="2800" b="1" dirty="0">
                <a:ea typeface="Arial" panose="020B0604020202020204" pitchFamily="34" charset="0"/>
              </a:rPr>
              <a:t>for FDA </a:t>
            </a:r>
            <a:r>
              <a:rPr lang="en-US" altLang="ko-KR" sz="2800" b="1" dirty="0" smtClean="0">
                <a:ea typeface="Arial" panose="020B0604020202020204" pitchFamily="34" charset="0"/>
              </a:rPr>
              <a:t>Approval</a:t>
            </a:r>
            <a:endParaRPr lang="ko-KR" altLang="ko-KR" dirty="0">
              <a:effectLst/>
              <a:ea typeface="Arial" panose="020B0604020202020204" pitchFamily="34" charset="0"/>
            </a:endParaRPr>
          </a:p>
        </p:txBody>
      </p:sp>
      <p:graphicFrame>
        <p:nvGraphicFramePr>
          <p:cNvPr id="4" name="표 3"/>
          <p:cNvGraphicFramePr>
            <a:graphicFrameLocks noGrp="1"/>
          </p:cNvGraphicFramePr>
          <p:nvPr>
            <p:extLst>
              <p:ext uri="{D42A27DB-BD31-4B8C-83A1-F6EECF244321}">
                <p14:modId xmlns:p14="http://schemas.microsoft.com/office/powerpoint/2010/main" val="437610666"/>
              </p:ext>
            </p:extLst>
          </p:nvPr>
        </p:nvGraphicFramePr>
        <p:xfrm>
          <a:off x="-36512" y="1048177"/>
          <a:ext cx="8817260" cy="5693191"/>
        </p:xfrm>
        <a:graphic>
          <a:graphicData uri="http://schemas.openxmlformats.org/drawingml/2006/table">
            <a:tbl>
              <a:tblPr firstRow="1" firstCol="1" bandRow="1">
                <a:tableStyleId>{69CF1AB2-1976-4502-BF36-3FF5EA218861}</a:tableStyleId>
              </a:tblPr>
              <a:tblGrid>
                <a:gridCol w="2142288">
                  <a:extLst>
                    <a:ext uri="{9D8B030D-6E8A-4147-A177-3AD203B41FA5}">
                      <a16:colId xmlns="" xmlns:a16="http://schemas.microsoft.com/office/drawing/2014/main" val="4241351443"/>
                    </a:ext>
                  </a:extLst>
                </a:gridCol>
                <a:gridCol w="432048">
                  <a:extLst>
                    <a:ext uri="{9D8B030D-6E8A-4147-A177-3AD203B41FA5}">
                      <a16:colId xmlns="" xmlns:a16="http://schemas.microsoft.com/office/drawing/2014/main" val="3834866863"/>
                    </a:ext>
                  </a:extLst>
                </a:gridCol>
                <a:gridCol w="2066460">
                  <a:extLst>
                    <a:ext uri="{9D8B030D-6E8A-4147-A177-3AD203B41FA5}">
                      <a16:colId xmlns="" xmlns:a16="http://schemas.microsoft.com/office/drawing/2014/main" val="2059825506"/>
                    </a:ext>
                  </a:extLst>
                </a:gridCol>
                <a:gridCol w="432048">
                  <a:extLst>
                    <a:ext uri="{9D8B030D-6E8A-4147-A177-3AD203B41FA5}">
                      <a16:colId xmlns="" xmlns:a16="http://schemas.microsoft.com/office/drawing/2014/main" val="3374580670"/>
                    </a:ext>
                  </a:extLst>
                </a:gridCol>
                <a:gridCol w="864096">
                  <a:extLst>
                    <a:ext uri="{9D8B030D-6E8A-4147-A177-3AD203B41FA5}">
                      <a16:colId xmlns="" xmlns:a16="http://schemas.microsoft.com/office/drawing/2014/main" val="2451646002"/>
                    </a:ext>
                  </a:extLst>
                </a:gridCol>
                <a:gridCol w="1440160">
                  <a:extLst>
                    <a:ext uri="{9D8B030D-6E8A-4147-A177-3AD203B41FA5}">
                      <a16:colId xmlns="" xmlns:a16="http://schemas.microsoft.com/office/drawing/2014/main" val="3011047178"/>
                    </a:ext>
                  </a:extLst>
                </a:gridCol>
                <a:gridCol w="1440160">
                  <a:extLst>
                    <a:ext uri="{9D8B030D-6E8A-4147-A177-3AD203B41FA5}">
                      <a16:colId xmlns="" xmlns:a16="http://schemas.microsoft.com/office/drawing/2014/main" val="2523762409"/>
                    </a:ext>
                  </a:extLst>
                </a:gridCol>
              </a:tblGrid>
              <a:tr h="412807">
                <a:tc gridSpan="7">
                  <a:txBody>
                    <a:bodyPr/>
                    <a:lstStyle/>
                    <a:p>
                      <a:pPr algn="ctr" fontAlgn="b"/>
                      <a:r>
                        <a:rPr lang="en-US" sz="2400" b="1" i="0" u="none" strike="noStrike" dirty="0" smtClean="0">
                          <a:solidFill>
                            <a:schemeClr val="bg1"/>
                          </a:solidFill>
                          <a:effectLst/>
                          <a:latin typeface="+mn-lt"/>
                          <a:ea typeface="맑은 고딕" panose="020B0503020000020004" pitchFamily="50" charset="-127"/>
                        </a:rPr>
                        <a:t>Clinical Trials Performed for FDA Approval </a:t>
                      </a:r>
                      <a:endParaRPr lang="en-US" sz="2400" b="1" i="0" u="none" strike="noStrike" dirty="0">
                        <a:solidFill>
                          <a:schemeClr val="bg1"/>
                        </a:solidFill>
                        <a:effectLst/>
                        <a:latin typeface="+mn-lt"/>
                        <a:ea typeface="맑은 고딕" panose="020B0503020000020004" pitchFamily="50" charset="-127"/>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algn="ctr" fontAlgn="b"/>
                      <a:endParaRPr lang="en-US" sz="1050" b="1" i="0" u="none" strike="noStrike" dirty="0">
                        <a:solidFill>
                          <a:schemeClr val="tx1"/>
                        </a:solidFill>
                        <a:effectLst/>
                        <a:latin typeface="+mn-lt"/>
                        <a:ea typeface="맑은 고딕" panose="020B0503020000020004" pitchFamily="50" charset="-127"/>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tc hMerge="1">
                  <a:txBody>
                    <a:bodyPr/>
                    <a:lstStyle/>
                    <a:p>
                      <a:pPr algn="ctr" fontAlgn="b"/>
                      <a:endParaRPr lang="en-US" sz="1050" b="1" i="0" u="none" strike="noStrike" dirty="0">
                        <a:solidFill>
                          <a:schemeClr val="tx1"/>
                        </a:solidFill>
                        <a:effectLst/>
                        <a:latin typeface="+mn-lt"/>
                        <a:ea typeface="맑은 고딕" panose="020B0503020000020004" pitchFamily="50" charset="-127"/>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tc hMerge="1">
                  <a:txBody>
                    <a:bodyPr/>
                    <a:lstStyle/>
                    <a:p>
                      <a:pPr algn="ctr" fontAlgn="b"/>
                      <a:endParaRPr lang="en-US" sz="1050" b="1" i="0" u="none" strike="noStrike" dirty="0">
                        <a:solidFill>
                          <a:schemeClr val="tx1"/>
                        </a:solidFill>
                        <a:effectLst/>
                        <a:latin typeface="+mn-lt"/>
                        <a:ea typeface="맑은 고딕" panose="020B0503020000020004" pitchFamily="50" charset="-127"/>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extLst>
                  <a:ext uri="{0D108BD9-81ED-4DB2-BD59-A6C34878D82A}">
                    <a16:rowId xmlns="" xmlns:a16="http://schemas.microsoft.com/office/drawing/2014/main" val="3825864422"/>
                  </a:ext>
                </a:extLst>
              </a:tr>
              <a:tr h="412807">
                <a:tc>
                  <a:txBody>
                    <a:bodyPr/>
                    <a:lstStyle/>
                    <a:p>
                      <a:pPr algn="ctr" fontAlgn="b"/>
                      <a:r>
                        <a:rPr lang="en-US" sz="1400" b="1" i="0" u="none" strike="noStrike" dirty="0">
                          <a:solidFill>
                            <a:schemeClr val="bg1"/>
                          </a:solidFill>
                          <a:effectLst/>
                          <a:latin typeface="+mn-lt"/>
                          <a:ea typeface="맑은 고딕" panose="020B0503020000020004" pitchFamily="50" charset="-127"/>
                        </a:rPr>
                        <a:t>Trial</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tc>
                  <a:txBody>
                    <a:bodyPr/>
                    <a:lstStyle/>
                    <a:p>
                      <a:pPr algn="ctr" fontAlgn="b"/>
                      <a:r>
                        <a:rPr lang="en-US" sz="1400" b="1" i="0" u="none" strike="noStrike" dirty="0">
                          <a:solidFill>
                            <a:schemeClr val="tx1"/>
                          </a:solidFill>
                          <a:effectLst/>
                          <a:latin typeface="+mn-lt"/>
                          <a:ea typeface="맑은 고딕" panose="020B0503020000020004" pitchFamily="50" charset="-127"/>
                        </a:rPr>
                        <a:t>Year</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tc>
                  <a:txBody>
                    <a:bodyPr/>
                    <a:lstStyle/>
                    <a:p>
                      <a:pPr algn="ctr" fontAlgn="b"/>
                      <a:r>
                        <a:rPr lang="en-US" sz="1400" b="1" i="0" u="none" strike="noStrike" dirty="0">
                          <a:solidFill>
                            <a:schemeClr val="tx1"/>
                          </a:solidFill>
                          <a:effectLst/>
                          <a:latin typeface="+mn-lt"/>
                          <a:ea typeface="맑은 고딕" panose="020B0503020000020004" pitchFamily="50" charset="-127"/>
                        </a:rPr>
                        <a:t>Type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tc>
                  <a:txBody>
                    <a:bodyPr/>
                    <a:lstStyle/>
                    <a:p>
                      <a:pPr algn="ctr" fontAlgn="b"/>
                      <a:r>
                        <a:rPr lang="en-US" sz="1400" b="1" i="0" u="none" strike="noStrike" dirty="0">
                          <a:solidFill>
                            <a:schemeClr val="tx1"/>
                          </a:solidFill>
                          <a:effectLst/>
                          <a:latin typeface="+mn-lt"/>
                          <a:ea typeface="맑은 고딕" panose="020B0503020000020004" pitchFamily="50" charset="-127"/>
                        </a:rPr>
                        <a:t>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tc>
                  <a:txBody>
                    <a:bodyPr/>
                    <a:lstStyle/>
                    <a:p>
                      <a:pPr algn="ctr" fontAlgn="b"/>
                      <a:r>
                        <a:rPr lang="en-US" sz="1400" b="1" i="0" u="none" strike="noStrike" dirty="0">
                          <a:solidFill>
                            <a:schemeClr val="tx1"/>
                          </a:solidFill>
                          <a:effectLst/>
                          <a:latin typeface="+mn-lt"/>
                          <a:ea typeface="맑은 고딕" panose="020B0503020000020004" pitchFamily="50" charset="-127"/>
                        </a:rPr>
                        <a:t>AF type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tc>
                  <a:txBody>
                    <a:bodyPr/>
                    <a:lstStyle/>
                    <a:p>
                      <a:pPr algn="ctr" fontAlgn="b"/>
                      <a:r>
                        <a:rPr lang="en-US" sz="1400" b="1" i="0" u="none" strike="noStrike" dirty="0">
                          <a:solidFill>
                            <a:schemeClr val="tx1"/>
                          </a:solidFill>
                          <a:effectLst/>
                          <a:latin typeface="+mn-lt"/>
                          <a:ea typeface="맑은 고딕" panose="020B0503020000020004" pitchFamily="50" charset="-127"/>
                        </a:rPr>
                        <a:t>Ablation strategy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tc>
                  <a:txBody>
                    <a:bodyPr/>
                    <a:lstStyle/>
                    <a:p>
                      <a:pPr algn="ctr" fontAlgn="b"/>
                      <a:r>
                        <a:rPr lang="en-US" sz="1400" b="1" i="0" u="none" strike="noStrike" dirty="0">
                          <a:solidFill>
                            <a:schemeClr val="tx1"/>
                          </a:solidFill>
                          <a:effectLst/>
                          <a:latin typeface="+mn-lt"/>
                          <a:ea typeface="맑은 고딕" panose="020B0503020000020004" pitchFamily="50" charset="-127"/>
                        </a:rPr>
                        <a:t>Initial time frame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extLst>
                  <a:ext uri="{0D108BD9-81ED-4DB2-BD59-A6C34878D82A}">
                    <a16:rowId xmlns="" xmlns:a16="http://schemas.microsoft.com/office/drawing/2014/main" val="4275264259"/>
                  </a:ext>
                </a:extLst>
              </a:tr>
              <a:tr h="691113">
                <a:tc>
                  <a:txBody>
                    <a:bodyPr/>
                    <a:lstStyle/>
                    <a:p>
                      <a:pPr algn="ctr" fontAlgn="b"/>
                      <a:r>
                        <a:rPr lang="en-US" sz="1200" b="0" i="0" u="none" strike="noStrike" dirty="0">
                          <a:solidFill>
                            <a:srgbClr val="000000"/>
                          </a:solidFill>
                          <a:effectLst/>
                          <a:latin typeface="+mn-lt"/>
                          <a:ea typeface="맑은 고딕" panose="020B0503020000020004" pitchFamily="50" charset="-127"/>
                        </a:rPr>
                        <a:t>JAMA 2010; 303; 333-340 </a:t>
                      </a:r>
                      <a:endParaRPr lang="en-US" sz="1200" b="0" i="0" u="none" strike="noStrike" dirty="0" smtClean="0">
                        <a:solidFill>
                          <a:srgbClr val="000000"/>
                        </a:solidFill>
                        <a:effectLst/>
                        <a:latin typeface="+mn-lt"/>
                        <a:ea typeface="맑은 고딕" panose="020B0503020000020004" pitchFamily="50" charset="-127"/>
                      </a:endParaRPr>
                    </a:p>
                    <a:p>
                      <a:pPr algn="ctr" fontAlgn="b"/>
                      <a:r>
                        <a:rPr lang="en-US" sz="1400" b="0" i="0" u="none" strike="noStrike" dirty="0" smtClean="0">
                          <a:solidFill>
                            <a:srgbClr val="000000"/>
                          </a:solidFill>
                          <a:effectLst/>
                          <a:latin typeface="+mn-lt"/>
                          <a:ea typeface="맑은 고딕" panose="020B0503020000020004" pitchFamily="50" charset="-127"/>
                        </a:rPr>
                        <a:t>(</a:t>
                      </a:r>
                      <a:r>
                        <a:rPr lang="en-US" sz="1400" b="0" i="0" u="none" strike="noStrike" dirty="0" err="1">
                          <a:solidFill>
                            <a:srgbClr val="000000"/>
                          </a:solidFill>
                          <a:effectLst/>
                          <a:latin typeface="+mn-lt"/>
                          <a:ea typeface="맑은 고딕" panose="020B0503020000020004" pitchFamily="50" charset="-127"/>
                        </a:rPr>
                        <a:t>ThermoCool</a:t>
                      </a:r>
                      <a:r>
                        <a:rPr lang="en-US" sz="1400" b="0" i="0" u="none" strike="noStrike" dirty="0">
                          <a:solidFill>
                            <a:srgbClr val="000000"/>
                          </a:solidFill>
                          <a:effectLst/>
                          <a:latin typeface="+mn-lt"/>
                          <a:ea typeface="맑은 고딕" panose="020B0503020000020004" pitchFamily="50" charset="-127"/>
                        </a:rPr>
                        <a:t> AF) </a:t>
                      </a:r>
                      <a:endParaRPr lang="en-US" sz="1200" b="0" i="0" u="none" strike="noStrike" dirty="0">
                        <a:solidFill>
                          <a:srgbClr val="000000"/>
                        </a:solidFill>
                        <a:effectLst/>
                        <a:latin typeface="+mn-lt"/>
                        <a:ea typeface="맑은 고딕" panose="020B0503020000020004" pitchFamily="50" charset="-127"/>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200" b="0" i="0" u="none" strike="noStrike" dirty="0">
                          <a:solidFill>
                            <a:srgbClr val="000000"/>
                          </a:solidFill>
                          <a:effectLst/>
                          <a:latin typeface="+mn-lt"/>
                          <a:ea typeface="맑은 고딕" panose="020B0503020000020004" pitchFamily="50" charset="-127"/>
                        </a:rPr>
                        <a:t>2010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dirty="0">
                          <a:solidFill>
                            <a:srgbClr val="000000"/>
                          </a:solidFill>
                          <a:effectLst/>
                          <a:latin typeface="+mn-lt"/>
                          <a:ea typeface="맑은 고딕" panose="020B0503020000020004" pitchFamily="50" charset="-127"/>
                        </a:rPr>
                        <a:t>Randomized to RF ablation </a:t>
                      </a:r>
                      <a:r>
                        <a:rPr lang="en-US" sz="1200" b="0" i="0" u="none" strike="noStrike" dirty="0" smtClean="0">
                          <a:solidFill>
                            <a:srgbClr val="000000"/>
                          </a:solidFill>
                          <a:effectLst/>
                          <a:latin typeface="+mn-lt"/>
                          <a:ea typeface="맑은 고딕" panose="020B0503020000020004" pitchFamily="50" charset="-127"/>
                        </a:rPr>
                        <a:t>or</a:t>
                      </a:r>
                    </a:p>
                    <a:p>
                      <a:pPr algn="ctr" fontAlgn="b"/>
                      <a:r>
                        <a:rPr lang="en-US" sz="1200" b="0" i="0" u="none" strike="noStrike" dirty="0" smtClean="0">
                          <a:solidFill>
                            <a:srgbClr val="000000"/>
                          </a:solidFill>
                          <a:effectLst/>
                          <a:latin typeface="+mn-lt"/>
                          <a:ea typeface="맑은 고딕" panose="020B0503020000020004" pitchFamily="50" charset="-127"/>
                        </a:rPr>
                        <a:t> </a:t>
                      </a:r>
                      <a:r>
                        <a:rPr lang="en-US" sz="1200" b="0" i="0" u="none" strike="noStrike" dirty="0">
                          <a:solidFill>
                            <a:srgbClr val="000000"/>
                          </a:solidFill>
                          <a:effectLst/>
                          <a:latin typeface="+mn-lt"/>
                          <a:ea typeface="맑은 고딕" panose="020B0503020000020004" pitchFamily="50" charset="-127"/>
                        </a:rPr>
                        <a:t>AAD, multicenter</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200" b="0" i="0" u="none" strike="noStrike" dirty="0">
                          <a:solidFill>
                            <a:srgbClr val="000000"/>
                          </a:solidFill>
                          <a:effectLst/>
                          <a:latin typeface="+mn-lt"/>
                          <a:ea typeface="맑은 고딕" panose="020B0503020000020004" pitchFamily="50" charset="-127"/>
                        </a:rPr>
                        <a:t>167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dirty="0">
                          <a:solidFill>
                            <a:srgbClr val="000000"/>
                          </a:solidFill>
                          <a:effectLst/>
                          <a:latin typeface="+mn-lt"/>
                          <a:ea typeface="맑은 고딕" panose="020B0503020000020004" pitchFamily="50" charset="-127"/>
                        </a:rPr>
                        <a:t>Paroxysmal</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dirty="0">
                          <a:solidFill>
                            <a:srgbClr val="000000"/>
                          </a:solidFill>
                          <a:effectLst/>
                          <a:latin typeface="+mn-lt"/>
                          <a:ea typeface="맑은 고딕" panose="020B0503020000020004" pitchFamily="50" charset="-127"/>
                        </a:rPr>
                        <a:t>PVI, optional CFAEs </a:t>
                      </a:r>
                      <a:endParaRPr lang="en-US" sz="1200" b="0" i="0" u="none" strike="noStrike" dirty="0" smtClean="0">
                        <a:solidFill>
                          <a:srgbClr val="000000"/>
                        </a:solidFill>
                        <a:effectLst/>
                        <a:latin typeface="+mn-lt"/>
                        <a:ea typeface="맑은 고딕" panose="020B0503020000020004" pitchFamily="50" charset="-127"/>
                      </a:endParaRPr>
                    </a:p>
                    <a:p>
                      <a:pPr algn="ctr" fontAlgn="b"/>
                      <a:r>
                        <a:rPr lang="en-US" sz="1200" b="0" i="0" u="none" strike="noStrike" dirty="0" smtClean="0">
                          <a:solidFill>
                            <a:srgbClr val="000000"/>
                          </a:solidFill>
                          <a:effectLst/>
                          <a:latin typeface="+mn-lt"/>
                          <a:ea typeface="맑은 고딕" panose="020B0503020000020004" pitchFamily="50" charset="-127"/>
                        </a:rPr>
                        <a:t>and </a:t>
                      </a:r>
                      <a:r>
                        <a:rPr lang="en-US" sz="1200" b="0" i="0" u="none" strike="noStrike" dirty="0">
                          <a:solidFill>
                            <a:srgbClr val="000000"/>
                          </a:solidFill>
                          <a:effectLst/>
                          <a:latin typeface="+mn-lt"/>
                          <a:ea typeface="맑은 고딕" panose="020B0503020000020004" pitchFamily="50" charset="-127"/>
                        </a:rPr>
                        <a:t>lines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dirty="0">
                          <a:solidFill>
                            <a:srgbClr val="000000"/>
                          </a:solidFill>
                          <a:effectLst/>
                          <a:latin typeface="+mn-lt"/>
                          <a:ea typeface="맑은 고딕" panose="020B0503020000020004" pitchFamily="50" charset="-127"/>
                        </a:rPr>
                        <a:t>12 months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167941316"/>
                  </a:ext>
                </a:extLst>
              </a:tr>
              <a:tr h="792088">
                <a:tc>
                  <a:txBody>
                    <a:bodyPr/>
                    <a:lstStyle/>
                    <a:p>
                      <a:pPr algn="ctr" fontAlgn="b"/>
                      <a:r>
                        <a:rPr lang="en-US" sz="1200" b="0" i="0" u="none" strike="noStrike" dirty="0">
                          <a:solidFill>
                            <a:srgbClr val="000000"/>
                          </a:solidFill>
                          <a:effectLst/>
                          <a:latin typeface="+mn-lt"/>
                          <a:ea typeface="맑은 고딕" panose="020B0503020000020004" pitchFamily="50" charset="-127"/>
                        </a:rPr>
                        <a:t>JACC 2013; 61: </a:t>
                      </a:r>
                      <a:r>
                        <a:rPr lang="en-US" sz="1200" b="0" i="0" u="none" strike="noStrike" dirty="0" smtClean="0">
                          <a:solidFill>
                            <a:srgbClr val="000000"/>
                          </a:solidFill>
                          <a:effectLst/>
                          <a:latin typeface="+mn-lt"/>
                          <a:ea typeface="맑은 고딕" panose="020B0503020000020004" pitchFamily="50" charset="-127"/>
                        </a:rPr>
                        <a:t>1713-1723 </a:t>
                      </a:r>
                    </a:p>
                    <a:p>
                      <a:pPr algn="ctr" fontAlgn="b"/>
                      <a:r>
                        <a:rPr lang="en-US" sz="1400" b="0" i="0" u="none" strike="noStrike" dirty="0" smtClean="0">
                          <a:solidFill>
                            <a:srgbClr val="000000"/>
                          </a:solidFill>
                          <a:effectLst/>
                          <a:latin typeface="+mn-lt"/>
                          <a:ea typeface="맑은 고딕" panose="020B0503020000020004" pitchFamily="50" charset="-127"/>
                        </a:rPr>
                        <a:t>(</a:t>
                      </a:r>
                      <a:r>
                        <a:rPr lang="en-US" sz="1400" b="0" i="0" u="none" strike="noStrike" dirty="0">
                          <a:solidFill>
                            <a:srgbClr val="000000"/>
                          </a:solidFill>
                          <a:effectLst/>
                          <a:latin typeface="+mn-lt"/>
                          <a:ea typeface="맑은 고딕" panose="020B0503020000020004" pitchFamily="50" charset="-127"/>
                        </a:rPr>
                        <a:t>STOP AF) </a:t>
                      </a:r>
                      <a:endParaRPr lang="en-US" sz="1200" b="0" i="0" u="none" strike="noStrike" dirty="0">
                        <a:solidFill>
                          <a:srgbClr val="000000"/>
                        </a:solidFill>
                        <a:effectLst/>
                        <a:latin typeface="+mn-lt"/>
                        <a:ea typeface="맑은 고딕" panose="020B0503020000020004" pitchFamily="50" charset="-127"/>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200" b="0" i="0" u="none" strike="noStrike" dirty="0">
                          <a:solidFill>
                            <a:srgbClr val="000000"/>
                          </a:solidFill>
                          <a:effectLst/>
                          <a:latin typeface="+mn-lt"/>
                          <a:ea typeface="맑은 고딕" panose="020B0503020000020004" pitchFamily="50" charset="-127"/>
                        </a:rPr>
                        <a:t>2013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dirty="0">
                          <a:solidFill>
                            <a:srgbClr val="000000"/>
                          </a:solidFill>
                          <a:effectLst/>
                          <a:latin typeface="+mn-lt"/>
                          <a:ea typeface="맑은 고딕" panose="020B0503020000020004" pitchFamily="50" charset="-127"/>
                        </a:rPr>
                        <a:t>Randomized to </a:t>
                      </a:r>
                      <a:r>
                        <a:rPr lang="en-US" sz="1200" b="0" i="0" u="none" strike="noStrike" dirty="0" err="1">
                          <a:solidFill>
                            <a:srgbClr val="000000"/>
                          </a:solidFill>
                          <a:effectLst/>
                          <a:latin typeface="+mn-lt"/>
                          <a:ea typeface="맑은 고딕" panose="020B0503020000020004" pitchFamily="50" charset="-127"/>
                        </a:rPr>
                        <a:t>cryoballoon</a:t>
                      </a:r>
                      <a:r>
                        <a:rPr lang="en-US" sz="1200" b="0" i="0" u="none" strike="noStrike" dirty="0">
                          <a:solidFill>
                            <a:srgbClr val="000000"/>
                          </a:solidFill>
                          <a:effectLst/>
                          <a:latin typeface="+mn-lt"/>
                          <a:ea typeface="맑은 고딕" panose="020B0503020000020004" pitchFamily="50" charset="-127"/>
                        </a:rPr>
                        <a:t> </a:t>
                      </a:r>
                      <a:endParaRPr lang="en-US" sz="1200" b="0" i="0" u="none" strike="noStrike" dirty="0" smtClean="0">
                        <a:solidFill>
                          <a:srgbClr val="000000"/>
                        </a:solidFill>
                        <a:effectLst/>
                        <a:latin typeface="+mn-lt"/>
                        <a:ea typeface="맑은 고딕" panose="020B0503020000020004" pitchFamily="50" charset="-127"/>
                      </a:endParaRPr>
                    </a:p>
                    <a:p>
                      <a:pPr algn="ctr" fontAlgn="b"/>
                      <a:r>
                        <a:rPr lang="en-US" sz="1200" b="0" i="0" u="none" strike="noStrike" dirty="0" smtClean="0">
                          <a:solidFill>
                            <a:srgbClr val="000000"/>
                          </a:solidFill>
                          <a:effectLst/>
                          <a:latin typeface="+mn-lt"/>
                          <a:ea typeface="맑은 고딕" panose="020B0503020000020004" pitchFamily="50" charset="-127"/>
                        </a:rPr>
                        <a:t>ablation </a:t>
                      </a:r>
                      <a:r>
                        <a:rPr lang="en-US" sz="1200" b="0" i="0" u="none" strike="noStrike" dirty="0">
                          <a:solidFill>
                            <a:srgbClr val="000000"/>
                          </a:solidFill>
                          <a:effectLst/>
                          <a:latin typeface="+mn-lt"/>
                          <a:ea typeface="맑은 고딕" panose="020B0503020000020004" pitchFamily="50" charset="-127"/>
                        </a:rPr>
                        <a:t>or AAD, multicenter</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200" b="0" i="0" u="none" strike="noStrike" dirty="0">
                          <a:solidFill>
                            <a:srgbClr val="000000"/>
                          </a:solidFill>
                          <a:effectLst/>
                          <a:latin typeface="+mn-lt"/>
                          <a:ea typeface="맑은 고딕" panose="020B0503020000020004" pitchFamily="50" charset="-127"/>
                        </a:rPr>
                        <a:t>245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dirty="0">
                          <a:solidFill>
                            <a:srgbClr val="000000"/>
                          </a:solidFill>
                          <a:effectLst/>
                          <a:latin typeface="+mn-lt"/>
                          <a:ea typeface="맑은 고딕" panose="020B0503020000020004" pitchFamily="50" charset="-127"/>
                        </a:rPr>
                        <a:t>Paroxysmal</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dirty="0">
                          <a:solidFill>
                            <a:srgbClr val="000000"/>
                          </a:solidFill>
                          <a:effectLst/>
                          <a:latin typeface="+mn-lt"/>
                          <a:ea typeface="맑은 고딕" panose="020B0503020000020004" pitchFamily="50" charset="-127"/>
                        </a:rPr>
                        <a:t>PVI</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dirty="0">
                          <a:solidFill>
                            <a:srgbClr val="000000"/>
                          </a:solidFill>
                          <a:effectLst/>
                          <a:latin typeface="+mn-lt"/>
                          <a:ea typeface="맑은 고딕" panose="020B0503020000020004" pitchFamily="50" charset="-127"/>
                        </a:rPr>
                        <a:t>12 months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3046284270"/>
                  </a:ext>
                </a:extLst>
              </a:tr>
              <a:tr h="978136">
                <a:tc>
                  <a:txBody>
                    <a:bodyPr/>
                    <a:lstStyle/>
                    <a:p>
                      <a:pPr algn="ctr" fontAlgn="b"/>
                      <a:r>
                        <a:rPr lang="en-US" sz="1200" b="0" i="0" u="none" strike="noStrike" dirty="0">
                          <a:solidFill>
                            <a:srgbClr val="000000"/>
                          </a:solidFill>
                          <a:effectLst/>
                          <a:latin typeface="+mn-lt"/>
                          <a:ea typeface="맑은 고딕" panose="020B0503020000020004" pitchFamily="50" charset="-127"/>
                        </a:rPr>
                        <a:t>Heart Rhythm  2014; 11: 202-209 </a:t>
                      </a:r>
                      <a:endParaRPr lang="en-US" sz="1200" b="0" i="0" u="none" strike="noStrike" dirty="0" smtClean="0">
                        <a:solidFill>
                          <a:srgbClr val="000000"/>
                        </a:solidFill>
                        <a:effectLst/>
                        <a:latin typeface="+mn-lt"/>
                        <a:ea typeface="맑은 고딕" panose="020B0503020000020004" pitchFamily="50" charset="-127"/>
                      </a:endParaRPr>
                    </a:p>
                    <a:p>
                      <a:pPr algn="ctr" fontAlgn="b"/>
                      <a:r>
                        <a:rPr lang="en-US" sz="1400" b="0" i="0" u="none" strike="noStrike" dirty="0" smtClean="0">
                          <a:solidFill>
                            <a:srgbClr val="000000"/>
                          </a:solidFill>
                          <a:effectLst/>
                          <a:latin typeface="+mn-lt"/>
                          <a:ea typeface="맑은 고딕" panose="020B0503020000020004" pitchFamily="50" charset="-127"/>
                        </a:rPr>
                        <a:t>(</a:t>
                      </a:r>
                      <a:r>
                        <a:rPr lang="en-US" sz="1400" b="0" i="0" u="none" strike="noStrike" dirty="0">
                          <a:solidFill>
                            <a:srgbClr val="000000"/>
                          </a:solidFill>
                          <a:effectLst/>
                          <a:latin typeface="+mn-lt"/>
                          <a:ea typeface="맑은 고딕" panose="020B0503020000020004" pitchFamily="50" charset="-127"/>
                        </a:rPr>
                        <a:t>TTOP</a:t>
                      </a:r>
                      <a:r>
                        <a:rPr lang="en-US" sz="1400" b="0" i="0" u="none" strike="noStrike" dirty="0" smtClean="0">
                          <a:solidFill>
                            <a:srgbClr val="000000"/>
                          </a:solidFill>
                          <a:effectLst/>
                          <a:latin typeface="+mn-lt"/>
                          <a:ea typeface="맑은 고딕" panose="020B0503020000020004" pitchFamily="50" charset="-127"/>
                        </a:rPr>
                        <a:t>) </a:t>
                      </a:r>
                      <a:endParaRPr lang="en-US" sz="1200" b="0" i="0" u="none" strike="noStrike" dirty="0">
                        <a:solidFill>
                          <a:srgbClr val="000000"/>
                        </a:solidFill>
                        <a:effectLst/>
                        <a:latin typeface="+mn-lt"/>
                        <a:ea typeface="맑은 고딕" panose="020B0503020000020004" pitchFamily="50" charset="-127"/>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200" b="0" i="0" u="none" strike="noStrike" dirty="0">
                          <a:solidFill>
                            <a:srgbClr val="000000"/>
                          </a:solidFill>
                          <a:effectLst/>
                          <a:latin typeface="+mn-lt"/>
                          <a:ea typeface="맑은 고딕" panose="020B0503020000020004" pitchFamily="50" charset="-127"/>
                        </a:rPr>
                        <a:t>2014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dirty="0">
                          <a:solidFill>
                            <a:srgbClr val="000000"/>
                          </a:solidFill>
                          <a:effectLst/>
                          <a:latin typeface="+mn-lt"/>
                          <a:ea typeface="맑은 고딕" panose="020B0503020000020004" pitchFamily="50" charset="-127"/>
                        </a:rPr>
                        <a:t>Randomized to phased </a:t>
                      </a:r>
                      <a:r>
                        <a:rPr lang="en-US" sz="1200" b="0" i="0" u="none" strike="noStrike" dirty="0" smtClean="0">
                          <a:solidFill>
                            <a:srgbClr val="000000"/>
                          </a:solidFill>
                          <a:effectLst/>
                          <a:latin typeface="+mn-lt"/>
                          <a:ea typeface="맑은 고딕" panose="020B0503020000020004" pitchFamily="50" charset="-127"/>
                        </a:rPr>
                        <a:t>RF            </a:t>
                      </a:r>
                      <a:r>
                        <a:rPr lang="en-US" sz="1200" b="0" i="0" u="none" strike="noStrike" dirty="0">
                          <a:solidFill>
                            <a:srgbClr val="000000"/>
                          </a:solidFill>
                          <a:effectLst/>
                          <a:latin typeface="+mn-lt"/>
                          <a:ea typeface="맑은 고딕" panose="020B0503020000020004" pitchFamily="50" charset="-127"/>
                        </a:rPr>
                        <a:t>ablation or AAD/cardioversion, multicenter</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200" b="0" i="0" u="none" strike="noStrike" dirty="0">
                          <a:solidFill>
                            <a:srgbClr val="000000"/>
                          </a:solidFill>
                          <a:effectLst/>
                          <a:latin typeface="+mn-lt"/>
                          <a:ea typeface="맑은 고딕" panose="020B0503020000020004" pitchFamily="50" charset="-127"/>
                        </a:rPr>
                        <a:t>210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dirty="0">
                          <a:solidFill>
                            <a:srgbClr val="000000"/>
                          </a:solidFill>
                          <a:effectLst/>
                          <a:latin typeface="+mn-lt"/>
                          <a:ea typeface="맑은 고딕" panose="020B0503020000020004" pitchFamily="50" charset="-127"/>
                        </a:rPr>
                        <a:t>Persistent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dirty="0">
                          <a:solidFill>
                            <a:srgbClr val="000000"/>
                          </a:solidFill>
                          <a:effectLst/>
                          <a:latin typeface="+mn-lt"/>
                          <a:ea typeface="맑은 고딕" panose="020B0503020000020004" pitchFamily="50" charset="-127"/>
                        </a:rPr>
                        <a:t>PVI + CFAEs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dirty="0">
                          <a:solidFill>
                            <a:srgbClr val="000000"/>
                          </a:solidFill>
                          <a:effectLst/>
                          <a:latin typeface="+mn-lt"/>
                          <a:ea typeface="맑은 고딕" panose="020B0503020000020004" pitchFamily="50" charset="-127"/>
                        </a:rPr>
                        <a:t>6 months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3550218237"/>
                  </a:ext>
                </a:extLst>
              </a:tr>
              <a:tr h="960102">
                <a:tc>
                  <a:txBody>
                    <a:bodyPr/>
                    <a:lstStyle/>
                    <a:p>
                      <a:pPr algn="ctr" fontAlgn="b"/>
                      <a:r>
                        <a:rPr lang="da-DK" sz="1200" b="0" i="0" u="none" strike="noStrike" dirty="0">
                          <a:solidFill>
                            <a:srgbClr val="000000"/>
                          </a:solidFill>
                          <a:effectLst/>
                          <a:latin typeface="+mn-lt"/>
                          <a:ea typeface="맑은 고딕" panose="020B0503020000020004" pitchFamily="50" charset="-127"/>
                        </a:rPr>
                        <a:t>JACC 2014; 64: </a:t>
                      </a:r>
                      <a:r>
                        <a:rPr lang="da-DK" sz="1200" b="0" i="0" u="none" strike="noStrike" dirty="0" smtClean="0">
                          <a:solidFill>
                            <a:srgbClr val="000000"/>
                          </a:solidFill>
                          <a:effectLst/>
                          <a:latin typeface="+mn-lt"/>
                          <a:ea typeface="맑은 고딕" panose="020B0503020000020004" pitchFamily="50" charset="-127"/>
                        </a:rPr>
                        <a:t>647-656 </a:t>
                      </a:r>
                    </a:p>
                    <a:p>
                      <a:pPr algn="ctr" fontAlgn="b"/>
                      <a:r>
                        <a:rPr lang="da-DK" sz="1400" b="0" i="0" u="none" strike="noStrike" dirty="0" smtClean="0">
                          <a:solidFill>
                            <a:srgbClr val="000000"/>
                          </a:solidFill>
                          <a:effectLst/>
                          <a:latin typeface="+mn-lt"/>
                          <a:ea typeface="맑은 고딕" panose="020B0503020000020004" pitchFamily="50" charset="-127"/>
                        </a:rPr>
                        <a:t>(</a:t>
                      </a:r>
                      <a:r>
                        <a:rPr lang="da-DK" sz="1400" b="0" i="0" u="none" strike="noStrike" dirty="0">
                          <a:solidFill>
                            <a:srgbClr val="000000"/>
                          </a:solidFill>
                          <a:effectLst/>
                          <a:latin typeface="+mn-lt"/>
                          <a:ea typeface="맑은 고딕" panose="020B0503020000020004" pitchFamily="50" charset="-127"/>
                        </a:rPr>
                        <a:t>SMART-AF) </a:t>
                      </a:r>
                      <a:endParaRPr lang="da-DK" sz="1200" b="0" i="0" u="none" strike="noStrike" dirty="0">
                        <a:solidFill>
                          <a:srgbClr val="000000"/>
                        </a:solidFill>
                        <a:effectLst/>
                        <a:latin typeface="+mn-lt"/>
                        <a:ea typeface="맑은 고딕" panose="020B0503020000020004" pitchFamily="50" charset="-127"/>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200" b="0" i="0" u="none" strike="noStrike">
                          <a:solidFill>
                            <a:srgbClr val="000000"/>
                          </a:solidFill>
                          <a:effectLst/>
                          <a:latin typeface="+mn-lt"/>
                          <a:ea typeface="맑은 고딕" panose="020B0503020000020004" pitchFamily="50" charset="-127"/>
                        </a:rPr>
                        <a:t>2014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dirty="0">
                          <a:solidFill>
                            <a:srgbClr val="000000"/>
                          </a:solidFill>
                          <a:effectLst/>
                          <a:latin typeface="+mn-lt"/>
                          <a:ea typeface="맑은 고딕" panose="020B0503020000020004" pitchFamily="50" charset="-127"/>
                        </a:rPr>
                        <a:t>Non </a:t>
                      </a:r>
                      <a:r>
                        <a:rPr lang="en-US" sz="1200" b="0" i="0" u="none" strike="noStrike" dirty="0" err="1">
                          <a:solidFill>
                            <a:srgbClr val="000000"/>
                          </a:solidFill>
                          <a:effectLst/>
                          <a:latin typeface="+mn-lt"/>
                          <a:ea typeface="맑은 고딕" panose="020B0503020000020004" pitchFamily="50" charset="-127"/>
                        </a:rPr>
                        <a:t>randomzied</a:t>
                      </a:r>
                      <a:r>
                        <a:rPr lang="en-US" sz="1200" b="0" i="0" u="none" strike="noStrike" dirty="0">
                          <a:solidFill>
                            <a:srgbClr val="000000"/>
                          </a:solidFill>
                          <a:effectLst/>
                          <a:latin typeface="+mn-lt"/>
                          <a:ea typeface="맑은 고딕" panose="020B0503020000020004" pitchFamily="50" charset="-127"/>
                        </a:rPr>
                        <a:t> multicenter </a:t>
                      </a:r>
                      <a:endParaRPr lang="en-US" sz="1200" b="0" i="0" u="none" strike="noStrike" dirty="0" smtClean="0">
                        <a:solidFill>
                          <a:srgbClr val="000000"/>
                        </a:solidFill>
                        <a:effectLst/>
                        <a:latin typeface="+mn-lt"/>
                        <a:ea typeface="맑은 고딕" panose="020B0503020000020004" pitchFamily="50" charset="-127"/>
                      </a:endParaRPr>
                    </a:p>
                    <a:p>
                      <a:pPr algn="ctr" fontAlgn="b"/>
                      <a:r>
                        <a:rPr lang="en-US" sz="1200" b="0" i="0" u="none" strike="noStrike" dirty="0" smtClean="0">
                          <a:solidFill>
                            <a:srgbClr val="000000"/>
                          </a:solidFill>
                          <a:effectLst/>
                          <a:latin typeface="+mn-lt"/>
                          <a:ea typeface="맑은 고딕" panose="020B0503020000020004" pitchFamily="50" charset="-127"/>
                        </a:rPr>
                        <a:t>study </a:t>
                      </a:r>
                      <a:r>
                        <a:rPr lang="en-US" sz="1200" b="0" i="0" u="none" strike="noStrike" dirty="0">
                          <a:solidFill>
                            <a:srgbClr val="000000"/>
                          </a:solidFill>
                          <a:effectLst/>
                          <a:latin typeface="+mn-lt"/>
                          <a:ea typeface="맑은 고딕" panose="020B0503020000020004" pitchFamily="50" charset="-127"/>
                        </a:rPr>
                        <a:t>of </a:t>
                      </a:r>
                      <a:r>
                        <a:rPr lang="en-US" sz="1200" b="0" i="0" u="none" strike="noStrike" dirty="0" smtClean="0">
                          <a:solidFill>
                            <a:srgbClr val="000000"/>
                          </a:solidFill>
                          <a:effectLst/>
                          <a:latin typeface="+mn-lt"/>
                          <a:ea typeface="맑은 고딕" panose="020B0503020000020004" pitchFamily="50" charset="-127"/>
                        </a:rPr>
                        <a:t>CF </a:t>
                      </a:r>
                      <a:r>
                        <a:rPr lang="en-US" sz="1200" b="0" i="0" u="none" strike="noStrike" dirty="0">
                          <a:solidFill>
                            <a:srgbClr val="000000"/>
                          </a:solidFill>
                          <a:effectLst/>
                          <a:latin typeface="+mn-lt"/>
                          <a:ea typeface="맑은 고딕" panose="020B0503020000020004" pitchFamily="50" charset="-127"/>
                        </a:rPr>
                        <a:t>sensing </a:t>
                      </a:r>
                      <a:endParaRPr lang="en-US" sz="1200" b="0" i="0" u="none" strike="noStrike" dirty="0" smtClean="0">
                        <a:solidFill>
                          <a:srgbClr val="000000"/>
                        </a:solidFill>
                        <a:effectLst/>
                        <a:latin typeface="+mn-lt"/>
                        <a:ea typeface="맑은 고딕" panose="020B0503020000020004" pitchFamily="50" charset="-127"/>
                      </a:endParaRPr>
                    </a:p>
                    <a:p>
                      <a:pPr algn="ctr" fontAlgn="b"/>
                      <a:r>
                        <a:rPr lang="en-US" sz="1200" b="0" i="0" u="none" strike="noStrike" dirty="0" smtClean="0">
                          <a:solidFill>
                            <a:srgbClr val="000000"/>
                          </a:solidFill>
                          <a:effectLst/>
                          <a:latin typeface="+mn-lt"/>
                          <a:ea typeface="맑은 고딕" panose="020B0503020000020004" pitchFamily="50" charset="-127"/>
                        </a:rPr>
                        <a:t>RF </a:t>
                      </a:r>
                      <a:r>
                        <a:rPr lang="en-US" sz="1200" b="0" i="0" u="none" strike="noStrike" dirty="0">
                          <a:solidFill>
                            <a:srgbClr val="000000"/>
                          </a:solidFill>
                          <a:effectLst/>
                          <a:latin typeface="+mn-lt"/>
                          <a:ea typeface="맑은 고딕" panose="020B0503020000020004" pitchFamily="50" charset="-127"/>
                        </a:rPr>
                        <a:t>catheter, comparing to </a:t>
                      </a:r>
                      <a:endParaRPr lang="en-US" sz="1200" b="0" i="0" u="none" strike="noStrike" dirty="0" smtClean="0">
                        <a:solidFill>
                          <a:srgbClr val="000000"/>
                        </a:solidFill>
                        <a:effectLst/>
                        <a:latin typeface="+mn-lt"/>
                        <a:ea typeface="맑은 고딕" panose="020B0503020000020004" pitchFamily="50" charset="-127"/>
                      </a:endParaRPr>
                    </a:p>
                    <a:p>
                      <a:pPr algn="ctr" fontAlgn="b"/>
                      <a:r>
                        <a:rPr lang="en-US" sz="1200" b="0" i="0" u="none" strike="noStrike" dirty="0" smtClean="0">
                          <a:solidFill>
                            <a:srgbClr val="000000"/>
                          </a:solidFill>
                          <a:effectLst/>
                          <a:latin typeface="+mn-lt"/>
                          <a:ea typeface="맑은 고딕" panose="020B0503020000020004" pitchFamily="50" charset="-127"/>
                        </a:rPr>
                        <a:t>performance </a:t>
                      </a:r>
                      <a:r>
                        <a:rPr lang="en-US" sz="1200" b="0" i="0" u="none" strike="noStrike" dirty="0">
                          <a:solidFill>
                            <a:srgbClr val="000000"/>
                          </a:solidFill>
                          <a:effectLst/>
                          <a:latin typeface="+mn-lt"/>
                          <a:ea typeface="맑은 고딕" panose="020B0503020000020004" pitchFamily="50" charset="-127"/>
                        </a:rPr>
                        <a:t>goals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200" b="0" i="0" u="none" strike="noStrike" dirty="0">
                          <a:solidFill>
                            <a:srgbClr val="000000"/>
                          </a:solidFill>
                          <a:effectLst/>
                          <a:latin typeface="+mn-lt"/>
                          <a:ea typeface="맑은 고딕" panose="020B0503020000020004" pitchFamily="50" charset="-127"/>
                        </a:rPr>
                        <a:t>172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dirty="0">
                          <a:solidFill>
                            <a:srgbClr val="000000"/>
                          </a:solidFill>
                          <a:effectLst/>
                          <a:latin typeface="+mn-lt"/>
                          <a:ea typeface="맑은 고딕" panose="020B0503020000020004" pitchFamily="50" charset="-127"/>
                        </a:rPr>
                        <a:t>Paroxysmal</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dirty="0">
                          <a:solidFill>
                            <a:srgbClr val="000000"/>
                          </a:solidFill>
                          <a:effectLst/>
                          <a:latin typeface="+mn-lt"/>
                          <a:ea typeface="맑은 고딕" panose="020B0503020000020004" pitchFamily="50" charset="-127"/>
                        </a:rPr>
                        <a:t>PVI, optional CFAEs </a:t>
                      </a:r>
                      <a:endParaRPr lang="en-US" sz="1200" b="0" i="0" u="none" strike="noStrike" dirty="0" smtClean="0">
                        <a:solidFill>
                          <a:srgbClr val="000000"/>
                        </a:solidFill>
                        <a:effectLst/>
                        <a:latin typeface="+mn-lt"/>
                        <a:ea typeface="맑은 고딕" panose="020B0503020000020004" pitchFamily="50" charset="-127"/>
                      </a:endParaRPr>
                    </a:p>
                    <a:p>
                      <a:pPr algn="ctr" fontAlgn="b"/>
                      <a:r>
                        <a:rPr lang="en-US" sz="1200" b="0" i="0" u="none" strike="noStrike" dirty="0" smtClean="0">
                          <a:solidFill>
                            <a:srgbClr val="000000"/>
                          </a:solidFill>
                          <a:effectLst/>
                          <a:latin typeface="+mn-lt"/>
                          <a:ea typeface="맑은 고딕" panose="020B0503020000020004" pitchFamily="50" charset="-127"/>
                        </a:rPr>
                        <a:t>and </a:t>
                      </a:r>
                      <a:r>
                        <a:rPr lang="en-US" sz="1200" b="0" i="0" u="none" strike="noStrike" dirty="0">
                          <a:solidFill>
                            <a:srgbClr val="000000"/>
                          </a:solidFill>
                          <a:effectLst/>
                          <a:latin typeface="+mn-lt"/>
                          <a:ea typeface="맑은 고딕" panose="020B0503020000020004" pitchFamily="50" charset="-127"/>
                        </a:rPr>
                        <a:t>lines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dirty="0">
                          <a:solidFill>
                            <a:srgbClr val="000000"/>
                          </a:solidFill>
                          <a:effectLst/>
                          <a:latin typeface="+mn-lt"/>
                          <a:ea typeface="맑은 고딕" panose="020B0503020000020004" pitchFamily="50" charset="-127"/>
                        </a:rPr>
                        <a:t>12 months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903454138"/>
                  </a:ext>
                </a:extLst>
              </a:tr>
              <a:tr h="770061">
                <a:tc>
                  <a:txBody>
                    <a:bodyPr/>
                    <a:lstStyle/>
                    <a:p>
                      <a:pPr algn="ctr" fontAlgn="b"/>
                      <a:r>
                        <a:rPr lang="en-US" sz="1200" b="0" i="0" u="none" strike="noStrike" dirty="0">
                          <a:solidFill>
                            <a:srgbClr val="000000"/>
                          </a:solidFill>
                          <a:effectLst/>
                          <a:latin typeface="+mn-lt"/>
                          <a:ea typeface="맑은 고딕" panose="020B0503020000020004" pitchFamily="50" charset="-127"/>
                        </a:rPr>
                        <a:t>Circulation 2015; 132: </a:t>
                      </a:r>
                      <a:r>
                        <a:rPr lang="en-US" sz="1200" b="0" i="0" u="none" strike="noStrike" dirty="0" smtClean="0">
                          <a:solidFill>
                            <a:srgbClr val="000000"/>
                          </a:solidFill>
                          <a:effectLst/>
                          <a:latin typeface="+mn-lt"/>
                          <a:ea typeface="맑은 고딕" panose="020B0503020000020004" pitchFamily="50" charset="-127"/>
                        </a:rPr>
                        <a:t>907-915</a:t>
                      </a:r>
                    </a:p>
                    <a:p>
                      <a:pPr algn="ctr" fontAlgn="b"/>
                      <a:r>
                        <a:rPr lang="en-US" sz="1400" b="0" i="0" u="none" strike="noStrike" dirty="0" smtClean="0">
                          <a:solidFill>
                            <a:srgbClr val="000000"/>
                          </a:solidFill>
                          <a:effectLst/>
                          <a:latin typeface="+mn-lt"/>
                          <a:ea typeface="맑은 고딕" panose="020B0503020000020004" pitchFamily="50" charset="-127"/>
                        </a:rPr>
                        <a:t> </a:t>
                      </a:r>
                      <a:r>
                        <a:rPr lang="en-US" sz="1400" b="0" i="0" u="none" strike="noStrike" dirty="0">
                          <a:solidFill>
                            <a:srgbClr val="000000"/>
                          </a:solidFill>
                          <a:effectLst/>
                          <a:latin typeface="+mn-lt"/>
                          <a:ea typeface="맑은 고딕" panose="020B0503020000020004" pitchFamily="50" charset="-127"/>
                        </a:rPr>
                        <a:t>(TOCCASTAR</a:t>
                      </a:r>
                      <a:r>
                        <a:rPr lang="en-US" sz="1400" b="0" i="0" u="none" strike="noStrike" dirty="0" smtClean="0">
                          <a:solidFill>
                            <a:srgbClr val="000000"/>
                          </a:solidFill>
                          <a:effectLst/>
                          <a:latin typeface="+mn-lt"/>
                          <a:ea typeface="맑은 고딕" panose="020B0503020000020004" pitchFamily="50" charset="-127"/>
                        </a:rPr>
                        <a:t>)</a:t>
                      </a:r>
                      <a:endParaRPr lang="en-US" sz="1200" b="0" i="0" u="none" strike="noStrike" dirty="0">
                        <a:solidFill>
                          <a:srgbClr val="000000"/>
                        </a:solidFill>
                        <a:effectLst/>
                        <a:latin typeface="+mn-lt"/>
                        <a:ea typeface="맑은 고딕" panose="020B0503020000020004" pitchFamily="50" charset="-127"/>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200" b="0" i="0" u="none" strike="noStrike">
                          <a:solidFill>
                            <a:srgbClr val="000000"/>
                          </a:solidFill>
                          <a:effectLst/>
                          <a:latin typeface="+mn-lt"/>
                          <a:ea typeface="맑은 고딕" panose="020B0503020000020004" pitchFamily="50" charset="-127"/>
                        </a:rPr>
                        <a:t>2015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dirty="0">
                          <a:solidFill>
                            <a:srgbClr val="000000"/>
                          </a:solidFill>
                          <a:effectLst/>
                          <a:latin typeface="+mn-lt"/>
                          <a:ea typeface="맑은 고딕" panose="020B0503020000020004" pitchFamily="50" charset="-127"/>
                        </a:rPr>
                        <a:t>Randomized to </a:t>
                      </a:r>
                      <a:r>
                        <a:rPr lang="en-US" sz="1200" b="0" i="0" u="none" strike="noStrike" dirty="0" smtClean="0">
                          <a:solidFill>
                            <a:srgbClr val="000000"/>
                          </a:solidFill>
                          <a:effectLst/>
                          <a:latin typeface="+mn-lt"/>
                          <a:ea typeface="맑은 고딕" panose="020B0503020000020004" pitchFamily="50" charset="-127"/>
                        </a:rPr>
                        <a:t>CF </a:t>
                      </a:r>
                    </a:p>
                    <a:p>
                      <a:pPr algn="ctr" fontAlgn="b"/>
                      <a:r>
                        <a:rPr lang="en-US" sz="1200" b="0" i="0" u="none" strike="noStrike" dirty="0" smtClean="0">
                          <a:solidFill>
                            <a:srgbClr val="000000"/>
                          </a:solidFill>
                          <a:effectLst/>
                          <a:latin typeface="+mn-lt"/>
                          <a:ea typeface="맑은 고딕" panose="020B0503020000020004" pitchFamily="50" charset="-127"/>
                        </a:rPr>
                        <a:t>sensing </a:t>
                      </a:r>
                      <a:r>
                        <a:rPr lang="en-US" sz="1200" b="0" i="0" u="none" strike="noStrike" dirty="0">
                          <a:solidFill>
                            <a:srgbClr val="000000"/>
                          </a:solidFill>
                          <a:effectLst/>
                          <a:latin typeface="+mn-lt"/>
                          <a:ea typeface="맑은 고딕" panose="020B0503020000020004" pitchFamily="50" charset="-127"/>
                        </a:rPr>
                        <a:t>RF catheter or </a:t>
                      </a:r>
                      <a:endParaRPr lang="en-US" sz="1200" b="0" i="0" u="none" strike="noStrike" dirty="0" smtClean="0">
                        <a:solidFill>
                          <a:srgbClr val="000000"/>
                        </a:solidFill>
                        <a:effectLst/>
                        <a:latin typeface="+mn-lt"/>
                        <a:ea typeface="맑은 고딕" panose="020B0503020000020004" pitchFamily="50" charset="-127"/>
                      </a:endParaRPr>
                    </a:p>
                    <a:p>
                      <a:pPr algn="ctr" fontAlgn="b"/>
                      <a:r>
                        <a:rPr lang="en-US" sz="1200" b="0" i="0" u="none" strike="noStrike" dirty="0" smtClean="0">
                          <a:solidFill>
                            <a:srgbClr val="000000"/>
                          </a:solidFill>
                          <a:effectLst/>
                          <a:latin typeface="+mn-lt"/>
                          <a:ea typeface="맑은 고딕" panose="020B0503020000020004" pitchFamily="50" charset="-127"/>
                        </a:rPr>
                        <a:t>approved </a:t>
                      </a:r>
                      <a:r>
                        <a:rPr lang="en-US" sz="1200" b="0" i="0" u="none" strike="noStrike" dirty="0">
                          <a:solidFill>
                            <a:srgbClr val="000000"/>
                          </a:solidFill>
                          <a:effectLst/>
                          <a:latin typeface="+mn-lt"/>
                          <a:ea typeface="맑은 고딕" panose="020B0503020000020004" pitchFamily="50" charset="-127"/>
                        </a:rPr>
                        <a:t>RF catheter, </a:t>
                      </a:r>
                      <a:endParaRPr lang="en-US" sz="1200" b="0" i="0" u="none" strike="noStrike" dirty="0" smtClean="0">
                        <a:solidFill>
                          <a:srgbClr val="000000"/>
                        </a:solidFill>
                        <a:effectLst/>
                        <a:latin typeface="+mn-lt"/>
                        <a:ea typeface="맑은 고딕" panose="020B0503020000020004" pitchFamily="50" charset="-127"/>
                      </a:endParaRPr>
                    </a:p>
                    <a:p>
                      <a:pPr algn="ctr" fontAlgn="b"/>
                      <a:r>
                        <a:rPr lang="en-US" sz="1200" b="0" i="0" u="none" strike="noStrike" dirty="0" smtClean="0">
                          <a:solidFill>
                            <a:srgbClr val="000000"/>
                          </a:solidFill>
                          <a:effectLst/>
                          <a:latin typeface="+mn-lt"/>
                          <a:ea typeface="맑은 고딕" panose="020B0503020000020004" pitchFamily="50" charset="-127"/>
                        </a:rPr>
                        <a:t>Multicenter</a:t>
                      </a:r>
                      <a:endParaRPr lang="en-US" sz="1200" b="0" i="0" u="none" strike="noStrike" dirty="0">
                        <a:solidFill>
                          <a:srgbClr val="000000"/>
                        </a:solidFill>
                        <a:effectLst/>
                        <a:latin typeface="+mn-lt"/>
                        <a:ea typeface="맑은 고딕" panose="020B0503020000020004" pitchFamily="50" charset="-127"/>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200" b="0" i="0" u="none" strike="noStrike" dirty="0">
                          <a:solidFill>
                            <a:srgbClr val="000000"/>
                          </a:solidFill>
                          <a:effectLst/>
                          <a:latin typeface="+mn-lt"/>
                          <a:ea typeface="맑은 고딕" panose="020B0503020000020004" pitchFamily="50" charset="-127"/>
                        </a:rPr>
                        <a:t>300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a:solidFill>
                            <a:srgbClr val="000000"/>
                          </a:solidFill>
                          <a:effectLst/>
                          <a:latin typeface="+mn-lt"/>
                          <a:ea typeface="맑은 고딕" panose="020B0503020000020004" pitchFamily="50" charset="-127"/>
                        </a:rPr>
                        <a:t>Paroxysaml</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dirty="0">
                          <a:solidFill>
                            <a:srgbClr val="000000"/>
                          </a:solidFill>
                          <a:effectLst/>
                          <a:latin typeface="+mn-lt"/>
                          <a:ea typeface="맑은 고딕" panose="020B0503020000020004" pitchFamily="50" charset="-127"/>
                        </a:rPr>
                        <a:t>PVI, optional triggers</a:t>
                      </a:r>
                      <a:r>
                        <a:rPr lang="en-US" sz="1200" b="0" i="0" u="none" strike="noStrike" dirty="0" smtClean="0">
                          <a:solidFill>
                            <a:srgbClr val="000000"/>
                          </a:solidFill>
                          <a:effectLst/>
                          <a:latin typeface="+mn-lt"/>
                          <a:ea typeface="맑은 고딕" panose="020B0503020000020004" pitchFamily="50" charset="-127"/>
                        </a:rPr>
                        <a:t>,</a:t>
                      </a:r>
                    </a:p>
                    <a:p>
                      <a:pPr algn="ctr" fontAlgn="b"/>
                      <a:r>
                        <a:rPr lang="en-US" sz="1200" b="0" i="0" u="none" strike="noStrike" dirty="0" smtClean="0">
                          <a:solidFill>
                            <a:srgbClr val="000000"/>
                          </a:solidFill>
                          <a:effectLst/>
                          <a:latin typeface="+mn-lt"/>
                          <a:ea typeface="맑은 고딕" panose="020B0503020000020004" pitchFamily="50" charset="-127"/>
                        </a:rPr>
                        <a:t> </a:t>
                      </a:r>
                      <a:r>
                        <a:rPr lang="en-US" sz="1200" b="0" i="0" u="none" strike="noStrike" dirty="0">
                          <a:solidFill>
                            <a:srgbClr val="000000"/>
                          </a:solidFill>
                          <a:effectLst/>
                          <a:latin typeface="+mn-lt"/>
                          <a:ea typeface="맑은 고딕" panose="020B0503020000020004" pitchFamily="50" charset="-127"/>
                        </a:rPr>
                        <a:t>CAFEs and lines in </a:t>
                      </a:r>
                      <a:endParaRPr lang="en-US" sz="1200" b="0" i="0" u="none" strike="noStrike" dirty="0" smtClean="0">
                        <a:solidFill>
                          <a:srgbClr val="000000"/>
                        </a:solidFill>
                        <a:effectLst/>
                        <a:latin typeface="+mn-lt"/>
                        <a:ea typeface="맑은 고딕" panose="020B0503020000020004" pitchFamily="50" charset="-127"/>
                      </a:endParaRPr>
                    </a:p>
                    <a:p>
                      <a:pPr algn="ctr" fontAlgn="b"/>
                      <a:r>
                        <a:rPr lang="en-US" sz="1200" b="0" i="0" u="none" strike="noStrike" dirty="0" smtClean="0">
                          <a:solidFill>
                            <a:srgbClr val="000000"/>
                          </a:solidFill>
                          <a:effectLst/>
                          <a:latin typeface="+mn-lt"/>
                          <a:ea typeface="맑은 고딕" panose="020B0503020000020004" pitchFamily="50" charset="-127"/>
                        </a:rPr>
                        <a:t>both </a:t>
                      </a:r>
                      <a:r>
                        <a:rPr lang="en-US" sz="1200" b="0" i="0" u="none" strike="noStrike" dirty="0">
                          <a:solidFill>
                            <a:srgbClr val="000000"/>
                          </a:solidFill>
                          <a:effectLst/>
                          <a:latin typeface="+mn-lt"/>
                          <a:ea typeface="맑은 고딕" panose="020B0503020000020004" pitchFamily="50" charset="-127"/>
                        </a:rPr>
                        <a:t>arms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dirty="0">
                          <a:solidFill>
                            <a:srgbClr val="000000"/>
                          </a:solidFill>
                          <a:effectLst/>
                          <a:latin typeface="+mn-lt"/>
                          <a:ea typeface="맑은 고딕" panose="020B0503020000020004" pitchFamily="50" charset="-127"/>
                        </a:rPr>
                        <a:t>12 months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977373913"/>
                  </a:ext>
                </a:extLst>
              </a:tr>
              <a:tr h="676077">
                <a:tc>
                  <a:txBody>
                    <a:bodyPr/>
                    <a:lstStyle/>
                    <a:p>
                      <a:pPr algn="ctr" fontAlgn="b"/>
                      <a:r>
                        <a:rPr lang="en-US" sz="1200" b="0" i="0" u="none" strike="noStrike" dirty="0">
                          <a:solidFill>
                            <a:srgbClr val="000000"/>
                          </a:solidFill>
                          <a:effectLst/>
                          <a:latin typeface="+mn-lt"/>
                          <a:ea typeface="맑은 고딕" panose="020B0503020000020004" pitchFamily="50" charset="-127"/>
                        </a:rPr>
                        <a:t>JACC 2015; 66: </a:t>
                      </a:r>
                      <a:r>
                        <a:rPr lang="en-US" sz="1200" b="0" i="0" u="none" strike="noStrike" dirty="0" smtClean="0">
                          <a:solidFill>
                            <a:srgbClr val="000000"/>
                          </a:solidFill>
                          <a:effectLst/>
                          <a:latin typeface="+mn-lt"/>
                          <a:ea typeface="맑은 고딕" panose="020B0503020000020004" pitchFamily="50" charset="-127"/>
                        </a:rPr>
                        <a:t>1350-1360</a:t>
                      </a:r>
                    </a:p>
                    <a:p>
                      <a:pPr algn="ctr" fontAlgn="b"/>
                      <a:r>
                        <a:rPr lang="en-US" sz="1400" b="0" i="0" u="none" strike="noStrike" dirty="0" smtClean="0">
                          <a:solidFill>
                            <a:srgbClr val="000000"/>
                          </a:solidFill>
                          <a:effectLst/>
                          <a:latin typeface="+mn-lt"/>
                          <a:ea typeface="맑은 고딕" panose="020B0503020000020004" pitchFamily="50" charset="-127"/>
                        </a:rPr>
                        <a:t> </a:t>
                      </a:r>
                      <a:r>
                        <a:rPr lang="en-US" sz="1400" b="0" i="0" u="none" strike="noStrike" dirty="0">
                          <a:solidFill>
                            <a:srgbClr val="000000"/>
                          </a:solidFill>
                          <a:effectLst/>
                          <a:latin typeface="+mn-lt"/>
                          <a:ea typeface="맑은 고딕" panose="020B0503020000020004" pitchFamily="50" charset="-127"/>
                        </a:rPr>
                        <a:t>(</a:t>
                      </a:r>
                      <a:r>
                        <a:rPr lang="en-US" sz="1400" b="0" i="0" u="none" strike="noStrike" dirty="0" err="1">
                          <a:solidFill>
                            <a:srgbClr val="000000"/>
                          </a:solidFill>
                          <a:effectLst/>
                          <a:latin typeface="+mn-lt"/>
                          <a:ea typeface="맑은 고딕" panose="020B0503020000020004" pitchFamily="50" charset="-127"/>
                        </a:rPr>
                        <a:t>HeartLight</a:t>
                      </a:r>
                      <a:r>
                        <a:rPr lang="en-US" sz="1400" b="0" i="0" u="none" strike="noStrike" dirty="0">
                          <a:solidFill>
                            <a:srgbClr val="000000"/>
                          </a:solidFill>
                          <a:effectLst/>
                          <a:latin typeface="+mn-lt"/>
                          <a:ea typeface="맑은 고딕" panose="020B0503020000020004" pitchFamily="50" charset="-127"/>
                        </a:rPr>
                        <a:t>) </a:t>
                      </a:r>
                      <a:endParaRPr lang="en-US" sz="1200" b="0" i="0" u="none" strike="noStrike" dirty="0">
                        <a:solidFill>
                          <a:srgbClr val="000000"/>
                        </a:solidFill>
                        <a:effectLst/>
                        <a:latin typeface="+mn-lt"/>
                        <a:ea typeface="맑은 고딕" panose="020B0503020000020004" pitchFamily="50" charset="-127"/>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200" b="0" i="0" u="none" strike="noStrike">
                          <a:solidFill>
                            <a:srgbClr val="000000"/>
                          </a:solidFill>
                          <a:effectLst/>
                          <a:latin typeface="+mn-lt"/>
                          <a:ea typeface="맑은 고딕" panose="020B0503020000020004" pitchFamily="50" charset="-127"/>
                        </a:rPr>
                        <a:t>2015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dirty="0">
                          <a:solidFill>
                            <a:srgbClr val="000000"/>
                          </a:solidFill>
                          <a:effectLst/>
                          <a:latin typeface="+mn-lt"/>
                          <a:ea typeface="맑은 고딕" panose="020B0503020000020004" pitchFamily="50" charset="-127"/>
                        </a:rPr>
                        <a:t>Randomized to </a:t>
                      </a:r>
                      <a:r>
                        <a:rPr lang="en-US" sz="1200" b="0" i="0" u="none" strike="noStrike" dirty="0" smtClean="0">
                          <a:solidFill>
                            <a:srgbClr val="000000"/>
                          </a:solidFill>
                          <a:effectLst/>
                          <a:latin typeface="+mn-lt"/>
                          <a:ea typeface="맑은 고딕" panose="020B0503020000020004" pitchFamily="50" charset="-127"/>
                        </a:rPr>
                        <a:t>laser balloon </a:t>
                      </a:r>
                      <a:r>
                        <a:rPr lang="en-US" sz="1200" b="0" i="0" u="none" strike="noStrike" dirty="0">
                          <a:solidFill>
                            <a:srgbClr val="000000"/>
                          </a:solidFill>
                          <a:effectLst/>
                          <a:latin typeface="+mn-lt"/>
                          <a:ea typeface="맑은 고딕" panose="020B0503020000020004" pitchFamily="50" charset="-127"/>
                        </a:rPr>
                        <a:t>or </a:t>
                      </a:r>
                      <a:endParaRPr lang="en-US" sz="1200" b="0" i="0" u="none" strike="noStrike" dirty="0" smtClean="0">
                        <a:solidFill>
                          <a:srgbClr val="000000"/>
                        </a:solidFill>
                        <a:effectLst/>
                        <a:latin typeface="+mn-lt"/>
                        <a:ea typeface="맑은 고딕" panose="020B0503020000020004" pitchFamily="50" charset="-127"/>
                      </a:endParaRPr>
                    </a:p>
                    <a:p>
                      <a:pPr algn="ctr" fontAlgn="b"/>
                      <a:r>
                        <a:rPr lang="en-US" sz="1200" b="0" i="0" u="none" strike="noStrike" dirty="0" smtClean="0">
                          <a:solidFill>
                            <a:srgbClr val="000000"/>
                          </a:solidFill>
                          <a:effectLst/>
                          <a:latin typeface="+mn-lt"/>
                          <a:ea typeface="맑은 고딕" panose="020B0503020000020004" pitchFamily="50" charset="-127"/>
                        </a:rPr>
                        <a:t>approved </a:t>
                      </a:r>
                      <a:r>
                        <a:rPr lang="en-US" sz="1200" b="0" i="0" u="none" strike="noStrike" dirty="0">
                          <a:solidFill>
                            <a:srgbClr val="000000"/>
                          </a:solidFill>
                          <a:effectLst/>
                          <a:latin typeface="+mn-lt"/>
                          <a:ea typeface="맑은 고딕" panose="020B0503020000020004" pitchFamily="50" charset="-127"/>
                        </a:rPr>
                        <a:t>RF catheter, </a:t>
                      </a:r>
                      <a:endParaRPr lang="en-US" sz="1200" b="0" i="0" u="none" strike="noStrike" dirty="0" smtClean="0">
                        <a:solidFill>
                          <a:srgbClr val="000000"/>
                        </a:solidFill>
                        <a:effectLst/>
                        <a:latin typeface="+mn-lt"/>
                        <a:ea typeface="맑은 고딕" panose="020B0503020000020004" pitchFamily="50" charset="-127"/>
                      </a:endParaRPr>
                    </a:p>
                    <a:p>
                      <a:pPr algn="ctr" fontAlgn="b"/>
                      <a:r>
                        <a:rPr lang="en-US" sz="1200" b="0" i="0" u="none" strike="noStrike" dirty="0" smtClean="0">
                          <a:solidFill>
                            <a:srgbClr val="000000"/>
                          </a:solidFill>
                          <a:effectLst/>
                          <a:latin typeface="+mn-lt"/>
                          <a:ea typeface="맑은 고딕" panose="020B0503020000020004" pitchFamily="50" charset="-127"/>
                        </a:rPr>
                        <a:t>Multicenter</a:t>
                      </a:r>
                      <a:endParaRPr lang="en-US" sz="1200" b="0" i="0" u="none" strike="noStrike" dirty="0">
                        <a:solidFill>
                          <a:srgbClr val="000000"/>
                        </a:solidFill>
                        <a:effectLst/>
                        <a:latin typeface="+mn-lt"/>
                        <a:ea typeface="맑은 고딕" panose="020B0503020000020004" pitchFamily="50" charset="-127"/>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200" b="0" i="0" u="none" strike="noStrike" dirty="0">
                          <a:solidFill>
                            <a:srgbClr val="000000"/>
                          </a:solidFill>
                          <a:effectLst/>
                          <a:latin typeface="+mn-lt"/>
                          <a:ea typeface="맑은 고딕" panose="020B0503020000020004" pitchFamily="50" charset="-127"/>
                        </a:rPr>
                        <a:t>353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dirty="0">
                          <a:solidFill>
                            <a:srgbClr val="000000"/>
                          </a:solidFill>
                          <a:effectLst/>
                          <a:latin typeface="+mn-lt"/>
                          <a:ea typeface="맑은 고딕" panose="020B0503020000020004" pitchFamily="50" charset="-127"/>
                        </a:rPr>
                        <a:t>Paroxysmal</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dirty="0">
                          <a:solidFill>
                            <a:srgbClr val="000000"/>
                          </a:solidFill>
                          <a:effectLst/>
                          <a:latin typeface="+mn-lt"/>
                          <a:ea typeface="맑은 고딕" panose="020B0503020000020004" pitchFamily="50" charset="-127"/>
                        </a:rPr>
                        <a:t>PVI ± CTI ablation vs</a:t>
                      </a:r>
                      <a:r>
                        <a:rPr lang="en-US" sz="1200" b="0" i="0" u="none" strike="noStrike" dirty="0" smtClean="0">
                          <a:solidFill>
                            <a:srgbClr val="000000"/>
                          </a:solidFill>
                          <a:effectLst/>
                          <a:latin typeface="+mn-lt"/>
                          <a:ea typeface="맑은 고딕" panose="020B0503020000020004" pitchFamily="50" charset="-127"/>
                        </a:rPr>
                        <a:t>.</a:t>
                      </a:r>
                    </a:p>
                    <a:p>
                      <a:pPr algn="ctr" fontAlgn="b"/>
                      <a:r>
                        <a:rPr lang="en-US" sz="1200" b="0" i="0" u="none" strike="noStrike" dirty="0" smtClean="0">
                          <a:solidFill>
                            <a:srgbClr val="000000"/>
                          </a:solidFill>
                          <a:effectLst/>
                          <a:latin typeface="+mn-lt"/>
                          <a:ea typeface="맑은 고딕" panose="020B0503020000020004" pitchFamily="50" charset="-127"/>
                        </a:rPr>
                        <a:t>PVI</a:t>
                      </a:r>
                      <a:r>
                        <a:rPr lang="en-US" sz="1200" b="0" i="0" u="none" strike="noStrike" dirty="0">
                          <a:solidFill>
                            <a:srgbClr val="000000"/>
                          </a:solidFill>
                          <a:effectLst/>
                          <a:latin typeface="+mn-lt"/>
                          <a:ea typeface="맑은 고딕" panose="020B0503020000020004" pitchFamily="50" charset="-127"/>
                        </a:rPr>
                        <a:t>, optional CFAEs, </a:t>
                      </a:r>
                      <a:endParaRPr lang="en-US" sz="1200" b="0" i="0" u="none" strike="noStrike" dirty="0" smtClean="0">
                        <a:solidFill>
                          <a:srgbClr val="000000"/>
                        </a:solidFill>
                        <a:effectLst/>
                        <a:latin typeface="+mn-lt"/>
                        <a:ea typeface="맑은 고딕" panose="020B0503020000020004" pitchFamily="50" charset="-127"/>
                      </a:endParaRPr>
                    </a:p>
                    <a:p>
                      <a:pPr algn="ctr" fontAlgn="b"/>
                      <a:r>
                        <a:rPr lang="en-US" sz="1200" b="0" i="0" u="none" strike="noStrike" dirty="0" smtClean="0">
                          <a:solidFill>
                            <a:srgbClr val="000000"/>
                          </a:solidFill>
                          <a:effectLst/>
                          <a:latin typeface="+mn-lt"/>
                          <a:ea typeface="맑은 고딕" panose="020B0503020000020004" pitchFamily="50" charset="-127"/>
                        </a:rPr>
                        <a:t>and </a:t>
                      </a:r>
                      <a:r>
                        <a:rPr lang="en-US" sz="1200" b="0" i="0" u="none" strike="noStrike" dirty="0">
                          <a:solidFill>
                            <a:srgbClr val="000000"/>
                          </a:solidFill>
                          <a:effectLst/>
                          <a:latin typeface="+mn-lt"/>
                          <a:ea typeface="맑은 고딕" panose="020B0503020000020004" pitchFamily="50" charset="-127"/>
                        </a:rPr>
                        <a:t>Lines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dirty="0">
                          <a:solidFill>
                            <a:srgbClr val="000000"/>
                          </a:solidFill>
                          <a:effectLst/>
                          <a:latin typeface="+mn-lt"/>
                          <a:ea typeface="맑은 고딕" panose="020B0503020000020004" pitchFamily="50" charset="-127"/>
                        </a:rPr>
                        <a:t>12 months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312689922"/>
                  </a:ext>
                </a:extLst>
              </a:tr>
            </a:tbl>
          </a:graphicData>
        </a:graphic>
      </p:graphicFrame>
      <p:graphicFrame>
        <p:nvGraphicFramePr>
          <p:cNvPr id="5" name="표 4"/>
          <p:cNvGraphicFramePr>
            <a:graphicFrameLocks noGrp="1"/>
          </p:cNvGraphicFramePr>
          <p:nvPr>
            <p:extLst>
              <p:ext uri="{D42A27DB-BD31-4B8C-83A1-F6EECF244321}">
                <p14:modId xmlns:p14="http://schemas.microsoft.com/office/powerpoint/2010/main" val="108711295"/>
              </p:ext>
            </p:extLst>
          </p:nvPr>
        </p:nvGraphicFramePr>
        <p:xfrm>
          <a:off x="2092633" y="1435513"/>
          <a:ext cx="6984774" cy="5322108"/>
        </p:xfrm>
        <a:graphic>
          <a:graphicData uri="http://schemas.openxmlformats.org/drawingml/2006/table">
            <a:tbl>
              <a:tblPr firstRow="1" firstCol="1" bandRow="1">
                <a:tableStyleId>{69CF1AB2-1976-4502-BF36-3FF5EA218861}</a:tableStyleId>
              </a:tblPr>
              <a:tblGrid>
                <a:gridCol w="2090556">
                  <a:extLst>
                    <a:ext uri="{9D8B030D-6E8A-4147-A177-3AD203B41FA5}">
                      <a16:colId xmlns="" xmlns:a16="http://schemas.microsoft.com/office/drawing/2014/main" val="2410842600"/>
                    </a:ext>
                  </a:extLst>
                </a:gridCol>
                <a:gridCol w="696848">
                  <a:extLst>
                    <a:ext uri="{9D8B030D-6E8A-4147-A177-3AD203B41FA5}">
                      <a16:colId xmlns="" xmlns:a16="http://schemas.microsoft.com/office/drawing/2014/main" val="65472466"/>
                    </a:ext>
                  </a:extLst>
                </a:gridCol>
                <a:gridCol w="696851">
                  <a:extLst>
                    <a:ext uri="{9D8B030D-6E8A-4147-A177-3AD203B41FA5}">
                      <a16:colId xmlns="" xmlns:a16="http://schemas.microsoft.com/office/drawing/2014/main" val="2311367198"/>
                    </a:ext>
                  </a:extLst>
                </a:gridCol>
                <a:gridCol w="905906">
                  <a:extLst>
                    <a:ext uri="{9D8B030D-6E8A-4147-A177-3AD203B41FA5}">
                      <a16:colId xmlns="" xmlns:a16="http://schemas.microsoft.com/office/drawing/2014/main" val="3179565229"/>
                    </a:ext>
                  </a:extLst>
                </a:gridCol>
                <a:gridCol w="836221">
                  <a:extLst>
                    <a:ext uri="{9D8B030D-6E8A-4147-A177-3AD203B41FA5}">
                      <a16:colId xmlns="" xmlns:a16="http://schemas.microsoft.com/office/drawing/2014/main" val="2930872420"/>
                    </a:ext>
                  </a:extLst>
                </a:gridCol>
                <a:gridCol w="836221">
                  <a:extLst>
                    <a:ext uri="{9D8B030D-6E8A-4147-A177-3AD203B41FA5}">
                      <a16:colId xmlns="" xmlns:a16="http://schemas.microsoft.com/office/drawing/2014/main" val="2579354946"/>
                    </a:ext>
                  </a:extLst>
                </a:gridCol>
                <a:gridCol w="922171">
                  <a:extLst>
                    <a:ext uri="{9D8B030D-6E8A-4147-A177-3AD203B41FA5}">
                      <a16:colId xmlns="" xmlns:a16="http://schemas.microsoft.com/office/drawing/2014/main" val="3324476936"/>
                    </a:ext>
                  </a:extLst>
                </a:gridCol>
              </a:tblGrid>
              <a:tr h="428374">
                <a:tc>
                  <a:txBody>
                    <a:bodyPr/>
                    <a:lstStyle/>
                    <a:p>
                      <a:pPr algn="ctr" fontAlgn="b"/>
                      <a:r>
                        <a:rPr lang="en-US" sz="1400" b="1" i="0" u="none" strike="noStrike" dirty="0">
                          <a:solidFill>
                            <a:schemeClr val="bg1"/>
                          </a:solidFill>
                          <a:effectLst/>
                          <a:latin typeface="+mn-lt"/>
                          <a:ea typeface="맑은 고딕" panose="020B0503020000020004" pitchFamily="50" charset="-127"/>
                        </a:rPr>
                        <a:t>Effectiveness endpoint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tc>
                  <a:txBody>
                    <a:bodyPr/>
                    <a:lstStyle/>
                    <a:p>
                      <a:pPr algn="ctr" fontAlgn="b"/>
                      <a:r>
                        <a:rPr lang="en-US" sz="1400" b="1" i="0" u="none" strike="noStrike" dirty="0">
                          <a:solidFill>
                            <a:schemeClr val="bg1"/>
                          </a:solidFill>
                          <a:effectLst/>
                          <a:latin typeface="+mn-lt"/>
                          <a:ea typeface="맑은 고딕" panose="020B0503020000020004" pitchFamily="50" charset="-127"/>
                        </a:rPr>
                        <a:t>Ablation </a:t>
                      </a:r>
                      <a:endParaRPr lang="en-US" sz="1400" b="1" i="0" u="none" strike="noStrike" dirty="0" smtClean="0">
                        <a:solidFill>
                          <a:schemeClr val="bg1"/>
                        </a:solidFill>
                        <a:effectLst/>
                        <a:latin typeface="+mn-lt"/>
                        <a:ea typeface="맑은 고딕" panose="020B0503020000020004" pitchFamily="50" charset="-127"/>
                      </a:endParaRPr>
                    </a:p>
                    <a:p>
                      <a:pPr algn="ctr" fontAlgn="b"/>
                      <a:r>
                        <a:rPr lang="en-US" sz="1400" b="1" i="0" u="none" strike="noStrike" dirty="0" smtClean="0">
                          <a:solidFill>
                            <a:schemeClr val="bg1"/>
                          </a:solidFill>
                          <a:effectLst/>
                          <a:latin typeface="+mn-lt"/>
                          <a:ea typeface="맑은 고딕" panose="020B0503020000020004" pitchFamily="50" charset="-127"/>
                        </a:rPr>
                        <a:t>success</a:t>
                      </a:r>
                      <a:endParaRPr lang="en-US" sz="1400" b="1" i="0" u="none" strike="noStrike" dirty="0">
                        <a:solidFill>
                          <a:schemeClr val="bg1"/>
                        </a:solidFill>
                        <a:effectLst/>
                        <a:latin typeface="+mn-lt"/>
                        <a:ea typeface="맑은 고딕" panose="020B0503020000020004" pitchFamily="50" charset="-127"/>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tc>
                  <a:txBody>
                    <a:bodyPr/>
                    <a:lstStyle/>
                    <a:p>
                      <a:pPr algn="l" fontAlgn="b"/>
                      <a:r>
                        <a:rPr lang="en-US" sz="1000" b="1" i="0" u="none" strike="noStrike" dirty="0" smtClean="0">
                          <a:solidFill>
                            <a:schemeClr val="bg1"/>
                          </a:solidFill>
                          <a:effectLst/>
                          <a:latin typeface="+mn-lt"/>
                          <a:ea typeface="맑은 고딕" panose="020B0503020000020004" pitchFamily="50" charset="-127"/>
                        </a:rPr>
                        <a:t>Drug/</a:t>
                      </a:r>
                      <a:r>
                        <a:rPr lang="en-US" sz="900" b="1" i="0" u="none" strike="noStrike" dirty="0" smtClean="0">
                          <a:solidFill>
                            <a:schemeClr val="bg1"/>
                          </a:solidFill>
                          <a:effectLst/>
                          <a:latin typeface="+mn-lt"/>
                          <a:ea typeface="맑은 고딕" panose="020B0503020000020004" pitchFamily="50" charset="-127"/>
                        </a:rPr>
                        <a:t>Control</a:t>
                      </a:r>
                    </a:p>
                    <a:p>
                      <a:pPr algn="ctr" fontAlgn="b"/>
                      <a:r>
                        <a:rPr lang="en-US" sz="1400" b="1" i="0" u="none" strike="noStrike" dirty="0" smtClean="0">
                          <a:solidFill>
                            <a:schemeClr val="bg1"/>
                          </a:solidFill>
                          <a:effectLst/>
                          <a:latin typeface="+mn-lt"/>
                          <a:ea typeface="맑은 고딕" panose="020B0503020000020004" pitchFamily="50" charset="-127"/>
                        </a:rPr>
                        <a:t>success</a:t>
                      </a:r>
                      <a:endParaRPr lang="en-US" sz="1400" b="1" i="0" u="none" strike="noStrike" dirty="0">
                        <a:solidFill>
                          <a:schemeClr val="bg1"/>
                        </a:solidFill>
                        <a:effectLst/>
                        <a:latin typeface="+mn-lt"/>
                        <a:ea typeface="맑은 고딕" panose="020B0503020000020004" pitchFamily="50" charset="-127"/>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tc>
                  <a:txBody>
                    <a:bodyPr/>
                    <a:lstStyle/>
                    <a:p>
                      <a:pPr algn="ctr" fontAlgn="b"/>
                      <a:r>
                        <a:rPr lang="en-US" sz="1400" b="1" i="1" u="none" strike="noStrike" dirty="0" smtClean="0">
                          <a:solidFill>
                            <a:schemeClr val="bg1"/>
                          </a:solidFill>
                          <a:effectLst/>
                          <a:latin typeface="+mn-lt"/>
                          <a:ea typeface="맑은 고딕" panose="020B0503020000020004" pitchFamily="50" charset="-127"/>
                        </a:rPr>
                        <a:t>P</a:t>
                      </a:r>
                      <a:r>
                        <a:rPr lang="en-US" sz="1400" b="1" i="0" u="none" strike="noStrike" dirty="0" smtClean="0">
                          <a:solidFill>
                            <a:schemeClr val="bg1"/>
                          </a:solidFill>
                          <a:effectLst/>
                          <a:latin typeface="+mn-lt"/>
                          <a:ea typeface="맑은 고딕" panose="020B0503020000020004" pitchFamily="50" charset="-127"/>
                        </a:rPr>
                        <a:t> value for</a:t>
                      </a:r>
                    </a:p>
                    <a:p>
                      <a:pPr algn="ctr" fontAlgn="b"/>
                      <a:r>
                        <a:rPr lang="en-US" sz="1400" b="1" i="0" u="none" strike="noStrike" dirty="0" smtClean="0">
                          <a:solidFill>
                            <a:schemeClr val="bg1"/>
                          </a:solidFill>
                          <a:effectLst/>
                          <a:latin typeface="+mn-lt"/>
                          <a:ea typeface="맑은 고딕" panose="020B0503020000020004" pitchFamily="50" charset="-127"/>
                        </a:rPr>
                        <a:t> </a:t>
                      </a:r>
                      <a:r>
                        <a:rPr lang="en-US" sz="1400" b="1" i="0" u="none" strike="noStrike" dirty="0">
                          <a:solidFill>
                            <a:schemeClr val="bg1"/>
                          </a:solidFill>
                          <a:effectLst/>
                          <a:latin typeface="+mn-lt"/>
                          <a:ea typeface="맑은 고딕" panose="020B0503020000020004" pitchFamily="50" charset="-127"/>
                        </a:rPr>
                        <a:t>success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tc>
                  <a:txBody>
                    <a:bodyPr/>
                    <a:lstStyle/>
                    <a:p>
                      <a:pPr algn="ctr" fontAlgn="b"/>
                      <a:r>
                        <a:rPr lang="en-US" sz="1400" b="1" i="0" u="none" strike="noStrike" dirty="0">
                          <a:solidFill>
                            <a:schemeClr val="bg1"/>
                          </a:solidFill>
                          <a:effectLst/>
                          <a:latin typeface="+mn-lt"/>
                          <a:ea typeface="맑은 고딕" panose="020B0503020000020004" pitchFamily="50" charset="-127"/>
                        </a:rPr>
                        <a:t>Ablation </a:t>
                      </a:r>
                      <a:endParaRPr lang="en-US" sz="1400" b="1" i="0" u="none" strike="noStrike" dirty="0" smtClean="0">
                        <a:solidFill>
                          <a:schemeClr val="bg1"/>
                        </a:solidFill>
                        <a:effectLst/>
                        <a:latin typeface="+mn-lt"/>
                        <a:ea typeface="맑은 고딕" panose="020B0503020000020004" pitchFamily="50" charset="-127"/>
                      </a:endParaRPr>
                    </a:p>
                    <a:p>
                      <a:pPr algn="ctr" fontAlgn="b"/>
                      <a:r>
                        <a:rPr lang="en-US" sz="1400" b="1" i="0" u="none" strike="noStrike" dirty="0" err="1" smtClean="0">
                          <a:solidFill>
                            <a:schemeClr val="bg1"/>
                          </a:solidFill>
                          <a:effectLst/>
                          <a:latin typeface="+mn-lt"/>
                          <a:ea typeface="맑은 고딕" panose="020B0503020000020004" pitchFamily="50" charset="-127"/>
                        </a:rPr>
                        <a:t>Cxs</a:t>
                      </a:r>
                      <a:endParaRPr lang="en-US" sz="1400" b="1" i="0" u="none" strike="noStrike" dirty="0">
                        <a:solidFill>
                          <a:schemeClr val="bg1"/>
                        </a:solidFill>
                        <a:effectLst/>
                        <a:latin typeface="+mn-lt"/>
                        <a:ea typeface="맑은 고딕" panose="020B0503020000020004" pitchFamily="50" charset="-127"/>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tc>
                  <a:txBody>
                    <a:bodyPr/>
                    <a:lstStyle/>
                    <a:p>
                      <a:pPr algn="ctr" fontAlgn="b"/>
                      <a:r>
                        <a:rPr lang="en-US" sz="1000" b="1" i="0" u="none" strike="noStrike" dirty="0" smtClean="0">
                          <a:solidFill>
                            <a:schemeClr val="bg1"/>
                          </a:solidFill>
                          <a:effectLst/>
                          <a:latin typeface="+mn-lt"/>
                          <a:ea typeface="맑은 고딕" panose="020B0503020000020004" pitchFamily="50" charset="-127"/>
                        </a:rPr>
                        <a:t>Drug/Control</a:t>
                      </a:r>
                      <a:r>
                        <a:rPr lang="en-US" sz="1400" b="1" i="0" u="none" strike="noStrike" dirty="0" smtClean="0">
                          <a:solidFill>
                            <a:schemeClr val="bg1"/>
                          </a:solidFill>
                          <a:effectLst/>
                          <a:latin typeface="+mn-lt"/>
                          <a:ea typeface="맑은 고딕" panose="020B0503020000020004" pitchFamily="50" charset="-127"/>
                        </a:rPr>
                        <a:t> </a:t>
                      </a:r>
                    </a:p>
                    <a:p>
                      <a:pPr algn="ctr" fontAlgn="b"/>
                      <a:r>
                        <a:rPr lang="en-US" sz="1400" b="1" i="0" u="none" strike="noStrike" dirty="0" err="1" smtClean="0">
                          <a:solidFill>
                            <a:schemeClr val="bg1"/>
                          </a:solidFill>
                          <a:effectLst/>
                          <a:latin typeface="+mn-lt"/>
                          <a:ea typeface="맑은 고딕" panose="020B0503020000020004" pitchFamily="50" charset="-127"/>
                        </a:rPr>
                        <a:t>Cxs</a:t>
                      </a:r>
                      <a:endParaRPr lang="en-US" sz="1400" b="1" i="0" u="none" strike="noStrike" dirty="0">
                        <a:solidFill>
                          <a:schemeClr val="bg1"/>
                        </a:solidFill>
                        <a:effectLst/>
                        <a:latin typeface="+mn-lt"/>
                        <a:ea typeface="맑은 고딕" panose="020B0503020000020004" pitchFamily="50" charset="-127"/>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tc>
                  <a:txBody>
                    <a:bodyPr/>
                    <a:lstStyle/>
                    <a:p>
                      <a:pPr algn="ctr" fontAlgn="b"/>
                      <a:r>
                        <a:rPr lang="en-US" sz="1400" b="1" i="0" u="none" strike="noStrike" dirty="0" smtClean="0">
                          <a:solidFill>
                            <a:schemeClr val="bg1"/>
                          </a:solidFill>
                          <a:effectLst/>
                          <a:latin typeface="+mn-lt"/>
                          <a:ea typeface="맑은 고딕" panose="020B0503020000020004" pitchFamily="50" charset="-127"/>
                        </a:rPr>
                        <a:t>FDA</a:t>
                      </a:r>
                      <a:endParaRPr lang="en-US" sz="1400" b="1" i="0" u="none" strike="noStrike" dirty="0">
                        <a:solidFill>
                          <a:schemeClr val="bg1"/>
                        </a:solidFill>
                        <a:effectLst/>
                        <a:latin typeface="+mn-lt"/>
                        <a:ea typeface="맑은 고딕" panose="020B0503020000020004" pitchFamily="50" charset="-127"/>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extLst>
                  <a:ext uri="{0D108BD9-81ED-4DB2-BD59-A6C34878D82A}">
                    <a16:rowId xmlns="" xmlns:a16="http://schemas.microsoft.com/office/drawing/2014/main" val="3953533501"/>
                  </a:ext>
                </a:extLst>
              </a:tr>
              <a:tr h="727675">
                <a:tc>
                  <a:txBody>
                    <a:bodyPr/>
                    <a:lstStyle/>
                    <a:p>
                      <a:pPr algn="ctr" fontAlgn="b"/>
                      <a:r>
                        <a:rPr lang="en-US" sz="1200" b="0" i="0" u="none" strike="noStrike" dirty="0">
                          <a:solidFill>
                            <a:srgbClr val="000000"/>
                          </a:solidFill>
                          <a:effectLst/>
                          <a:latin typeface="+mn-lt"/>
                          <a:ea typeface="맑은 고딕" panose="020B0503020000020004" pitchFamily="50" charset="-127"/>
                        </a:rPr>
                        <a:t>Freedom from symptomatic </a:t>
                      </a:r>
                      <a:endParaRPr lang="en-US" sz="1200" b="0" i="0" u="none" strike="noStrike" dirty="0" smtClean="0">
                        <a:solidFill>
                          <a:srgbClr val="000000"/>
                        </a:solidFill>
                        <a:effectLst/>
                        <a:latin typeface="+mn-lt"/>
                        <a:ea typeface="맑은 고딕" panose="020B0503020000020004" pitchFamily="50" charset="-127"/>
                      </a:endParaRPr>
                    </a:p>
                    <a:p>
                      <a:pPr marL="0" indent="0" algn="ctr" fontAlgn="b">
                        <a:buFont typeface="+mj-lt"/>
                        <a:buNone/>
                      </a:pPr>
                      <a:r>
                        <a:rPr lang="en-US" sz="1200" b="0" i="0" u="none" strike="noStrike" dirty="0" smtClean="0">
                          <a:solidFill>
                            <a:srgbClr val="000000"/>
                          </a:solidFill>
                          <a:effectLst/>
                          <a:latin typeface="+mn-lt"/>
                          <a:ea typeface="맑은 고딕" panose="020B0503020000020004" pitchFamily="50" charset="-127"/>
                        </a:rPr>
                        <a:t>PAF,  </a:t>
                      </a:r>
                      <a:r>
                        <a:rPr lang="en-US" sz="1200" b="0" i="0" u="none" strike="noStrike" dirty="0">
                          <a:solidFill>
                            <a:srgbClr val="000000"/>
                          </a:solidFill>
                          <a:effectLst/>
                          <a:latin typeface="+mn-lt"/>
                          <a:ea typeface="맑은 고딕" panose="020B0503020000020004" pitchFamily="50" charset="-127"/>
                        </a:rPr>
                        <a:t>acute procedural failure, or </a:t>
                      </a:r>
                      <a:r>
                        <a:rPr lang="en-US" sz="1200" b="0" i="0" u="none" strike="noStrike" baseline="0" dirty="0" smtClean="0">
                          <a:solidFill>
                            <a:srgbClr val="000000"/>
                          </a:solidFill>
                          <a:effectLst/>
                          <a:latin typeface="+mn-lt"/>
                          <a:ea typeface="맑은 고딕" panose="020B0503020000020004" pitchFamily="50" charset="-127"/>
                        </a:rPr>
                        <a:t> </a:t>
                      </a:r>
                      <a:r>
                        <a:rPr lang="en-US" sz="1200" b="0" i="0" u="none" strike="noStrike" dirty="0" smtClean="0">
                          <a:solidFill>
                            <a:srgbClr val="000000"/>
                          </a:solidFill>
                          <a:effectLst/>
                          <a:latin typeface="+mn-lt"/>
                          <a:ea typeface="맑은 고딕" panose="020B0503020000020004" pitchFamily="50" charset="-127"/>
                        </a:rPr>
                        <a:t>changes </a:t>
                      </a:r>
                      <a:r>
                        <a:rPr lang="en-US" sz="1200" b="0" i="0" u="none" strike="noStrike" dirty="0">
                          <a:solidFill>
                            <a:srgbClr val="000000"/>
                          </a:solidFill>
                          <a:effectLst/>
                          <a:latin typeface="+mn-lt"/>
                          <a:ea typeface="맑은 고딕" panose="020B0503020000020004" pitchFamily="50" charset="-127"/>
                        </a:rPr>
                        <a:t>in specified </a:t>
                      </a:r>
                      <a:r>
                        <a:rPr lang="en-US" sz="1200" b="0" i="0" u="none" strike="noStrike" dirty="0" smtClean="0">
                          <a:solidFill>
                            <a:srgbClr val="000000"/>
                          </a:solidFill>
                          <a:effectLst/>
                          <a:latin typeface="+mn-lt"/>
                          <a:ea typeface="맑은 고딕" panose="020B0503020000020004" pitchFamily="50" charset="-127"/>
                        </a:rPr>
                        <a:t>drug </a:t>
                      </a:r>
                    </a:p>
                    <a:p>
                      <a:pPr marL="0" indent="0" algn="ctr" fontAlgn="b">
                        <a:buFont typeface="+mj-lt"/>
                        <a:buNone/>
                      </a:pPr>
                      <a:r>
                        <a:rPr lang="en-US" sz="1200" b="0" i="0" u="none" strike="noStrike" dirty="0" smtClean="0">
                          <a:solidFill>
                            <a:srgbClr val="000000"/>
                          </a:solidFill>
                          <a:effectLst/>
                          <a:latin typeface="+mn-lt"/>
                          <a:ea typeface="맑은 고딕" panose="020B0503020000020004" pitchFamily="50" charset="-127"/>
                        </a:rPr>
                        <a:t>regimen </a:t>
                      </a:r>
                      <a:endParaRPr lang="en-US" sz="1200" b="0" i="0" u="none" strike="noStrike" dirty="0">
                        <a:solidFill>
                          <a:srgbClr val="000000"/>
                        </a:solidFill>
                        <a:effectLst/>
                        <a:latin typeface="+mn-lt"/>
                        <a:ea typeface="맑은 고딕" panose="020B0503020000020004" pitchFamily="50" charset="-127"/>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400" b="0" i="0" u="none" strike="noStrike" dirty="0">
                          <a:solidFill>
                            <a:srgbClr val="000000"/>
                          </a:solidFill>
                          <a:effectLst/>
                          <a:latin typeface="+mn-lt"/>
                          <a:ea typeface="맑은 고딕" panose="020B0503020000020004" pitchFamily="50" charset="-127"/>
                        </a:rPr>
                        <a:t>66%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400" b="0" i="0" u="none" strike="noStrike" dirty="0">
                          <a:solidFill>
                            <a:srgbClr val="000000"/>
                          </a:solidFill>
                          <a:effectLst/>
                          <a:latin typeface="+mn-lt"/>
                          <a:ea typeface="맑은 고딕" panose="020B0503020000020004" pitchFamily="50" charset="-127"/>
                        </a:rPr>
                        <a:t>16%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200" b="0" i="0" u="none" strike="noStrike" dirty="0">
                          <a:solidFill>
                            <a:srgbClr val="000000"/>
                          </a:solidFill>
                          <a:effectLst/>
                          <a:latin typeface="+mn-lt"/>
                          <a:ea typeface="맑은 고딕" panose="020B0503020000020004" pitchFamily="50" charset="-127"/>
                        </a:rPr>
                        <a:t>&lt; 0.001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200" b="0" i="0" u="none" strike="noStrike" dirty="0">
                          <a:solidFill>
                            <a:srgbClr val="000000"/>
                          </a:solidFill>
                          <a:effectLst/>
                          <a:latin typeface="+mn-lt"/>
                          <a:ea typeface="맑은 고딕" panose="020B0503020000020004" pitchFamily="50" charset="-127"/>
                        </a:rPr>
                        <a:t>4.9%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200" b="0" i="0" u="none" strike="noStrike" dirty="0">
                          <a:solidFill>
                            <a:srgbClr val="000000"/>
                          </a:solidFill>
                          <a:effectLst/>
                          <a:latin typeface="+mn-lt"/>
                          <a:ea typeface="맑은 고딕" panose="020B0503020000020004" pitchFamily="50" charset="-127"/>
                        </a:rPr>
                        <a:t>8.8%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dirty="0" smtClean="0">
                          <a:solidFill>
                            <a:srgbClr val="000000"/>
                          </a:solidFill>
                          <a:effectLst/>
                          <a:latin typeface="+mn-lt"/>
                          <a:ea typeface="맑은 고딕" panose="020B0503020000020004" pitchFamily="50" charset="-127"/>
                        </a:rPr>
                        <a:t>Approval (+)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873555214"/>
                  </a:ext>
                </a:extLst>
              </a:tr>
              <a:tr h="777797">
                <a:tc>
                  <a:txBody>
                    <a:bodyPr/>
                    <a:lstStyle/>
                    <a:p>
                      <a:pPr algn="ctr" fontAlgn="b"/>
                      <a:r>
                        <a:rPr lang="en-US" sz="1200" b="0" i="0" u="none" strike="noStrike" dirty="0">
                          <a:solidFill>
                            <a:srgbClr val="000000"/>
                          </a:solidFill>
                          <a:effectLst/>
                          <a:latin typeface="+mn-lt"/>
                          <a:ea typeface="맑은 고딕" panose="020B0503020000020004" pitchFamily="50" charset="-127"/>
                        </a:rPr>
                        <a:t>Freedom from any detectable </a:t>
                      </a:r>
                      <a:r>
                        <a:rPr lang="en-US" sz="1200" b="0" i="0" u="none" strike="noStrike" dirty="0" smtClean="0">
                          <a:solidFill>
                            <a:srgbClr val="000000"/>
                          </a:solidFill>
                          <a:effectLst/>
                          <a:latin typeface="+mn-lt"/>
                          <a:ea typeface="맑은 고딕" panose="020B0503020000020004" pitchFamily="50" charset="-127"/>
                        </a:rPr>
                        <a:t>   AF</a:t>
                      </a:r>
                      <a:r>
                        <a:rPr lang="en-US" sz="1200" b="0" i="0" u="none" strike="noStrike" dirty="0">
                          <a:solidFill>
                            <a:srgbClr val="000000"/>
                          </a:solidFill>
                          <a:effectLst/>
                          <a:latin typeface="+mn-lt"/>
                          <a:ea typeface="맑은 고딕" panose="020B0503020000020004" pitchFamily="50" charset="-127"/>
                        </a:rPr>
                        <a:t>, use of </a:t>
                      </a:r>
                      <a:r>
                        <a:rPr lang="en-US" sz="1200" b="0" i="0" u="none" strike="noStrike" dirty="0" err="1" smtClean="0">
                          <a:solidFill>
                            <a:srgbClr val="000000"/>
                          </a:solidFill>
                          <a:effectLst/>
                          <a:latin typeface="+mn-lt"/>
                          <a:ea typeface="맑은 고딕" panose="020B0503020000020004" pitchFamily="50" charset="-127"/>
                        </a:rPr>
                        <a:t>nonstudy</a:t>
                      </a:r>
                      <a:r>
                        <a:rPr lang="en-US" sz="1200" b="0" i="0" u="none" strike="noStrike" dirty="0" smtClean="0">
                          <a:solidFill>
                            <a:srgbClr val="000000"/>
                          </a:solidFill>
                          <a:effectLst/>
                          <a:latin typeface="+mn-lt"/>
                          <a:ea typeface="맑은 고딕" panose="020B0503020000020004" pitchFamily="50" charset="-127"/>
                        </a:rPr>
                        <a:t> </a:t>
                      </a:r>
                      <a:r>
                        <a:rPr lang="en-US" sz="1200" b="0" i="0" u="none" strike="noStrike" dirty="0">
                          <a:solidFill>
                            <a:srgbClr val="000000"/>
                          </a:solidFill>
                          <a:effectLst/>
                          <a:latin typeface="+mn-lt"/>
                          <a:ea typeface="맑은 고딕" panose="020B0503020000020004" pitchFamily="50" charset="-127"/>
                        </a:rPr>
                        <a:t>AAD, or </a:t>
                      </a:r>
                      <a:endParaRPr lang="en-US" sz="1200" b="0" i="0" u="none" strike="noStrike" dirty="0" smtClean="0">
                        <a:solidFill>
                          <a:srgbClr val="000000"/>
                        </a:solidFill>
                        <a:effectLst/>
                        <a:latin typeface="+mn-lt"/>
                        <a:ea typeface="맑은 고딕" panose="020B0503020000020004" pitchFamily="50" charset="-127"/>
                      </a:endParaRPr>
                    </a:p>
                    <a:p>
                      <a:pPr algn="ctr" fontAlgn="b"/>
                      <a:r>
                        <a:rPr lang="en-US" sz="1200" b="0" i="0" u="none" strike="noStrike" dirty="0" smtClean="0">
                          <a:solidFill>
                            <a:srgbClr val="000000"/>
                          </a:solidFill>
                          <a:effectLst/>
                          <a:latin typeface="+mn-lt"/>
                          <a:ea typeface="맑은 고딕" panose="020B0503020000020004" pitchFamily="50" charset="-127"/>
                        </a:rPr>
                        <a:t>non-protocol </a:t>
                      </a:r>
                      <a:r>
                        <a:rPr lang="en-US" sz="1200" b="0" i="0" u="none" strike="noStrike" dirty="0">
                          <a:solidFill>
                            <a:srgbClr val="000000"/>
                          </a:solidFill>
                          <a:effectLst/>
                          <a:latin typeface="+mn-lt"/>
                          <a:ea typeface="맑은 고딕" panose="020B0503020000020004" pitchFamily="50" charset="-127"/>
                        </a:rPr>
                        <a:t>intervention for AF</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400" b="0" i="0" u="none" strike="noStrike" dirty="0">
                          <a:solidFill>
                            <a:srgbClr val="000000"/>
                          </a:solidFill>
                          <a:effectLst/>
                          <a:latin typeface="+mn-lt"/>
                          <a:ea typeface="맑은 고딕" panose="020B0503020000020004" pitchFamily="50" charset="-127"/>
                        </a:rPr>
                        <a:t>70%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400" b="0" i="0" u="none" strike="noStrike" dirty="0">
                          <a:solidFill>
                            <a:srgbClr val="000000"/>
                          </a:solidFill>
                          <a:effectLst/>
                          <a:latin typeface="+mn-lt"/>
                          <a:ea typeface="맑은 고딕" panose="020B0503020000020004" pitchFamily="50" charset="-127"/>
                        </a:rPr>
                        <a:t>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200" b="0" i="0" u="none" strike="noStrike" dirty="0">
                          <a:solidFill>
                            <a:srgbClr val="000000"/>
                          </a:solidFill>
                          <a:effectLst/>
                          <a:latin typeface="+mn-lt"/>
                          <a:ea typeface="맑은 고딕" panose="020B0503020000020004" pitchFamily="50" charset="-127"/>
                        </a:rPr>
                        <a:t>&lt; 0.001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200" b="0" i="0" u="none" strike="noStrike" dirty="0">
                          <a:solidFill>
                            <a:srgbClr val="000000"/>
                          </a:solidFill>
                          <a:effectLst/>
                          <a:latin typeface="+mn-lt"/>
                          <a:ea typeface="맑은 고딕" panose="020B0503020000020004" pitchFamily="50" charset="-127"/>
                        </a:rPr>
                        <a:t>3.1%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dirty="0">
                          <a:solidFill>
                            <a:srgbClr val="000000"/>
                          </a:solidFill>
                          <a:effectLst/>
                          <a:latin typeface="+mn-lt"/>
                          <a:ea typeface="맑은 고딕" panose="020B0503020000020004" pitchFamily="50" charset="-127"/>
                        </a:rPr>
                        <a:t>NA</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200" b="0" i="0" u="none" strike="noStrike" dirty="0" smtClean="0">
                          <a:solidFill>
                            <a:srgbClr val="000000"/>
                          </a:solidFill>
                          <a:effectLst/>
                          <a:latin typeface="+mn-lt"/>
                          <a:ea typeface="+mn-ea"/>
                        </a:rPr>
                        <a:t>Approval (+)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2725968378"/>
                  </a:ext>
                </a:extLst>
              </a:tr>
              <a:tr h="989924">
                <a:tc>
                  <a:txBody>
                    <a:bodyPr/>
                    <a:lstStyle/>
                    <a:p>
                      <a:pPr algn="ctr" fontAlgn="b"/>
                      <a:r>
                        <a:rPr lang="en-US" sz="1200" b="0" i="0" u="none" strike="noStrike" dirty="0">
                          <a:solidFill>
                            <a:srgbClr val="000000"/>
                          </a:solidFill>
                          <a:effectLst/>
                          <a:latin typeface="+mn-lt"/>
                          <a:ea typeface="맑은 고딕" panose="020B0503020000020004" pitchFamily="50" charset="-127"/>
                        </a:rPr>
                        <a:t>Acute procedural success, ≥90% </a:t>
                      </a:r>
                      <a:endParaRPr lang="en-US" sz="1200" b="0" i="0" u="none" strike="noStrike" dirty="0" smtClean="0">
                        <a:solidFill>
                          <a:srgbClr val="000000"/>
                        </a:solidFill>
                        <a:effectLst/>
                        <a:latin typeface="+mn-lt"/>
                        <a:ea typeface="맑은 고딕" panose="020B0503020000020004" pitchFamily="50" charset="-127"/>
                      </a:endParaRPr>
                    </a:p>
                    <a:p>
                      <a:pPr algn="ctr" fontAlgn="b"/>
                      <a:r>
                        <a:rPr lang="en-US" sz="1200" b="0" i="0" u="none" strike="noStrike" dirty="0" smtClean="0">
                          <a:solidFill>
                            <a:srgbClr val="000000"/>
                          </a:solidFill>
                          <a:effectLst/>
                          <a:latin typeface="+mn-lt"/>
                          <a:ea typeface="맑은 고딕" panose="020B0503020000020004" pitchFamily="50" charset="-127"/>
                        </a:rPr>
                        <a:t>reduction </a:t>
                      </a:r>
                      <a:r>
                        <a:rPr lang="en-US" sz="1200" b="0" i="0" u="none" strike="noStrike" dirty="0">
                          <a:solidFill>
                            <a:srgbClr val="000000"/>
                          </a:solidFill>
                          <a:effectLst/>
                          <a:latin typeface="+mn-lt"/>
                          <a:ea typeface="맑은 고딕" panose="020B0503020000020004" pitchFamily="50" charset="-127"/>
                        </a:rPr>
                        <a:t>in AF burden, </a:t>
                      </a:r>
                      <a:r>
                        <a:rPr lang="en-US" sz="1200" b="0" i="0" u="none" strike="noStrike" dirty="0" smtClean="0">
                          <a:solidFill>
                            <a:srgbClr val="000000"/>
                          </a:solidFill>
                          <a:effectLst/>
                          <a:latin typeface="+mn-lt"/>
                          <a:ea typeface="맑은 고딕" panose="020B0503020000020004" pitchFamily="50" charset="-127"/>
                        </a:rPr>
                        <a:t>off AAD</a:t>
                      </a:r>
                    </a:p>
                    <a:p>
                      <a:pPr algn="ctr" fontAlgn="b"/>
                      <a:r>
                        <a:rPr kumimoji="0" lang="en-US" altLang="ko-KR" sz="1100" b="0" kern="1200" dirty="0" err="1" smtClean="0">
                          <a:solidFill>
                            <a:schemeClr val="dk1"/>
                          </a:solidFill>
                          <a:effectLst/>
                          <a:latin typeface="+mn-lt"/>
                          <a:ea typeface="+mn-ea"/>
                          <a:cs typeface="+mn-cs"/>
                        </a:rPr>
                        <a:t>nonirrigated</a:t>
                      </a:r>
                      <a:r>
                        <a:rPr kumimoji="0" lang="en-US" altLang="ko-KR" sz="1100" b="0" kern="1200" dirty="0" smtClean="0">
                          <a:solidFill>
                            <a:schemeClr val="dk1"/>
                          </a:solidFill>
                          <a:effectLst/>
                          <a:latin typeface="+mn-lt"/>
                          <a:ea typeface="+mn-ea"/>
                          <a:cs typeface="+mn-cs"/>
                        </a:rPr>
                        <a:t> circumferential </a:t>
                      </a:r>
                      <a:r>
                        <a:rPr kumimoji="0" lang="en-US" altLang="ko-KR" sz="1100" b="0" kern="1200" dirty="0" err="1" smtClean="0">
                          <a:solidFill>
                            <a:schemeClr val="dk1"/>
                          </a:solidFill>
                          <a:effectLst/>
                          <a:latin typeface="+mn-lt"/>
                          <a:ea typeface="+mn-ea"/>
                          <a:cs typeface="+mn-cs"/>
                        </a:rPr>
                        <a:t>multielectrode</a:t>
                      </a:r>
                      <a:r>
                        <a:rPr kumimoji="0" lang="en-US" altLang="ko-KR" sz="1100" b="0" kern="1200" dirty="0" smtClean="0">
                          <a:solidFill>
                            <a:schemeClr val="dk1"/>
                          </a:solidFill>
                          <a:effectLst/>
                          <a:latin typeface="+mn-lt"/>
                          <a:ea typeface="+mn-ea"/>
                          <a:cs typeface="+mn-cs"/>
                        </a:rPr>
                        <a:t> ablation catheters with duty cycled phased RF energy</a:t>
                      </a:r>
                      <a:endParaRPr lang="en-US" sz="1200" b="0" i="0" u="none" strike="noStrike" dirty="0">
                        <a:solidFill>
                          <a:srgbClr val="000000"/>
                        </a:solidFill>
                        <a:effectLst/>
                        <a:latin typeface="+mn-lt"/>
                        <a:ea typeface="맑은 고딕" panose="020B0503020000020004" pitchFamily="50" charset="-127"/>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400" b="0" i="0" u="none" strike="noStrike" dirty="0">
                          <a:solidFill>
                            <a:srgbClr val="000000"/>
                          </a:solidFill>
                          <a:effectLst/>
                          <a:latin typeface="+mn-lt"/>
                          <a:ea typeface="맑은 고딕" panose="020B0503020000020004" pitchFamily="50" charset="-127"/>
                        </a:rPr>
                        <a:t>56%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400" b="0" i="0" u="none" strike="noStrike" dirty="0">
                          <a:solidFill>
                            <a:srgbClr val="000000"/>
                          </a:solidFill>
                          <a:effectLst/>
                          <a:latin typeface="+mn-lt"/>
                          <a:ea typeface="맑은 고딕" panose="020B0503020000020004" pitchFamily="50" charset="-127"/>
                        </a:rPr>
                        <a:t>26%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200" b="0" i="0" u="none" strike="noStrike" dirty="0">
                          <a:solidFill>
                            <a:srgbClr val="000000"/>
                          </a:solidFill>
                          <a:effectLst/>
                          <a:latin typeface="+mn-lt"/>
                          <a:ea typeface="맑은 고딕" panose="020B0503020000020004" pitchFamily="50" charset="-127"/>
                        </a:rPr>
                        <a:t>&lt;0.001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200" b="0" i="0" u="none" strike="noStrike" dirty="0">
                          <a:solidFill>
                            <a:srgbClr val="000000"/>
                          </a:solidFill>
                          <a:effectLst/>
                          <a:latin typeface="+mn-lt"/>
                          <a:ea typeface="맑은 고딕" panose="020B0503020000020004" pitchFamily="50" charset="-127"/>
                        </a:rPr>
                        <a:t>12.3</a:t>
                      </a:r>
                      <a:r>
                        <a:rPr lang="en-US" altLang="ko-KR" sz="1200" b="0" i="0" u="none" strike="noStrike" dirty="0" smtClean="0">
                          <a:solidFill>
                            <a:srgbClr val="000000"/>
                          </a:solidFill>
                          <a:effectLst/>
                          <a:latin typeface="+mn-lt"/>
                          <a:ea typeface="맑은 고딕" panose="020B0503020000020004" pitchFamily="50" charset="-127"/>
                        </a:rPr>
                        <a:t>%</a:t>
                      </a:r>
                    </a:p>
                    <a:p>
                      <a:pPr algn="ctr" fontAlgn="b"/>
                      <a:r>
                        <a:rPr lang="en-US" altLang="ko-KR" sz="1200" b="0" i="0" u="none" strike="noStrike" dirty="0" smtClean="0">
                          <a:solidFill>
                            <a:srgbClr val="FF0000"/>
                          </a:solidFill>
                          <a:effectLst/>
                          <a:latin typeface="+mn-lt"/>
                          <a:ea typeface="맑은 고딕" panose="020B0503020000020004" pitchFamily="50" charset="-127"/>
                        </a:rPr>
                        <a:t>4 strokes (2.9%)</a:t>
                      </a:r>
                      <a:endParaRPr lang="en-US" altLang="ko-KR" sz="1200" b="0" i="0" u="none" strike="noStrike" dirty="0">
                        <a:solidFill>
                          <a:srgbClr val="FF0000"/>
                        </a:solidFill>
                        <a:effectLst/>
                        <a:latin typeface="+mn-lt"/>
                        <a:ea typeface="맑은 고딕" panose="020B0503020000020004" pitchFamily="50" charset="-127"/>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dirty="0">
                          <a:solidFill>
                            <a:srgbClr val="000000"/>
                          </a:solidFill>
                          <a:effectLst/>
                          <a:latin typeface="+mn-lt"/>
                          <a:ea typeface="맑은 고딕" panose="020B0503020000020004" pitchFamily="50" charset="-127"/>
                        </a:rPr>
                        <a:t>NA</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b" latinLnBrk="1" hangingPunct="1">
                        <a:lnSpc>
                          <a:spcPct val="100000"/>
                        </a:lnSpc>
                        <a:spcBef>
                          <a:spcPts val="0"/>
                        </a:spcBef>
                        <a:spcAft>
                          <a:spcPts val="0"/>
                        </a:spcAft>
                        <a:buClrTx/>
                        <a:buSzTx/>
                        <a:buFontTx/>
                        <a:buNone/>
                        <a:tabLst/>
                        <a:defRPr/>
                      </a:pPr>
                      <a:r>
                        <a:rPr lang="en-US" altLang="ko-KR" sz="1200" b="0" i="0" u="none" strike="noStrike" dirty="0" smtClean="0">
                          <a:solidFill>
                            <a:srgbClr val="FF0000"/>
                          </a:solidFill>
                          <a:effectLst/>
                          <a:latin typeface="+mn-lt"/>
                          <a:ea typeface="+mn-ea"/>
                        </a:rPr>
                        <a:t>Approval (-) </a:t>
                      </a:r>
                    </a:p>
                    <a:p>
                      <a:pPr algn="ctr" fontAlgn="b"/>
                      <a:endParaRPr lang="en-US" sz="1200" b="0" i="0" u="none" strike="noStrike" dirty="0">
                        <a:solidFill>
                          <a:srgbClr val="000000"/>
                        </a:solidFill>
                        <a:effectLst/>
                        <a:latin typeface="+mn-lt"/>
                        <a:ea typeface="맑은 고딕" panose="020B0503020000020004" pitchFamily="50" charset="-127"/>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2469980569"/>
                  </a:ext>
                </a:extLst>
              </a:tr>
              <a:tr h="919215">
                <a:tc>
                  <a:txBody>
                    <a:bodyPr/>
                    <a:lstStyle/>
                    <a:p>
                      <a:pPr algn="ctr" fontAlgn="b"/>
                      <a:r>
                        <a:rPr lang="en-US" sz="1200" b="0" i="0" u="none" strike="noStrike" dirty="0">
                          <a:solidFill>
                            <a:srgbClr val="000000"/>
                          </a:solidFill>
                          <a:effectLst/>
                          <a:latin typeface="+mn-lt"/>
                          <a:ea typeface="맑은 고딕" panose="020B0503020000020004" pitchFamily="50" charset="-127"/>
                        </a:rPr>
                        <a:t>Freedom from symptomatic AF</a:t>
                      </a:r>
                      <a:r>
                        <a:rPr lang="en-US" sz="1200" b="0" i="0" u="none" strike="noStrike" dirty="0" smtClean="0">
                          <a:solidFill>
                            <a:srgbClr val="000000"/>
                          </a:solidFill>
                          <a:effectLst/>
                          <a:latin typeface="+mn-lt"/>
                          <a:ea typeface="맑은 고딕" panose="020B0503020000020004" pitchFamily="50" charset="-127"/>
                        </a:rPr>
                        <a:t>,</a:t>
                      </a:r>
                    </a:p>
                    <a:p>
                      <a:pPr algn="ctr" fontAlgn="b"/>
                      <a:r>
                        <a:rPr lang="en-US" sz="1200" b="0" i="0" u="none" strike="noStrike" dirty="0" smtClean="0">
                          <a:solidFill>
                            <a:srgbClr val="000000"/>
                          </a:solidFill>
                          <a:effectLst/>
                          <a:latin typeface="+mn-lt"/>
                          <a:ea typeface="맑은 고딕" panose="020B0503020000020004" pitchFamily="50" charset="-127"/>
                        </a:rPr>
                        <a:t> </a:t>
                      </a:r>
                      <a:r>
                        <a:rPr lang="en-US" sz="1200" b="0" i="0" u="none" strike="noStrike" dirty="0">
                          <a:solidFill>
                            <a:srgbClr val="000000"/>
                          </a:solidFill>
                          <a:effectLst/>
                          <a:latin typeface="+mn-lt"/>
                          <a:ea typeface="맑은 고딕" panose="020B0503020000020004" pitchFamily="50" charset="-127"/>
                        </a:rPr>
                        <a:t>flutter, tachycardia, acute </a:t>
                      </a:r>
                      <a:endParaRPr lang="en-US" sz="1200" b="0" i="0" u="none" strike="noStrike" dirty="0" smtClean="0">
                        <a:solidFill>
                          <a:srgbClr val="000000"/>
                        </a:solidFill>
                        <a:effectLst/>
                        <a:latin typeface="+mn-lt"/>
                        <a:ea typeface="맑은 고딕" panose="020B0503020000020004" pitchFamily="50" charset="-127"/>
                      </a:endParaRPr>
                    </a:p>
                    <a:p>
                      <a:pPr algn="ctr" fontAlgn="b"/>
                      <a:r>
                        <a:rPr lang="en-US" sz="1200" b="0" i="0" u="none" strike="noStrike" dirty="0" smtClean="0">
                          <a:solidFill>
                            <a:srgbClr val="000000"/>
                          </a:solidFill>
                          <a:effectLst/>
                          <a:latin typeface="+mn-lt"/>
                          <a:ea typeface="맑은 고딕" panose="020B0503020000020004" pitchFamily="50" charset="-127"/>
                        </a:rPr>
                        <a:t>procedural </a:t>
                      </a:r>
                      <a:r>
                        <a:rPr lang="en-US" sz="1200" b="0" i="0" u="none" strike="noStrike" dirty="0">
                          <a:solidFill>
                            <a:srgbClr val="000000"/>
                          </a:solidFill>
                          <a:effectLst/>
                          <a:latin typeface="+mn-lt"/>
                          <a:ea typeface="맑은 고딕" panose="020B0503020000020004" pitchFamily="50" charset="-127"/>
                        </a:rPr>
                        <a:t>failure, or changes </a:t>
                      </a:r>
                      <a:endParaRPr lang="en-US" sz="1200" b="0" i="0" u="none" strike="noStrike" dirty="0" smtClean="0">
                        <a:solidFill>
                          <a:srgbClr val="000000"/>
                        </a:solidFill>
                        <a:effectLst/>
                        <a:latin typeface="+mn-lt"/>
                        <a:ea typeface="맑은 고딕" panose="020B0503020000020004" pitchFamily="50" charset="-127"/>
                      </a:endParaRPr>
                    </a:p>
                    <a:p>
                      <a:pPr algn="ctr" fontAlgn="b"/>
                      <a:r>
                        <a:rPr lang="en-US" sz="1200" b="0" i="0" u="none" strike="noStrike" dirty="0" smtClean="0">
                          <a:solidFill>
                            <a:srgbClr val="000000"/>
                          </a:solidFill>
                          <a:effectLst/>
                          <a:latin typeface="+mn-lt"/>
                          <a:ea typeface="맑은 고딕" panose="020B0503020000020004" pitchFamily="50" charset="-127"/>
                        </a:rPr>
                        <a:t>in </a:t>
                      </a:r>
                      <a:r>
                        <a:rPr lang="en-US" sz="1200" b="0" i="0" u="none" strike="noStrike" dirty="0">
                          <a:solidFill>
                            <a:srgbClr val="000000"/>
                          </a:solidFill>
                          <a:effectLst/>
                          <a:latin typeface="+mn-lt"/>
                          <a:ea typeface="맑은 고딕" panose="020B0503020000020004" pitchFamily="50" charset="-127"/>
                        </a:rPr>
                        <a:t>AAD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400" b="0" i="0" u="none" strike="noStrike" dirty="0">
                          <a:solidFill>
                            <a:srgbClr val="000000"/>
                          </a:solidFill>
                          <a:effectLst/>
                          <a:latin typeface="+mn-lt"/>
                          <a:ea typeface="맑은 고딕" panose="020B0503020000020004" pitchFamily="50" charset="-127"/>
                        </a:rPr>
                        <a:t>72.5%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mn-lt"/>
                          <a:ea typeface="맑은 고딕" panose="020B0503020000020004" pitchFamily="50" charset="-127"/>
                        </a:rPr>
                        <a:t>N/A</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200" b="0" i="0" u="none" strike="noStrike">
                          <a:solidFill>
                            <a:srgbClr val="000000"/>
                          </a:solidFill>
                          <a:effectLst/>
                          <a:latin typeface="+mn-lt"/>
                          <a:ea typeface="맑은 고딕" panose="020B0503020000020004" pitchFamily="50" charset="-127"/>
                        </a:rPr>
                        <a:t>&lt;0.0001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200" b="0" i="0" u="none" strike="noStrike" dirty="0">
                          <a:solidFill>
                            <a:srgbClr val="000000"/>
                          </a:solidFill>
                          <a:effectLst/>
                          <a:latin typeface="+mn-lt"/>
                          <a:ea typeface="맑은 고딕" panose="020B0503020000020004" pitchFamily="50" charset="-127"/>
                        </a:rPr>
                        <a:t>7.5%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dirty="0">
                          <a:solidFill>
                            <a:srgbClr val="000000"/>
                          </a:solidFill>
                          <a:effectLst/>
                          <a:latin typeface="+mn-lt"/>
                          <a:ea typeface="맑은 고딕" panose="020B0503020000020004" pitchFamily="50" charset="-127"/>
                        </a:rPr>
                        <a:t>NA</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200" b="0" i="0" u="none" strike="noStrike" dirty="0" smtClean="0">
                          <a:solidFill>
                            <a:srgbClr val="000000"/>
                          </a:solidFill>
                          <a:effectLst/>
                          <a:latin typeface="+mn-lt"/>
                          <a:ea typeface="+mn-ea"/>
                        </a:rPr>
                        <a:t>Approval (+)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3940609112"/>
                  </a:ext>
                </a:extLst>
              </a:tr>
              <a:tr h="777797">
                <a:tc>
                  <a:txBody>
                    <a:bodyPr/>
                    <a:lstStyle/>
                    <a:p>
                      <a:pPr algn="ctr" fontAlgn="b"/>
                      <a:r>
                        <a:rPr lang="en-US" sz="1200" b="0" i="0" u="none" strike="noStrike" dirty="0">
                          <a:solidFill>
                            <a:srgbClr val="000000"/>
                          </a:solidFill>
                          <a:effectLst/>
                          <a:latin typeface="+mn-lt"/>
                          <a:ea typeface="맑은 고딕" panose="020B0503020000020004" pitchFamily="50" charset="-127"/>
                        </a:rPr>
                        <a:t>Acute procedural </a:t>
                      </a:r>
                      <a:r>
                        <a:rPr lang="en-US" sz="1200" b="0" i="0" u="none" strike="noStrike" dirty="0" smtClean="0">
                          <a:solidFill>
                            <a:srgbClr val="000000"/>
                          </a:solidFill>
                          <a:effectLst/>
                          <a:latin typeface="+mn-lt"/>
                          <a:ea typeface="맑은 고딕" panose="020B0503020000020004" pitchFamily="50" charset="-127"/>
                        </a:rPr>
                        <a:t>success </a:t>
                      </a:r>
                      <a:r>
                        <a:rPr lang="en-US" sz="1200" b="0" i="0" u="none" strike="noStrike" dirty="0">
                          <a:solidFill>
                            <a:srgbClr val="000000"/>
                          </a:solidFill>
                          <a:effectLst/>
                          <a:latin typeface="+mn-lt"/>
                          <a:ea typeface="맑은 고딕" panose="020B0503020000020004" pitchFamily="50" charset="-127"/>
                        </a:rPr>
                        <a:t>+ </a:t>
                      </a:r>
                      <a:endParaRPr lang="en-US" sz="1200" b="0" i="0" u="none" strike="noStrike" dirty="0" smtClean="0">
                        <a:solidFill>
                          <a:srgbClr val="000000"/>
                        </a:solidFill>
                        <a:effectLst/>
                        <a:latin typeface="+mn-lt"/>
                        <a:ea typeface="맑은 고딕" panose="020B0503020000020004" pitchFamily="50" charset="-127"/>
                      </a:endParaRPr>
                    </a:p>
                    <a:p>
                      <a:pPr algn="ctr" fontAlgn="b"/>
                      <a:r>
                        <a:rPr lang="en-US" sz="1200" b="0" i="0" u="none" strike="noStrike" dirty="0" smtClean="0">
                          <a:solidFill>
                            <a:srgbClr val="000000"/>
                          </a:solidFill>
                          <a:effectLst/>
                          <a:latin typeface="+mn-lt"/>
                          <a:ea typeface="맑은 고딕" panose="020B0503020000020004" pitchFamily="50" charset="-127"/>
                        </a:rPr>
                        <a:t>freedom </a:t>
                      </a:r>
                      <a:r>
                        <a:rPr lang="en-US" sz="1200" b="0" i="0" u="none" strike="noStrike" dirty="0">
                          <a:solidFill>
                            <a:srgbClr val="000000"/>
                          </a:solidFill>
                          <a:effectLst/>
                          <a:latin typeface="+mn-lt"/>
                          <a:ea typeface="맑은 고딕" panose="020B0503020000020004" pitchFamily="50" charset="-127"/>
                        </a:rPr>
                        <a:t>from </a:t>
                      </a:r>
                      <a:r>
                        <a:rPr lang="en-US" sz="1200" b="0" i="0" u="none" strike="noStrike" dirty="0" smtClean="0">
                          <a:solidFill>
                            <a:srgbClr val="000000"/>
                          </a:solidFill>
                          <a:effectLst/>
                          <a:latin typeface="+mn-lt"/>
                          <a:ea typeface="맑은 고딕" panose="020B0503020000020004" pitchFamily="50" charset="-127"/>
                        </a:rPr>
                        <a:t>symptomatic </a:t>
                      </a:r>
                    </a:p>
                    <a:p>
                      <a:pPr algn="ctr" fontAlgn="b"/>
                      <a:r>
                        <a:rPr lang="en-US" sz="1200" b="0" i="0" u="none" strike="noStrike" dirty="0" smtClean="0">
                          <a:solidFill>
                            <a:srgbClr val="000000"/>
                          </a:solidFill>
                          <a:effectLst/>
                          <a:latin typeface="+mn-lt"/>
                          <a:ea typeface="맑은 고딕" panose="020B0503020000020004" pitchFamily="50" charset="-127"/>
                        </a:rPr>
                        <a:t>AF/flutter/tachycardia </a:t>
                      </a:r>
                      <a:r>
                        <a:rPr lang="en-US" sz="1200" b="0" i="0" u="none" strike="noStrike" dirty="0">
                          <a:solidFill>
                            <a:srgbClr val="000000"/>
                          </a:solidFill>
                          <a:effectLst/>
                          <a:latin typeface="+mn-lt"/>
                          <a:ea typeface="맑은 고딕" panose="020B0503020000020004" pitchFamily="50" charset="-127"/>
                        </a:rPr>
                        <a:t>off AAD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400" b="0" i="0" u="none" strike="noStrike" dirty="0">
                          <a:solidFill>
                            <a:srgbClr val="000000"/>
                          </a:solidFill>
                          <a:effectLst/>
                          <a:latin typeface="+mn-lt"/>
                          <a:ea typeface="맑은 고딕" panose="020B0503020000020004" pitchFamily="50" charset="-127"/>
                        </a:rPr>
                        <a:t>67.8%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400" b="0" i="0" u="none" strike="noStrike" dirty="0">
                          <a:solidFill>
                            <a:srgbClr val="000000"/>
                          </a:solidFill>
                          <a:effectLst/>
                          <a:latin typeface="+mn-lt"/>
                          <a:ea typeface="맑은 고딕" panose="020B0503020000020004" pitchFamily="50" charset="-127"/>
                        </a:rPr>
                        <a:t>69.4%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dirty="0">
                          <a:solidFill>
                            <a:srgbClr val="000000"/>
                          </a:solidFill>
                          <a:effectLst/>
                          <a:latin typeface="+mn-lt"/>
                          <a:ea typeface="맑은 고딕" panose="020B0503020000020004" pitchFamily="50" charset="-127"/>
                        </a:rPr>
                        <a:t>0.0073 for </a:t>
                      </a:r>
                      <a:endParaRPr lang="en-US" sz="1200" b="0" i="0" u="none" strike="noStrike" dirty="0" smtClean="0">
                        <a:solidFill>
                          <a:srgbClr val="000000"/>
                        </a:solidFill>
                        <a:effectLst/>
                        <a:latin typeface="+mn-lt"/>
                        <a:ea typeface="맑은 고딕" panose="020B0503020000020004" pitchFamily="50" charset="-127"/>
                      </a:endParaRPr>
                    </a:p>
                    <a:p>
                      <a:pPr algn="ctr" fontAlgn="b"/>
                      <a:r>
                        <a:rPr lang="en-US" sz="1200" b="0" i="0" u="none" strike="noStrike" dirty="0" smtClean="0">
                          <a:solidFill>
                            <a:srgbClr val="000000"/>
                          </a:solidFill>
                          <a:effectLst/>
                          <a:latin typeface="+mn-lt"/>
                          <a:ea typeface="맑은 고딕" panose="020B0503020000020004" pitchFamily="50" charset="-127"/>
                        </a:rPr>
                        <a:t>noninferiority</a:t>
                      </a:r>
                      <a:endParaRPr lang="en-US" sz="1200" b="0" i="0" u="none" strike="noStrike" dirty="0">
                        <a:solidFill>
                          <a:srgbClr val="000000"/>
                        </a:solidFill>
                        <a:effectLst/>
                        <a:latin typeface="+mn-lt"/>
                        <a:ea typeface="맑은 고딕" panose="020B0503020000020004" pitchFamily="50" charset="-127"/>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200" b="0" i="0" u="none" strike="noStrike" dirty="0">
                          <a:solidFill>
                            <a:srgbClr val="000000"/>
                          </a:solidFill>
                          <a:effectLst/>
                          <a:latin typeface="+mn-lt"/>
                          <a:ea typeface="맑은 고딕" panose="020B0503020000020004" pitchFamily="50" charset="-127"/>
                        </a:rPr>
                        <a:t>7.2%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200" b="0" i="0" u="none" strike="noStrike" dirty="0">
                          <a:solidFill>
                            <a:srgbClr val="000000"/>
                          </a:solidFill>
                          <a:effectLst/>
                          <a:latin typeface="+mn-lt"/>
                          <a:ea typeface="맑은 고딕" panose="020B0503020000020004" pitchFamily="50" charset="-127"/>
                        </a:rPr>
                        <a:t>9.1%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200" b="0" i="0" u="none" strike="noStrike" dirty="0" smtClean="0">
                          <a:solidFill>
                            <a:srgbClr val="000000"/>
                          </a:solidFill>
                          <a:effectLst/>
                          <a:latin typeface="+mn-lt"/>
                          <a:ea typeface="+mn-ea"/>
                        </a:rPr>
                        <a:t>Approval (+)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499767495"/>
                  </a:ext>
                </a:extLst>
              </a:tr>
              <a:tr h="646574">
                <a:tc>
                  <a:txBody>
                    <a:bodyPr/>
                    <a:lstStyle/>
                    <a:p>
                      <a:pPr algn="ctr" fontAlgn="b"/>
                      <a:r>
                        <a:rPr lang="en-US" sz="1100" b="0" i="0" u="none" strike="noStrike" dirty="0">
                          <a:solidFill>
                            <a:srgbClr val="000000"/>
                          </a:solidFill>
                          <a:effectLst/>
                          <a:latin typeface="+mn-lt"/>
                          <a:ea typeface="맑은 고딕" panose="020B0503020000020004" pitchFamily="50" charset="-127"/>
                        </a:rPr>
                        <a:t>Freedom from </a:t>
                      </a:r>
                      <a:r>
                        <a:rPr lang="en-US" sz="1100" b="0" i="0" u="none" strike="noStrike" dirty="0" smtClean="0">
                          <a:solidFill>
                            <a:srgbClr val="000000"/>
                          </a:solidFill>
                          <a:effectLst/>
                          <a:latin typeface="+mn-lt"/>
                          <a:ea typeface="맑은 고딕" panose="020B0503020000020004" pitchFamily="50" charset="-127"/>
                        </a:rPr>
                        <a:t>symptomatic</a:t>
                      </a:r>
                    </a:p>
                    <a:p>
                      <a:pPr algn="ctr" fontAlgn="b"/>
                      <a:r>
                        <a:rPr lang="en-US" sz="1100" b="0" i="0" u="none" strike="noStrike" dirty="0" smtClean="0">
                          <a:solidFill>
                            <a:srgbClr val="000000"/>
                          </a:solidFill>
                          <a:effectLst/>
                          <a:latin typeface="+mn-lt"/>
                          <a:ea typeface="맑은 고딕" panose="020B0503020000020004" pitchFamily="50" charset="-127"/>
                        </a:rPr>
                        <a:t> AF/flutter/tachycardia</a:t>
                      </a:r>
                      <a:r>
                        <a:rPr lang="en-US" sz="1100" b="0" i="0" u="none" strike="noStrike" dirty="0">
                          <a:solidFill>
                            <a:srgbClr val="000000"/>
                          </a:solidFill>
                          <a:effectLst/>
                          <a:latin typeface="+mn-lt"/>
                          <a:ea typeface="맑은 고딕" panose="020B0503020000020004" pitchFamily="50" charset="-127"/>
                        </a:rPr>
                        <a:t>, </a:t>
                      </a:r>
                      <a:r>
                        <a:rPr lang="en-US" sz="1100" b="0" i="0" u="none" strike="noStrike" dirty="0" smtClean="0">
                          <a:solidFill>
                            <a:srgbClr val="000000"/>
                          </a:solidFill>
                          <a:effectLst/>
                          <a:latin typeface="+mn-lt"/>
                          <a:ea typeface="맑은 고딕" panose="020B0503020000020004" pitchFamily="50" charset="-127"/>
                        </a:rPr>
                        <a:t>acute</a:t>
                      </a:r>
                    </a:p>
                    <a:p>
                      <a:pPr algn="ctr" fontAlgn="b"/>
                      <a:r>
                        <a:rPr lang="en-US" sz="1100" b="0" i="0" u="none" strike="noStrike" dirty="0" smtClean="0">
                          <a:solidFill>
                            <a:srgbClr val="000000"/>
                          </a:solidFill>
                          <a:effectLst/>
                          <a:latin typeface="+mn-lt"/>
                          <a:ea typeface="맑은 고딕" panose="020B0503020000020004" pitchFamily="50" charset="-127"/>
                        </a:rPr>
                        <a:t> </a:t>
                      </a:r>
                      <a:r>
                        <a:rPr lang="en-US" sz="1100" b="0" i="0" u="none" strike="noStrike" dirty="0">
                          <a:solidFill>
                            <a:srgbClr val="000000"/>
                          </a:solidFill>
                          <a:effectLst/>
                          <a:latin typeface="+mn-lt"/>
                          <a:ea typeface="맑은 고딕" panose="020B0503020000020004" pitchFamily="50" charset="-127"/>
                        </a:rPr>
                        <a:t>procedural failure, AAD, or </a:t>
                      </a:r>
                      <a:r>
                        <a:rPr lang="en-US" sz="1100" b="0" i="0" u="none" strike="noStrike" dirty="0" err="1" smtClean="0">
                          <a:solidFill>
                            <a:srgbClr val="000000"/>
                          </a:solidFill>
                          <a:effectLst/>
                          <a:latin typeface="+mn-lt"/>
                          <a:ea typeface="맑은 고딕" panose="020B0503020000020004" pitchFamily="50" charset="-127"/>
                        </a:rPr>
                        <a:t>nonprotocol</a:t>
                      </a:r>
                      <a:r>
                        <a:rPr lang="en-US" sz="1100" b="0" i="0" u="none" strike="noStrike" dirty="0" smtClean="0">
                          <a:solidFill>
                            <a:srgbClr val="000000"/>
                          </a:solidFill>
                          <a:effectLst/>
                          <a:latin typeface="+mn-lt"/>
                          <a:ea typeface="맑은 고딕" panose="020B0503020000020004" pitchFamily="50" charset="-127"/>
                        </a:rPr>
                        <a:t> </a:t>
                      </a:r>
                      <a:r>
                        <a:rPr lang="en-US" sz="1100" b="0" i="0" u="none" strike="noStrike" dirty="0">
                          <a:solidFill>
                            <a:srgbClr val="000000"/>
                          </a:solidFill>
                          <a:effectLst/>
                          <a:latin typeface="+mn-lt"/>
                          <a:ea typeface="맑은 고딕" panose="020B0503020000020004" pitchFamily="50" charset="-127"/>
                        </a:rPr>
                        <a:t>intervention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600" b="0" i="0" u="none" strike="noStrike" dirty="0">
                          <a:solidFill>
                            <a:srgbClr val="000000"/>
                          </a:solidFill>
                          <a:effectLst/>
                          <a:latin typeface="+mn-lt"/>
                          <a:ea typeface="맑은 고딕" panose="020B0503020000020004" pitchFamily="50" charset="-127"/>
                        </a:rPr>
                        <a:t>61.1%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600" b="0" i="0" u="none" strike="noStrike" dirty="0">
                          <a:solidFill>
                            <a:srgbClr val="000000"/>
                          </a:solidFill>
                          <a:effectLst/>
                          <a:latin typeface="+mn-lt"/>
                          <a:ea typeface="맑은 고딕" panose="020B0503020000020004" pitchFamily="50" charset="-127"/>
                        </a:rPr>
                        <a:t>61.7%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i="0" u="none" strike="noStrike" dirty="0">
                          <a:solidFill>
                            <a:srgbClr val="000000"/>
                          </a:solidFill>
                          <a:effectLst/>
                          <a:latin typeface="+mn-lt"/>
                          <a:ea typeface="맑은 고딕" panose="020B0503020000020004" pitchFamily="50" charset="-127"/>
                        </a:rPr>
                        <a:t>0.003 for </a:t>
                      </a:r>
                      <a:endParaRPr lang="en-US" sz="1100" b="0" i="0" u="none" strike="noStrike" dirty="0" smtClean="0">
                        <a:solidFill>
                          <a:srgbClr val="000000"/>
                        </a:solidFill>
                        <a:effectLst/>
                        <a:latin typeface="+mn-lt"/>
                        <a:ea typeface="맑은 고딕" panose="020B0503020000020004" pitchFamily="50" charset="-127"/>
                      </a:endParaRPr>
                    </a:p>
                    <a:p>
                      <a:pPr algn="ctr" fontAlgn="b"/>
                      <a:r>
                        <a:rPr lang="en-US" sz="1100" b="0" i="0" u="none" strike="noStrike" dirty="0" smtClean="0">
                          <a:solidFill>
                            <a:srgbClr val="000000"/>
                          </a:solidFill>
                          <a:effectLst/>
                          <a:latin typeface="+mn-lt"/>
                          <a:ea typeface="맑은 고딕" panose="020B0503020000020004" pitchFamily="50" charset="-127"/>
                        </a:rPr>
                        <a:t>noninferiority</a:t>
                      </a:r>
                      <a:endParaRPr lang="en-US" sz="1100" b="0" i="0" u="none" strike="noStrike" dirty="0">
                        <a:solidFill>
                          <a:srgbClr val="000000"/>
                        </a:solidFill>
                        <a:effectLst/>
                        <a:latin typeface="+mn-lt"/>
                        <a:ea typeface="맑은 고딕" panose="020B0503020000020004" pitchFamily="50" charset="-127"/>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100" b="0" i="0" u="none" strike="noStrike">
                          <a:solidFill>
                            <a:srgbClr val="000000"/>
                          </a:solidFill>
                          <a:effectLst/>
                          <a:latin typeface="+mn-lt"/>
                          <a:ea typeface="맑은 고딕" panose="020B0503020000020004" pitchFamily="50" charset="-127"/>
                        </a:rPr>
                        <a:t>5.3%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100" b="0" i="0" u="none" strike="noStrike" dirty="0">
                          <a:solidFill>
                            <a:srgbClr val="000000"/>
                          </a:solidFill>
                          <a:effectLst/>
                          <a:latin typeface="+mn-lt"/>
                          <a:ea typeface="맑은 고딕" panose="020B0503020000020004" pitchFamily="50" charset="-127"/>
                        </a:rPr>
                        <a:t>6.4%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200" b="0" i="0" u="none" strike="noStrike" dirty="0" smtClean="0">
                          <a:solidFill>
                            <a:srgbClr val="000000"/>
                          </a:solidFill>
                          <a:effectLst/>
                          <a:latin typeface="+mn-lt"/>
                          <a:ea typeface="+mn-ea"/>
                        </a:rPr>
                        <a:t>Approval (+)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2218830521"/>
                  </a:ext>
                </a:extLst>
              </a:tr>
            </a:tbl>
          </a:graphicData>
        </a:graphic>
      </p:graphicFrame>
      <p:pic>
        <p:nvPicPr>
          <p:cNvPr id="6" name="그림 5"/>
          <p:cNvPicPr>
            <a:picLocks noChangeAspect="1"/>
          </p:cNvPicPr>
          <p:nvPr/>
        </p:nvPicPr>
        <p:blipFill>
          <a:blip r:embed="rId3"/>
          <a:stretch>
            <a:fillRect/>
          </a:stretch>
        </p:blipFill>
        <p:spPr>
          <a:xfrm>
            <a:off x="513910" y="722382"/>
            <a:ext cx="574067" cy="581789"/>
          </a:xfrm>
          <a:prstGeom prst="rect">
            <a:avLst/>
          </a:prstGeom>
        </p:spPr>
      </p:pic>
    </p:spTree>
    <p:extLst>
      <p:ext uri="{BB962C8B-B14F-4D97-AF65-F5344CB8AC3E}">
        <p14:creationId xmlns:p14="http://schemas.microsoft.com/office/powerpoint/2010/main" val="329522024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p:cNvSpPr/>
          <p:nvPr/>
        </p:nvSpPr>
        <p:spPr>
          <a:xfrm>
            <a:off x="251520" y="1268760"/>
            <a:ext cx="8568952" cy="4304255"/>
          </a:xfrm>
          <a:prstGeom prst="rect">
            <a:avLst/>
          </a:prstGeom>
        </p:spPr>
        <p:txBody>
          <a:bodyPr wrap="square">
            <a:spAutoFit/>
          </a:bodyPr>
          <a:lstStyle/>
          <a:p>
            <a:pPr marL="71755" marR="7620" indent="385445">
              <a:lnSpc>
                <a:spcPct val="110000"/>
              </a:lnSpc>
              <a:spcAft>
                <a:spcPts val="265"/>
              </a:spcAft>
            </a:pPr>
            <a:r>
              <a:rPr lang="en-US" altLang="ko-KR" sz="2800" dirty="0">
                <a:ea typeface="Arial" panose="020B0604020202020204" pitchFamily="34" charset="0"/>
              </a:rPr>
              <a:t>As in the past, future studies might compare novel ablation systems against medical management because, at this point, </a:t>
            </a:r>
            <a:r>
              <a:rPr lang="en-US" altLang="ko-KR" sz="2800" u="sng" dirty="0">
                <a:ea typeface="Arial" panose="020B0604020202020204" pitchFamily="34" charset="0"/>
              </a:rPr>
              <a:t>no ablation system is expressly approved for persistent or long-standing</a:t>
            </a:r>
            <a:r>
              <a:rPr lang="en-US" altLang="ko-KR" sz="2800" u="sng" dirty="0">
                <a:ea typeface="Calibri" panose="020F0502020204030204" pitchFamily="34" charset="0"/>
              </a:rPr>
              <a:t> </a:t>
            </a:r>
            <a:r>
              <a:rPr lang="en-US" altLang="ko-KR" sz="2800" u="sng" dirty="0">
                <a:ea typeface="Arial" panose="020B0604020202020204" pitchFamily="34" charset="0"/>
              </a:rPr>
              <a:t>persistent AF in the United States. </a:t>
            </a:r>
            <a:r>
              <a:rPr lang="en-US" altLang="ko-KR" sz="2800" dirty="0">
                <a:ea typeface="Arial" panose="020B0604020202020204" pitchFamily="34" charset="0"/>
              </a:rPr>
              <a:t> </a:t>
            </a:r>
            <a:endParaRPr lang="en-US" altLang="ko-KR" sz="2800" dirty="0" smtClean="0">
              <a:ea typeface="Arial" panose="020B0604020202020204" pitchFamily="34" charset="0"/>
            </a:endParaRPr>
          </a:p>
          <a:p>
            <a:pPr marL="71755" marR="7620" indent="385445">
              <a:lnSpc>
                <a:spcPct val="110000"/>
              </a:lnSpc>
              <a:spcAft>
                <a:spcPts val="265"/>
              </a:spcAft>
            </a:pPr>
            <a:r>
              <a:rPr lang="en-US" altLang="ko-KR" sz="2800" dirty="0" smtClean="0">
                <a:ea typeface="Arial" panose="020B0604020202020204" pitchFamily="34" charset="0"/>
              </a:rPr>
              <a:t>Alternatively</a:t>
            </a:r>
            <a:r>
              <a:rPr lang="en-US" altLang="ko-KR" sz="2800" dirty="0">
                <a:ea typeface="Arial" panose="020B0604020202020204" pitchFamily="34" charset="0"/>
              </a:rPr>
              <a:t>, a novel ablation system could be evaluated in single-arm trials with prespecified OPCs</a:t>
            </a:r>
            <a:r>
              <a:rPr lang="en-US" altLang="ko-KR" sz="2800" dirty="0" smtClean="0">
                <a:ea typeface="Arial" panose="020B0604020202020204" pitchFamily="34" charset="0"/>
              </a:rPr>
              <a:t>.</a:t>
            </a:r>
          </a:p>
          <a:p>
            <a:pPr marL="71755" marR="7620" indent="385445">
              <a:lnSpc>
                <a:spcPct val="110000"/>
              </a:lnSpc>
              <a:spcAft>
                <a:spcPts val="265"/>
              </a:spcAft>
            </a:pPr>
            <a:endParaRPr lang="en-US" altLang="ko-KR" sz="2800" dirty="0">
              <a:effectLst/>
              <a:ea typeface="Arial" panose="020B0604020202020204" pitchFamily="34" charset="0"/>
            </a:endParaRPr>
          </a:p>
          <a:p>
            <a:pPr marL="71755" marR="7620" indent="385445">
              <a:lnSpc>
                <a:spcPct val="110000"/>
              </a:lnSpc>
              <a:spcAft>
                <a:spcPts val="265"/>
              </a:spcAft>
            </a:pPr>
            <a:r>
              <a:rPr lang="en-US" altLang="ko-KR" dirty="0"/>
              <a:t>Objective Performance Criteria (OPC)</a:t>
            </a:r>
            <a:endParaRPr lang="ko-KR" altLang="ko-KR" dirty="0">
              <a:effectLst/>
              <a:ea typeface="Arial" panose="020B0604020202020204" pitchFamily="34" charset="0"/>
            </a:endParaRPr>
          </a:p>
        </p:txBody>
      </p:sp>
      <p:pic>
        <p:nvPicPr>
          <p:cNvPr id="3" name="그림 2"/>
          <p:cNvPicPr>
            <a:picLocks noChangeAspect="1"/>
          </p:cNvPicPr>
          <p:nvPr/>
        </p:nvPicPr>
        <p:blipFill>
          <a:blip r:embed="rId2"/>
          <a:stretch>
            <a:fillRect/>
          </a:stretch>
        </p:blipFill>
        <p:spPr>
          <a:xfrm>
            <a:off x="513910" y="722382"/>
            <a:ext cx="574067" cy="581789"/>
          </a:xfrm>
          <a:prstGeom prst="rect">
            <a:avLst/>
          </a:prstGeom>
        </p:spPr>
      </p:pic>
    </p:spTree>
    <p:extLst>
      <p:ext uri="{BB962C8B-B14F-4D97-AF65-F5344CB8AC3E}">
        <p14:creationId xmlns:p14="http://schemas.microsoft.com/office/powerpoint/2010/main" val="29810855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표 3"/>
          <p:cNvGraphicFramePr>
            <a:graphicFrameLocks noGrp="1"/>
          </p:cNvGraphicFramePr>
          <p:nvPr>
            <p:extLst>
              <p:ext uri="{D42A27DB-BD31-4B8C-83A1-F6EECF244321}">
                <p14:modId xmlns:p14="http://schemas.microsoft.com/office/powerpoint/2010/main" val="2040644177"/>
              </p:ext>
            </p:extLst>
          </p:nvPr>
        </p:nvGraphicFramePr>
        <p:xfrm>
          <a:off x="35496" y="980728"/>
          <a:ext cx="8856983" cy="4151609"/>
        </p:xfrm>
        <a:graphic>
          <a:graphicData uri="http://schemas.openxmlformats.org/drawingml/2006/table">
            <a:tbl>
              <a:tblPr>
                <a:tableStyleId>{5C22544A-7EE6-4342-B048-85BDC9FD1C3A}</a:tableStyleId>
              </a:tblPr>
              <a:tblGrid>
                <a:gridCol w="3024335"/>
                <a:gridCol w="576064"/>
                <a:gridCol w="2050493"/>
                <a:gridCol w="358983"/>
                <a:gridCol w="1118916"/>
                <a:gridCol w="905007"/>
                <a:gridCol w="823185"/>
              </a:tblGrid>
              <a:tr h="720080">
                <a:tc gridSpan="7">
                  <a:txBody>
                    <a:bodyPr/>
                    <a:lstStyle/>
                    <a:p>
                      <a:pPr algn="ctr" fontAlgn="b"/>
                      <a:r>
                        <a:rPr lang="en-US" sz="2800" b="1" u="none" strike="noStrike" dirty="0" smtClean="0">
                          <a:solidFill>
                            <a:schemeClr val="bg1"/>
                          </a:solidFill>
                          <a:effectLst/>
                        </a:rPr>
                        <a:t>  </a:t>
                      </a:r>
                      <a:r>
                        <a:rPr lang="en-US" sz="2400" b="1" u="none" strike="noStrike" dirty="0" smtClean="0">
                          <a:solidFill>
                            <a:schemeClr val="bg1"/>
                          </a:solidFill>
                          <a:effectLst/>
                        </a:rPr>
                        <a:t>First-Line </a:t>
                      </a:r>
                      <a:r>
                        <a:rPr lang="en-US" sz="2400" b="1" u="none" strike="noStrike" dirty="0">
                          <a:solidFill>
                            <a:schemeClr val="bg1"/>
                          </a:solidFill>
                          <a:effectLst/>
                        </a:rPr>
                        <a:t>Therapy Trials </a:t>
                      </a:r>
                      <a:endParaRPr lang="en-US" sz="2400" b="1" i="0" u="none" strike="noStrike" dirty="0">
                        <a:solidFill>
                          <a:schemeClr val="bg1"/>
                        </a:solidFill>
                        <a:effectLst/>
                        <a:latin typeface="맑은 고딕" panose="020B0503020000020004" pitchFamily="50" charset="-127"/>
                        <a:ea typeface="맑은 고딕" panose="020B0503020000020004" pitchFamily="50" charset="-127"/>
                      </a:endParaRPr>
                    </a:p>
                  </a:txBody>
                  <a:tcPr marL="3259" marR="3259" marT="3259" marB="0" anchor="b">
                    <a:solidFill>
                      <a:srgbClr val="0066CC"/>
                    </a:solidFill>
                  </a:tcPr>
                </a:tc>
                <a:tc hMerge="1">
                  <a:txBody>
                    <a:bodyPr/>
                    <a:lstStyle/>
                    <a:p>
                      <a:pPr algn="l" fontAlgn="b"/>
                      <a:endParaRPr lang="ko-KR" altLang="en-US" sz="1400" b="1" i="0" u="none" strike="noStrike" dirty="0">
                        <a:solidFill>
                          <a:srgbClr val="FFFF00"/>
                        </a:solidFill>
                        <a:effectLst/>
                        <a:latin typeface="맑은 고딕" panose="020B0503020000020004" pitchFamily="50" charset="-127"/>
                        <a:ea typeface="맑은 고딕" panose="020B0503020000020004" pitchFamily="50" charset="-127"/>
                      </a:endParaRPr>
                    </a:p>
                  </a:txBody>
                  <a:tcPr marL="3259" marR="3259" marT="3259" marB="0" anchor="b">
                    <a:solidFill>
                      <a:srgbClr val="0066CC"/>
                    </a:solidFill>
                  </a:tcPr>
                </a:tc>
                <a:tc hMerge="1">
                  <a:txBody>
                    <a:bodyPr/>
                    <a:lstStyle/>
                    <a:p>
                      <a:pPr algn="l" fontAlgn="b"/>
                      <a:endParaRPr lang="ko-KR" altLang="en-US" sz="1400" b="1" i="0" u="none" strike="noStrike" dirty="0">
                        <a:solidFill>
                          <a:srgbClr val="FFFF00"/>
                        </a:solidFill>
                        <a:effectLst/>
                        <a:latin typeface="맑은 고딕" panose="020B0503020000020004" pitchFamily="50" charset="-127"/>
                        <a:ea typeface="맑은 고딕" panose="020B0503020000020004" pitchFamily="50" charset="-127"/>
                      </a:endParaRPr>
                    </a:p>
                  </a:txBody>
                  <a:tcPr marL="3259" marR="3259" marT="3259" marB="0" anchor="b">
                    <a:solidFill>
                      <a:srgbClr val="0066CC"/>
                    </a:solidFill>
                  </a:tcPr>
                </a:tc>
                <a:tc hMerge="1">
                  <a:txBody>
                    <a:bodyPr/>
                    <a:lstStyle/>
                    <a:p>
                      <a:pPr algn="ctr" fontAlgn="b"/>
                      <a:endParaRPr lang="ko-KR" altLang="en-US" sz="1400" b="1" i="0" u="none" strike="noStrike" dirty="0">
                        <a:solidFill>
                          <a:srgbClr val="FFFF00"/>
                        </a:solidFill>
                        <a:effectLst/>
                        <a:latin typeface="맑은 고딕" panose="020B0503020000020004" pitchFamily="50" charset="-127"/>
                        <a:ea typeface="맑은 고딕" panose="020B0503020000020004" pitchFamily="50" charset="-127"/>
                      </a:endParaRPr>
                    </a:p>
                  </a:txBody>
                  <a:tcPr marL="3259" marR="3259" marT="3259" marB="0" anchor="b">
                    <a:solidFill>
                      <a:srgbClr val="0066CC"/>
                    </a:solidFill>
                  </a:tcPr>
                </a:tc>
                <a:tc hMerge="1">
                  <a:txBody>
                    <a:bodyPr/>
                    <a:lstStyle/>
                    <a:p>
                      <a:pPr algn="l" fontAlgn="b"/>
                      <a:endParaRPr lang="ko-KR" altLang="en-US" sz="1400" b="1" i="0" u="none" strike="noStrike">
                        <a:solidFill>
                          <a:srgbClr val="FFFF00"/>
                        </a:solidFill>
                        <a:effectLst/>
                        <a:latin typeface="맑은 고딕" panose="020B0503020000020004" pitchFamily="50" charset="-127"/>
                        <a:ea typeface="맑은 고딕" panose="020B0503020000020004" pitchFamily="50" charset="-127"/>
                      </a:endParaRPr>
                    </a:p>
                  </a:txBody>
                  <a:tcPr marL="3259" marR="3259" marT="3259" marB="0" anchor="b">
                    <a:solidFill>
                      <a:srgbClr val="0066CC"/>
                    </a:solidFill>
                  </a:tcPr>
                </a:tc>
                <a:tc hMerge="1">
                  <a:txBody>
                    <a:bodyPr/>
                    <a:lstStyle/>
                    <a:p>
                      <a:pPr algn="ctr" fontAlgn="b"/>
                      <a:endParaRPr lang="ko-KR" altLang="en-US" sz="1400" b="1" i="0" u="none" strike="noStrike" dirty="0">
                        <a:solidFill>
                          <a:srgbClr val="FFFF00"/>
                        </a:solidFill>
                        <a:effectLst/>
                        <a:latin typeface="맑은 고딕" panose="020B0503020000020004" pitchFamily="50" charset="-127"/>
                        <a:ea typeface="맑은 고딕" panose="020B0503020000020004" pitchFamily="50" charset="-127"/>
                      </a:endParaRPr>
                    </a:p>
                  </a:txBody>
                  <a:tcPr marL="3259" marR="3259" marT="3259" marB="0" anchor="b">
                    <a:solidFill>
                      <a:srgbClr val="0066CC"/>
                    </a:solidFill>
                  </a:tcPr>
                </a:tc>
                <a:tc hMerge="1">
                  <a:txBody>
                    <a:bodyPr/>
                    <a:lstStyle/>
                    <a:p>
                      <a:pPr algn="ctr" fontAlgn="b"/>
                      <a:endParaRPr lang="ko-KR" altLang="en-US" sz="1400" b="1" i="0" u="none" strike="noStrike" dirty="0">
                        <a:solidFill>
                          <a:srgbClr val="FFFF00"/>
                        </a:solidFill>
                        <a:effectLst/>
                        <a:latin typeface="맑은 고딕" panose="020B0503020000020004" pitchFamily="50" charset="-127"/>
                        <a:ea typeface="맑은 고딕" panose="020B0503020000020004" pitchFamily="50" charset="-127"/>
                      </a:endParaRPr>
                    </a:p>
                  </a:txBody>
                  <a:tcPr marL="3259" marR="3259" marT="3259" marB="0" anchor="b">
                    <a:solidFill>
                      <a:srgbClr val="0066CC"/>
                    </a:solidFill>
                  </a:tcPr>
                </a:tc>
              </a:tr>
              <a:tr h="648072">
                <a:tc>
                  <a:txBody>
                    <a:bodyPr/>
                    <a:lstStyle/>
                    <a:p>
                      <a:pPr algn="ctr" fontAlgn="b"/>
                      <a:r>
                        <a:rPr lang="en-US" sz="1400" b="1" i="0" u="none" strike="noStrike" dirty="0" smtClean="0">
                          <a:solidFill>
                            <a:schemeClr val="bg1"/>
                          </a:solidFill>
                          <a:effectLst/>
                          <a:latin typeface="맑은 고딕" panose="020B0503020000020004" pitchFamily="50" charset="-127"/>
                          <a:ea typeface="맑은 고딕" panose="020B0503020000020004" pitchFamily="50" charset="-127"/>
                        </a:rPr>
                        <a:t>Trial</a:t>
                      </a:r>
                      <a:endParaRPr lang="en-US" sz="1400" b="1" i="0" u="none" strike="noStrike" dirty="0">
                        <a:solidFill>
                          <a:schemeClr val="bg1"/>
                        </a:solidFill>
                        <a:effectLst/>
                        <a:latin typeface="맑은 고딕" panose="020B0503020000020004" pitchFamily="50" charset="-127"/>
                        <a:ea typeface="맑은 고딕" panose="020B0503020000020004" pitchFamily="50" charset="-127"/>
                      </a:endParaRPr>
                    </a:p>
                  </a:txBody>
                  <a:tcPr marL="3259" marR="3259" marT="3259" marB="0" anchor="b">
                    <a:solidFill>
                      <a:srgbClr val="0066CC"/>
                    </a:solidFill>
                  </a:tcPr>
                </a:tc>
                <a:tc>
                  <a:txBody>
                    <a:bodyPr/>
                    <a:lstStyle/>
                    <a:p>
                      <a:pPr algn="ctr" fontAlgn="b"/>
                      <a:r>
                        <a:rPr lang="en-US" sz="1400" b="1" u="none" strike="noStrike" dirty="0">
                          <a:solidFill>
                            <a:schemeClr val="bg1"/>
                          </a:solidFill>
                          <a:effectLst/>
                        </a:rPr>
                        <a:t>Year</a:t>
                      </a:r>
                      <a:endParaRPr lang="en-US" sz="1400" b="1" i="0" u="none" strike="noStrike" dirty="0">
                        <a:solidFill>
                          <a:schemeClr val="bg1"/>
                        </a:solidFill>
                        <a:effectLst/>
                        <a:latin typeface="맑은 고딕" panose="020B0503020000020004" pitchFamily="50" charset="-127"/>
                        <a:ea typeface="맑은 고딕" panose="020B0503020000020004" pitchFamily="50" charset="-127"/>
                      </a:endParaRPr>
                    </a:p>
                  </a:txBody>
                  <a:tcPr marL="3259" marR="3259" marT="3259" marB="0" anchor="b">
                    <a:solidFill>
                      <a:srgbClr val="0066CC"/>
                    </a:solidFill>
                  </a:tcPr>
                </a:tc>
                <a:tc>
                  <a:txBody>
                    <a:bodyPr/>
                    <a:lstStyle/>
                    <a:p>
                      <a:pPr algn="ctr" fontAlgn="b"/>
                      <a:r>
                        <a:rPr lang="en-US" sz="1400" b="1" u="none" strike="noStrike" dirty="0">
                          <a:solidFill>
                            <a:schemeClr val="bg1"/>
                          </a:solidFill>
                          <a:effectLst/>
                        </a:rPr>
                        <a:t>Type</a:t>
                      </a:r>
                      <a:endParaRPr lang="en-US" sz="1400" b="1" i="0" u="none" strike="noStrike" dirty="0">
                        <a:solidFill>
                          <a:schemeClr val="bg1"/>
                        </a:solidFill>
                        <a:effectLst/>
                        <a:latin typeface="맑은 고딕" panose="020B0503020000020004" pitchFamily="50" charset="-127"/>
                        <a:ea typeface="맑은 고딕" panose="020B0503020000020004" pitchFamily="50" charset="-127"/>
                      </a:endParaRPr>
                    </a:p>
                  </a:txBody>
                  <a:tcPr marL="3259" marR="3259" marT="3259" marB="0" anchor="b">
                    <a:solidFill>
                      <a:srgbClr val="0066CC"/>
                    </a:solidFill>
                  </a:tcPr>
                </a:tc>
                <a:tc>
                  <a:txBody>
                    <a:bodyPr/>
                    <a:lstStyle/>
                    <a:p>
                      <a:pPr algn="ctr" fontAlgn="b"/>
                      <a:r>
                        <a:rPr lang="en-US" sz="1400" b="1" i="1" u="none" strike="noStrike" dirty="0">
                          <a:solidFill>
                            <a:schemeClr val="bg1"/>
                          </a:solidFill>
                          <a:effectLst/>
                        </a:rPr>
                        <a:t>N</a:t>
                      </a:r>
                      <a:endParaRPr lang="en-US" sz="1400" b="1" i="1" u="none" strike="noStrike" dirty="0">
                        <a:solidFill>
                          <a:schemeClr val="bg1"/>
                        </a:solidFill>
                        <a:effectLst/>
                        <a:latin typeface="맑은 고딕" panose="020B0503020000020004" pitchFamily="50" charset="-127"/>
                        <a:ea typeface="맑은 고딕" panose="020B0503020000020004" pitchFamily="50" charset="-127"/>
                      </a:endParaRPr>
                    </a:p>
                  </a:txBody>
                  <a:tcPr marL="3259" marR="3259" marT="3259" marB="0" anchor="b">
                    <a:solidFill>
                      <a:srgbClr val="0066CC"/>
                    </a:solidFill>
                  </a:tcPr>
                </a:tc>
                <a:tc>
                  <a:txBody>
                    <a:bodyPr/>
                    <a:lstStyle/>
                    <a:p>
                      <a:pPr algn="ctr" fontAlgn="b"/>
                      <a:r>
                        <a:rPr lang="en-US" sz="1400" b="1" u="none" strike="noStrike" dirty="0">
                          <a:solidFill>
                            <a:schemeClr val="bg1"/>
                          </a:solidFill>
                          <a:effectLst/>
                        </a:rPr>
                        <a:t>AF </a:t>
                      </a:r>
                      <a:endParaRPr lang="en-US" sz="1400" b="1" u="none" strike="noStrike" dirty="0" smtClean="0">
                        <a:solidFill>
                          <a:schemeClr val="bg1"/>
                        </a:solidFill>
                        <a:effectLst/>
                      </a:endParaRPr>
                    </a:p>
                    <a:p>
                      <a:pPr algn="ctr" fontAlgn="b"/>
                      <a:r>
                        <a:rPr lang="en-US" sz="1400" b="1" u="none" strike="noStrike" dirty="0" smtClean="0">
                          <a:solidFill>
                            <a:schemeClr val="bg1"/>
                          </a:solidFill>
                          <a:effectLst/>
                        </a:rPr>
                        <a:t>type</a:t>
                      </a:r>
                      <a:endParaRPr lang="en-US" sz="1400" b="1" i="0" u="none" strike="noStrike" dirty="0">
                        <a:solidFill>
                          <a:schemeClr val="bg1"/>
                        </a:solidFill>
                        <a:effectLst/>
                        <a:latin typeface="맑은 고딕" panose="020B0503020000020004" pitchFamily="50" charset="-127"/>
                        <a:ea typeface="맑은 고딕" panose="020B0503020000020004" pitchFamily="50" charset="-127"/>
                      </a:endParaRPr>
                    </a:p>
                  </a:txBody>
                  <a:tcPr marL="3259" marR="3259" marT="3259" marB="0" anchor="b">
                    <a:solidFill>
                      <a:srgbClr val="0066CC"/>
                    </a:solidFill>
                  </a:tcPr>
                </a:tc>
                <a:tc>
                  <a:txBody>
                    <a:bodyPr/>
                    <a:lstStyle/>
                    <a:p>
                      <a:pPr algn="ctr" fontAlgn="b"/>
                      <a:r>
                        <a:rPr lang="en-US" sz="1400" b="1" u="none" strike="noStrike" dirty="0">
                          <a:solidFill>
                            <a:schemeClr val="bg1"/>
                          </a:solidFill>
                          <a:effectLst/>
                        </a:rPr>
                        <a:t>Ablation </a:t>
                      </a:r>
                      <a:endParaRPr lang="en-US" sz="1400" b="1" u="none" strike="noStrike" dirty="0" smtClean="0">
                        <a:solidFill>
                          <a:schemeClr val="bg1"/>
                        </a:solidFill>
                        <a:effectLst/>
                      </a:endParaRPr>
                    </a:p>
                    <a:p>
                      <a:pPr algn="ctr" fontAlgn="b"/>
                      <a:r>
                        <a:rPr lang="en-US" sz="1400" b="1" u="none" strike="noStrike" dirty="0" smtClean="0">
                          <a:solidFill>
                            <a:schemeClr val="bg1"/>
                          </a:solidFill>
                          <a:effectLst/>
                        </a:rPr>
                        <a:t>strategy</a:t>
                      </a:r>
                      <a:endParaRPr lang="en-US" sz="1400" b="1" i="0" u="none" strike="noStrike" dirty="0">
                        <a:solidFill>
                          <a:schemeClr val="bg1"/>
                        </a:solidFill>
                        <a:effectLst/>
                        <a:latin typeface="맑은 고딕" panose="020B0503020000020004" pitchFamily="50" charset="-127"/>
                        <a:ea typeface="맑은 고딕" panose="020B0503020000020004" pitchFamily="50" charset="-127"/>
                      </a:endParaRPr>
                    </a:p>
                  </a:txBody>
                  <a:tcPr marL="3259" marR="3259" marT="3259" marB="0" anchor="b">
                    <a:solidFill>
                      <a:srgbClr val="0066CC"/>
                    </a:solidFill>
                  </a:tcPr>
                </a:tc>
                <a:tc>
                  <a:txBody>
                    <a:bodyPr/>
                    <a:lstStyle/>
                    <a:p>
                      <a:pPr algn="ctr" fontAlgn="b"/>
                      <a:r>
                        <a:rPr lang="en-US" sz="1400" b="1" u="none" strike="noStrike" dirty="0">
                          <a:solidFill>
                            <a:schemeClr val="bg1"/>
                          </a:solidFill>
                          <a:effectLst/>
                        </a:rPr>
                        <a:t>Initial </a:t>
                      </a:r>
                      <a:endParaRPr lang="en-US" sz="1400" b="1" u="none" strike="noStrike" dirty="0" smtClean="0">
                        <a:solidFill>
                          <a:schemeClr val="bg1"/>
                        </a:solidFill>
                        <a:effectLst/>
                      </a:endParaRPr>
                    </a:p>
                    <a:p>
                      <a:pPr algn="ctr" fontAlgn="b"/>
                      <a:r>
                        <a:rPr lang="en-US" sz="1400" b="1" u="none" strike="noStrike" dirty="0" smtClean="0">
                          <a:solidFill>
                            <a:schemeClr val="bg1"/>
                          </a:solidFill>
                          <a:effectLst/>
                        </a:rPr>
                        <a:t>time </a:t>
                      </a:r>
                    </a:p>
                    <a:p>
                      <a:pPr algn="ctr" fontAlgn="b"/>
                      <a:r>
                        <a:rPr lang="en-US" sz="1400" b="1" u="none" strike="noStrike" dirty="0" smtClean="0">
                          <a:solidFill>
                            <a:schemeClr val="bg1"/>
                          </a:solidFill>
                          <a:effectLst/>
                        </a:rPr>
                        <a:t>frame</a:t>
                      </a:r>
                      <a:endParaRPr lang="en-US" sz="1400" b="1" i="0" u="none" strike="noStrike" dirty="0">
                        <a:solidFill>
                          <a:schemeClr val="bg1"/>
                        </a:solidFill>
                        <a:effectLst/>
                        <a:latin typeface="맑은 고딕" panose="020B0503020000020004" pitchFamily="50" charset="-127"/>
                        <a:ea typeface="맑은 고딕" panose="020B0503020000020004" pitchFamily="50" charset="-127"/>
                      </a:endParaRPr>
                    </a:p>
                  </a:txBody>
                  <a:tcPr marL="3259" marR="3259" marT="3259" marB="0" anchor="b">
                    <a:solidFill>
                      <a:srgbClr val="0066CC"/>
                    </a:solidFill>
                  </a:tcPr>
                </a:tc>
              </a:tr>
              <a:tr h="705381">
                <a:tc>
                  <a:txBody>
                    <a:bodyPr/>
                    <a:lstStyle/>
                    <a:p>
                      <a:pPr algn="ctr" fontAlgn="b"/>
                      <a:r>
                        <a:rPr lang="fi-FI" sz="1600" u="none" strike="noStrike" dirty="0" smtClean="0">
                          <a:effectLst/>
                        </a:rPr>
                        <a:t>JAMA </a:t>
                      </a:r>
                      <a:r>
                        <a:rPr lang="fi-FI" sz="1600" u="none" strike="noStrike" dirty="0">
                          <a:effectLst/>
                        </a:rPr>
                        <a:t>2005; 293: </a:t>
                      </a:r>
                      <a:r>
                        <a:rPr lang="fi-FI" sz="1600" u="none" strike="noStrike" dirty="0" smtClean="0">
                          <a:effectLst/>
                        </a:rPr>
                        <a:t>2634-264</a:t>
                      </a:r>
                    </a:p>
                    <a:p>
                      <a:pPr algn="ctr" fontAlgn="b"/>
                      <a:r>
                        <a:rPr lang="fi-FI" sz="1600" u="none" strike="noStrike" dirty="0" smtClean="0">
                          <a:effectLst/>
                        </a:rPr>
                        <a:t>(</a:t>
                      </a:r>
                      <a:r>
                        <a:rPr lang="fi-FI" sz="1600" u="none" strike="noStrike" dirty="0">
                          <a:effectLst/>
                        </a:rPr>
                        <a:t>RAAFT) </a:t>
                      </a:r>
                      <a:endParaRPr lang="fi-FI" sz="1600" b="0" i="0" u="none" strike="noStrike" dirty="0">
                        <a:solidFill>
                          <a:srgbClr val="000000"/>
                        </a:solidFill>
                        <a:effectLst/>
                        <a:latin typeface="맑은 고딕" panose="020B0503020000020004" pitchFamily="50" charset="-127"/>
                        <a:ea typeface="맑은 고딕" panose="020B0503020000020004" pitchFamily="50" charset="-127"/>
                      </a:endParaRPr>
                    </a:p>
                  </a:txBody>
                  <a:tcPr marL="3259" marR="3259" marT="3259" marB="0"/>
                </a:tc>
                <a:tc>
                  <a:txBody>
                    <a:bodyPr/>
                    <a:lstStyle/>
                    <a:p>
                      <a:pPr algn="ctr" fontAlgn="b"/>
                      <a:r>
                        <a:rPr lang="en-US" altLang="ko-KR" sz="1600" u="none" strike="noStrike" dirty="0">
                          <a:effectLst/>
                        </a:rPr>
                        <a:t>2005</a:t>
                      </a:r>
                      <a:endParaRPr lang="en-US" altLang="ko-KR" sz="1600" b="0" i="0" u="none" strike="noStrike" dirty="0">
                        <a:solidFill>
                          <a:srgbClr val="000000"/>
                        </a:solidFill>
                        <a:effectLst/>
                        <a:latin typeface="맑은 고딕" panose="020B0503020000020004" pitchFamily="50" charset="-127"/>
                        <a:ea typeface="맑은 고딕" panose="020B0503020000020004" pitchFamily="50" charset="-127"/>
                      </a:endParaRPr>
                    </a:p>
                  </a:txBody>
                  <a:tcPr marL="3259" marR="3259" marT="3259" marB="0" anchor="ctr"/>
                </a:tc>
                <a:tc>
                  <a:txBody>
                    <a:bodyPr/>
                    <a:lstStyle/>
                    <a:p>
                      <a:pPr algn="ctr" fontAlgn="b"/>
                      <a:r>
                        <a:rPr lang="en-US" sz="1600" u="none" strike="noStrike" dirty="0">
                          <a:effectLst/>
                        </a:rPr>
                        <a:t>Randomized to drug, </a:t>
                      </a:r>
                      <a:endParaRPr lang="en-US" sz="1600" u="none" strike="noStrike" dirty="0" smtClean="0">
                        <a:effectLst/>
                      </a:endParaRPr>
                    </a:p>
                    <a:p>
                      <a:pPr algn="ctr" fontAlgn="b"/>
                      <a:r>
                        <a:rPr lang="en-US" sz="1600" u="none" strike="noStrike" dirty="0" smtClean="0">
                          <a:effectLst/>
                        </a:rPr>
                        <a:t>        multicenter</a:t>
                      </a:r>
                      <a:endParaRPr lang="en-US" sz="1600" b="0" i="0" u="none" strike="noStrike" dirty="0">
                        <a:solidFill>
                          <a:srgbClr val="000000"/>
                        </a:solidFill>
                        <a:effectLst/>
                        <a:latin typeface="맑은 고딕" panose="020B0503020000020004" pitchFamily="50" charset="-127"/>
                        <a:ea typeface="맑은 고딕" panose="020B0503020000020004" pitchFamily="50" charset="-127"/>
                      </a:endParaRPr>
                    </a:p>
                  </a:txBody>
                  <a:tcPr marL="3259" marR="3259" marT="3259" marB="0" anchor="ctr"/>
                </a:tc>
                <a:tc>
                  <a:txBody>
                    <a:bodyPr/>
                    <a:lstStyle/>
                    <a:p>
                      <a:pPr algn="ctr" fontAlgn="b"/>
                      <a:r>
                        <a:rPr lang="en-US" altLang="ko-KR" sz="1600" u="none" strike="noStrike" dirty="0">
                          <a:effectLst/>
                        </a:rPr>
                        <a:t>70</a:t>
                      </a:r>
                      <a:endParaRPr lang="en-US" altLang="ko-KR" sz="1600" b="0" i="0" u="none" strike="noStrike" dirty="0">
                        <a:solidFill>
                          <a:srgbClr val="000000"/>
                        </a:solidFill>
                        <a:effectLst/>
                        <a:latin typeface="맑은 고딕" panose="020B0503020000020004" pitchFamily="50" charset="-127"/>
                        <a:ea typeface="맑은 고딕" panose="020B0503020000020004" pitchFamily="50" charset="-127"/>
                      </a:endParaRPr>
                    </a:p>
                  </a:txBody>
                  <a:tcPr marL="3259" marR="3259" marT="3259" marB="0" anchor="ctr"/>
                </a:tc>
                <a:tc>
                  <a:txBody>
                    <a:bodyPr/>
                    <a:lstStyle/>
                    <a:p>
                      <a:pPr algn="ctr" fontAlgn="b"/>
                      <a:r>
                        <a:rPr lang="pt-BR" sz="1600" u="none" strike="noStrike" dirty="0" smtClean="0">
                          <a:effectLst/>
                        </a:rPr>
                        <a:t>PAF</a:t>
                      </a:r>
                    </a:p>
                    <a:p>
                      <a:pPr algn="ctr" fontAlgn="b"/>
                      <a:r>
                        <a:rPr lang="pt-BR" sz="1600" u="none" strike="noStrike" dirty="0" smtClean="0">
                          <a:effectLst/>
                        </a:rPr>
                        <a:t> </a:t>
                      </a:r>
                      <a:r>
                        <a:rPr lang="pt-BR" sz="1600" u="none" strike="noStrike" dirty="0">
                          <a:effectLst/>
                        </a:rPr>
                        <a:t>(</a:t>
                      </a:r>
                      <a:r>
                        <a:rPr lang="pt-BR" sz="1600" i="1" u="none" strike="noStrike" dirty="0">
                          <a:effectLst/>
                        </a:rPr>
                        <a:t>N</a:t>
                      </a:r>
                      <a:r>
                        <a:rPr lang="pt-BR" sz="1600" u="none" strike="noStrike" dirty="0">
                          <a:effectLst/>
                        </a:rPr>
                        <a:t>=67</a:t>
                      </a:r>
                      <a:r>
                        <a:rPr lang="pt-BR" sz="1600" u="none" strike="noStrike" dirty="0" smtClean="0">
                          <a:effectLst/>
                        </a:rPr>
                        <a:t>),</a:t>
                      </a:r>
                    </a:p>
                    <a:p>
                      <a:pPr algn="ctr" fontAlgn="b"/>
                      <a:r>
                        <a:rPr lang="pt-BR" sz="1600" u="none" strike="noStrike" dirty="0" smtClean="0">
                          <a:effectLst/>
                        </a:rPr>
                        <a:t> PeAF (</a:t>
                      </a:r>
                      <a:r>
                        <a:rPr lang="pt-BR" sz="1600" i="1" u="none" strike="noStrike" dirty="0" smtClean="0">
                          <a:effectLst/>
                        </a:rPr>
                        <a:t>N</a:t>
                      </a:r>
                      <a:r>
                        <a:rPr lang="pt-BR" sz="1600" u="none" strike="noStrike" dirty="0">
                          <a:effectLst/>
                        </a:rPr>
                        <a:t>= 3)</a:t>
                      </a:r>
                      <a:endParaRPr lang="pt-BR" sz="1600" b="0" i="0" u="none" strike="noStrike" dirty="0">
                        <a:solidFill>
                          <a:srgbClr val="000000"/>
                        </a:solidFill>
                        <a:effectLst/>
                        <a:latin typeface="맑은 고딕" panose="020B0503020000020004" pitchFamily="50" charset="-127"/>
                        <a:ea typeface="맑은 고딕" panose="020B0503020000020004" pitchFamily="50" charset="-127"/>
                      </a:endParaRPr>
                    </a:p>
                  </a:txBody>
                  <a:tcPr marL="3259" marR="3259" marT="3259" marB="0" anchor="b"/>
                </a:tc>
                <a:tc>
                  <a:txBody>
                    <a:bodyPr/>
                    <a:lstStyle/>
                    <a:p>
                      <a:pPr algn="ctr" fontAlgn="b"/>
                      <a:r>
                        <a:rPr lang="en-US" sz="1600" u="none" strike="noStrike" dirty="0">
                          <a:effectLst/>
                        </a:rPr>
                        <a:t>PVI</a:t>
                      </a:r>
                      <a:endParaRPr lang="en-US" sz="1600" b="0" i="0" u="none" strike="noStrike" dirty="0">
                        <a:solidFill>
                          <a:srgbClr val="000000"/>
                        </a:solidFill>
                        <a:effectLst/>
                        <a:latin typeface="맑은 고딕" panose="020B0503020000020004" pitchFamily="50" charset="-127"/>
                        <a:ea typeface="맑은 고딕" panose="020B0503020000020004" pitchFamily="50" charset="-127"/>
                      </a:endParaRPr>
                    </a:p>
                  </a:txBody>
                  <a:tcPr marL="3259" marR="3259" marT="3259" marB="0" anchor="ctr"/>
                </a:tc>
                <a:tc>
                  <a:txBody>
                    <a:bodyPr/>
                    <a:lstStyle/>
                    <a:p>
                      <a:pPr algn="ctr" fontAlgn="b"/>
                      <a:r>
                        <a:rPr lang="en-US" sz="1600" u="none" strike="noStrike" dirty="0">
                          <a:effectLst/>
                        </a:rPr>
                        <a:t>12 </a:t>
                      </a:r>
                      <a:r>
                        <a:rPr lang="en-US" sz="1600" u="none" strike="noStrike" dirty="0" err="1" smtClean="0">
                          <a:effectLst/>
                        </a:rPr>
                        <a:t>Ms</a:t>
                      </a:r>
                      <a:endParaRPr lang="en-US" sz="1600" b="0" i="0" u="none" strike="noStrike" dirty="0">
                        <a:solidFill>
                          <a:srgbClr val="000000"/>
                        </a:solidFill>
                        <a:effectLst/>
                        <a:latin typeface="맑은 고딕" panose="020B0503020000020004" pitchFamily="50" charset="-127"/>
                        <a:ea typeface="맑은 고딕" panose="020B0503020000020004" pitchFamily="50" charset="-127"/>
                      </a:endParaRPr>
                    </a:p>
                  </a:txBody>
                  <a:tcPr marL="3259" marR="3259" marT="3259" marB="0" anchor="ctr"/>
                </a:tc>
              </a:tr>
              <a:tr h="564543">
                <a:tc>
                  <a:txBody>
                    <a:bodyPr/>
                    <a:lstStyle/>
                    <a:p>
                      <a:pPr algn="ctr" fontAlgn="b"/>
                      <a:r>
                        <a:rPr lang="sv-SE" sz="1600" u="none" strike="noStrike" dirty="0">
                          <a:effectLst/>
                        </a:rPr>
                        <a:t>NEJM 2012; </a:t>
                      </a:r>
                      <a:r>
                        <a:rPr lang="sv-SE" sz="1600" u="none" strike="noStrike" dirty="0" smtClean="0">
                          <a:effectLst/>
                        </a:rPr>
                        <a:t>367:1587-1595 </a:t>
                      </a:r>
                    </a:p>
                    <a:p>
                      <a:pPr algn="ctr" fontAlgn="b"/>
                      <a:r>
                        <a:rPr lang="sv-SE" sz="1600" u="none" strike="noStrike" dirty="0" smtClean="0">
                          <a:effectLst/>
                        </a:rPr>
                        <a:t>(</a:t>
                      </a:r>
                      <a:r>
                        <a:rPr lang="sv-SE" sz="1600" u="none" strike="noStrike" dirty="0">
                          <a:effectLst/>
                        </a:rPr>
                        <a:t>MANTRA-PAF) </a:t>
                      </a:r>
                      <a:endParaRPr lang="sv-SE" sz="1600" b="0" i="0" u="none" strike="noStrike" dirty="0">
                        <a:solidFill>
                          <a:srgbClr val="000000"/>
                        </a:solidFill>
                        <a:effectLst/>
                        <a:latin typeface="맑은 고딕" panose="020B0503020000020004" pitchFamily="50" charset="-127"/>
                        <a:ea typeface="맑은 고딕" panose="020B0503020000020004" pitchFamily="50" charset="-127"/>
                      </a:endParaRPr>
                    </a:p>
                  </a:txBody>
                  <a:tcPr marL="3259" marR="3259" marT="3259" marB="0" anchor="ctr"/>
                </a:tc>
                <a:tc>
                  <a:txBody>
                    <a:bodyPr/>
                    <a:lstStyle/>
                    <a:p>
                      <a:pPr algn="ctr" fontAlgn="b"/>
                      <a:r>
                        <a:rPr lang="en-US" altLang="ko-KR" sz="1600" u="none" strike="noStrike" dirty="0">
                          <a:effectLst/>
                        </a:rPr>
                        <a:t>2012</a:t>
                      </a:r>
                      <a:endParaRPr lang="en-US" altLang="ko-KR" sz="1600" b="0" i="0" u="none" strike="noStrike" dirty="0">
                        <a:solidFill>
                          <a:srgbClr val="000000"/>
                        </a:solidFill>
                        <a:effectLst/>
                        <a:latin typeface="맑은 고딕" panose="020B0503020000020004" pitchFamily="50" charset="-127"/>
                        <a:ea typeface="맑은 고딕" panose="020B0503020000020004" pitchFamily="50" charset="-127"/>
                      </a:endParaRPr>
                    </a:p>
                  </a:txBody>
                  <a:tcPr marL="3259" marR="3259" marT="3259" marB="0" anchor="ctr"/>
                </a:tc>
                <a:tc>
                  <a:txBody>
                    <a:bodyPr/>
                    <a:lstStyle/>
                    <a:p>
                      <a:pPr algn="ctr" fontAlgn="b"/>
                      <a:r>
                        <a:rPr lang="en-US" sz="1600" u="none" strike="noStrike" dirty="0">
                          <a:effectLst/>
                        </a:rPr>
                        <a:t>Randomized to drug, </a:t>
                      </a:r>
                      <a:endParaRPr lang="en-US" sz="1600" u="none" strike="noStrike" dirty="0" smtClean="0">
                        <a:effectLst/>
                      </a:endParaRPr>
                    </a:p>
                    <a:p>
                      <a:pPr algn="ctr" fontAlgn="b"/>
                      <a:r>
                        <a:rPr lang="en-US" sz="1600" u="none" strike="noStrike" dirty="0" smtClean="0">
                          <a:effectLst/>
                        </a:rPr>
                        <a:t>        multicenter</a:t>
                      </a:r>
                      <a:endParaRPr lang="en-US" sz="1600" b="0" i="0" u="none" strike="noStrike" dirty="0">
                        <a:solidFill>
                          <a:srgbClr val="000000"/>
                        </a:solidFill>
                        <a:effectLst/>
                        <a:latin typeface="맑은 고딕" panose="020B0503020000020004" pitchFamily="50" charset="-127"/>
                        <a:ea typeface="맑은 고딕" panose="020B0503020000020004" pitchFamily="50" charset="-127"/>
                      </a:endParaRPr>
                    </a:p>
                  </a:txBody>
                  <a:tcPr marL="3259" marR="3259" marT="3259" marB="0" anchor="ctr"/>
                </a:tc>
                <a:tc>
                  <a:txBody>
                    <a:bodyPr/>
                    <a:lstStyle/>
                    <a:p>
                      <a:pPr algn="ctr" fontAlgn="b"/>
                      <a:r>
                        <a:rPr lang="en-US" altLang="ko-KR" sz="1600" u="none" strike="noStrike" dirty="0">
                          <a:effectLst/>
                        </a:rPr>
                        <a:t>294</a:t>
                      </a:r>
                      <a:endParaRPr lang="en-US" altLang="ko-KR" sz="1600" b="0" i="0" u="none" strike="noStrike" dirty="0">
                        <a:solidFill>
                          <a:srgbClr val="000000"/>
                        </a:solidFill>
                        <a:effectLst/>
                        <a:latin typeface="맑은 고딕" panose="020B0503020000020004" pitchFamily="50" charset="-127"/>
                        <a:ea typeface="맑은 고딕" panose="020B0503020000020004" pitchFamily="50" charset="-127"/>
                      </a:endParaRPr>
                    </a:p>
                  </a:txBody>
                  <a:tcPr marL="3259" marR="3259" marT="3259" marB="0" anchor="ctr"/>
                </a:tc>
                <a:tc>
                  <a:txBody>
                    <a:bodyPr/>
                    <a:lstStyle/>
                    <a:p>
                      <a:pPr algn="ctr" fontAlgn="b"/>
                      <a:r>
                        <a:rPr lang="en-US" sz="1600" u="none" strike="noStrike" dirty="0" smtClean="0">
                          <a:effectLst/>
                        </a:rPr>
                        <a:t>PAF</a:t>
                      </a:r>
                      <a:endParaRPr lang="en-US" sz="1600" b="0" i="0" u="none" strike="noStrike" dirty="0">
                        <a:solidFill>
                          <a:srgbClr val="000000"/>
                        </a:solidFill>
                        <a:effectLst/>
                        <a:latin typeface="맑은 고딕" panose="020B0503020000020004" pitchFamily="50" charset="-127"/>
                        <a:ea typeface="맑은 고딕" panose="020B0503020000020004" pitchFamily="50" charset="-127"/>
                      </a:endParaRPr>
                    </a:p>
                  </a:txBody>
                  <a:tcPr marL="3259" marR="3259" marT="3259" marB="0" anchor="ctr"/>
                </a:tc>
                <a:tc>
                  <a:txBody>
                    <a:bodyPr/>
                    <a:lstStyle/>
                    <a:p>
                      <a:pPr algn="ctr" fontAlgn="b"/>
                      <a:r>
                        <a:rPr lang="en-US" sz="1400" u="none" strike="noStrike" dirty="0">
                          <a:effectLst/>
                        </a:rPr>
                        <a:t>PVI, </a:t>
                      </a:r>
                      <a:endParaRPr lang="en-US" sz="1400" u="none" strike="noStrike" dirty="0" smtClean="0">
                        <a:effectLst/>
                      </a:endParaRPr>
                    </a:p>
                    <a:p>
                      <a:pPr algn="ctr" fontAlgn="b"/>
                      <a:r>
                        <a:rPr lang="en-US" sz="1400" u="none" strike="noStrike" dirty="0" smtClean="0">
                          <a:effectLst/>
                        </a:rPr>
                        <a:t>roof </a:t>
                      </a:r>
                      <a:r>
                        <a:rPr lang="en-US" sz="1400" u="none" strike="noStrike" dirty="0">
                          <a:effectLst/>
                        </a:rPr>
                        <a:t>line, optional mitral and </a:t>
                      </a:r>
                      <a:r>
                        <a:rPr lang="en-US" sz="1400" u="none" strike="noStrike" dirty="0" smtClean="0">
                          <a:effectLst/>
                        </a:rPr>
                        <a:t>CTI</a:t>
                      </a:r>
                      <a:endParaRPr lang="en-US" sz="1400" b="0" i="0" u="none" strike="noStrike" dirty="0">
                        <a:solidFill>
                          <a:srgbClr val="000000"/>
                        </a:solidFill>
                        <a:effectLst/>
                        <a:latin typeface="맑은 고딕" panose="020B0503020000020004" pitchFamily="50" charset="-127"/>
                        <a:ea typeface="맑은 고딕" panose="020B0503020000020004" pitchFamily="50" charset="-127"/>
                      </a:endParaRPr>
                    </a:p>
                  </a:txBody>
                  <a:tcPr marL="3259" marR="3259" marT="3259" marB="0" anchor="ctr"/>
                </a:tc>
                <a:tc>
                  <a:txBody>
                    <a:bodyPr/>
                    <a:lstStyle/>
                    <a:p>
                      <a:pPr algn="ctr" fontAlgn="b"/>
                      <a:r>
                        <a:rPr lang="en-US" sz="1600" u="none" strike="noStrike" dirty="0">
                          <a:effectLst/>
                        </a:rPr>
                        <a:t>24 </a:t>
                      </a:r>
                      <a:r>
                        <a:rPr lang="en-US" sz="1600" u="none" strike="noStrike" dirty="0" err="1" smtClean="0">
                          <a:effectLst/>
                        </a:rPr>
                        <a:t>Ms</a:t>
                      </a:r>
                      <a:endParaRPr lang="en-US" sz="1600" b="0" i="0" u="none" strike="noStrike" dirty="0">
                        <a:solidFill>
                          <a:srgbClr val="000000"/>
                        </a:solidFill>
                        <a:effectLst/>
                        <a:latin typeface="맑은 고딕" panose="020B0503020000020004" pitchFamily="50" charset="-127"/>
                        <a:ea typeface="맑은 고딕" panose="020B0503020000020004" pitchFamily="50" charset="-127"/>
                      </a:endParaRPr>
                    </a:p>
                  </a:txBody>
                  <a:tcPr marL="3259" marR="3259" marT="3259" marB="0" anchor="ctr"/>
                </a:tc>
              </a:tr>
              <a:tr h="564543">
                <a:tc>
                  <a:txBody>
                    <a:bodyPr/>
                    <a:lstStyle/>
                    <a:p>
                      <a:pPr algn="ctr" fontAlgn="b"/>
                      <a:r>
                        <a:rPr lang="fi-FI" sz="1600" u="none" strike="noStrike" dirty="0">
                          <a:effectLst/>
                        </a:rPr>
                        <a:t>JAMA 2014; 311: </a:t>
                      </a:r>
                      <a:r>
                        <a:rPr lang="fi-FI" sz="1600" u="none" strike="noStrike" dirty="0" smtClean="0">
                          <a:effectLst/>
                        </a:rPr>
                        <a:t>692-700 </a:t>
                      </a:r>
                    </a:p>
                    <a:p>
                      <a:pPr algn="ctr" fontAlgn="b"/>
                      <a:r>
                        <a:rPr lang="fi-FI" sz="1600" u="none" strike="noStrike" dirty="0" smtClean="0">
                          <a:effectLst/>
                        </a:rPr>
                        <a:t>(RAAFT-2</a:t>
                      </a:r>
                      <a:r>
                        <a:rPr lang="fi-FI" sz="1600" u="none" strike="noStrike" dirty="0">
                          <a:effectLst/>
                        </a:rPr>
                        <a:t>) </a:t>
                      </a:r>
                      <a:endParaRPr lang="fi-FI" sz="1600" b="0" i="0" u="none" strike="noStrike" dirty="0">
                        <a:solidFill>
                          <a:srgbClr val="000000"/>
                        </a:solidFill>
                        <a:effectLst/>
                        <a:latin typeface="맑은 고딕" panose="020B0503020000020004" pitchFamily="50" charset="-127"/>
                        <a:ea typeface="맑은 고딕" panose="020B0503020000020004" pitchFamily="50" charset="-127"/>
                      </a:endParaRPr>
                    </a:p>
                  </a:txBody>
                  <a:tcPr marL="3259" marR="3259" marT="3259" marB="0"/>
                </a:tc>
                <a:tc>
                  <a:txBody>
                    <a:bodyPr/>
                    <a:lstStyle/>
                    <a:p>
                      <a:pPr algn="ctr" fontAlgn="b"/>
                      <a:r>
                        <a:rPr lang="en-US" altLang="ko-KR" sz="1600" u="none" strike="noStrike" dirty="0">
                          <a:effectLst/>
                        </a:rPr>
                        <a:t>2014</a:t>
                      </a:r>
                      <a:endParaRPr lang="en-US" altLang="ko-KR" sz="1600" b="0" i="0" u="none" strike="noStrike" dirty="0">
                        <a:solidFill>
                          <a:srgbClr val="000000"/>
                        </a:solidFill>
                        <a:effectLst/>
                        <a:latin typeface="맑은 고딕" panose="020B0503020000020004" pitchFamily="50" charset="-127"/>
                        <a:ea typeface="맑은 고딕" panose="020B0503020000020004" pitchFamily="50" charset="-127"/>
                      </a:endParaRPr>
                    </a:p>
                  </a:txBody>
                  <a:tcPr marL="3259" marR="3259" marT="3259" marB="0" anchor="ctr"/>
                </a:tc>
                <a:tc>
                  <a:txBody>
                    <a:bodyPr/>
                    <a:lstStyle/>
                    <a:p>
                      <a:pPr algn="ctr" fontAlgn="b"/>
                      <a:r>
                        <a:rPr lang="en-US" sz="1600" u="none" strike="noStrike" dirty="0">
                          <a:effectLst/>
                        </a:rPr>
                        <a:t>Randomized to </a:t>
                      </a:r>
                      <a:r>
                        <a:rPr lang="en-US" sz="1600" u="none" strike="noStrike" dirty="0" smtClean="0">
                          <a:effectLst/>
                        </a:rPr>
                        <a:t>drug,  </a:t>
                      </a:r>
                    </a:p>
                    <a:p>
                      <a:pPr algn="ctr" fontAlgn="b"/>
                      <a:r>
                        <a:rPr lang="en-US" sz="1600" u="none" strike="noStrike" dirty="0" smtClean="0">
                          <a:effectLst/>
                        </a:rPr>
                        <a:t>         multicenter</a:t>
                      </a:r>
                      <a:endParaRPr lang="en-US" sz="1600" b="0" i="0" u="none" strike="noStrike" dirty="0">
                        <a:solidFill>
                          <a:srgbClr val="000000"/>
                        </a:solidFill>
                        <a:effectLst/>
                        <a:latin typeface="맑은 고딕" panose="020B0503020000020004" pitchFamily="50" charset="-127"/>
                        <a:ea typeface="맑은 고딕" panose="020B0503020000020004" pitchFamily="50" charset="-127"/>
                      </a:endParaRPr>
                    </a:p>
                  </a:txBody>
                  <a:tcPr marL="3259" marR="3259" marT="3259" marB="0" anchor="ctr"/>
                </a:tc>
                <a:tc>
                  <a:txBody>
                    <a:bodyPr/>
                    <a:lstStyle/>
                    <a:p>
                      <a:pPr algn="ctr" fontAlgn="b"/>
                      <a:r>
                        <a:rPr lang="en-US" altLang="ko-KR" sz="1600" u="none" strike="noStrike" dirty="0">
                          <a:effectLst/>
                        </a:rPr>
                        <a:t>127</a:t>
                      </a:r>
                      <a:endParaRPr lang="en-US" altLang="ko-KR" sz="1600" b="0" i="0" u="none" strike="noStrike" dirty="0">
                        <a:solidFill>
                          <a:srgbClr val="000000"/>
                        </a:solidFill>
                        <a:effectLst/>
                        <a:latin typeface="맑은 고딕" panose="020B0503020000020004" pitchFamily="50" charset="-127"/>
                        <a:ea typeface="맑은 고딕" panose="020B0503020000020004" pitchFamily="50" charset="-127"/>
                      </a:endParaRPr>
                    </a:p>
                  </a:txBody>
                  <a:tcPr marL="3259" marR="3259" marT="3259" marB="0" anchor="ctr"/>
                </a:tc>
                <a:tc>
                  <a:txBody>
                    <a:bodyPr/>
                    <a:lstStyle/>
                    <a:p>
                      <a:pPr algn="ctr" fontAlgn="b"/>
                      <a:r>
                        <a:rPr lang="en-US" sz="1600" u="none" strike="noStrike" dirty="0" smtClean="0">
                          <a:effectLst/>
                        </a:rPr>
                        <a:t>PAF</a:t>
                      </a:r>
                      <a:endParaRPr lang="en-US" sz="1600" b="0" i="0" u="none" strike="noStrike" dirty="0">
                        <a:solidFill>
                          <a:srgbClr val="000000"/>
                        </a:solidFill>
                        <a:effectLst/>
                        <a:latin typeface="맑은 고딕" panose="020B0503020000020004" pitchFamily="50" charset="-127"/>
                        <a:ea typeface="맑은 고딕" panose="020B0503020000020004" pitchFamily="50" charset="-127"/>
                      </a:endParaRPr>
                    </a:p>
                  </a:txBody>
                  <a:tcPr marL="3259" marR="3259" marT="3259" marB="0" anchor="ctr"/>
                </a:tc>
                <a:tc>
                  <a:txBody>
                    <a:bodyPr/>
                    <a:lstStyle/>
                    <a:p>
                      <a:pPr algn="ctr" fontAlgn="b"/>
                      <a:r>
                        <a:rPr lang="fr-FR" sz="1600" u="none" strike="noStrike" dirty="0">
                          <a:effectLst/>
                        </a:rPr>
                        <a:t>PVI </a:t>
                      </a:r>
                      <a:r>
                        <a:rPr lang="fr-FR" sz="1600" u="none" strike="noStrike" dirty="0" smtClean="0">
                          <a:effectLst/>
                        </a:rPr>
                        <a:t>+ </a:t>
                      </a:r>
                    </a:p>
                    <a:p>
                      <a:pPr algn="ctr" fontAlgn="b"/>
                      <a:r>
                        <a:rPr lang="fr-FR" sz="1600" u="none" strike="noStrike" dirty="0" smtClean="0">
                          <a:effectLst/>
                        </a:rPr>
                        <a:t>optional </a:t>
                      </a:r>
                    </a:p>
                    <a:p>
                      <a:pPr algn="ctr" fontAlgn="b"/>
                      <a:r>
                        <a:rPr lang="fr-FR" sz="1600" u="none" strike="noStrike" dirty="0" smtClean="0">
                          <a:effectLst/>
                        </a:rPr>
                        <a:t>Non-PVI </a:t>
                      </a:r>
                    </a:p>
                    <a:p>
                      <a:pPr algn="ctr" fontAlgn="b"/>
                      <a:r>
                        <a:rPr lang="fr-FR" sz="1600" u="none" strike="noStrike" dirty="0" smtClean="0">
                          <a:effectLst/>
                        </a:rPr>
                        <a:t>targets</a:t>
                      </a:r>
                      <a:endParaRPr lang="fr-FR" sz="1600" b="0" i="0" u="none" strike="noStrike" dirty="0">
                        <a:solidFill>
                          <a:srgbClr val="000000"/>
                        </a:solidFill>
                        <a:effectLst/>
                        <a:latin typeface="맑은 고딕" panose="020B0503020000020004" pitchFamily="50" charset="-127"/>
                        <a:ea typeface="맑은 고딕" panose="020B0503020000020004" pitchFamily="50" charset="-127"/>
                      </a:endParaRPr>
                    </a:p>
                  </a:txBody>
                  <a:tcPr marL="3259" marR="3259" marT="3259" marB="0" anchor="ctr"/>
                </a:tc>
                <a:tc>
                  <a:txBody>
                    <a:bodyPr/>
                    <a:lstStyle/>
                    <a:p>
                      <a:pPr algn="ctr" fontAlgn="b"/>
                      <a:r>
                        <a:rPr lang="en-US" sz="1600" u="none" strike="noStrike" dirty="0">
                          <a:effectLst/>
                        </a:rPr>
                        <a:t>24 </a:t>
                      </a:r>
                      <a:r>
                        <a:rPr lang="en-US" sz="1600" u="none" strike="noStrike" dirty="0" err="1" smtClean="0">
                          <a:effectLst/>
                        </a:rPr>
                        <a:t>Ms</a:t>
                      </a:r>
                      <a:endParaRPr lang="en-US" sz="1600" b="0" i="0" u="none" strike="noStrike" dirty="0">
                        <a:solidFill>
                          <a:srgbClr val="000000"/>
                        </a:solidFill>
                        <a:effectLst/>
                        <a:latin typeface="맑은 고딕" panose="020B0503020000020004" pitchFamily="50" charset="-127"/>
                        <a:ea typeface="맑은 고딕" panose="020B0503020000020004" pitchFamily="50" charset="-127"/>
                      </a:endParaRPr>
                    </a:p>
                  </a:txBody>
                  <a:tcPr marL="3259" marR="3259" marT="3259" marB="0" anchor="ctr"/>
                </a:tc>
              </a:tr>
            </a:tbl>
          </a:graphicData>
        </a:graphic>
      </p:graphicFrame>
      <p:pic>
        <p:nvPicPr>
          <p:cNvPr id="6" name="그림 5"/>
          <p:cNvPicPr>
            <a:picLocks noChangeAspect="1"/>
          </p:cNvPicPr>
          <p:nvPr/>
        </p:nvPicPr>
        <p:blipFill>
          <a:blip r:embed="rId2"/>
          <a:stretch>
            <a:fillRect/>
          </a:stretch>
        </p:blipFill>
        <p:spPr>
          <a:xfrm>
            <a:off x="513910" y="620688"/>
            <a:ext cx="574067" cy="581789"/>
          </a:xfrm>
          <a:prstGeom prst="rect">
            <a:avLst/>
          </a:prstGeom>
        </p:spPr>
      </p:pic>
    </p:spTree>
    <p:extLst>
      <p:ext uri="{BB962C8B-B14F-4D97-AF65-F5344CB8AC3E}">
        <p14:creationId xmlns:p14="http://schemas.microsoft.com/office/powerpoint/2010/main" val="87321167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표 3"/>
          <p:cNvGraphicFramePr>
            <a:graphicFrameLocks noGrp="1"/>
          </p:cNvGraphicFramePr>
          <p:nvPr>
            <p:extLst>
              <p:ext uri="{D42A27DB-BD31-4B8C-83A1-F6EECF244321}">
                <p14:modId xmlns:p14="http://schemas.microsoft.com/office/powerpoint/2010/main" val="1721709312"/>
              </p:ext>
            </p:extLst>
          </p:nvPr>
        </p:nvGraphicFramePr>
        <p:xfrm>
          <a:off x="35496" y="980728"/>
          <a:ext cx="8856983" cy="4238316"/>
        </p:xfrm>
        <a:graphic>
          <a:graphicData uri="http://schemas.openxmlformats.org/drawingml/2006/table">
            <a:tbl>
              <a:tblPr>
                <a:tableStyleId>{5C22544A-7EE6-4342-B048-85BDC9FD1C3A}</a:tableStyleId>
              </a:tblPr>
              <a:tblGrid>
                <a:gridCol w="3024335"/>
                <a:gridCol w="576064"/>
                <a:gridCol w="2050493"/>
                <a:gridCol w="358983"/>
                <a:gridCol w="1118916"/>
                <a:gridCol w="905007"/>
                <a:gridCol w="823185"/>
              </a:tblGrid>
              <a:tr h="720080">
                <a:tc gridSpan="7">
                  <a:txBody>
                    <a:bodyPr/>
                    <a:lstStyle/>
                    <a:p>
                      <a:pPr algn="ctr" fontAlgn="b"/>
                      <a:r>
                        <a:rPr lang="en-US" sz="2800" b="1" u="none" strike="noStrike" dirty="0" smtClean="0">
                          <a:solidFill>
                            <a:schemeClr val="bg1"/>
                          </a:solidFill>
                          <a:effectLst/>
                        </a:rPr>
                        <a:t>  </a:t>
                      </a:r>
                      <a:r>
                        <a:rPr lang="en-US" sz="2400" b="1" u="none" strike="noStrike" dirty="0" smtClean="0">
                          <a:solidFill>
                            <a:schemeClr val="bg1"/>
                          </a:solidFill>
                          <a:effectLst/>
                        </a:rPr>
                        <a:t>First-Line </a:t>
                      </a:r>
                      <a:r>
                        <a:rPr lang="en-US" sz="2400" b="1" u="none" strike="noStrike" dirty="0">
                          <a:solidFill>
                            <a:schemeClr val="bg1"/>
                          </a:solidFill>
                          <a:effectLst/>
                        </a:rPr>
                        <a:t>Therapy Trials </a:t>
                      </a:r>
                      <a:endParaRPr lang="en-US" sz="2400" b="1" i="0" u="none" strike="noStrike" dirty="0">
                        <a:solidFill>
                          <a:schemeClr val="bg1"/>
                        </a:solidFill>
                        <a:effectLst/>
                        <a:latin typeface="맑은 고딕" panose="020B0503020000020004" pitchFamily="50" charset="-127"/>
                        <a:ea typeface="맑은 고딕" panose="020B0503020000020004" pitchFamily="50" charset="-127"/>
                      </a:endParaRPr>
                    </a:p>
                  </a:txBody>
                  <a:tcPr marL="3259" marR="3259" marT="3259" marB="0" anchor="b">
                    <a:solidFill>
                      <a:srgbClr val="0066CC"/>
                    </a:solidFill>
                  </a:tcPr>
                </a:tc>
                <a:tc hMerge="1">
                  <a:txBody>
                    <a:bodyPr/>
                    <a:lstStyle/>
                    <a:p>
                      <a:pPr algn="l" fontAlgn="b"/>
                      <a:endParaRPr lang="ko-KR" altLang="en-US" sz="1400" b="1" i="0" u="none" strike="noStrike" dirty="0">
                        <a:solidFill>
                          <a:srgbClr val="FFFF00"/>
                        </a:solidFill>
                        <a:effectLst/>
                        <a:latin typeface="맑은 고딕" panose="020B0503020000020004" pitchFamily="50" charset="-127"/>
                        <a:ea typeface="맑은 고딕" panose="020B0503020000020004" pitchFamily="50" charset="-127"/>
                      </a:endParaRPr>
                    </a:p>
                  </a:txBody>
                  <a:tcPr marL="3259" marR="3259" marT="3259" marB="0" anchor="b">
                    <a:solidFill>
                      <a:srgbClr val="0066CC"/>
                    </a:solidFill>
                  </a:tcPr>
                </a:tc>
                <a:tc hMerge="1">
                  <a:txBody>
                    <a:bodyPr/>
                    <a:lstStyle/>
                    <a:p>
                      <a:pPr algn="l" fontAlgn="b"/>
                      <a:endParaRPr lang="ko-KR" altLang="en-US" sz="1400" b="1" i="0" u="none" strike="noStrike" dirty="0">
                        <a:solidFill>
                          <a:srgbClr val="FFFF00"/>
                        </a:solidFill>
                        <a:effectLst/>
                        <a:latin typeface="맑은 고딕" panose="020B0503020000020004" pitchFamily="50" charset="-127"/>
                        <a:ea typeface="맑은 고딕" panose="020B0503020000020004" pitchFamily="50" charset="-127"/>
                      </a:endParaRPr>
                    </a:p>
                  </a:txBody>
                  <a:tcPr marL="3259" marR="3259" marT="3259" marB="0" anchor="b">
                    <a:solidFill>
                      <a:srgbClr val="0066CC"/>
                    </a:solidFill>
                  </a:tcPr>
                </a:tc>
                <a:tc hMerge="1">
                  <a:txBody>
                    <a:bodyPr/>
                    <a:lstStyle/>
                    <a:p>
                      <a:pPr algn="ctr" fontAlgn="b"/>
                      <a:endParaRPr lang="ko-KR" altLang="en-US" sz="1400" b="1" i="0" u="none" strike="noStrike" dirty="0">
                        <a:solidFill>
                          <a:srgbClr val="FFFF00"/>
                        </a:solidFill>
                        <a:effectLst/>
                        <a:latin typeface="맑은 고딕" panose="020B0503020000020004" pitchFamily="50" charset="-127"/>
                        <a:ea typeface="맑은 고딕" panose="020B0503020000020004" pitchFamily="50" charset="-127"/>
                      </a:endParaRPr>
                    </a:p>
                  </a:txBody>
                  <a:tcPr marL="3259" marR="3259" marT="3259" marB="0" anchor="b">
                    <a:solidFill>
                      <a:srgbClr val="0066CC"/>
                    </a:solidFill>
                  </a:tcPr>
                </a:tc>
                <a:tc hMerge="1">
                  <a:txBody>
                    <a:bodyPr/>
                    <a:lstStyle/>
                    <a:p>
                      <a:pPr algn="l" fontAlgn="b"/>
                      <a:endParaRPr lang="ko-KR" altLang="en-US" sz="1400" b="1" i="0" u="none" strike="noStrike">
                        <a:solidFill>
                          <a:srgbClr val="FFFF00"/>
                        </a:solidFill>
                        <a:effectLst/>
                        <a:latin typeface="맑은 고딕" panose="020B0503020000020004" pitchFamily="50" charset="-127"/>
                        <a:ea typeface="맑은 고딕" panose="020B0503020000020004" pitchFamily="50" charset="-127"/>
                      </a:endParaRPr>
                    </a:p>
                  </a:txBody>
                  <a:tcPr marL="3259" marR="3259" marT="3259" marB="0" anchor="b">
                    <a:solidFill>
                      <a:srgbClr val="0066CC"/>
                    </a:solidFill>
                  </a:tcPr>
                </a:tc>
                <a:tc hMerge="1">
                  <a:txBody>
                    <a:bodyPr/>
                    <a:lstStyle/>
                    <a:p>
                      <a:pPr algn="ctr" fontAlgn="b"/>
                      <a:endParaRPr lang="ko-KR" altLang="en-US" sz="1400" b="1" i="0" u="none" strike="noStrike" dirty="0">
                        <a:solidFill>
                          <a:srgbClr val="FFFF00"/>
                        </a:solidFill>
                        <a:effectLst/>
                        <a:latin typeface="맑은 고딕" panose="020B0503020000020004" pitchFamily="50" charset="-127"/>
                        <a:ea typeface="맑은 고딕" panose="020B0503020000020004" pitchFamily="50" charset="-127"/>
                      </a:endParaRPr>
                    </a:p>
                  </a:txBody>
                  <a:tcPr marL="3259" marR="3259" marT="3259" marB="0" anchor="b">
                    <a:solidFill>
                      <a:srgbClr val="0066CC"/>
                    </a:solidFill>
                  </a:tcPr>
                </a:tc>
                <a:tc hMerge="1">
                  <a:txBody>
                    <a:bodyPr/>
                    <a:lstStyle/>
                    <a:p>
                      <a:pPr algn="ctr" fontAlgn="b"/>
                      <a:endParaRPr lang="ko-KR" altLang="en-US" sz="1400" b="1" i="0" u="none" strike="noStrike" dirty="0">
                        <a:solidFill>
                          <a:srgbClr val="FFFF00"/>
                        </a:solidFill>
                        <a:effectLst/>
                        <a:latin typeface="맑은 고딕" panose="020B0503020000020004" pitchFamily="50" charset="-127"/>
                        <a:ea typeface="맑은 고딕" panose="020B0503020000020004" pitchFamily="50" charset="-127"/>
                      </a:endParaRPr>
                    </a:p>
                  </a:txBody>
                  <a:tcPr marL="3259" marR="3259" marT="3259" marB="0" anchor="b">
                    <a:solidFill>
                      <a:srgbClr val="0066CC"/>
                    </a:solidFill>
                  </a:tcPr>
                </a:tc>
              </a:tr>
              <a:tr h="648072">
                <a:tc>
                  <a:txBody>
                    <a:bodyPr/>
                    <a:lstStyle/>
                    <a:p>
                      <a:pPr algn="ctr" fontAlgn="b"/>
                      <a:r>
                        <a:rPr lang="en-US" sz="1800" b="1" i="0" u="none" strike="noStrike" dirty="0" smtClean="0">
                          <a:solidFill>
                            <a:schemeClr val="bg1"/>
                          </a:solidFill>
                          <a:effectLst/>
                          <a:latin typeface="맑은 고딕" panose="020B0503020000020004" pitchFamily="50" charset="-127"/>
                          <a:ea typeface="맑은 고딕" panose="020B0503020000020004" pitchFamily="50" charset="-127"/>
                        </a:rPr>
                        <a:t>Trial</a:t>
                      </a:r>
                      <a:endParaRPr lang="en-US" sz="1800" b="1" i="0" u="none" strike="noStrike" dirty="0">
                        <a:solidFill>
                          <a:schemeClr val="bg1"/>
                        </a:solidFill>
                        <a:effectLst/>
                        <a:latin typeface="맑은 고딕" panose="020B0503020000020004" pitchFamily="50" charset="-127"/>
                        <a:ea typeface="맑은 고딕" panose="020B0503020000020004" pitchFamily="50" charset="-127"/>
                      </a:endParaRPr>
                    </a:p>
                  </a:txBody>
                  <a:tcPr marL="3259" marR="3259" marT="3259" marB="0" anchor="b">
                    <a:solidFill>
                      <a:srgbClr val="0066CC"/>
                    </a:solidFill>
                  </a:tcPr>
                </a:tc>
                <a:tc>
                  <a:txBody>
                    <a:bodyPr/>
                    <a:lstStyle/>
                    <a:p>
                      <a:pPr algn="ctr" fontAlgn="b"/>
                      <a:r>
                        <a:rPr lang="en-US" sz="1600" b="1" u="none" strike="noStrike" dirty="0">
                          <a:solidFill>
                            <a:schemeClr val="bg1"/>
                          </a:solidFill>
                          <a:effectLst/>
                        </a:rPr>
                        <a:t>Year</a:t>
                      </a:r>
                      <a:endParaRPr lang="en-US" sz="1600" b="1" i="0" u="none" strike="noStrike" dirty="0">
                        <a:solidFill>
                          <a:schemeClr val="bg1"/>
                        </a:solidFill>
                        <a:effectLst/>
                        <a:latin typeface="맑은 고딕" panose="020B0503020000020004" pitchFamily="50" charset="-127"/>
                        <a:ea typeface="맑은 고딕" panose="020B0503020000020004" pitchFamily="50" charset="-127"/>
                      </a:endParaRPr>
                    </a:p>
                  </a:txBody>
                  <a:tcPr marL="3259" marR="3259" marT="3259" marB="0" anchor="b">
                    <a:solidFill>
                      <a:srgbClr val="0066CC"/>
                    </a:solidFill>
                  </a:tcPr>
                </a:tc>
                <a:tc>
                  <a:txBody>
                    <a:bodyPr/>
                    <a:lstStyle/>
                    <a:p>
                      <a:pPr algn="ctr" fontAlgn="b"/>
                      <a:r>
                        <a:rPr lang="en-US" sz="2800" b="1" u="none" strike="noStrike" dirty="0">
                          <a:solidFill>
                            <a:schemeClr val="bg1"/>
                          </a:solidFill>
                          <a:effectLst/>
                        </a:rPr>
                        <a:t>Type</a:t>
                      </a:r>
                      <a:endParaRPr lang="en-US" sz="2800" b="1" i="0" u="none" strike="noStrike" dirty="0">
                        <a:solidFill>
                          <a:schemeClr val="bg1"/>
                        </a:solidFill>
                        <a:effectLst/>
                        <a:latin typeface="맑은 고딕" panose="020B0503020000020004" pitchFamily="50" charset="-127"/>
                        <a:ea typeface="맑은 고딕" panose="020B0503020000020004" pitchFamily="50" charset="-127"/>
                      </a:endParaRPr>
                    </a:p>
                  </a:txBody>
                  <a:tcPr marL="3259" marR="3259" marT="3259" marB="0" anchor="b">
                    <a:solidFill>
                      <a:srgbClr val="0066CC"/>
                    </a:solidFill>
                  </a:tcPr>
                </a:tc>
                <a:tc>
                  <a:txBody>
                    <a:bodyPr/>
                    <a:lstStyle/>
                    <a:p>
                      <a:pPr algn="ctr" fontAlgn="b"/>
                      <a:r>
                        <a:rPr lang="en-US" sz="1600" b="1" u="none" strike="noStrike" dirty="0">
                          <a:solidFill>
                            <a:srgbClr val="FFFF00"/>
                          </a:solidFill>
                          <a:effectLst/>
                        </a:rPr>
                        <a:t>N</a:t>
                      </a:r>
                      <a:endParaRPr lang="en-US" sz="1600" b="1" i="0" u="none" strike="noStrike" dirty="0">
                        <a:solidFill>
                          <a:srgbClr val="FFFF00"/>
                        </a:solidFill>
                        <a:effectLst/>
                        <a:latin typeface="맑은 고딕" panose="020B0503020000020004" pitchFamily="50" charset="-127"/>
                        <a:ea typeface="맑은 고딕" panose="020B0503020000020004" pitchFamily="50" charset="-127"/>
                      </a:endParaRPr>
                    </a:p>
                  </a:txBody>
                  <a:tcPr marL="3259" marR="3259" marT="3259" marB="0" anchor="b">
                    <a:solidFill>
                      <a:srgbClr val="0066CC"/>
                    </a:solidFill>
                  </a:tcPr>
                </a:tc>
                <a:tc>
                  <a:txBody>
                    <a:bodyPr/>
                    <a:lstStyle/>
                    <a:p>
                      <a:pPr algn="ctr" fontAlgn="b"/>
                      <a:r>
                        <a:rPr lang="en-US" sz="1600" b="1" u="none" strike="noStrike" dirty="0">
                          <a:solidFill>
                            <a:srgbClr val="FFFF00"/>
                          </a:solidFill>
                          <a:effectLst/>
                        </a:rPr>
                        <a:t>AF </a:t>
                      </a:r>
                      <a:endParaRPr lang="en-US" sz="1600" b="1" u="none" strike="noStrike" dirty="0" smtClean="0">
                        <a:solidFill>
                          <a:srgbClr val="FFFF00"/>
                        </a:solidFill>
                        <a:effectLst/>
                      </a:endParaRPr>
                    </a:p>
                    <a:p>
                      <a:pPr algn="ctr" fontAlgn="b"/>
                      <a:r>
                        <a:rPr lang="en-US" sz="1600" b="1" u="none" strike="noStrike" dirty="0" smtClean="0">
                          <a:solidFill>
                            <a:srgbClr val="FFFF00"/>
                          </a:solidFill>
                          <a:effectLst/>
                        </a:rPr>
                        <a:t>type</a:t>
                      </a:r>
                      <a:endParaRPr lang="en-US" sz="1600" b="1" i="0" u="none" strike="noStrike" dirty="0">
                        <a:solidFill>
                          <a:srgbClr val="FFFF00"/>
                        </a:solidFill>
                        <a:effectLst/>
                        <a:latin typeface="맑은 고딕" panose="020B0503020000020004" pitchFamily="50" charset="-127"/>
                        <a:ea typeface="맑은 고딕" panose="020B0503020000020004" pitchFamily="50" charset="-127"/>
                      </a:endParaRPr>
                    </a:p>
                  </a:txBody>
                  <a:tcPr marL="3259" marR="3259" marT="3259" marB="0" anchor="b">
                    <a:solidFill>
                      <a:srgbClr val="0066CC"/>
                    </a:solidFill>
                  </a:tcPr>
                </a:tc>
                <a:tc>
                  <a:txBody>
                    <a:bodyPr/>
                    <a:lstStyle/>
                    <a:p>
                      <a:pPr algn="ctr" fontAlgn="b"/>
                      <a:r>
                        <a:rPr lang="en-US" sz="1600" b="1" u="none" strike="noStrike" dirty="0">
                          <a:solidFill>
                            <a:srgbClr val="FFFF00"/>
                          </a:solidFill>
                          <a:effectLst/>
                        </a:rPr>
                        <a:t>Ablation </a:t>
                      </a:r>
                      <a:endParaRPr lang="en-US" sz="1600" b="1" u="none" strike="noStrike" dirty="0" smtClean="0">
                        <a:solidFill>
                          <a:srgbClr val="FFFF00"/>
                        </a:solidFill>
                        <a:effectLst/>
                      </a:endParaRPr>
                    </a:p>
                    <a:p>
                      <a:pPr algn="ctr" fontAlgn="b"/>
                      <a:r>
                        <a:rPr lang="en-US" sz="1600" b="1" u="none" strike="noStrike" dirty="0" smtClean="0">
                          <a:solidFill>
                            <a:srgbClr val="FFFF00"/>
                          </a:solidFill>
                          <a:effectLst/>
                        </a:rPr>
                        <a:t>strategy</a:t>
                      </a:r>
                      <a:endParaRPr lang="en-US" sz="1600" b="1" i="0" u="none" strike="noStrike" dirty="0">
                        <a:solidFill>
                          <a:srgbClr val="FFFF00"/>
                        </a:solidFill>
                        <a:effectLst/>
                        <a:latin typeface="맑은 고딕" panose="020B0503020000020004" pitchFamily="50" charset="-127"/>
                        <a:ea typeface="맑은 고딕" panose="020B0503020000020004" pitchFamily="50" charset="-127"/>
                      </a:endParaRPr>
                    </a:p>
                  </a:txBody>
                  <a:tcPr marL="3259" marR="3259" marT="3259" marB="0" anchor="b">
                    <a:solidFill>
                      <a:srgbClr val="0066CC"/>
                    </a:solidFill>
                  </a:tcPr>
                </a:tc>
                <a:tc>
                  <a:txBody>
                    <a:bodyPr/>
                    <a:lstStyle/>
                    <a:p>
                      <a:pPr algn="ctr" fontAlgn="b"/>
                      <a:r>
                        <a:rPr lang="en-US" sz="1600" b="1" u="none" strike="noStrike" dirty="0">
                          <a:solidFill>
                            <a:srgbClr val="FFFF00"/>
                          </a:solidFill>
                          <a:effectLst/>
                        </a:rPr>
                        <a:t>Initial </a:t>
                      </a:r>
                      <a:endParaRPr lang="en-US" sz="1600" b="1" u="none" strike="noStrike" dirty="0" smtClean="0">
                        <a:solidFill>
                          <a:srgbClr val="FFFF00"/>
                        </a:solidFill>
                        <a:effectLst/>
                      </a:endParaRPr>
                    </a:p>
                    <a:p>
                      <a:pPr algn="ctr" fontAlgn="b"/>
                      <a:r>
                        <a:rPr lang="en-US" sz="1600" b="1" u="none" strike="noStrike" dirty="0" smtClean="0">
                          <a:solidFill>
                            <a:srgbClr val="FFFF00"/>
                          </a:solidFill>
                          <a:effectLst/>
                        </a:rPr>
                        <a:t>time </a:t>
                      </a:r>
                    </a:p>
                    <a:p>
                      <a:pPr algn="ctr" fontAlgn="b"/>
                      <a:r>
                        <a:rPr lang="en-US" sz="1600" b="1" u="none" strike="noStrike" dirty="0" smtClean="0">
                          <a:solidFill>
                            <a:srgbClr val="FFFF00"/>
                          </a:solidFill>
                          <a:effectLst/>
                        </a:rPr>
                        <a:t>Frame</a:t>
                      </a:r>
                      <a:endParaRPr lang="en-US" sz="1600" b="1" i="0" u="none" strike="noStrike" dirty="0">
                        <a:solidFill>
                          <a:srgbClr val="FFFF00"/>
                        </a:solidFill>
                        <a:effectLst/>
                        <a:latin typeface="맑은 고딕" panose="020B0503020000020004" pitchFamily="50" charset="-127"/>
                        <a:ea typeface="맑은 고딕" panose="020B0503020000020004" pitchFamily="50" charset="-127"/>
                      </a:endParaRPr>
                    </a:p>
                  </a:txBody>
                  <a:tcPr marL="3259" marR="3259" marT="3259" marB="0" anchor="b">
                    <a:solidFill>
                      <a:srgbClr val="0066CC"/>
                    </a:solidFill>
                  </a:tcPr>
                </a:tc>
              </a:tr>
              <a:tr h="705381">
                <a:tc>
                  <a:txBody>
                    <a:bodyPr/>
                    <a:lstStyle/>
                    <a:p>
                      <a:pPr algn="ctr" fontAlgn="b"/>
                      <a:r>
                        <a:rPr lang="fi-FI" sz="1600" u="none" strike="noStrike" dirty="0" smtClean="0">
                          <a:effectLst/>
                        </a:rPr>
                        <a:t>JAMA </a:t>
                      </a:r>
                      <a:r>
                        <a:rPr lang="fi-FI" sz="1600" u="none" strike="noStrike" dirty="0">
                          <a:effectLst/>
                        </a:rPr>
                        <a:t>2005; 293: </a:t>
                      </a:r>
                      <a:r>
                        <a:rPr lang="fi-FI" sz="1600" u="none" strike="noStrike" dirty="0" smtClean="0">
                          <a:effectLst/>
                        </a:rPr>
                        <a:t>2634-2640</a:t>
                      </a:r>
                    </a:p>
                    <a:p>
                      <a:pPr algn="ctr" fontAlgn="b"/>
                      <a:r>
                        <a:rPr lang="fi-FI" sz="1600" u="none" strike="noStrike" dirty="0" smtClean="0">
                          <a:effectLst/>
                        </a:rPr>
                        <a:t>(RAAFT</a:t>
                      </a:r>
                      <a:r>
                        <a:rPr lang="fi-FI" sz="1600" u="none" strike="noStrike" dirty="0">
                          <a:effectLst/>
                        </a:rPr>
                        <a:t>) </a:t>
                      </a:r>
                      <a:endParaRPr lang="fi-FI" sz="1600" b="0" i="0" u="none" strike="noStrike" dirty="0">
                        <a:solidFill>
                          <a:srgbClr val="000000"/>
                        </a:solidFill>
                        <a:effectLst/>
                        <a:latin typeface="맑은 고딕" panose="020B0503020000020004" pitchFamily="50" charset="-127"/>
                        <a:ea typeface="맑은 고딕" panose="020B0503020000020004" pitchFamily="50" charset="-127"/>
                      </a:endParaRPr>
                    </a:p>
                  </a:txBody>
                  <a:tcPr marL="3259" marR="3259" marT="3259" marB="0" anchor="ctr"/>
                </a:tc>
                <a:tc>
                  <a:txBody>
                    <a:bodyPr/>
                    <a:lstStyle/>
                    <a:p>
                      <a:pPr algn="ctr" fontAlgn="b"/>
                      <a:r>
                        <a:rPr lang="en-US" altLang="ko-KR" sz="1600" u="none" strike="noStrike" dirty="0">
                          <a:effectLst/>
                        </a:rPr>
                        <a:t>2005</a:t>
                      </a:r>
                      <a:endParaRPr lang="en-US" altLang="ko-KR" sz="1600" b="0" i="0" u="none" strike="noStrike" dirty="0">
                        <a:solidFill>
                          <a:srgbClr val="000000"/>
                        </a:solidFill>
                        <a:effectLst/>
                        <a:latin typeface="맑은 고딕" panose="020B0503020000020004" pitchFamily="50" charset="-127"/>
                        <a:ea typeface="맑은 고딕" panose="020B0503020000020004" pitchFamily="50" charset="-127"/>
                      </a:endParaRPr>
                    </a:p>
                  </a:txBody>
                  <a:tcPr marL="3259" marR="3259" marT="3259" marB="0" anchor="b"/>
                </a:tc>
                <a:tc>
                  <a:txBody>
                    <a:bodyPr/>
                    <a:lstStyle/>
                    <a:p>
                      <a:pPr algn="l" fontAlgn="b"/>
                      <a:r>
                        <a:rPr lang="en-US" sz="1600" u="none" strike="noStrike" dirty="0">
                          <a:effectLst/>
                        </a:rPr>
                        <a:t>Randomized to drug, </a:t>
                      </a:r>
                      <a:endParaRPr lang="en-US" sz="1600" u="none" strike="noStrike" dirty="0" smtClean="0">
                        <a:effectLst/>
                      </a:endParaRPr>
                    </a:p>
                    <a:p>
                      <a:pPr algn="l" fontAlgn="b"/>
                      <a:r>
                        <a:rPr lang="en-US" sz="1600" u="none" strike="noStrike" dirty="0" smtClean="0">
                          <a:effectLst/>
                        </a:rPr>
                        <a:t>        multicenter</a:t>
                      </a:r>
                      <a:endParaRPr lang="en-US" sz="1600" b="0" i="0" u="none" strike="noStrike" dirty="0">
                        <a:solidFill>
                          <a:srgbClr val="000000"/>
                        </a:solidFill>
                        <a:effectLst/>
                        <a:latin typeface="맑은 고딕" panose="020B0503020000020004" pitchFamily="50" charset="-127"/>
                        <a:ea typeface="맑은 고딕" panose="020B0503020000020004" pitchFamily="50" charset="-127"/>
                      </a:endParaRPr>
                    </a:p>
                  </a:txBody>
                  <a:tcPr marL="3259" marR="3259" marT="3259" marB="0" anchor="b"/>
                </a:tc>
                <a:tc>
                  <a:txBody>
                    <a:bodyPr/>
                    <a:lstStyle/>
                    <a:p>
                      <a:pPr algn="ctr" fontAlgn="b"/>
                      <a:r>
                        <a:rPr lang="en-US" altLang="ko-KR" sz="1600" u="none" strike="noStrike" dirty="0">
                          <a:effectLst/>
                        </a:rPr>
                        <a:t>70</a:t>
                      </a:r>
                      <a:endParaRPr lang="en-US" altLang="ko-KR" sz="1600" b="0" i="0" u="none" strike="noStrike" dirty="0">
                        <a:solidFill>
                          <a:srgbClr val="000000"/>
                        </a:solidFill>
                        <a:effectLst/>
                        <a:latin typeface="맑은 고딕" panose="020B0503020000020004" pitchFamily="50" charset="-127"/>
                        <a:ea typeface="맑은 고딕" panose="020B0503020000020004" pitchFamily="50" charset="-127"/>
                      </a:endParaRPr>
                    </a:p>
                  </a:txBody>
                  <a:tcPr marL="3259" marR="3259" marT="3259" marB="0" anchor="b"/>
                </a:tc>
                <a:tc>
                  <a:txBody>
                    <a:bodyPr/>
                    <a:lstStyle/>
                    <a:p>
                      <a:pPr algn="ctr" fontAlgn="b"/>
                      <a:r>
                        <a:rPr lang="pt-BR" sz="1600" u="none" strike="noStrike" dirty="0" smtClean="0">
                          <a:effectLst/>
                        </a:rPr>
                        <a:t>PAF</a:t>
                      </a:r>
                    </a:p>
                    <a:p>
                      <a:pPr algn="ctr" fontAlgn="b"/>
                      <a:r>
                        <a:rPr lang="pt-BR" sz="1600" u="none" strike="noStrike" dirty="0" smtClean="0">
                          <a:effectLst/>
                        </a:rPr>
                        <a:t> </a:t>
                      </a:r>
                      <a:r>
                        <a:rPr lang="pt-BR" sz="1600" u="none" strike="noStrike" dirty="0">
                          <a:effectLst/>
                        </a:rPr>
                        <a:t>(N=67</a:t>
                      </a:r>
                      <a:r>
                        <a:rPr lang="pt-BR" sz="1600" u="none" strike="noStrike" dirty="0" smtClean="0">
                          <a:effectLst/>
                        </a:rPr>
                        <a:t>),</a:t>
                      </a:r>
                    </a:p>
                    <a:p>
                      <a:pPr algn="ctr" fontAlgn="b"/>
                      <a:r>
                        <a:rPr lang="pt-BR" sz="1600" u="none" strike="noStrike" dirty="0" smtClean="0">
                          <a:effectLst/>
                        </a:rPr>
                        <a:t> PeAF(N</a:t>
                      </a:r>
                      <a:r>
                        <a:rPr lang="pt-BR" sz="1600" u="none" strike="noStrike" dirty="0">
                          <a:effectLst/>
                        </a:rPr>
                        <a:t>= 3)</a:t>
                      </a:r>
                      <a:endParaRPr lang="pt-BR" sz="1600" b="0" i="0" u="none" strike="noStrike" dirty="0">
                        <a:solidFill>
                          <a:srgbClr val="000000"/>
                        </a:solidFill>
                        <a:effectLst/>
                        <a:latin typeface="맑은 고딕" panose="020B0503020000020004" pitchFamily="50" charset="-127"/>
                        <a:ea typeface="맑은 고딕" panose="020B0503020000020004" pitchFamily="50" charset="-127"/>
                      </a:endParaRPr>
                    </a:p>
                  </a:txBody>
                  <a:tcPr marL="3259" marR="3259" marT="3259" marB="0" anchor="b"/>
                </a:tc>
                <a:tc>
                  <a:txBody>
                    <a:bodyPr/>
                    <a:lstStyle/>
                    <a:p>
                      <a:pPr algn="ctr" fontAlgn="b"/>
                      <a:r>
                        <a:rPr lang="en-US" sz="1600" u="none" strike="noStrike" dirty="0">
                          <a:effectLst/>
                        </a:rPr>
                        <a:t>PVI</a:t>
                      </a:r>
                      <a:endParaRPr lang="en-US" sz="1600" b="0" i="0" u="none" strike="noStrike" dirty="0">
                        <a:solidFill>
                          <a:srgbClr val="000000"/>
                        </a:solidFill>
                        <a:effectLst/>
                        <a:latin typeface="맑은 고딕" panose="020B0503020000020004" pitchFamily="50" charset="-127"/>
                        <a:ea typeface="맑은 고딕" panose="020B0503020000020004" pitchFamily="50" charset="-127"/>
                      </a:endParaRPr>
                    </a:p>
                  </a:txBody>
                  <a:tcPr marL="3259" marR="3259" marT="3259" marB="0" anchor="b"/>
                </a:tc>
                <a:tc>
                  <a:txBody>
                    <a:bodyPr/>
                    <a:lstStyle/>
                    <a:p>
                      <a:pPr algn="ctr" fontAlgn="b"/>
                      <a:r>
                        <a:rPr lang="en-US" sz="1600" u="none" strike="noStrike" dirty="0">
                          <a:effectLst/>
                        </a:rPr>
                        <a:t>12 </a:t>
                      </a:r>
                      <a:r>
                        <a:rPr lang="en-US" sz="1600" u="none" strike="noStrike" dirty="0" err="1" smtClean="0">
                          <a:effectLst/>
                        </a:rPr>
                        <a:t>Ms</a:t>
                      </a:r>
                      <a:endParaRPr lang="en-US" sz="1600" b="0" i="0" u="none" strike="noStrike" dirty="0">
                        <a:solidFill>
                          <a:srgbClr val="000000"/>
                        </a:solidFill>
                        <a:effectLst/>
                        <a:latin typeface="맑은 고딕" panose="020B0503020000020004" pitchFamily="50" charset="-127"/>
                        <a:ea typeface="맑은 고딕" panose="020B0503020000020004" pitchFamily="50" charset="-127"/>
                      </a:endParaRPr>
                    </a:p>
                  </a:txBody>
                  <a:tcPr marL="3259" marR="3259" marT="3259" marB="0" anchor="b"/>
                </a:tc>
              </a:tr>
              <a:tr h="564543">
                <a:tc>
                  <a:txBody>
                    <a:bodyPr/>
                    <a:lstStyle/>
                    <a:p>
                      <a:pPr algn="ctr" fontAlgn="b"/>
                      <a:r>
                        <a:rPr lang="sv-SE" sz="1600" u="none" strike="noStrike" dirty="0">
                          <a:effectLst/>
                        </a:rPr>
                        <a:t>NEJM 2012; </a:t>
                      </a:r>
                      <a:r>
                        <a:rPr lang="sv-SE" sz="1600" u="none" strike="noStrike" dirty="0" smtClean="0">
                          <a:effectLst/>
                        </a:rPr>
                        <a:t>367:1587-1595 </a:t>
                      </a:r>
                    </a:p>
                    <a:p>
                      <a:pPr algn="ctr" fontAlgn="b"/>
                      <a:r>
                        <a:rPr lang="sv-SE" sz="1600" u="none" strike="noStrike" dirty="0" smtClean="0">
                          <a:effectLst/>
                        </a:rPr>
                        <a:t>(</a:t>
                      </a:r>
                      <a:r>
                        <a:rPr lang="sv-SE" sz="1600" u="none" strike="noStrike" dirty="0">
                          <a:effectLst/>
                        </a:rPr>
                        <a:t>MANTRA-PAF) </a:t>
                      </a:r>
                      <a:endParaRPr lang="sv-SE" sz="1600" b="0" i="0" u="none" strike="noStrike" dirty="0">
                        <a:solidFill>
                          <a:srgbClr val="000000"/>
                        </a:solidFill>
                        <a:effectLst/>
                        <a:latin typeface="맑은 고딕" panose="020B0503020000020004" pitchFamily="50" charset="-127"/>
                        <a:ea typeface="맑은 고딕" panose="020B0503020000020004" pitchFamily="50" charset="-127"/>
                      </a:endParaRPr>
                    </a:p>
                  </a:txBody>
                  <a:tcPr marL="3259" marR="3259" marT="3259" marB="0" anchor="ctr"/>
                </a:tc>
                <a:tc>
                  <a:txBody>
                    <a:bodyPr/>
                    <a:lstStyle/>
                    <a:p>
                      <a:pPr algn="ctr" fontAlgn="b"/>
                      <a:r>
                        <a:rPr lang="en-US" altLang="ko-KR" sz="1600" u="none" strike="noStrike" dirty="0">
                          <a:effectLst/>
                        </a:rPr>
                        <a:t>2012</a:t>
                      </a:r>
                      <a:endParaRPr lang="en-US" altLang="ko-KR" sz="1600" b="0" i="0" u="none" strike="noStrike" dirty="0">
                        <a:solidFill>
                          <a:srgbClr val="000000"/>
                        </a:solidFill>
                        <a:effectLst/>
                        <a:latin typeface="맑은 고딕" panose="020B0503020000020004" pitchFamily="50" charset="-127"/>
                        <a:ea typeface="맑은 고딕" panose="020B0503020000020004" pitchFamily="50" charset="-127"/>
                      </a:endParaRPr>
                    </a:p>
                  </a:txBody>
                  <a:tcPr marL="3259" marR="3259" marT="3259" marB="0" anchor="b"/>
                </a:tc>
                <a:tc>
                  <a:txBody>
                    <a:bodyPr/>
                    <a:lstStyle/>
                    <a:p>
                      <a:pPr algn="l" fontAlgn="b"/>
                      <a:r>
                        <a:rPr lang="en-US" sz="1600" u="none" strike="noStrike" dirty="0">
                          <a:effectLst/>
                        </a:rPr>
                        <a:t>Randomized to drug, </a:t>
                      </a:r>
                      <a:endParaRPr lang="en-US" sz="1600" u="none" strike="noStrike" dirty="0" smtClean="0">
                        <a:effectLst/>
                      </a:endParaRPr>
                    </a:p>
                    <a:p>
                      <a:pPr algn="l" fontAlgn="b"/>
                      <a:r>
                        <a:rPr lang="en-US" sz="1600" u="none" strike="noStrike" dirty="0" smtClean="0">
                          <a:effectLst/>
                        </a:rPr>
                        <a:t>        multicenter</a:t>
                      </a:r>
                      <a:endParaRPr lang="en-US" sz="1600" b="0" i="0" u="none" strike="noStrike" dirty="0">
                        <a:solidFill>
                          <a:srgbClr val="000000"/>
                        </a:solidFill>
                        <a:effectLst/>
                        <a:latin typeface="맑은 고딕" panose="020B0503020000020004" pitchFamily="50" charset="-127"/>
                        <a:ea typeface="맑은 고딕" panose="020B0503020000020004" pitchFamily="50" charset="-127"/>
                      </a:endParaRPr>
                    </a:p>
                  </a:txBody>
                  <a:tcPr marL="3259" marR="3259" marT="3259" marB="0" anchor="b"/>
                </a:tc>
                <a:tc>
                  <a:txBody>
                    <a:bodyPr/>
                    <a:lstStyle/>
                    <a:p>
                      <a:pPr algn="ctr" fontAlgn="b"/>
                      <a:r>
                        <a:rPr lang="en-US" altLang="ko-KR" sz="1600" u="none" strike="noStrike">
                          <a:effectLst/>
                        </a:rPr>
                        <a:t>294</a:t>
                      </a:r>
                      <a:endParaRPr lang="en-US" altLang="ko-KR" sz="1600" b="0" i="0" u="none" strike="noStrike">
                        <a:solidFill>
                          <a:srgbClr val="000000"/>
                        </a:solidFill>
                        <a:effectLst/>
                        <a:latin typeface="맑은 고딕" panose="020B0503020000020004" pitchFamily="50" charset="-127"/>
                        <a:ea typeface="맑은 고딕" panose="020B0503020000020004" pitchFamily="50" charset="-127"/>
                      </a:endParaRPr>
                    </a:p>
                  </a:txBody>
                  <a:tcPr marL="3259" marR="3259" marT="3259" marB="0" anchor="b"/>
                </a:tc>
                <a:tc>
                  <a:txBody>
                    <a:bodyPr/>
                    <a:lstStyle/>
                    <a:p>
                      <a:pPr algn="ctr" fontAlgn="b"/>
                      <a:r>
                        <a:rPr lang="en-US" sz="1600" u="none" strike="noStrike" dirty="0" smtClean="0">
                          <a:effectLst/>
                        </a:rPr>
                        <a:t>PAF</a:t>
                      </a:r>
                      <a:endParaRPr lang="en-US" sz="1600" b="0" i="0" u="none" strike="noStrike" dirty="0">
                        <a:solidFill>
                          <a:srgbClr val="000000"/>
                        </a:solidFill>
                        <a:effectLst/>
                        <a:latin typeface="맑은 고딕" panose="020B0503020000020004" pitchFamily="50" charset="-127"/>
                        <a:ea typeface="맑은 고딕" panose="020B0503020000020004" pitchFamily="50" charset="-127"/>
                      </a:endParaRPr>
                    </a:p>
                  </a:txBody>
                  <a:tcPr marL="3259" marR="3259" marT="3259" marB="0" anchor="b"/>
                </a:tc>
                <a:tc>
                  <a:txBody>
                    <a:bodyPr/>
                    <a:lstStyle/>
                    <a:p>
                      <a:pPr algn="ctr" fontAlgn="b"/>
                      <a:r>
                        <a:rPr lang="en-US" sz="1400" u="none" strike="noStrike" dirty="0">
                          <a:effectLst/>
                        </a:rPr>
                        <a:t>PVI, </a:t>
                      </a:r>
                      <a:endParaRPr lang="en-US" sz="1400" u="none" strike="noStrike" dirty="0" smtClean="0">
                        <a:effectLst/>
                      </a:endParaRPr>
                    </a:p>
                    <a:p>
                      <a:pPr algn="ctr" fontAlgn="b"/>
                      <a:r>
                        <a:rPr lang="en-US" sz="1400" u="none" strike="noStrike" dirty="0" smtClean="0">
                          <a:effectLst/>
                        </a:rPr>
                        <a:t>roof </a:t>
                      </a:r>
                      <a:r>
                        <a:rPr lang="en-US" sz="1400" u="none" strike="noStrike" dirty="0">
                          <a:effectLst/>
                        </a:rPr>
                        <a:t>line, optional mitral and </a:t>
                      </a:r>
                      <a:r>
                        <a:rPr lang="en-US" sz="1400" u="none" strike="noStrike" dirty="0" smtClean="0">
                          <a:effectLst/>
                        </a:rPr>
                        <a:t>CTI</a:t>
                      </a:r>
                      <a:endParaRPr lang="en-US" sz="1400" b="0" i="0" u="none" strike="noStrike" dirty="0">
                        <a:solidFill>
                          <a:srgbClr val="000000"/>
                        </a:solidFill>
                        <a:effectLst/>
                        <a:latin typeface="맑은 고딕" panose="020B0503020000020004" pitchFamily="50" charset="-127"/>
                        <a:ea typeface="맑은 고딕" panose="020B0503020000020004" pitchFamily="50" charset="-127"/>
                      </a:endParaRPr>
                    </a:p>
                  </a:txBody>
                  <a:tcPr marL="3259" marR="3259" marT="3259" marB="0" anchor="b"/>
                </a:tc>
                <a:tc>
                  <a:txBody>
                    <a:bodyPr/>
                    <a:lstStyle/>
                    <a:p>
                      <a:pPr algn="ctr" fontAlgn="b"/>
                      <a:r>
                        <a:rPr lang="en-US" sz="1600" u="none" strike="noStrike" dirty="0">
                          <a:effectLst/>
                        </a:rPr>
                        <a:t>24 </a:t>
                      </a:r>
                      <a:r>
                        <a:rPr lang="en-US" sz="1600" u="none" strike="noStrike" dirty="0" err="1" smtClean="0">
                          <a:effectLst/>
                        </a:rPr>
                        <a:t>Ms</a:t>
                      </a:r>
                      <a:endParaRPr lang="en-US" sz="1600" b="0" i="0" u="none" strike="noStrike" dirty="0">
                        <a:solidFill>
                          <a:srgbClr val="000000"/>
                        </a:solidFill>
                        <a:effectLst/>
                        <a:latin typeface="맑은 고딕" panose="020B0503020000020004" pitchFamily="50" charset="-127"/>
                        <a:ea typeface="맑은 고딕" panose="020B0503020000020004" pitchFamily="50" charset="-127"/>
                      </a:endParaRPr>
                    </a:p>
                  </a:txBody>
                  <a:tcPr marL="3259" marR="3259" marT="3259" marB="0" anchor="b"/>
                </a:tc>
              </a:tr>
              <a:tr h="564543">
                <a:tc>
                  <a:txBody>
                    <a:bodyPr/>
                    <a:lstStyle/>
                    <a:p>
                      <a:pPr algn="ctr" fontAlgn="b"/>
                      <a:r>
                        <a:rPr lang="fi-FI" sz="1600" u="none" strike="noStrike" dirty="0">
                          <a:effectLst/>
                        </a:rPr>
                        <a:t>JAMA 2014; 311: </a:t>
                      </a:r>
                      <a:r>
                        <a:rPr lang="fi-FI" sz="1600" u="none" strike="noStrike" dirty="0" smtClean="0">
                          <a:effectLst/>
                        </a:rPr>
                        <a:t>692-700 </a:t>
                      </a:r>
                    </a:p>
                    <a:p>
                      <a:pPr algn="ctr" fontAlgn="b"/>
                      <a:r>
                        <a:rPr lang="fi-FI" sz="1600" u="none" strike="noStrike" dirty="0" smtClean="0">
                          <a:effectLst/>
                        </a:rPr>
                        <a:t>(RAAFT-2</a:t>
                      </a:r>
                      <a:r>
                        <a:rPr lang="fi-FI" sz="1600" u="none" strike="noStrike" dirty="0">
                          <a:effectLst/>
                        </a:rPr>
                        <a:t>) </a:t>
                      </a:r>
                      <a:endParaRPr lang="fi-FI" sz="1600" b="0" i="0" u="none" strike="noStrike" dirty="0">
                        <a:solidFill>
                          <a:srgbClr val="000000"/>
                        </a:solidFill>
                        <a:effectLst/>
                        <a:latin typeface="맑은 고딕" panose="020B0503020000020004" pitchFamily="50" charset="-127"/>
                        <a:ea typeface="맑은 고딕" panose="020B0503020000020004" pitchFamily="50" charset="-127"/>
                      </a:endParaRPr>
                    </a:p>
                  </a:txBody>
                  <a:tcPr marL="3259" marR="3259" marT="3259" marB="0" anchor="ctr"/>
                </a:tc>
                <a:tc>
                  <a:txBody>
                    <a:bodyPr/>
                    <a:lstStyle/>
                    <a:p>
                      <a:pPr algn="ctr" fontAlgn="b"/>
                      <a:r>
                        <a:rPr lang="en-US" altLang="ko-KR" sz="1600" u="none" strike="noStrike">
                          <a:effectLst/>
                        </a:rPr>
                        <a:t>2014</a:t>
                      </a:r>
                      <a:endParaRPr lang="en-US" altLang="ko-KR" sz="1600" b="0" i="0" u="none" strike="noStrike">
                        <a:solidFill>
                          <a:srgbClr val="000000"/>
                        </a:solidFill>
                        <a:effectLst/>
                        <a:latin typeface="맑은 고딕" panose="020B0503020000020004" pitchFamily="50" charset="-127"/>
                        <a:ea typeface="맑은 고딕" panose="020B0503020000020004" pitchFamily="50" charset="-127"/>
                      </a:endParaRPr>
                    </a:p>
                  </a:txBody>
                  <a:tcPr marL="3259" marR="3259" marT="3259" marB="0" anchor="b"/>
                </a:tc>
                <a:tc>
                  <a:txBody>
                    <a:bodyPr/>
                    <a:lstStyle/>
                    <a:p>
                      <a:pPr algn="l" fontAlgn="b"/>
                      <a:r>
                        <a:rPr lang="en-US" sz="1600" u="none" strike="noStrike" dirty="0">
                          <a:effectLst/>
                        </a:rPr>
                        <a:t>Randomized to drug </a:t>
                      </a:r>
                      <a:r>
                        <a:rPr lang="en-US" sz="1600" u="none" strike="noStrike" dirty="0" smtClean="0">
                          <a:effectLst/>
                        </a:rPr>
                        <a:t> </a:t>
                      </a:r>
                    </a:p>
                    <a:p>
                      <a:pPr algn="l" fontAlgn="b"/>
                      <a:r>
                        <a:rPr lang="en-US" sz="1600" u="none" strike="noStrike" dirty="0" smtClean="0">
                          <a:effectLst/>
                        </a:rPr>
                        <a:t>         multicenter</a:t>
                      </a:r>
                      <a:endParaRPr lang="en-US" sz="1600" b="0" i="0" u="none" strike="noStrike" dirty="0">
                        <a:solidFill>
                          <a:srgbClr val="000000"/>
                        </a:solidFill>
                        <a:effectLst/>
                        <a:latin typeface="맑은 고딕" panose="020B0503020000020004" pitchFamily="50" charset="-127"/>
                        <a:ea typeface="맑은 고딕" panose="020B0503020000020004" pitchFamily="50" charset="-127"/>
                      </a:endParaRPr>
                    </a:p>
                  </a:txBody>
                  <a:tcPr marL="3259" marR="3259" marT="3259" marB="0" anchor="b"/>
                </a:tc>
                <a:tc>
                  <a:txBody>
                    <a:bodyPr/>
                    <a:lstStyle/>
                    <a:p>
                      <a:pPr algn="ctr" fontAlgn="b"/>
                      <a:r>
                        <a:rPr lang="en-US" altLang="ko-KR" sz="1600" u="none" strike="noStrike" dirty="0">
                          <a:effectLst/>
                        </a:rPr>
                        <a:t>127</a:t>
                      </a:r>
                      <a:endParaRPr lang="en-US" altLang="ko-KR" sz="1600" b="0" i="0" u="none" strike="noStrike" dirty="0">
                        <a:solidFill>
                          <a:srgbClr val="000000"/>
                        </a:solidFill>
                        <a:effectLst/>
                        <a:latin typeface="맑은 고딕" panose="020B0503020000020004" pitchFamily="50" charset="-127"/>
                        <a:ea typeface="맑은 고딕" panose="020B0503020000020004" pitchFamily="50" charset="-127"/>
                      </a:endParaRPr>
                    </a:p>
                  </a:txBody>
                  <a:tcPr marL="3259" marR="3259" marT="3259" marB="0" anchor="b"/>
                </a:tc>
                <a:tc>
                  <a:txBody>
                    <a:bodyPr/>
                    <a:lstStyle/>
                    <a:p>
                      <a:pPr algn="ctr" fontAlgn="b"/>
                      <a:r>
                        <a:rPr lang="en-US" sz="1600" u="none" strike="noStrike" dirty="0">
                          <a:effectLst/>
                        </a:rPr>
                        <a:t>paroxysmal AF</a:t>
                      </a:r>
                      <a:endParaRPr lang="en-US" sz="1600" b="0" i="0" u="none" strike="noStrike" dirty="0">
                        <a:solidFill>
                          <a:srgbClr val="000000"/>
                        </a:solidFill>
                        <a:effectLst/>
                        <a:latin typeface="맑은 고딕" panose="020B0503020000020004" pitchFamily="50" charset="-127"/>
                        <a:ea typeface="맑은 고딕" panose="020B0503020000020004" pitchFamily="50" charset="-127"/>
                      </a:endParaRPr>
                    </a:p>
                  </a:txBody>
                  <a:tcPr marL="3259" marR="3259" marT="3259" marB="0" anchor="b"/>
                </a:tc>
                <a:tc>
                  <a:txBody>
                    <a:bodyPr/>
                    <a:lstStyle/>
                    <a:p>
                      <a:pPr algn="ctr" fontAlgn="b"/>
                      <a:r>
                        <a:rPr lang="fr-FR" sz="1600" u="none" strike="noStrike" dirty="0">
                          <a:effectLst/>
                        </a:rPr>
                        <a:t>PVI </a:t>
                      </a:r>
                      <a:r>
                        <a:rPr lang="fr-FR" sz="1600" u="none" strike="noStrike" dirty="0" smtClean="0">
                          <a:effectLst/>
                        </a:rPr>
                        <a:t>+ </a:t>
                      </a:r>
                    </a:p>
                    <a:p>
                      <a:pPr algn="ctr" fontAlgn="b"/>
                      <a:r>
                        <a:rPr lang="fr-FR" sz="1600" u="none" strike="noStrike" dirty="0" smtClean="0">
                          <a:effectLst/>
                        </a:rPr>
                        <a:t>optional </a:t>
                      </a:r>
                    </a:p>
                    <a:p>
                      <a:pPr algn="ctr" fontAlgn="b"/>
                      <a:r>
                        <a:rPr lang="fr-FR" sz="1600" u="none" strike="noStrike" dirty="0" smtClean="0">
                          <a:effectLst/>
                        </a:rPr>
                        <a:t>non </a:t>
                      </a:r>
                      <a:r>
                        <a:rPr lang="fr-FR" sz="1600" u="none" strike="noStrike" dirty="0">
                          <a:effectLst/>
                        </a:rPr>
                        <a:t>PVI </a:t>
                      </a:r>
                      <a:endParaRPr lang="fr-FR" sz="1600" u="none" strike="noStrike" dirty="0" smtClean="0">
                        <a:effectLst/>
                      </a:endParaRPr>
                    </a:p>
                    <a:p>
                      <a:pPr algn="ctr" fontAlgn="b"/>
                      <a:r>
                        <a:rPr lang="fr-FR" sz="1600" u="none" strike="noStrike" dirty="0" smtClean="0">
                          <a:effectLst/>
                        </a:rPr>
                        <a:t>targets</a:t>
                      </a:r>
                      <a:endParaRPr lang="fr-FR" sz="1600" b="0" i="0" u="none" strike="noStrike" dirty="0">
                        <a:solidFill>
                          <a:srgbClr val="000000"/>
                        </a:solidFill>
                        <a:effectLst/>
                        <a:latin typeface="맑은 고딕" panose="020B0503020000020004" pitchFamily="50" charset="-127"/>
                        <a:ea typeface="맑은 고딕" panose="020B0503020000020004" pitchFamily="50" charset="-127"/>
                      </a:endParaRPr>
                    </a:p>
                  </a:txBody>
                  <a:tcPr marL="3259" marR="3259" marT="3259" marB="0" anchor="b"/>
                </a:tc>
                <a:tc>
                  <a:txBody>
                    <a:bodyPr/>
                    <a:lstStyle/>
                    <a:p>
                      <a:pPr algn="ctr" fontAlgn="b"/>
                      <a:r>
                        <a:rPr lang="en-US" sz="1600" u="none" strike="noStrike" dirty="0">
                          <a:effectLst/>
                        </a:rPr>
                        <a:t>24 </a:t>
                      </a:r>
                      <a:r>
                        <a:rPr lang="en-US" sz="1600" u="none" strike="noStrike" dirty="0" err="1" smtClean="0">
                          <a:effectLst/>
                        </a:rPr>
                        <a:t>Ms</a:t>
                      </a:r>
                      <a:endParaRPr lang="en-US" sz="1600" b="0" i="0" u="none" strike="noStrike" dirty="0">
                        <a:solidFill>
                          <a:srgbClr val="000000"/>
                        </a:solidFill>
                        <a:effectLst/>
                        <a:latin typeface="맑은 고딕" panose="020B0503020000020004" pitchFamily="50" charset="-127"/>
                        <a:ea typeface="맑은 고딕" panose="020B0503020000020004" pitchFamily="50" charset="-127"/>
                      </a:endParaRPr>
                    </a:p>
                  </a:txBody>
                  <a:tcPr marL="3259" marR="3259" marT="3259" marB="0" anchor="b"/>
                </a:tc>
              </a:tr>
            </a:tbl>
          </a:graphicData>
        </a:graphic>
      </p:graphicFrame>
      <p:graphicFrame>
        <p:nvGraphicFramePr>
          <p:cNvPr id="5" name="표 4"/>
          <p:cNvGraphicFramePr>
            <a:graphicFrameLocks noGrp="1"/>
          </p:cNvGraphicFramePr>
          <p:nvPr>
            <p:extLst>
              <p:ext uri="{D42A27DB-BD31-4B8C-83A1-F6EECF244321}">
                <p14:modId xmlns:p14="http://schemas.microsoft.com/office/powerpoint/2010/main" val="2764443300"/>
              </p:ext>
            </p:extLst>
          </p:nvPr>
        </p:nvGraphicFramePr>
        <p:xfrm>
          <a:off x="2843808" y="1699260"/>
          <a:ext cx="6120680" cy="3568656"/>
        </p:xfrm>
        <a:graphic>
          <a:graphicData uri="http://schemas.openxmlformats.org/drawingml/2006/table">
            <a:tbl>
              <a:tblPr>
                <a:tableStyleId>{5C22544A-7EE6-4342-B048-85BDC9FD1C3A}</a:tableStyleId>
              </a:tblPr>
              <a:tblGrid>
                <a:gridCol w="2520280"/>
                <a:gridCol w="1080120"/>
                <a:gridCol w="864096"/>
                <a:gridCol w="504056"/>
                <a:gridCol w="648072"/>
                <a:gridCol w="504056"/>
              </a:tblGrid>
              <a:tr h="744837">
                <a:tc>
                  <a:txBody>
                    <a:bodyPr/>
                    <a:lstStyle/>
                    <a:p>
                      <a:pPr algn="l" fontAlgn="b"/>
                      <a:r>
                        <a:rPr lang="en-US" sz="2000" u="none" strike="noStrike" dirty="0">
                          <a:solidFill>
                            <a:schemeClr val="bg1"/>
                          </a:solidFill>
                          <a:effectLst/>
                        </a:rPr>
                        <a:t>Effectiveness endpoint</a:t>
                      </a:r>
                      <a:endParaRPr lang="en-US" sz="2000" b="1" i="0" u="none" strike="noStrike" dirty="0">
                        <a:solidFill>
                          <a:schemeClr val="bg1"/>
                        </a:solidFill>
                        <a:effectLst/>
                        <a:latin typeface="맑은 고딕" panose="020B0503020000020004" pitchFamily="50" charset="-127"/>
                        <a:ea typeface="맑은 고딕" panose="020B0503020000020004" pitchFamily="50" charset="-127"/>
                      </a:endParaRPr>
                    </a:p>
                  </a:txBody>
                  <a:tcPr marL="4572" marR="4572" marT="4572" marB="0" anchor="b">
                    <a:solidFill>
                      <a:srgbClr val="0066CC"/>
                    </a:solidFill>
                  </a:tcPr>
                </a:tc>
                <a:tc>
                  <a:txBody>
                    <a:bodyPr/>
                    <a:lstStyle/>
                    <a:p>
                      <a:pPr algn="ctr" fontAlgn="b"/>
                      <a:r>
                        <a:rPr lang="en-US" sz="1800" u="none" strike="noStrike" dirty="0" smtClean="0">
                          <a:solidFill>
                            <a:schemeClr val="bg1"/>
                          </a:solidFill>
                          <a:effectLst/>
                        </a:rPr>
                        <a:t>Ablation</a:t>
                      </a:r>
                    </a:p>
                    <a:p>
                      <a:pPr algn="ctr" fontAlgn="b"/>
                      <a:r>
                        <a:rPr lang="en-US" sz="1800" u="none" strike="noStrike" dirty="0" smtClean="0">
                          <a:solidFill>
                            <a:schemeClr val="bg1"/>
                          </a:solidFill>
                          <a:effectLst/>
                        </a:rPr>
                        <a:t> </a:t>
                      </a:r>
                      <a:r>
                        <a:rPr lang="en-US" sz="1800" u="none" strike="noStrike" dirty="0">
                          <a:solidFill>
                            <a:schemeClr val="bg1"/>
                          </a:solidFill>
                          <a:effectLst/>
                        </a:rPr>
                        <a:t>success</a:t>
                      </a:r>
                      <a:endParaRPr lang="en-US" sz="1800" b="1" i="0" u="none" strike="noStrike" dirty="0">
                        <a:solidFill>
                          <a:schemeClr val="bg1"/>
                        </a:solidFill>
                        <a:effectLst/>
                        <a:latin typeface="맑은 고딕" panose="020B0503020000020004" pitchFamily="50" charset="-127"/>
                        <a:ea typeface="맑은 고딕" panose="020B0503020000020004" pitchFamily="50" charset="-127"/>
                      </a:endParaRPr>
                    </a:p>
                  </a:txBody>
                  <a:tcPr marL="4572" marR="4572" marT="4572" marB="0" anchor="b">
                    <a:solidFill>
                      <a:srgbClr val="0066CC"/>
                    </a:solidFill>
                  </a:tcPr>
                </a:tc>
                <a:tc>
                  <a:txBody>
                    <a:bodyPr/>
                    <a:lstStyle/>
                    <a:p>
                      <a:pPr algn="l" fontAlgn="b"/>
                      <a:r>
                        <a:rPr lang="en-US" sz="1200" b="1" u="none" strike="noStrike" dirty="0" smtClean="0">
                          <a:solidFill>
                            <a:schemeClr val="bg1"/>
                          </a:solidFill>
                          <a:effectLst/>
                        </a:rPr>
                        <a:t>Drug/Control</a:t>
                      </a:r>
                      <a:r>
                        <a:rPr lang="en-US" sz="1800" u="none" strike="noStrike" dirty="0" smtClean="0">
                          <a:solidFill>
                            <a:schemeClr val="bg1"/>
                          </a:solidFill>
                          <a:effectLst/>
                        </a:rPr>
                        <a:t> </a:t>
                      </a:r>
                    </a:p>
                    <a:p>
                      <a:pPr algn="ctr" fontAlgn="b"/>
                      <a:r>
                        <a:rPr lang="en-US" sz="1800" u="none" strike="noStrike" dirty="0" smtClean="0">
                          <a:solidFill>
                            <a:schemeClr val="bg1"/>
                          </a:solidFill>
                          <a:effectLst/>
                        </a:rPr>
                        <a:t>success</a:t>
                      </a:r>
                      <a:endParaRPr lang="en-US" sz="1800" b="1" i="0" u="none" strike="noStrike" dirty="0">
                        <a:solidFill>
                          <a:schemeClr val="bg1"/>
                        </a:solidFill>
                        <a:effectLst/>
                        <a:latin typeface="맑은 고딕" panose="020B0503020000020004" pitchFamily="50" charset="-127"/>
                        <a:ea typeface="맑은 고딕" panose="020B0503020000020004" pitchFamily="50" charset="-127"/>
                      </a:endParaRPr>
                    </a:p>
                  </a:txBody>
                  <a:tcPr marL="4572" marR="4572" marT="4572" marB="0" anchor="b">
                    <a:solidFill>
                      <a:srgbClr val="0066CC"/>
                    </a:solidFill>
                  </a:tcPr>
                </a:tc>
                <a:tc>
                  <a:txBody>
                    <a:bodyPr/>
                    <a:lstStyle/>
                    <a:p>
                      <a:pPr algn="ctr" fontAlgn="b"/>
                      <a:r>
                        <a:rPr lang="en-US" sz="1600" i="1" u="none" strike="noStrike" dirty="0" smtClean="0">
                          <a:solidFill>
                            <a:schemeClr val="bg1"/>
                          </a:solidFill>
                          <a:effectLst/>
                        </a:rPr>
                        <a:t>P</a:t>
                      </a:r>
                      <a:endParaRPr lang="en-US" sz="1600" b="1" i="1" u="none" strike="noStrike" dirty="0">
                        <a:solidFill>
                          <a:schemeClr val="bg1"/>
                        </a:solidFill>
                        <a:effectLst/>
                        <a:latin typeface="맑은 고딕" panose="020B0503020000020004" pitchFamily="50" charset="-127"/>
                        <a:ea typeface="맑은 고딕" panose="020B0503020000020004" pitchFamily="50" charset="-127"/>
                      </a:endParaRPr>
                    </a:p>
                  </a:txBody>
                  <a:tcPr marL="4572" marR="4572" marT="4572" marB="0" anchor="b">
                    <a:solidFill>
                      <a:srgbClr val="0066CC"/>
                    </a:solidFill>
                  </a:tcPr>
                </a:tc>
                <a:tc>
                  <a:txBody>
                    <a:bodyPr/>
                    <a:lstStyle/>
                    <a:p>
                      <a:pPr algn="ctr" fontAlgn="b"/>
                      <a:r>
                        <a:rPr lang="en-US" sz="1400" u="none" strike="noStrike" dirty="0">
                          <a:solidFill>
                            <a:schemeClr val="bg1"/>
                          </a:solidFill>
                          <a:effectLst/>
                        </a:rPr>
                        <a:t>Ablation </a:t>
                      </a:r>
                      <a:r>
                        <a:rPr lang="en-US" sz="1400" u="none" strike="noStrike" dirty="0" err="1" smtClean="0">
                          <a:solidFill>
                            <a:schemeClr val="bg1"/>
                          </a:solidFill>
                          <a:effectLst/>
                        </a:rPr>
                        <a:t>Cxs</a:t>
                      </a:r>
                      <a:endParaRPr lang="en-US" sz="1400" b="1" i="0" u="none" strike="noStrike" dirty="0">
                        <a:solidFill>
                          <a:schemeClr val="bg1"/>
                        </a:solidFill>
                        <a:effectLst/>
                        <a:latin typeface="맑은 고딕" panose="020B0503020000020004" pitchFamily="50" charset="-127"/>
                        <a:ea typeface="맑은 고딕" panose="020B0503020000020004" pitchFamily="50" charset="-127"/>
                      </a:endParaRPr>
                    </a:p>
                  </a:txBody>
                  <a:tcPr marL="4572" marR="4572" marT="4572" marB="0" anchor="b">
                    <a:solidFill>
                      <a:srgbClr val="0066CC"/>
                    </a:solidFill>
                  </a:tcPr>
                </a:tc>
                <a:tc>
                  <a:txBody>
                    <a:bodyPr/>
                    <a:lstStyle/>
                    <a:p>
                      <a:pPr algn="ctr" fontAlgn="b"/>
                      <a:r>
                        <a:rPr lang="en-US" sz="1000" b="1" u="none" strike="noStrike" dirty="0" smtClean="0">
                          <a:solidFill>
                            <a:schemeClr val="bg1"/>
                          </a:solidFill>
                          <a:effectLst/>
                        </a:rPr>
                        <a:t>Drug</a:t>
                      </a:r>
                    </a:p>
                    <a:p>
                      <a:pPr algn="ctr" fontAlgn="b"/>
                      <a:r>
                        <a:rPr lang="en-US" sz="1000" b="1" u="none" strike="noStrike" dirty="0" smtClean="0">
                          <a:solidFill>
                            <a:schemeClr val="bg1"/>
                          </a:solidFill>
                          <a:effectLst/>
                        </a:rPr>
                        <a:t>/Control</a:t>
                      </a:r>
                    </a:p>
                    <a:p>
                      <a:pPr algn="ctr" fontAlgn="b"/>
                      <a:r>
                        <a:rPr lang="en-US" sz="1600" u="none" strike="noStrike" dirty="0" err="1" smtClean="0">
                          <a:solidFill>
                            <a:schemeClr val="bg1"/>
                          </a:solidFill>
                          <a:effectLst/>
                        </a:rPr>
                        <a:t>Cxs</a:t>
                      </a:r>
                      <a:endParaRPr lang="en-US" sz="1600" b="1" i="0" u="none" strike="noStrike" dirty="0">
                        <a:solidFill>
                          <a:schemeClr val="bg1"/>
                        </a:solidFill>
                        <a:effectLst/>
                        <a:latin typeface="맑은 고딕" panose="020B0503020000020004" pitchFamily="50" charset="-127"/>
                        <a:ea typeface="맑은 고딕" panose="020B0503020000020004" pitchFamily="50" charset="-127"/>
                      </a:endParaRPr>
                    </a:p>
                  </a:txBody>
                  <a:tcPr marL="4572" marR="4572" marT="4572" marB="0" anchor="b">
                    <a:solidFill>
                      <a:srgbClr val="0066CC"/>
                    </a:solidFill>
                  </a:tcPr>
                </a:tc>
              </a:tr>
              <a:tr h="747483">
                <a:tc>
                  <a:txBody>
                    <a:bodyPr/>
                    <a:lstStyle/>
                    <a:p>
                      <a:pPr algn="ctr" fontAlgn="b"/>
                      <a:r>
                        <a:rPr lang="en-US" sz="1600" u="none" strike="noStrike" dirty="0">
                          <a:effectLst/>
                        </a:rPr>
                        <a:t>Freedom from detectable AF </a:t>
                      </a:r>
                      <a:endParaRPr lang="en-US" sz="1600" b="0" i="0" u="none" strike="noStrike" dirty="0">
                        <a:solidFill>
                          <a:srgbClr val="000000"/>
                        </a:solidFill>
                        <a:effectLst/>
                        <a:latin typeface="맑은 고딕" panose="020B0503020000020004" pitchFamily="50" charset="-127"/>
                        <a:ea typeface="맑은 고딕" panose="020B0503020000020004" pitchFamily="50" charset="-127"/>
                      </a:endParaRPr>
                    </a:p>
                  </a:txBody>
                  <a:tcPr marL="4572" marR="4572" marT="4572" marB="0" anchor="ctr"/>
                </a:tc>
                <a:tc>
                  <a:txBody>
                    <a:bodyPr/>
                    <a:lstStyle/>
                    <a:p>
                      <a:pPr algn="ctr" fontAlgn="b"/>
                      <a:r>
                        <a:rPr lang="en-US" altLang="ko-KR" sz="1600" u="none" strike="noStrike" dirty="0">
                          <a:effectLst/>
                        </a:rPr>
                        <a:t>84%</a:t>
                      </a:r>
                      <a:endParaRPr lang="en-US" altLang="ko-KR" sz="1600" b="0" i="0" u="none" strike="noStrike" dirty="0">
                        <a:solidFill>
                          <a:srgbClr val="000000"/>
                        </a:solidFill>
                        <a:effectLst/>
                        <a:latin typeface="맑은 고딕" panose="020B0503020000020004" pitchFamily="50" charset="-127"/>
                        <a:ea typeface="맑은 고딕" panose="020B0503020000020004" pitchFamily="50" charset="-127"/>
                      </a:endParaRPr>
                    </a:p>
                  </a:txBody>
                  <a:tcPr marL="4572" marR="4572" marT="4572" marB="0" anchor="ctr"/>
                </a:tc>
                <a:tc>
                  <a:txBody>
                    <a:bodyPr/>
                    <a:lstStyle/>
                    <a:p>
                      <a:pPr algn="ctr" fontAlgn="b"/>
                      <a:r>
                        <a:rPr lang="en-US" altLang="ko-KR" sz="1600" u="none" strike="noStrike" dirty="0">
                          <a:effectLst/>
                        </a:rPr>
                        <a:t>37%</a:t>
                      </a:r>
                      <a:endParaRPr lang="en-US" altLang="ko-KR" sz="1600" b="0" i="0" u="none" strike="noStrike" dirty="0">
                        <a:solidFill>
                          <a:srgbClr val="000000"/>
                        </a:solidFill>
                        <a:effectLst/>
                        <a:latin typeface="맑은 고딕" panose="020B0503020000020004" pitchFamily="50" charset="-127"/>
                        <a:ea typeface="맑은 고딕" panose="020B0503020000020004" pitchFamily="50" charset="-127"/>
                      </a:endParaRPr>
                    </a:p>
                  </a:txBody>
                  <a:tcPr marL="4572" marR="4572" marT="4572" marB="0" anchor="ctr"/>
                </a:tc>
                <a:tc>
                  <a:txBody>
                    <a:bodyPr/>
                    <a:lstStyle/>
                    <a:p>
                      <a:pPr algn="ctr" fontAlgn="b"/>
                      <a:r>
                        <a:rPr lang="en-US" altLang="ko-KR" sz="1600" u="none" strike="noStrike">
                          <a:effectLst/>
                        </a:rPr>
                        <a:t>&lt;0.01</a:t>
                      </a:r>
                      <a:endParaRPr lang="en-US" altLang="ko-KR" sz="1600" b="0" i="0" u="none" strike="noStrike">
                        <a:solidFill>
                          <a:srgbClr val="000000"/>
                        </a:solidFill>
                        <a:effectLst/>
                        <a:latin typeface="맑은 고딕" panose="020B0503020000020004" pitchFamily="50" charset="-127"/>
                        <a:ea typeface="맑은 고딕" panose="020B0503020000020004" pitchFamily="50" charset="-127"/>
                      </a:endParaRPr>
                    </a:p>
                  </a:txBody>
                  <a:tcPr marL="4572" marR="4572" marT="4572" marB="0" anchor="ctr"/>
                </a:tc>
                <a:tc>
                  <a:txBody>
                    <a:bodyPr/>
                    <a:lstStyle/>
                    <a:p>
                      <a:pPr algn="ctr" fontAlgn="b"/>
                      <a:r>
                        <a:rPr lang="en-US" altLang="ko-KR" sz="1600" u="none" strike="noStrike">
                          <a:effectLst/>
                        </a:rPr>
                        <a:t>9%</a:t>
                      </a:r>
                      <a:endParaRPr lang="en-US" altLang="ko-KR" sz="1600" b="0" i="0" u="none" strike="noStrike">
                        <a:solidFill>
                          <a:srgbClr val="000000"/>
                        </a:solidFill>
                        <a:effectLst/>
                        <a:latin typeface="맑은 고딕" panose="020B0503020000020004" pitchFamily="50" charset="-127"/>
                        <a:ea typeface="맑은 고딕" panose="020B0503020000020004" pitchFamily="50" charset="-127"/>
                      </a:endParaRPr>
                    </a:p>
                  </a:txBody>
                  <a:tcPr marL="4572" marR="4572" marT="4572" marB="0" anchor="ctr"/>
                </a:tc>
                <a:tc>
                  <a:txBody>
                    <a:bodyPr/>
                    <a:lstStyle/>
                    <a:p>
                      <a:pPr algn="ctr" fontAlgn="b"/>
                      <a:r>
                        <a:rPr lang="en-US" altLang="ko-KR" sz="1600" u="none" strike="noStrike" dirty="0">
                          <a:effectLst/>
                        </a:rPr>
                        <a:t>11%</a:t>
                      </a:r>
                      <a:endParaRPr lang="en-US" altLang="ko-KR" sz="1600" b="0" i="0" u="none" strike="noStrike" dirty="0">
                        <a:solidFill>
                          <a:srgbClr val="000000"/>
                        </a:solidFill>
                        <a:effectLst/>
                        <a:latin typeface="맑은 고딕" panose="020B0503020000020004" pitchFamily="50" charset="-127"/>
                        <a:ea typeface="맑은 고딕" panose="020B0503020000020004" pitchFamily="50" charset="-127"/>
                      </a:endParaRPr>
                    </a:p>
                  </a:txBody>
                  <a:tcPr marL="4572" marR="4572" marT="4572" marB="0" anchor="ctr"/>
                </a:tc>
              </a:tr>
              <a:tr h="1068224">
                <a:tc>
                  <a:txBody>
                    <a:bodyPr/>
                    <a:lstStyle/>
                    <a:p>
                      <a:pPr algn="ctr" fontAlgn="b"/>
                      <a:r>
                        <a:rPr lang="en-US" sz="1600" u="none" strike="noStrike" dirty="0">
                          <a:effectLst/>
                        </a:rPr>
                        <a:t>Cumulative AF burden  </a:t>
                      </a:r>
                      <a:endParaRPr lang="en-US" sz="1600" b="0" i="0" u="none" strike="noStrike" dirty="0">
                        <a:solidFill>
                          <a:srgbClr val="000000"/>
                        </a:solidFill>
                        <a:effectLst/>
                        <a:latin typeface="맑은 고딕" panose="020B0503020000020004" pitchFamily="50" charset="-127"/>
                        <a:ea typeface="맑은 고딕" panose="020B0503020000020004" pitchFamily="50" charset="-127"/>
                      </a:endParaRPr>
                    </a:p>
                  </a:txBody>
                  <a:tcPr marL="4572" marR="4572" marT="4572" marB="0" anchor="ctr"/>
                </a:tc>
                <a:tc>
                  <a:txBody>
                    <a:bodyPr/>
                    <a:lstStyle/>
                    <a:p>
                      <a:pPr algn="ctr" fontAlgn="b"/>
                      <a:r>
                        <a:rPr lang="en-US" sz="1600" u="none" strike="noStrike" dirty="0">
                          <a:effectLst/>
                        </a:rPr>
                        <a:t>13% AF </a:t>
                      </a:r>
                      <a:endParaRPr lang="en-US" sz="1600" u="none" strike="noStrike" dirty="0" smtClean="0">
                        <a:effectLst/>
                      </a:endParaRPr>
                    </a:p>
                    <a:p>
                      <a:pPr algn="ctr" fontAlgn="b"/>
                      <a:r>
                        <a:rPr lang="en-US" sz="1600" u="none" strike="noStrike" dirty="0" smtClean="0">
                          <a:effectLst/>
                        </a:rPr>
                        <a:t>burden</a:t>
                      </a:r>
                      <a:endParaRPr lang="en-US" sz="1600" b="0" i="0" u="none" strike="noStrike" dirty="0">
                        <a:solidFill>
                          <a:srgbClr val="000000"/>
                        </a:solidFill>
                        <a:effectLst/>
                        <a:latin typeface="맑은 고딕" panose="020B0503020000020004" pitchFamily="50" charset="-127"/>
                        <a:ea typeface="맑은 고딕" panose="020B0503020000020004" pitchFamily="50" charset="-127"/>
                      </a:endParaRPr>
                    </a:p>
                  </a:txBody>
                  <a:tcPr marL="4572" marR="4572" marT="4572" marB="0" anchor="ctr"/>
                </a:tc>
                <a:tc>
                  <a:txBody>
                    <a:bodyPr/>
                    <a:lstStyle/>
                    <a:p>
                      <a:pPr algn="ctr" fontAlgn="b"/>
                      <a:r>
                        <a:rPr lang="en-US" sz="1600" u="none" strike="noStrike" dirty="0">
                          <a:effectLst/>
                        </a:rPr>
                        <a:t>19% AF </a:t>
                      </a:r>
                      <a:endParaRPr lang="en-US" sz="1600" u="none" strike="noStrike" dirty="0" smtClean="0">
                        <a:effectLst/>
                      </a:endParaRPr>
                    </a:p>
                    <a:p>
                      <a:pPr algn="ctr" fontAlgn="b"/>
                      <a:r>
                        <a:rPr lang="en-US" sz="1600" u="none" strike="noStrike" dirty="0" smtClean="0">
                          <a:effectLst/>
                        </a:rPr>
                        <a:t>burden</a:t>
                      </a:r>
                      <a:endParaRPr lang="en-US" sz="1600" b="0" i="0" u="none" strike="noStrike" dirty="0">
                        <a:solidFill>
                          <a:srgbClr val="000000"/>
                        </a:solidFill>
                        <a:effectLst/>
                        <a:latin typeface="맑은 고딕" panose="020B0503020000020004" pitchFamily="50" charset="-127"/>
                        <a:ea typeface="맑은 고딕" panose="020B0503020000020004" pitchFamily="50" charset="-127"/>
                      </a:endParaRPr>
                    </a:p>
                  </a:txBody>
                  <a:tcPr marL="4572" marR="4572" marT="4572" marB="0" anchor="ctr"/>
                </a:tc>
                <a:tc>
                  <a:txBody>
                    <a:bodyPr/>
                    <a:lstStyle/>
                    <a:p>
                      <a:pPr algn="ctr" fontAlgn="b"/>
                      <a:r>
                        <a:rPr lang="en-US" sz="1600" u="none" strike="noStrike" dirty="0">
                          <a:effectLst/>
                        </a:rPr>
                        <a:t>NS</a:t>
                      </a:r>
                      <a:endParaRPr lang="en-US" sz="1600" b="0" i="0" u="none" strike="noStrike" dirty="0">
                        <a:solidFill>
                          <a:srgbClr val="000000"/>
                        </a:solidFill>
                        <a:effectLst/>
                        <a:latin typeface="맑은 고딕" panose="020B0503020000020004" pitchFamily="50" charset="-127"/>
                        <a:ea typeface="맑은 고딕" panose="020B0503020000020004" pitchFamily="50" charset="-127"/>
                      </a:endParaRPr>
                    </a:p>
                  </a:txBody>
                  <a:tcPr marL="4572" marR="4572" marT="4572" marB="0" anchor="ctr"/>
                </a:tc>
                <a:tc>
                  <a:txBody>
                    <a:bodyPr/>
                    <a:lstStyle/>
                    <a:p>
                      <a:pPr algn="ctr" fontAlgn="b"/>
                      <a:r>
                        <a:rPr lang="en-US" altLang="ko-KR" sz="1600" u="none" strike="noStrike" dirty="0">
                          <a:effectLst/>
                        </a:rPr>
                        <a:t>17%</a:t>
                      </a:r>
                      <a:endParaRPr lang="en-US" altLang="ko-KR" sz="1600" b="0" i="0" u="none" strike="noStrike" dirty="0">
                        <a:solidFill>
                          <a:srgbClr val="000000"/>
                        </a:solidFill>
                        <a:effectLst/>
                        <a:latin typeface="맑은 고딕" panose="020B0503020000020004" pitchFamily="50" charset="-127"/>
                        <a:ea typeface="맑은 고딕" panose="020B0503020000020004" pitchFamily="50" charset="-127"/>
                      </a:endParaRPr>
                    </a:p>
                  </a:txBody>
                  <a:tcPr marL="4572" marR="4572" marT="4572" marB="0" anchor="ctr"/>
                </a:tc>
                <a:tc>
                  <a:txBody>
                    <a:bodyPr/>
                    <a:lstStyle/>
                    <a:p>
                      <a:pPr algn="ctr" fontAlgn="b"/>
                      <a:r>
                        <a:rPr lang="en-US" altLang="ko-KR" sz="1600" u="none" strike="noStrike">
                          <a:effectLst/>
                        </a:rPr>
                        <a:t>15%</a:t>
                      </a:r>
                      <a:endParaRPr lang="en-US" altLang="ko-KR" sz="1600" b="0" i="0" u="none" strike="noStrike">
                        <a:solidFill>
                          <a:srgbClr val="000000"/>
                        </a:solidFill>
                        <a:effectLst/>
                        <a:latin typeface="맑은 고딕" panose="020B0503020000020004" pitchFamily="50" charset="-127"/>
                        <a:ea typeface="맑은 고딕" panose="020B0503020000020004" pitchFamily="50" charset="-127"/>
                      </a:endParaRPr>
                    </a:p>
                  </a:txBody>
                  <a:tcPr marL="4572" marR="4572" marT="4572" marB="0" anchor="ctr"/>
                </a:tc>
              </a:tr>
              <a:tr h="1008112">
                <a:tc>
                  <a:txBody>
                    <a:bodyPr/>
                    <a:lstStyle/>
                    <a:p>
                      <a:pPr algn="ctr" fontAlgn="b"/>
                      <a:r>
                        <a:rPr lang="en-US" sz="1600" u="none" strike="noStrike" dirty="0">
                          <a:effectLst/>
                        </a:rPr>
                        <a:t>Freedom from detectable AF</a:t>
                      </a:r>
                      <a:r>
                        <a:rPr lang="en-US" sz="1600" u="none" strike="noStrike" dirty="0" smtClean="0">
                          <a:effectLst/>
                        </a:rPr>
                        <a:t>,</a:t>
                      </a:r>
                    </a:p>
                    <a:p>
                      <a:pPr algn="ctr" fontAlgn="b"/>
                      <a:r>
                        <a:rPr lang="en-US" sz="1600" u="none" strike="noStrike" dirty="0" smtClean="0">
                          <a:effectLst/>
                        </a:rPr>
                        <a:t>flutter</a:t>
                      </a:r>
                      <a:r>
                        <a:rPr lang="en-US" sz="1600" u="none" strike="noStrike" dirty="0">
                          <a:effectLst/>
                        </a:rPr>
                        <a:t>, tachycardia </a:t>
                      </a:r>
                      <a:endParaRPr lang="en-US" sz="1600" b="0" i="0" u="none" strike="noStrike" dirty="0">
                        <a:solidFill>
                          <a:srgbClr val="000000"/>
                        </a:solidFill>
                        <a:effectLst/>
                        <a:latin typeface="맑은 고딕" panose="020B0503020000020004" pitchFamily="50" charset="-127"/>
                        <a:ea typeface="맑은 고딕" panose="020B0503020000020004" pitchFamily="50" charset="-127"/>
                      </a:endParaRPr>
                    </a:p>
                  </a:txBody>
                  <a:tcPr marL="4572" marR="4572" marT="4572" marB="0" anchor="ctr"/>
                </a:tc>
                <a:tc>
                  <a:txBody>
                    <a:bodyPr/>
                    <a:lstStyle/>
                    <a:p>
                      <a:pPr algn="ctr" fontAlgn="b"/>
                      <a:r>
                        <a:rPr lang="en-US" altLang="ko-KR" sz="1600" u="none" strike="noStrike" dirty="0">
                          <a:effectLst/>
                        </a:rPr>
                        <a:t>45%</a:t>
                      </a:r>
                      <a:endParaRPr lang="en-US" altLang="ko-KR" sz="1600" b="0" i="0" u="none" strike="noStrike" dirty="0">
                        <a:solidFill>
                          <a:srgbClr val="000000"/>
                        </a:solidFill>
                        <a:effectLst/>
                        <a:latin typeface="맑은 고딕" panose="020B0503020000020004" pitchFamily="50" charset="-127"/>
                        <a:ea typeface="맑은 고딕" panose="020B0503020000020004" pitchFamily="50" charset="-127"/>
                      </a:endParaRPr>
                    </a:p>
                  </a:txBody>
                  <a:tcPr marL="4572" marR="4572" marT="4572" marB="0" anchor="ctr"/>
                </a:tc>
                <a:tc>
                  <a:txBody>
                    <a:bodyPr/>
                    <a:lstStyle/>
                    <a:p>
                      <a:pPr algn="ctr" fontAlgn="b"/>
                      <a:r>
                        <a:rPr lang="en-US" altLang="ko-KR" sz="1600" u="none" strike="noStrike">
                          <a:effectLst/>
                        </a:rPr>
                        <a:t>28%</a:t>
                      </a:r>
                      <a:endParaRPr lang="en-US" altLang="ko-KR" sz="1600" b="0" i="0" u="none" strike="noStrike">
                        <a:solidFill>
                          <a:srgbClr val="000000"/>
                        </a:solidFill>
                        <a:effectLst/>
                        <a:latin typeface="맑은 고딕" panose="020B0503020000020004" pitchFamily="50" charset="-127"/>
                        <a:ea typeface="맑은 고딕" panose="020B0503020000020004" pitchFamily="50" charset="-127"/>
                      </a:endParaRPr>
                    </a:p>
                  </a:txBody>
                  <a:tcPr marL="4572" marR="4572" marT="4572" marB="0" anchor="ctr"/>
                </a:tc>
                <a:tc>
                  <a:txBody>
                    <a:bodyPr/>
                    <a:lstStyle/>
                    <a:p>
                      <a:pPr algn="ctr" fontAlgn="b"/>
                      <a:r>
                        <a:rPr lang="en-US" altLang="ko-KR" sz="1600" u="none" strike="noStrike">
                          <a:effectLst/>
                        </a:rPr>
                        <a:t>0.02</a:t>
                      </a:r>
                      <a:endParaRPr lang="en-US" altLang="ko-KR" sz="1600" b="0" i="0" u="none" strike="noStrike">
                        <a:solidFill>
                          <a:srgbClr val="000000"/>
                        </a:solidFill>
                        <a:effectLst/>
                        <a:latin typeface="맑은 고딕" panose="020B0503020000020004" pitchFamily="50" charset="-127"/>
                        <a:ea typeface="맑은 고딕" panose="020B0503020000020004" pitchFamily="50" charset="-127"/>
                      </a:endParaRPr>
                    </a:p>
                  </a:txBody>
                  <a:tcPr marL="4572" marR="4572" marT="4572" marB="0" anchor="ctr"/>
                </a:tc>
                <a:tc>
                  <a:txBody>
                    <a:bodyPr/>
                    <a:lstStyle/>
                    <a:p>
                      <a:pPr algn="ctr" fontAlgn="b"/>
                      <a:r>
                        <a:rPr lang="en-US" altLang="ko-KR" sz="1600" u="none" strike="noStrike" dirty="0">
                          <a:effectLst/>
                        </a:rPr>
                        <a:t>9%</a:t>
                      </a:r>
                      <a:endParaRPr lang="en-US" altLang="ko-KR" sz="1600" b="0" i="0" u="none" strike="noStrike" dirty="0">
                        <a:solidFill>
                          <a:srgbClr val="000000"/>
                        </a:solidFill>
                        <a:effectLst/>
                        <a:latin typeface="맑은 고딕" panose="020B0503020000020004" pitchFamily="50" charset="-127"/>
                        <a:ea typeface="맑은 고딕" panose="020B0503020000020004" pitchFamily="50" charset="-127"/>
                      </a:endParaRPr>
                    </a:p>
                  </a:txBody>
                  <a:tcPr marL="4572" marR="4572" marT="4572" marB="0" anchor="ctr"/>
                </a:tc>
                <a:tc>
                  <a:txBody>
                    <a:bodyPr/>
                    <a:lstStyle/>
                    <a:p>
                      <a:pPr algn="ctr" fontAlgn="b"/>
                      <a:r>
                        <a:rPr lang="en-US" altLang="ko-KR" sz="1600" u="none" strike="noStrike" dirty="0">
                          <a:effectLst/>
                        </a:rPr>
                        <a:t>4.9%</a:t>
                      </a:r>
                      <a:endParaRPr lang="en-US" altLang="ko-KR" sz="1600" b="0" i="0" u="none" strike="noStrike" dirty="0">
                        <a:solidFill>
                          <a:srgbClr val="000000"/>
                        </a:solidFill>
                        <a:effectLst/>
                        <a:latin typeface="맑은 고딕" panose="020B0503020000020004" pitchFamily="50" charset="-127"/>
                        <a:ea typeface="맑은 고딕" panose="020B0503020000020004" pitchFamily="50" charset="-127"/>
                      </a:endParaRPr>
                    </a:p>
                  </a:txBody>
                  <a:tcPr marL="4572" marR="4572" marT="4572" marB="0" anchor="ctr"/>
                </a:tc>
              </a:tr>
            </a:tbl>
          </a:graphicData>
        </a:graphic>
      </p:graphicFrame>
      <p:sp>
        <p:nvSpPr>
          <p:cNvPr id="2" name="직사각형 1"/>
          <p:cNvSpPr/>
          <p:nvPr/>
        </p:nvSpPr>
        <p:spPr>
          <a:xfrm>
            <a:off x="107504" y="5214068"/>
            <a:ext cx="8640960" cy="1400383"/>
          </a:xfrm>
          <a:prstGeom prst="rect">
            <a:avLst/>
          </a:prstGeom>
        </p:spPr>
        <p:txBody>
          <a:bodyPr wrap="square">
            <a:spAutoFit/>
          </a:bodyPr>
          <a:lstStyle/>
          <a:p>
            <a:pPr>
              <a:spcAft>
                <a:spcPts val="600"/>
              </a:spcAft>
            </a:pPr>
            <a:r>
              <a:rPr lang="en-US" altLang="ko-KR" sz="1600" dirty="0" smtClean="0">
                <a:ea typeface="Arial" panose="020B0604020202020204" pitchFamily="34" charset="0"/>
              </a:rPr>
              <a:t>MANTRA-PAF negative result might </a:t>
            </a:r>
            <a:r>
              <a:rPr lang="en-US" altLang="ko-KR" sz="1600" dirty="0">
                <a:ea typeface="Arial" panose="020B0604020202020204" pitchFamily="34" charset="0"/>
              </a:rPr>
              <a:t>be explained by the ablation techniques with discretional circumferential ablation without confirmation of PVI with a circular mapping catheter as well as by the choice of reduction in AF burden on 7-day </a:t>
            </a:r>
            <a:r>
              <a:rPr lang="en-US" altLang="ko-KR" sz="1600" dirty="0" err="1">
                <a:ea typeface="Arial" panose="020B0604020202020204" pitchFamily="34" charset="0"/>
              </a:rPr>
              <a:t>Holter</a:t>
            </a:r>
            <a:r>
              <a:rPr lang="en-US" altLang="ko-KR" sz="1600" dirty="0">
                <a:ea typeface="Arial" panose="020B0604020202020204" pitchFamily="34" charset="0"/>
              </a:rPr>
              <a:t> as a primary endpoint. </a:t>
            </a:r>
            <a:endParaRPr lang="en-US" altLang="ko-KR" sz="1600" dirty="0" smtClean="0">
              <a:ea typeface="Arial" panose="020B0604020202020204" pitchFamily="34" charset="0"/>
            </a:endParaRPr>
          </a:p>
          <a:p>
            <a:r>
              <a:rPr lang="en-US" altLang="ko-KR" sz="1600" dirty="0" smtClean="0"/>
              <a:t>RAAFT:  Whether </a:t>
            </a:r>
            <a:r>
              <a:rPr lang="en-US" altLang="ko-KR" sz="1600" dirty="0"/>
              <a:t>such benefits extend to elderly patients with PAF, patients with associated </a:t>
            </a:r>
            <a:r>
              <a:rPr lang="en-US" altLang="ko-KR" sz="1600" dirty="0" smtClean="0"/>
              <a:t>SHD </a:t>
            </a:r>
            <a:r>
              <a:rPr lang="en-US" altLang="ko-KR" sz="1600" dirty="0"/>
              <a:t>or </a:t>
            </a:r>
            <a:r>
              <a:rPr lang="en-US" altLang="ko-KR" sz="1600" dirty="0" smtClean="0"/>
              <a:t>non-PAF, </a:t>
            </a:r>
            <a:r>
              <a:rPr lang="en-US" altLang="ko-KR" sz="1600" dirty="0"/>
              <a:t>is still controversial.</a:t>
            </a:r>
            <a:endParaRPr lang="ko-KR" altLang="en-US" sz="1600" dirty="0"/>
          </a:p>
        </p:txBody>
      </p:sp>
      <p:pic>
        <p:nvPicPr>
          <p:cNvPr id="6" name="그림 5"/>
          <p:cNvPicPr>
            <a:picLocks noChangeAspect="1"/>
          </p:cNvPicPr>
          <p:nvPr/>
        </p:nvPicPr>
        <p:blipFill>
          <a:blip r:embed="rId2"/>
          <a:stretch>
            <a:fillRect/>
          </a:stretch>
        </p:blipFill>
        <p:spPr>
          <a:xfrm>
            <a:off x="513910" y="620688"/>
            <a:ext cx="574067" cy="581789"/>
          </a:xfrm>
          <a:prstGeom prst="rect">
            <a:avLst/>
          </a:prstGeom>
        </p:spPr>
      </p:pic>
    </p:spTree>
    <p:extLst>
      <p:ext uri="{BB962C8B-B14F-4D97-AF65-F5344CB8AC3E}">
        <p14:creationId xmlns:p14="http://schemas.microsoft.com/office/powerpoint/2010/main" val="418076539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표 1"/>
          <p:cNvGraphicFramePr>
            <a:graphicFrameLocks noGrp="1"/>
          </p:cNvGraphicFramePr>
          <p:nvPr>
            <p:extLst>
              <p:ext uri="{D42A27DB-BD31-4B8C-83A1-F6EECF244321}">
                <p14:modId xmlns:p14="http://schemas.microsoft.com/office/powerpoint/2010/main" val="1765431559"/>
              </p:ext>
            </p:extLst>
          </p:nvPr>
        </p:nvGraphicFramePr>
        <p:xfrm>
          <a:off x="107504" y="476673"/>
          <a:ext cx="8893088" cy="5291044"/>
        </p:xfrm>
        <a:graphic>
          <a:graphicData uri="http://schemas.openxmlformats.org/drawingml/2006/table">
            <a:tbl>
              <a:tblPr firstRow="1" firstCol="1" bandRow="1">
                <a:tableStyleId>{69CF1AB2-1976-4502-BF36-3FF5EA218861}</a:tableStyleId>
              </a:tblPr>
              <a:tblGrid>
                <a:gridCol w="2142288">
                  <a:extLst>
                    <a:ext uri="{9D8B030D-6E8A-4147-A177-3AD203B41FA5}">
                      <a16:colId xmlns="" xmlns:a16="http://schemas.microsoft.com/office/drawing/2014/main" val="4241351443"/>
                    </a:ext>
                  </a:extLst>
                </a:gridCol>
                <a:gridCol w="522008">
                  <a:extLst>
                    <a:ext uri="{9D8B030D-6E8A-4147-A177-3AD203B41FA5}">
                      <a16:colId xmlns="" xmlns:a16="http://schemas.microsoft.com/office/drawing/2014/main" val="3834866863"/>
                    </a:ext>
                  </a:extLst>
                </a:gridCol>
                <a:gridCol w="2142288">
                  <a:extLst>
                    <a:ext uri="{9D8B030D-6E8A-4147-A177-3AD203B41FA5}">
                      <a16:colId xmlns="" xmlns:a16="http://schemas.microsoft.com/office/drawing/2014/main" val="2059825506"/>
                    </a:ext>
                  </a:extLst>
                </a:gridCol>
                <a:gridCol w="432048">
                  <a:extLst>
                    <a:ext uri="{9D8B030D-6E8A-4147-A177-3AD203B41FA5}">
                      <a16:colId xmlns="" xmlns:a16="http://schemas.microsoft.com/office/drawing/2014/main" val="3374580670"/>
                    </a:ext>
                  </a:extLst>
                </a:gridCol>
                <a:gridCol w="864096">
                  <a:extLst>
                    <a:ext uri="{9D8B030D-6E8A-4147-A177-3AD203B41FA5}">
                      <a16:colId xmlns="" xmlns:a16="http://schemas.microsoft.com/office/drawing/2014/main" val="2451646002"/>
                    </a:ext>
                  </a:extLst>
                </a:gridCol>
                <a:gridCol w="1368152">
                  <a:extLst>
                    <a:ext uri="{9D8B030D-6E8A-4147-A177-3AD203B41FA5}">
                      <a16:colId xmlns="" xmlns:a16="http://schemas.microsoft.com/office/drawing/2014/main" val="3011047178"/>
                    </a:ext>
                  </a:extLst>
                </a:gridCol>
                <a:gridCol w="1422208">
                  <a:extLst>
                    <a:ext uri="{9D8B030D-6E8A-4147-A177-3AD203B41FA5}">
                      <a16:colId xmlns="" xmlns:a16="http://schemas.microsoft.com/office/drawing/2014/main" val="2523762409"/>
                    </a:ext>
                  </a:extLst>
                </a:gridCol>
              </a:tblGrid>
              <a:tr h="1068711">
                <a:tc gridSpan="7">
                  <a:txBody>
                    <a:bodyPr/>
                    <a:lstStyle/>
                    <a:p>
                      <a:pPr algn="ctr" fontAlgn="b"/>
                      <a:r>
                        <a:rPr lang="en-US" sz="3200" b="1" i="0" u="none" strike="noStrike" dirty="0" smtClean="0">
                          <a:solidFill>
                            <a:schemeClr val="bg1"/>
                          </a:solidFill>
                          <a:effectLst/>
                          <a:latin typeface="+mn-lt"/>
                          <a:ea typeface="맑은 고딕" panose="020B0503020000020004" pitchFamily="50" charset="-127"/>
                        </a:rPr>
                        <a:t>Other Paroxysmal AF Ablation Trials</a:t>
                      </a:r>
                      <a:endParaRPr lang="en-US" sz="3200" b="1" i="0" u="none" strike="noStrike" dirty="0">
                        <a:solidFill>
                          <a:schemeClr val="bg1"/>
                        </a:solidFill>
                        <a:effectLst/>
                        <a:latin typeface="+mn-lt"/>
                        <a:ea typeface="맑은 고딕" panose="020B0503020000020004" pitchFamily="50" charset="-127"/>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algn="ctr" fontAlgn="b"/>
                      <a:endParaRPr lang="en-US" sz="1050" b="1" i="0" u="none" strike="noStrike" dirty="0">
                        <a:solidFill>
                          <a:schemeClr val="tx1"/>
                        </a:solidFill>
                        <a:effectLst/>
                        <a:latin typeface="+mn-lt"/>
                        <a:ea typeface="맑은 고딕" panose="020B0503020000020004" pitchFamily="50" charset="-127"/>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tc hMerge="1">
                  <a:txBody>
                    <a:bodyPr/>
                    <a:lstStyle/>
                    <a:p>
                      <a:pPr algn="ctr" fontAlgn="b"/>
                      <a:endParaRPr lang="en-US" sz="1050" b="1" i="0" u="none" strike="noStrike" dirty="0">
                        <a:solidFill>
                          <a:schemeClr val="tx1"/>
                        </a:solidFill>
                        <a:effectLst/>
                        <a:latin typeface="+mn-lt"/>
                        <a:ea typeface="맑은 고딕" panose="020B0503020000020004" pitchFamily="50" charset="-127"/>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tc hMerge="1">
                  <a:txBody>
                    <a:bodyPr/>
                    <a:lstStyle/>
                    <a:p>
                      <a:pPr algn="ctr" fontAlgn="b"/>
                      <a:endParaRPr lang="en-US" sz="1050" b="1" i="0" u="none" strike="noStrike" dirty="0">
                        <a:solidFill>
                          <a:schemeClr val="tx1"/>
                        </a:solidFill>
                        <a:effectLst/>
                        <a:latin typeface="+mn-lt"/>
                        <a:ea typeface="맑은 고딕" panose="020B0503020000020004" pitchFamily="50" charset="-127"/>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extLst>
                  <a:ext uri="{0D108BD9-81ED-4DB2-BD59-A6C34878D82A}">
                    <a16:rowId xmlns="" xmlns:a16="http://schemas.microsoft.com/office/drawing/2014/main" val="3825864422"/>
                  </a:ext>
                </a:extLst>
              </a:tr>
              <a:tr h="412807">
                <a:tc>
                  <a:txBody>
                    <a:bodyPr/>
                    <a:lstStyle/>
                    <a:p>
                      <a:pPr algn="ctr" fontAlgn="b"/>
                      <a:r>
                        <a:rPr lang="en-US" sz="1800" b="1" i="0" u="none" strike="noStrike" dirty="0">
                          <a:solidFill>
                            <a:schemeClr val="bg1"/>
                          </a:solidFill>
                          <a:effectLst/>
                          <a:latin typeface="+mn-lt"/>
                          <a:ea typeface="맑은 고딕" panose="020B0503020000020004" pitchFamily="50" charset="-127"/>
                        </a:rPr>
                        <a:t>Trial</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tc>
                  <a:txBody>
                    <a:bodyPr/>
                    <a:lstStyle/>
                    <a:p>
                      <a:pPr algn="ctr" fontAlgn="b"/>
                      <a:r>
                        <a:rPr lang="en-US" sz="1800" b="1" i="0" u="none" strike="noStrike" dirty="0">
                          <a:solidFill>
                            <a:schemeClr val="bg1"/>
                          </a:solidFill>
                          <a:effectLst/>
                          <a:latin typeface="+mn-lt"/>
                          <a:ea typeface="맑은 고딕" panose="020B0503020000020004" pitchFamily="50" charset="-127"/>
                        </a:rPr>
                        <a:t>Year</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tc>
                  <a:txBody>
                    <a:bodyPr/>
                    <a:lstStyle/>
                    <a:p>
                      <a:pPr algn="ctr" fontAlgn="b"/>
                      <a:r>
                        <a:rPr lang="en-US" sz="1800" b="1" i="0" u="none" strike="noStrike" dirty="0">
                          <a:solidFill>
                            <a:schemeClr val="bg1"/>
                          </a:solidFill>
                          <a:effectLst/>
                          <a:latin typeface="+mn-lt"/>
                          <a:ea typeface="맑은 고딕" panose="020B0503020000020004" pitchFamily="50" charset="-127"/>
                        </a:rPr>
                        <a:t>Type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tc>
                  <a:txBody>
                    <a:bodyPr/>
                    <a:lstStyle/>
                    <a:p>
                      <a:pPr algn="ctr" fontAlgn="b"/>
                      <a:r>
                        <a:rPr lang="en-US" sz="1800" b="1" i="1" u="none" strike="noStrike" dirty="0">
                          <a:solidFill>
                            <a:schemeClr val="bg1"/>
                          </a:solidFill>
                          <a:effectLst/>
                          <a:latin typeface="+mn-lt"/>
                          <a:ea typeface="맑은 고딕" panose="020B0503020000020004" pitchFamily="50" charset="-127"/>
                        </a:rPr>
                        <a:t>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tc>
                  <a:txBody>
                    <a:bodyPr/>
                    <a:lstStyle/>
                    <a:p>
                      <a:pPr algn="ctr" fontAlgn="b"/>
                      <a:r>
                        <a:rPr lang="en-US" sz="1800" b="1" i="0" u="none" strike="noStrike" dirty="0">
                          <a:solidFill>
                            <a:schemeClr val="bg1"/>
                          </a:solidFill>
                          <a:effectLst/>
                          <a:latin typeface="+mn-lt"/>
                          <a:ea typeface="맑은 고딕" panose="020B0503020000020004" pitchFamily="50" charset="-127"/>
                        </a:rPr>
                        <a:t>AF type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tc>
                  <a:txBody>
                    <a:bodyPr/>
                    <a:lstStyle/>
                    <a:p>
                      <a:pPr algn="ctr" fontAlgn="b"/>
                      <a:r>
                        <a:rPr lang="en-US" sz="1800" b="1" i="0" u="none" strike="noStrike" dirty="0">
                          <a:solidFill>
                            <a:schemeClr val="bg1"/>
                          </a:solidFill>
                          <a:effectLst/>
                          <a:latin typeface="+mn-lt"/>
                          <a:ea typeface="맑은 고딕" panose="020B0503020000020004" pitchFamily="50" charset="-127"/>
                        </a:rPr>
                        <a:t>Ablation </a:t>
                      </a:r>
                      <a:endParaRPr lang="en-US" sz="1800" b="1" i="0" u="none" strike="noStrike" dirty="0" smtClean="0">
                        <a:solidFill>
                          <a:schemeClr val="bg1"/>
                        </a:solidFill>
                        <a:effectLst/>
                        <a:latin typeface="+mn-lt"/>
                        <a:ea typeface="맑은 고딕" panose="020B0503020000020004" pitchFamily="50" charset="-127"/>
                      </a:endParaRPr>
                    </a:p>
                    <a:p>
                      <a:pPr algn="ctr" fontAlgn="b"/>
                      <a:r>
                        <a:rPr lang="en-US" sz="1800" b="1" i="0" u="none" strike="noStrike" dirty="0" smtClean="0">
                          <a:solidFill>
                            <a:schemeClr val="bg1"/>
                          </a:solidFill>
                          <a:effectLst/>
                          <a:latin typeface="+mn-lt"/>
                          <a:ea typeface="맑은 고딕" panose="020B0503020000020004" pitchFamily="50" charset="-127"/>
                        </a:rPr>
                        <a:t>strategy</a:t>
                      </a:r>
                      <a:endParaRPr lang="en-US" sz="1800" b="1" i="0" u="none" strike="noStrike" dirty="0">
                        <a:solidFill>
                          <a:schemeClr val="bg1"/>
                        </a:solidFill>
                        <a:effectLst/>
                        <a:latin typeface="+mn-lt"/>
                        <a:ea typeface="맑은 고딕" panose="020B0503020000020004" pitchFamily="50" charset="-127"/>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tc>
                  <a:txBody>
                    <a:bodyPr/>
                    <a:lstStyle/>
                    <a:p>
                      <a:pPr algn="ctr" fontAlgn="b"/>
                      <a:r>
                        <a:rPr lang="en-US" sz="1800" b="1" i="0" u="none" strike="noStrike" dirty="0">
                          <a:solidFill>
                            <a:schemeClr val="bg1"/>
                          </a:solidFill>
                          <a:effectLst/>
                          <a:latin typeface="+mn-lt"/>
                          <a:ea typeface="맑은 고딕" panose="020B0503020000020004" pitchFamily="50" charset="-127"/>
                        </a:rPr>
                        <a:t>Initial time </a:t>
                      </a:r>
                      <a:r>
                        <a:rPr lang="en-US" sz="1800" b="1" i="0" u="none" strike="noStrike" dirty="0" smtClean="0">
                          <a:solidFill>
                            <a:schemeClr val="bg1"/>
                          </a:solidFill>
                          <a:effectLst/>
                          <a:latin typeface="+mn-lt"/>
                          <a:ea typeface="맑은 고딕" panose="020B0503020000020004" pitchFamily="50" charset="-127"/>
                        </a:rPr>
                        <a:t>     frame</a:t>
                      </a:r>
                      <a:endParaRPr lang="en-US" sz="1800" b="1" i="0" u="none" strike="noStrike" dirty="0">
                        <a:solidFill>
                          <a:schemeClr val="bg1"/>
                        </a:solidFill>
                        <a:effectLst/>
                        <a:latin typeface="+mn-lt"/>
                        <a:ea typeface="맑은 고딕" panose="020B0503020000020004" pitchFamily="50" charset="-127"/>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extLst>
                  <a:ext uri="{0D108BD9-81ED-4DB2-BD59-A6C34878D82A}">
                    <a16:rowId xmlns="" xmlns:a16="http://schemas.microsoft.com/office/drawing/2014/main" val="4275264259"/>
                  </a:ext>
                </a:extLst>
              </a:tr>
              <a:tr h="495180">
                <a:tc>
                  <a:txBody>
                    <a:bodyPr/>
                    <a:lstStyle/>
                    <a:p>
                      <a:pPr algn="ctr" fontAlgn="b"/>
                      <a:r>
                        <a:rPr lang="en-US" sz="1400" b="0" i="0" u="none" strike="noStrike" dirty="0">
                          <a:solidFill>
                            <a:srgbClr val="000000"/>
                          </a:solidFill>
                          <a:effectLst/>
                          <a:latin typeface="+mn-lt"/>
                          <a:ea typeface="맑은 고딕" panose="020B0503020000020004" pitchFamily="50" charset="-127"/>
                        </a:rPr>
                        <a:t>JACC 2006; 48: </a:t>
                      </a:r>
                      <a:r>
                        <a:rPr lang="en-US" sz="1400" b="0" i="0" u="none" strike="noStrike" dirty="0" smtClean="0">
                          <a:solidFill>
                            <a:srgbClr val="000000"/>
                          </a:solidFill>
                          <a:effectLst/>
                          <a:latin typeface="+mn-lt"/>
                          <a:ea typeface="맑은 고딕" panose="020B0503020000020004" pitchFamily="50" charset="-127"/>
                        </a:rPr>
                        <a:t>2340-2347 </a:t>
                      </a:r>
                    </a:p>
                    <a:p>
                      <a:pPr algn="ctr" fontAlgn="b"/>
                      <a:r>
                        <a:rPr lang="en-US" sz="1600" b="0" i="0" u="none" strike="noStrike" dirty="0" smtClean="0">
                          <a:solidFill>
                            <a:srgbClr val="000000"/>
                          </a:solidFill>
                          <a:effectLst/>
                          <a:latin typeface="+mn-lt"/>
                          <a:ea typeface="맑은 고딕" panose="020B0503020000020004" pitchFamily="50" charset="-127"/>
                        </a:rPr>
                        <a:t>(</a:t>
                      </a:r>
                      <a:r>
                        <a:rPr lang="en-US" sz="1600" b="0" i="0" u="none" strike="noStrike" dirty="0">
                          <a:solidFill>
                            <a:srgbClr val="000000"/>
                          </a:solidFill>
                          <a:effectLst/>
                          <a:latin typeface="+mn-lt"/>
                          <a:ea typeface="맑은 고딕" panose="020B0503020000020004" pitchFamily="50" charset="-127"/>
                        </a:rPr>
                        <a:t>APAF</a:t>
                      </a:r>
                      <a:r>
                        <a:rPr lang="en-US" sz="1600" b="0" i="0" u="none" strike="noStrike" dirty="0" smtClean="0">
                          <a:solidFill>
                            <a:srgbClr val="000000"/>
                          </a:solidFill>
                          <a:effectLst/>
                          <a:latin typeface="+mn-lt"/>
                          <a:ea typeface="맑은 고딕" panose="020B0503020000020004" pitchFamily="50" charset="-127"/>
                        </a:rPr>
                        <a:t>)</a:t>
                      </a:r>
                      <a:endParaRPr lang="en-US" sz="1600" b="0" i="0" u="none" strike="noStrike" dirty="0">
                        <a:solidFill>
                          <a:srgbClr val="000000"/>
                        </a:solidFill>
                        <a:effectLst/>
                        <a:latin typeface="+mn-lt"/>
                        <a:ea typeface="맑은 고딕" panose="020B0503020000020004" pitchFamily="50" charset="-127"/>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600" b="0" i="0" u="none" strike="noStrike">
                          <a:solidFill>
                            <a:srgbClr val="000000"/>
                          </a:solidFill>
                          <a:effectLst/>
                          <a:latin typeface="+mn-lt"/>
                          <a:ea typeface="맑은 고딕" panose="020B0503020000020004" pitchFamily="50" charset="-127"/>
                        </a:rPr>
                        <a:t>2006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dirty="0">
                          <a:solidFill>
                            <a:srgbClr val="000000"/>
                          </a:solidFill>
                          <a:effectLst/>
                          <a:latin typeface="+mn-lt"/>
                          <a:ea typeface="맑은 고딕" panose="020B0503020000020004" pitchFamily="50" charset="-127"/>
                        </a:rPr>
                        <a:t>Randomized to drug </a:t>
                      </a:r>
                      <a:r>
                        <a:rPr lang="en-US" sz="1600" b="0" i="0" u="none" strike="noStrike" dirty="0" smtClean="0">
                          <a:solidFill>
                            <a:srgbClr val="000000"/>
                          </a:solidFill>
                          <a:effectLst/>
                          <a:latin typeface="+mn-lt"/>
                          <a:ea typeface="맑은 고딕" panose="020B0503020000020004" pitchFamily="50" charset="-127"/>
                        </a:rPr>
                        <a:t>       single </a:t>
                      </a:r>
                      <a:r>
                        <a:rPr lang="en-US" sz="1600" b="0" i="0" u="none" strike="noStrike" dirty="0">
                          <a:solidFill>
                            <a:srgbClr val="000000"/>
                          </a:solidFill>
                          <a:effectLst/>
                          <a:latin typeface="+mn-lt"/>
                          <a:ea typeface="맑은 고딕" panose="020B0503020000020004" pitchFamily="50" charset="-127"/>
                        </a:rPr>
                        <a:t>center</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600" b="0" i="0" u="none" strike="noStrike">
                          <a:solidFill>
                            <a:srgbClr val="000000"/>
                          </a:solidFill>
                          <a:effectLst/>
                          <a:latin typeface="+mn-lt"/>
                          <a:ea typeface="맑은 고딕" panose="020B0503020000020004" pitchFamily="50" charset="-127"/>
                        </a:rPr>
                        <a:t>198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dirty="0" smtClean="0">
                          <a:solidFill>
                            <a:srgbClr val="000000"/>
                          </a:solidFill>
                          <a:effectLst/>
                          <a:latin typeface="+mn-lt"/>
                          <a:ea typeface="맑은 고딕" panose="020B0503020000020004" pitchFamily="50" charset="-127"/>
                        </a:rPr>
                        <a:t>PAF</a:t>
                      </a:r>
                      <a:endParaRPr lang="en-US" sz="1600" b="0" i="0" u="none" strike="noStrike" dirty="0">
                        <a:solidFill>
                          <a:srgbClr val="000000"/>
                        </a:solidFill>
                        <a:effectLst/>
                        <a:latin typeface="+mn-lt"/>
                        <a:ea typeface="맑은 고딕" panose="020B0503020000020004" pitchFamily="50" charset="-127"/>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dirty="0">
                          <a:solidFill>
                            <a:srgbClr val="000000"/>
                          </a:solidFill>
                          <a:effectLst/>
                          <a:latin typeface="+mn-lt"/>
                          <a:ea typeface="맑은 고딕" panose="020B0503020000020004" pitchFamily="50" charset="-127"/>
                        </a:rPr>
                        <a:t>PVI, mitral line and </a:t>
                      </a:r>
                      <a:endParaRPr lang="en-US" sz="1600" b="0" i="0" u="none" strike="noStrike" dirty="0" smtClean="0">
                        <a:solidFill>
                          <a:srgbClr val="000000"/>
                        </a:solidFill>
                        <a:effectLst/>
                        <a:latin typeface="+mn-lt"/>
                        <a:ea typeface="맑은 고딕" panose="020B0503020000020004" pitchFamily="50" charset="-127"/>
                      </a:endParaRPr>
                    </a:p>
                    <a:p>
                      <a:pPr algn="ctr" fontAlgn="b"/>
                      <a:r>
                        <a:rPr lang="en-US" sz="1600" b="0" i="0" u="none" strike="noStrike" dirty="0" smtClean="0">
                          <a:solidFill>
                            <a:srgbClr val="000000"/>
                          </a:solidFill>
                          <a:effectLst/>
                          <a:latin typeface="+mn-lt"/>
                          <a:ea typeface="맑은 고딕" panose="020B0503020000020004" pitchFamily="50" charset="-127"/>
                        </a:rPr>
                        <a:t>tricuspid </a:t>
                      </a:r>
                      <a:r>
                        <a:rPr lang="en-US" sz="1600" b="0" i="0" u="none" strike="noStrike" dirty="0">
                          <a:solidFill>
                            <a:srgbClr val="000000"/>
                          </a:solidFill>
                          <a:effectLst/>
                          <a:latin typeface="+mn-lt"/>
                          <a:ea typeface="맑은 고딕" panose="020B0503020000020004" pitchFamily="50" charset="-127"/>
                        </a:rPr>
                        <a:t>line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a:solidFill>
                            <a:srgbClr val="000000"/>
                          </a:solidFill>
                          <a:effectLst/>
                          <a:latin typeface="+mn-lt"/>
                          <a:ea typeface="맑은 고딕" panose="020B0503020000020004" pitchFamily="50" charset="-127"/>
                        </a:rPr>
                        <a:t>12 months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167941316"/>
                  </a:ext>
                </a:extLst>
              </a:tr>
              <a:tr h="580021">
                <a:tc>
                  <a:txBody>
                    <a:bodyPr/>
                    <a:lstStyle/>
                    <a:p>
                      <a:pPr algn="ctr" fontAlgn="b"/>
                      <a:r>
                        <a:rPr lang="en-US" sz="1600" b="0" i="0" u="none" strike="noStrike" dirty="0">
                          <a:solidFill>
                            <a:srgbClr val="000000"/>
                          </a:solidFill>
                          <a:effectLst/>
                          <a:latin typeface="+mn-lt"/>
                          <a:ea typeface="맑은 고딕" panose="020B0503020000020004" pitchFamily="50" charset="-127"/>
                        </a:rPr>
                        <a:t>Circulation 2008; 118: </a:t>
                      </a:r>
                      <a:r>
                        <a:rPr lang="en-US" sz="1600" b="0" i="0" u="none" strike="noStrike" dirty="0" smtClean="0">
                          <a:solidFill>
                            <a:srgbClr val="000000"/>
                          </a:solidFill>
                          <a:effectLst/>
                          <a:latin typeface="+mn-lt"/>
                          <a:ea typeface="맑은 고딕" panose="020B0503020000020004" pitchFamily="50" charset="-127"/>
                        </a:rPr>
                        <a:t>     2498-2505 </a:t>
                      </a:r>
                    </a:p>
                    <a:p>
                      <a:pPr algn="ctr" fontAlgn="b"/>
                      <a:r>
                        <a:rPr lang="en-US" sz="1600" b="0" i="0" u="none" strike="noStrike" dirty="0" smtClean="0">
                          <a:solidFill>
                            <a:srgbClr val="000000"/>
                          </a:solidFill>
                          <a:effectLst/>
                          <a:latin typeface="+mn-lt"/>
                          <a:ea typeface="맑은 고딕" panose="020B0503020000020004" pitchFamily="50" charset="-127"/>
                        </a:rPr>
                        <a:t>(</a:t>
                      </a:r>
                      <a:r>
                        <a:rPr lang="en-US" sz="1600" b="0" i="0" u="none" strike="noStrike" dirty="0">
                          <a:solidFill>
                            <a:srgbClr val="000000"/>
                          </a:solidFill>
                          <a:effectLst/>
                          <a:latin typeface="+mn-lt"/>
                          <a:ea typeface="맑은 고딕" panose="020B0503020000020004" pitchFamily="50" charset="-127"/>
                        </a:rPr>
                        <a:t>A4)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600" b="0" i="0" u="none" strike="noStrike">
                          <a:solidFill>
                            <a:srgbClr val="000000"/>
                          </a:solidFill>
                          <a:effectLst/>
                          <a:latin typeface="+mn-lt"/>
                          <a:ea typeface="맑은 고딕" panose="020B0503020000020004" pitchFamily="50" charset="-127"/>
                        </a:rPr>
                        <a:t>2008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dirty="0">
                          <a:solidFill>
                            <a:srgbClr val="000000"/>
                          </a:solidFill>
                          <a:effectLst/>
                          <a:latin typeface="+mn-lt"/>
                          <a:ea typeface="맑은 고딕" panose="020B0503020000020004" pitchFamily="50" charset="-127"/>
                        </a:rPr>
                        <a:t>Randomized to drug</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600" b="0" i="0" u="none" strike="noStrike">
                          <a:solidFill>
                            <a:srgbClr val="000000"/>
                          </a:solidFill>
                          <a:effectLst/>
                          <a:latin typeface="+mn-lt"/>
                          <a:ea typeface="맑은 고딕" panose="020B0503020000020004" pitchFamily="50" charset="-127"/>
                        </a:rPr>
                        <a:t>112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dirty="0" smtClean="0">
                          <a:solidFill>
                            <a:srgbClr val="000000"/>
                          </a:solidFill>
                          <a:effectLst/>
                          <a:latin typeface="+mn-lt"/>
                          <a:ea typeface="맑은 고딕" panose="020B0503020000020004" pitchFamily="50" charset="-127"/>
                        </a:rPr>
                        <a:t>PAF</a:t>
                      </a:r>
                      <a:endParaRPr lang="en-US" sz="1600" b="0" i="0" u="none" strike="noStrike" dirty="0">
                        <a:solidFill>
                          <a:srgbClr val="000000"/>
                        </a:solidFill>
                        <a:effectLst/>
                        <a:latin typeface="+mn-lt"/>
                        <a:ea typeface="맑은 고딕" panose="020B0503020000020004" pitchFamily="50" charset="-127"/>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fr-FR" sz="1600" b="0" i="0" u="none" strike="noStrike" dirty="0">
                          <a:solidFill>
                            <a:srgbClr val="000000"/>
                          </a:solidFill>
                          <a:effectLst/>
                          <a:latin typeface="+mn-lt"/>
                          <a:ea typeface="맑은 고딕" panose="020B0503020000020004" pitchFamily="50" charset="-127"/>
                        </a:rPr>
                        <a:t>PVI </a:t>
                      </a:r>
                      <a:endParaRPr lang="fr-FR" sz="1600" b="0" i="0" u="none" strike="noStrike" dirty="0" smtClean="0">
                        <a:solidFill>
                          <a:srgbClr val="000000"/>
                        </a:solidFill>
                        <a:effectLst/>
                        <a:latin typeface="+mn-lt"/>
                        <a:ea typeface="맑은 고딕" panose="020B0503020000020004" pitchFamily="50" charset="-127"/>
                      </a:endParaRPr>
                    </a:p>
                    <a:p>
                      <a:pPr algn="ctr" fontAlgn="b"/>
                      <a:r>
                        <a:rPr lang="fr-FR" sz="1600" b="0" i="0" u="none" strike="noStrike" dirty="0" smtClean="0">
                          <a:solidFill>
                            <a:srgbClr val="000000"/>
                          </a:solidFill>
                          <a:effectLst/>
                          <a:latin typeface="+mn-lt"/>
                          <a:ea typeface="맑은 고딕" panose="020B0503020000020004" pitchFamily="50" charset="-127"/>
                        </a:rPr>
                        <a:t>(</a:t>
                      </a:r>
                      <a:r>
                        <a:rPr lang="fr-FR" sz="1600" b="0" i="0" u="none" strike="noStrike" dirty="0">
                          <a:solidFill>
                            <a:srgbClr val="000000"/>
                          </a:solidFill>
                          <a:effectLst/>
                          <a:latin typeface="+mn-lt"/>
                          <a:ea typeface="맑은 고딕" panose="020B0503020000020004" pitchFamily="50" charset="-127"/>
                        </a:rPr>
                        <a:t>optional </a:t>
                      </a:r>
                      <a:r>
                        <a:rPr lang="fr-FR" sz="1600" b="0" i="0" u="none" strike="noStrike" dirty="0" smtClean="0">
                          <a:solidFill>
                            <a:srgbClr val="000000"/>
                          </a:solidFill>
                          <a:effectLst/>
                          <a:latin typeface="+mn-lt"/>
                          <a:ea typeface="맑은 고딕" panose="020B0503020000020004" pitchFamily="50" charset="-127"/>
                        </a:rPr>
                        <a:t>LA       </a:t>
                      </a:r>
                      <a:r>
                        <a:rPr lang="fr-FR" sz="1600" b="0" i="0" u="none" strike="noStrike" dirty="0">
                          <a:solidFill>
                            <a:srgbClr val="000000"/>
                          </a:solidFill>
                          <a:effectLst/>
                          <a:latin typeface="+mn-lt"/>
                          <a:ea typeface="맑은 고딕" panose="020B0503020000020004" pitchFamily="50" charset="-127"/>
                        </a:rPr>
                        <a:t>lines, </a:t>
                      </a:r>
                      <a:endParaRPr lang="fr-FR" sz="1600" b="0" i="0" u="none" strike="noStrike" dirty="0" smtClean="0">
                        <a:solidFill>
                          <a:srgbClr val="000000"/>
                        </a:solidFill>
                        <a:effectLst/>
                        <a:latin typeface="+mn-lt"/>
                        <a:ea typeface="맑은 고딕" panose="020B0503020000020004" pitchFamily="50" charset="-127"/>
                      </a:endParaRPr>
                    </a:p>
                    <a:p>
                      <a:pPr algn="ctr" fontAlgn="b"/>
                      <a:r>
                        <a:rPr lang="fr-FR" sz="1600" b="0" i="0" u="none" strike="noStrike" dirty="0" smtClean="0">
                          <a:solidFill>
                            <a:srgbClr val="000000"/>
                          </a:solidFill>
                          <a:effectLst/>
                          <a:latin typeface="+mn-lt"/>
                          <a:ea typeface="맑은 고딕" panose="020B0503020000020004" pitchFamily="50" charset="-127"/>
                        </a:rPr>
                        <a:t>CTI</a:t>
                      </a:r>
                      <a:r>
                        <a:rPr lang="fr-FR" sz="1600" b="0" i="0" u="none" strike="noStrike" dirty="0">
                          <a:solidFill>
                            <a:srgbClr val="000000"/>
                          </a:solidFill>
                          <a:effectLst/>
                          <a:latin typeface="+mn-lt"/>
                          <a:ea typeface="맑은 고딕" panose="020B0503020000020004" pitchFamily="50" charset="-127"/>
                        </a:rPr>
                        <a:t>, focal)</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a:solidFill>
                            <a:srgbClr val="000000"/>
                          </a:solidFill>
                          <a:effectLst/>
                          <a:latin typeface="+mn-lt"/>
                          <a:ea typeface="맑은 고딕" panose="020B0503020000020004" pitchFamily="50" charset="-127"/>
                        </a:rPr>
                        <a:t>12 months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3046284270"/>
                  </a:ext>
                </a:extLst>
              </a:tr>
              <a:tr h="978136">
                <a:tc>
                  <a:txBody>
                    <a:bodyPr/>
                    <a:lstStyle/>
                    <a:p>
                      <a:pPr algn="ctr" fontAlgn="b"/>
                      <a:r>
                        <a:rPr lang="en-US" sz="1400" b="0" i="0" u="none" strike="noStrike" dirty="0">
                          <a:solidFill>
                            <a:srgbClr val="000000"/>
                          </a:solidFill>
                          <a:effectLst/>
                          <a:latin typeface="+mn-lt"/>
                          <a:ea typeface="맑은 고딕" panose="020B0503020000020004" pitchFamily="50" charset="-127"/>
                        </a:rPr>
                        <a:t>NEJM 2016; 374: </a:t>
                      </a:r>
                      <a:r>
                        <a:rPr lang="en-US" sz="1400" b="0" i="0" u="none" strike="noStrike" dirty="0" smtClean="0">
                          <a:solidFill>
                            <a:srgbClr val="000000"/>
                          </a:solidFill>
                          <a:effectLst/>
                          <a:latin typeface="+mn-lt"/>
                          <a:ea typeface="맑은 고딕" panose="020B0503020000020004" pitchFamily="50" charset="-127"/>
                        </a:rPr>
                        <a:t>2235-2245 </a:t>
                      </a:r>
                    </a:p>
                    <a:p>
                      <a:pPr algn="ctr" fontAlgn="b"/>
                      <a:r>
                        <a:rPr lang="en-US" sz="1600" b="0" i="0" u="none" strike="noStrike" dirty="0" smtClean="0">
                          <a:solidFill>
                            <a:srgbClr val="000000"/>
                          </a:solidFill>
                          <a:effectLst/>
                          <a:latin typeface="+mn-lt"/>
                          <a:ea typeface="맑은 고딕" panose="020B0503020000020004" pitchFamily="50" charset="-127"/>
                        </a:rPr>
                        <a:t>(FIRE AND ICE</a:t>
                      </a:r>
                      <a:r>
                        <a:rPr lang="en-US" sz="1600" b="0" i="0" u="none" strike="noStrike" dirty="0">
                          <a:solidFill>
                            <a:srgbClr val="000000"/>
                          </a:solidFill>
                          <a:effectLst/>
                          <a:latin typeface="+mn-lt"/>
                          <a:ea typeface="맑은 고딕" panose="020B0503020000020004" pitchFamily="50" charset="-127"/>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600" b="0" i="0" u="none" strike="noStrike" dirty="0">
                          <a:solidFill>
                            <a:srgbClr val="000000"/>
                          </a:solidFill>
                          <a:effectLst/>
                          <a:latin typeface="+mn-lt"/>
                          <a:ea typeface="맑은 고딕" panose="020B0503020000020004" pitchFamily="50" charset="-127"/>
                        </a:rPr>
                        <a:t>2016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dirty="0">
                          <a:solidFill>
                            <a:srgbClr val="000000"/>
                          </a:solidFill>
                          <a:effectLst/>
                          <a:latin typeface="+mn-lt"/>
                          <a:ea typeface="맑은 고딕" panose="020B0503020000020004" pitchFamily="50" charset="-127"/>
                        </a:rPr>
                        <a:t>Randomized RF vs </a:t>
                      </a:r>
                      <a:r>
                        <a:rPr lang="en-US" sz="1600" b="0" i="0" u="none" strike="noStrike" dirty="0" err="1">
                          <a:solidFill>
                            <a:srgbClr val="000000"/>
                          </a:solidFill>
                          <a:effectLst/>
                          <a:latin typeface="+mn-lt"/>
                          <a:ea typeface="맑은 고딕" panose="020B0503020000020004" pitchFamily="50" charset="-127"/>
                        </a:rPr>
                        <a:t>Cryo</a:t>
                      </a:r>
                      <a:r>
                        <a:rPr lang="en-US" sz="1600" b="0" i="0" u="none" strike="noStrike" dirty="0">
                          <a:solidFill>
                            <a:srgbClr val="000000"/>
                          </a:solidFill>
                          <a:effectLst/>
                          <a:latin typeface="+mn-lt"/>
                          <a:ea typeface="맑은 고딕" panose="020B0503020000020004" pitchFamily="50" charset="-127"/>
                        </a:rPr>
                        <a:t>, </a:t>
                      </a:r>
                      <a:endParaRPr lang="en-US" sz="1600" b="0" i="0" u="none" strike="noStrike" dirty="0" smtClean="0">
                        <a:solidFill>
                          <a:srgbClr val="000000"/>
                        </a:solidFill>
                        <a:effectLst/>
                        <a:latin typeface="+mn-lt"/>
                        <a:ea typeface="맑은 고딕" panose="020B0503020000020004" pitchFamily="50" charset="-127"/>
                      </a:endParaRPr>
                    </a:p>
                    <a:p>
                      <a:pPr algn="ctr" fontAlgn="b"/>
                      <a:r>
                        <a:rPr lang="en-US" sz="1600" b="0" i="0" u="none" strike="noStrike" dirty="0" smtClean="0">
                          <a:solidFill>
                            <a:srgbClr val="000000"/>
                          </a:solidFill>
                          <a:effectLst/>
                          <a:latin typeface="+mn-lt"/>
                          <a:ea typeface="맑은 고딕" panose="020B0503020000020004" pitchFamily="50" charset="-127"/>
                        </a:rPr>
                        <a:t>multicenter</a:t>
                      </a:r>
                      <a:endParaRPr lang="en-US" sz="1600" b="0" i="0" u="none" strike="noStrike" dirty="0">
                        <a:solidFill>
                          <a:srgbClr val="000000"/>
                        </a:solidFill>
                        <a:effectLst/>
                        <a:latin typeface="+mn-lt"/>
                        <a:ea typeface="맑은 고딕" panose="020B0503020000020004" pitchFamily="50" charset="-127"/>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600" b="0" i="0" u="none" strike="noStrike">
                          <a:solidFill>
                            <a:srgbClr val="000000"/>
                          </a:solidFill>
                          <a:effectLst/>
                          <a:latin typeface="+mn-lt"/>
                          <a:ea typeface="맑은 고딕" panose="020B0503020000020004" pitchFamily="50" charset="-127"/>
                        </a:rPr>
                        <a:t>762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dirty="0" smtClean="0">
                          <a:solidFill>
                            <a:srgbClr val="000000"/>
                          </a:solidFill>
                          <a:effectLst/>
                          <a:latin typeface="+mn-lt"/>
                          <a:ea typeface="맑은 고딕" panose="020B0503020000020004" pitchFamily="50" charset="-127"/>
                        </a:rPr>
                        <a:t>PAF</a:t>
                      </a:r>
                      <a:endParaRPr lang="en-US" sz="1600" b="0" i="0" u="none" strike="noStrike" dirty="0">
                        <a:solidFill>
                          <a:srgbClr val="000000"/>
                        </a:solidFill>
                        <a:effectLst/>
                        <a:latin typeface="+mn-lt"/>
                        <a:ea typeface="맑은 고딕" panose="020B0503020000020004" pitchFamily="50" charset="-127"/>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dirty="0">
                          <a:solidFill>
                            <a:srgbClr val="000000"/>
                          </a:solidFill>
                          <a:effectLst/>
                          <a:latin typeface="+mn-lt"/>
                          <a:ea typeface="맑은 고딕" panose="020B0503020000020004" pitchFamily="50" charset="-127"/>
                        </a:rPr>
                        <a:t>PVI</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dirty="0">
                          <a:solidFill>
                            <a:srgbClr val="000000"/>
                          </a:solidFill>
                          <a:effectLst/>
                          <a:latin typeface="+mn-lt"/>
                          <a:ea typeface="맑은 고딕" panose="020B0503020000020004" pitchFamily="50" charset="-127"/>
                        </a:rPr>
                        <a:t>12 months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3550218237"/>
                  </a:ext>
                </a:extLst>
              </a:tr>
              <a:tr h="960102">
                <a:tc>
                  <a:txBody>
                    <a:bodyPr/>
                    <a:lstStyle/>
                    <a:p>
                      <a:pPr algn="ctr" fontAlgn="b"/>
                      <a:r>
                        <a:rPr lang="en-US" sz="1400" b="0" i="0" u="none" strike="noStrike" dirty="0">
                          <a:solidFill>
                            <a:srgbClr val="000000"/>
                          </a:solidFill>
                          <a:effectLst/>
                          <a:latin typeface="+mn-lt"/>
                          <a:ea typeface="맑은 고딕" panose="020B0503020000020004" pitchFamily="50" charset="-127"/>
                        </a:rPr>
                        <a:t>JACC 2016; 68: </a:t>
                      </a:r>
                      <a:r>
                        <a:rPr lang="en-US" sz="1400" b="0" i="0" u="none" strike="noStrike" dirty="0" smtClean="0">
                          <a:solidFill>
                            <a:srgbClr val="000000"/>
                          </a:solidFill>
                          <a:effectLst/>
                          <a:latin typeface="+mn-lt"/>
                          <a:ea typeface="맑은 고딕" panose="020B0503020000020004" pitchFamily="50" charset="-127"/>
                        </a:rPr>
                        <a:t>2747-2757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600" b="0" i="0" u="none" strike="noStrike">
                          <a:solidFill>
                            <a:srgbClr val="000000"/>
                          </a:solidFill>
                          <a:effectLst/>
                          <a:latin typeface="+mn-lt"/>
                          <a:ea typeface="맑은 고딕" panose="020B0503020000020004" pitchFamily="50" charset="-127"/>
                        </a:rPr>
                        <a:t>2016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dirty="0">
                          <a:solidFill>
                            <a:srgbClr val="000000"/>
                          </a:solidFill>
                          <a:effectLst/>
                          <a:latin typeface="+mn-lt"/>
                          <a:ea typeface="맑은 고딕" panose="020B0503020000020004" pitchFamily="50" charset="-127"/>
                        </a:rPr>
                        <a:t>Randomized to hot balloon or </a:t>
                      </a:r>
                      <a:endParaRPr lang="en-US" sz="1600" b="0" i="0" u="none" strike="noStrike" dirty="0" smtClean="0">
                        <a:solidFill>
                          <a:srgbClr val="000000"/>
                        </a:solidFill>
                        <a:effectLst/>
                        <a:latin typeface="+mn-lt"/>
                        <a:ea typeface="맑은 고딕" panose="020B0503020000020004" pitchFamily="50" charset="-127"/>
                      </a:endParaRPr>
                    </a:p>
                    <a:p>
                      <a:pPr algn="ctr" fontAlgn="b"/>
                      <a:r>
                        <a:rPr lang="en-US" sz="1600" b="0" i="0" u="none" strike="noStrike" dirty="0" smtClean="0">
                          <a:solidFill>
                            <a:srgbClr val="000000"/>
                          </a:solidFill>
                          <a:effectLst/>
                          <a:latin typeface="+mn-lt"/>
                          <a:ea typeface="맑은 고딕" panose="020B0503020000020004" pitchFamily="50" charset="-127"/>
                        </a:rPr>
                        <a:t>drug</a:t>
                      </a:r>
                      <a:r>
                        <a:rPr lang="en-US" sz="1600" b="0" i="0" u="none" strike="noStrike" dirty="0">
                          <a:solidFill>
                            <a:srgbClr val="000000"/>
                          </a:solidFill>
                          <a:effectLst/>
                          <a:latin typeface="+mn-lt"/>
                          <a:ea typeface="맑은 고딕" panose="020B0503020000020004" pitchFamily="50" charset="-127"/>
                        </a:rPr>
                        <a:t>, multicenter</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600" b="0" i="0" u="none" strike="noStrike">
                          <a:solidFill>
                            <a:srgbClr val="000000"/>
                          </a:solidFill>
                          <a:effectLst/>
                          <a:latin typeface="+mn-lt"/>
                          <a:ea typeface="맑은 고딕" panose="020B0503020000020004" pitchFamily="50" charset="-127"/>
                        </a:rPr>
                        <a:t>100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dirty="0" smtClean="0">
                          <a:solidFill>
                            <a:srgbClr val="000000"/>
                          </a:solidFill>
                          <a:effectLst/>
                          <a:latin typeface="+mn-lt"/>
                          <a:ea typeface="맑은 고딕" panose="020B0503020000020004" pitchFamily="50" charset="-127"/>
                        </a:rPr>
                        <a:t>PAF</a:t>
                      </a:r>
                      <a:endParaRPr lang="en-US" sz="1600" b="0" i="0" u="none" strike="noStrike" dirty="0">
                        <a:solidFill>
                          <a:srgbClr val="000000"/>
                        </a:solidFill>
                        <a:effectLst/>
                        <a:latin typeface="+mn-lt"/>
                        <a:ea typeface="맑은 고딕" panose="020B0503020000020004" pitchFamily="50" charset="-127"/>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dirty="0">
                          <a:solidFill>
                            <a:srgbClr val="000000"/>
                          </a:solidFill>
                          <a:effectLst/>
                          <a:latin typeface="+mn-lt"/>
                          <a:ea typeface="맑은 고딕" panose="020B0503020000020004" pitchFamily="50" charset="-127"/>
                        </a:rPr>
                        <a:t>PVI</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dirty="0">
                          <a:solidFill>
                            <a:srgbClr val="000000"/>
                          </a:solidFill>
                          <a:effectLst/>
                          <a:latin typeface="+mn-lt"/>
                          <a:ea typeface="맑은 고딕" panose="020B0503020000020004" pitchFamily="50" charset="-127"/>
                        </a:rPr>
                        <a:t>12 months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903454138"/>
                  </a:ext>
                </a:extLst>
              </a:tr>
            </a:tbl>
          </a:graphicData>
        </a:graphic>
      </p:graphicFrame>
      <p:pic>
        <p:nvPicPr>
          <p:cNvPr id="4" name="그림 3"/>
          <p:cNvPicPr>
            <a:picLocks noChangeAspect="1"/>
          </p:cNvPicPr>
          <p:nvPr/>
        </p:nvPicPr>
        <p:blipFill>
          <a:blip r:embed="rId2"/>
          <a:stretch>
            <a:fillRect/>
          </a:stretch>
        </p:blipFill>
        <p:spPr>
          <a:xfrm>
            <a:off x="513910" y="620688"/>
            <a:ext cx="574067" cy="581789"/>
          </a:xfrm>
          <a:prstGeom prst="rect">
            <a:avLst/>
          </a:prstGeom>
        </p:spPr>
      </p:pic>
    </p:spTree>
    <p:extLst>
      <p:ext uri="{BB962C8B-B14F-4D97-AF65-F5344CB8AC3E}">
        <p14:creationId xmlns:p14="http://schemas.microsoft.com/office/powerpoint/2010/main" val="119418535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표 1"/>
          <p:cNvGraphicFramePr>
            <a:graphicFrameLocks noGrp="1"/>
          </p:cNvGraphicFramePr>
          <p:nvPr>
            <p:extLst>
              <p:ext uri="{D42A27DB-BD31-4B8C-83A1-F6EECF244321}">
                <p14:modId xmlns:p14="http://schemas.microsoft.com/office/powerpoint/2010/main" val="749150857"/>
              </p:ext>
            </p:extLst>
          </p:nvPr>
        </p:nvGraphicFramePr>
        <p:xfrm>
          <a:off x="107504" y="476673"/>
          <a:ext cx="8893088" cy="5291044"/>
        </p:xfrm>
        <a:graphic>
          <a:graphicData uri="http://schemas.openxmlformats.org/drawingml/2006/table">
            <a:tbl>
              <a:tblPr firstRow="1" firstCol="1" bandRow="1">
                <a:tableStyleId>{69CF1AB2-1976-4502-BF36-3FF5EA218861}</a:tableStyleId>
              </a:tblPr>
              <a:tblGrid>
                <a:gridCol w="2142288">
                  <a:extLst>
                    <a:ext uri="{9D8B030D-6E8A-4147-A177-3AD203B41FA5}">
                      <a16:colId xmlns="" xmlns:a16="http://schemas.microsoft.com/office/drawing/2014/main" val="4241351443"/>
                    </a:ext>
                  </a:extLst>
                </a:gridCol>
                <a:gridCol w="522008">
                  <a:extLst>
                    <a:ext uri="{9D8B030D-6E8A-4147-A177-3AD203B41FA5}">
                      <a16:colId xmlns="" xmlns:a16="http://schemas.microsoft.com/office/drawing/2014/main" val="3834866863"/>
                    </a:ext>
                  </a:extLst>
                </a:gridCol>
                <a:gridCol w="2142288">
                  <a:extLst>
                    <a:ext uri="{9D8B030D-6E8A-4147-A177-3AD203B41FA5}">
                      <a16:colId xmlns="" xmlns:a16="http://schemas.microsoft.com/office/drawing/2014/main" val="2059825506"/>
                    </a:ext>
                  </a:extLst>
                </a:gridCol>
                <a:gridCol w="432048">
                  <a:extLst>
                    <a:ext uri="{9D8B030D-6E8A-4147-A177-3AD203B41FA5}">
                      <a16:colId xmlns="" xmlns:a16="http://schemas.microsoft.com/office/drawing/2014/main" val="3374580670"/>
                    </a:ext>
                  </a:extLst>
                </a:gridCol>
                <a:gridCol w="864096">
                  <a:extLst>
                    <a:ext uri="{9D8B030D-6E8A-4147-A177-3AD203B41FA5}">
                      <a16:colId xmlns="" xmlns:a16="http://schemas.microsoft.com/office/drawing/2014/main" val="2451646002"/>
                    </a:ext>
                  </a:extLst>
                </a:gridCol>
                <a:gridCol w="1368152">
                  <a:extLst>
                    <a:ext uri="{9D8B030D-6E8A-4147-A177-3AD203B41FA5}">
                      <a16:colId xmlns="" xmlns:a16="http://schemas.microsoft.com/office/drawing/2014/main" val="3011047178"/>
                    </a:ext>
                  </a:extLst>
                </a:gridCol>
                <a:gridCol w="1422208">
                  <a:extLst>
                    <a:ext uri="{9D8B030D-6E8A-4147-A177-3AD203B41FA5}">
                      <a16:colId xmlns="" xmlns:a16="http://schemas.microsoft.com/office/drawing/2014/main" val="2523762409"/>
                    </a:ext>
                  </a:extLst>
                </a:gridCol>
              </a:tblGrid>
              <a:tr h="1068711">
                <a:tc gridSpan="7">
                  <a:txBody>
                    <a:bodyPr/>
                    <a:lstStyle/>
                    <a:p>
                      <a:pPr algn="ctr" fontAlgn="b"/>
                      <a:r>
                        <a:rPr lang="en-US" sz="3200" b="1" i="0" u="none" strike="noStrike" dirty="0" smtClean="0">
                          <a:solidFill>
                            <a:schemeClr val="bg1"/>
                          </a:solidFill>
                          <a:effectLst/>
                          <a:latin typeface="+mn-lt"/>
                          <a:ea typeface="맑은 고딕" panose="020B0503020000020004" pitchFamily="50" charset="-127"/>
                        </a:rPr>
                        <a:t>Other Paroxysmal AF Ablation Trials</a:t>
                      </a:r>
                      <a:endParaRPr lang="en-US" sz="3200" b="1" i="0" u="none" strike="noStrike" dirty="0">
                        <a:solidFill>
                          <a:schemeClr val="bg1"/>
                        </a:solidFill>
                        <a:effectLst/>
                        <a:latin typeface="+mn-lt"/>
                        <a:ea typeface="맑은 고딕" panose="020B0503020000020004" pitchFamily="50" charset="-127"/>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algn="ctr" fontAlgn="b"/>
                      <a:endParaRPr lang="en-US" sz="1050" b="1" i="0" u="none" strike="noStrike" dirty="0">
                        <a:solidFill>
                          <a:schemeClr val="tx1"/>
                        </a:solidFill>
                        <a:effectLst/>
                        <a:latin typeface="+mn-lt"/>
                        <a:ea typeface="맑은 고딕" panose="020B0503020000020004" pitchFamily="50" charset="-127"/>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tc hMerge="1">
                  <a:txBody>
                    <a:bodyPr/>
                    <a:lstStyle/>
                    <a:p>
                      <a:pPr algn="ctr" fontAlgn="b"/>
                      <a:endParaRPr lang="en-US" sz="1050" b="1" i="0" u="none" strike="noStrike" dirty="0">
                        <a:solidFill>
                          <a:schemeClr val="tx1"/>
                        </a:solidFill>
                        <a:effectLst/>
                        <a:latin typeface="+mn-lt"/>
                        <a:ea typeface="맑은 고딕" panose="020B0503020000020004" pitchFamily="50" charset="-127"/>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tc hMerge="1">
                  <a:txBody>
                    <a:bodyPr/>
                    <a:lstStyle/>
                    <a:p>
                      <a:pPr algn="ctr" fontAlgn="b"/>
                      <a:endParaRPr lang="en-US" sz="1050" b="1" i="0" u="none" strike="noStrike" dirty="0">
                        <a:solidFill>
                          <a:schemeClr val="tx1"/>
                        </a:solidFill>
                        <a:effectLst/>
                        <a:latin typeface="+mn-lt"/>
                        <a:ea typeface="맑은 고딕" panose="020B0503020000020004" pitchFamily="50" charset="-127"/>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extLst>
                  <a:ext uri="{0D108BD9-81ED-4DB2-BD59-A6C34878D82A}">
                    <a16:rowId xmlns="" xmlns:a16="http://schemas.microsoft.com/office/drawing/2014/main" val="3825864422"/>
                  </a:ext>
                </a:extLst>
              </a:tr>
              <a:tr h="412807">
                <a:tc>
                  <a:txBody>
                    <a:bodyPr/>
                    <a:lstStyle/>
                    <a:p>
                      <a:pPr algn="ctr" fontAlgn="b"/>
                      <a:r>
                        <a:rPr lang="en-US" sz="1800" b="1" i="0" u="none" strike="noStrike" dirty="0">
                          <a:solidFill>
                            <a:schemeClr val="bg1"/>
                          </a:solidFill>
                          <a:effectLst/>
                          <a:latin typeface="+mn-lt"/>
                          <a:ea typeface="맑은 고딕" panose="020B0503020000020004" pitchFamily="50" charset="-127"/>
                        </a:rPr>
                        <a:t>Trial</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tc>
                  <a:txBody>
                    <a:bodyPr/>
                    <a:lstStyle/>
                    <a:p>
                      <a:pPr algn="ctr" fontAlgn="b"/>
                      <a:r>
                        <a:rPr lang="en-US" sz="1800" b="1" i="0" u="none" strike="noStrike" dirty="0">
                          <a:solidFill>
                            <a:schemeClr val="tx1"/>
                          </a:solidFill>
                          <a:effectLst/>
                          <a:latin typeface="+mn-lt"/>
                          <a:ea typeface="맑은 고딕" panose="020B0503020000020004" pitchFamily="50" charset="-127"/>
                        </a:rPr>
                        <a:t>Year</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tc>
                  <a:txBody>
                    <a:bodyPr/>
                    <a:lstStyle/>
                    <a:p>
                      <a:pPr algn="ctr" fontAlgn="b"/>
                      <a:r>
                        <a:rPr lang="en-US" sz="1800" b="1" i="0" u="none" strike="noStrike" dirty="0">
                          <a:solidFill>
                            <a:schemeClr val="tx1"/>
                          </a:solidFill>
                          <a:effectLst/>
                          <a:latin typeface="+mn-lt"/>
                          <a:ea typeface="맑은 고딕" panose="020B0503020000020004" pitchFamily="50" charset="-127"/>
                        </a:rPr>
                        <a:t>Type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tc>
                  <a:txBody>
                    <a:bodyPr/>
                    <a:lstStyle/>
                    <a:p>
                      <a:pPr algn="ctr" fontAlgn="b"/>
                      <a:r>
                        <a:rPr lang="en-US" sz="1800" b="1" i="0" u="none" strike="noStrike" dirty="0">
                          <a:solidFill>
                            <a:schemeClr val="tx1"/>
                          </a:solidFill>
                          <a:effectLst/>
                          <a:latin typeface="+mn-lt"/>
                          <a:ea typeface="맑은 고딕" panose="020B0503020000020004" pitchFamily="50" charset="-127"/>
                        </a:rPr>
                        <a:t>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tc>
                  <a:txBody>
                    <a:bodyPr/>
                    <a:lstStyle/>
                    <a:p>
                      <a:pPr algn="ctr" fontAlgn="b"/>
                      <a:r>
                        <a:rPr lang="en-US" sz="1800" b="1" i="0" u="none" strike="noStrike" dirty="0">
                          <a:solidFill>
                            <a:schemeClr val="tx1"/>
                          </a:solidFill>
                          <a:effectLst/>
                          <a:latin typeface="+mn-lt"/>
                          <a:ea typeface="맑은 고딕" panose="020B0503020000020004" pitchFamily="50" charset="-127"/>
                        </a:rPr>
                        <a:t>AF type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tc>
                  <a:txBody>
                    <a:bodyPr/>
                    <a:lstStyle/>
                    <a:p>
                      <a:pPr algn="ctr" fontAlgn="b"/>
                      <a:r>
                        <a:rPr lang="en-US" sz="1800" b="1" i="0" u="none" strike="noStrike" dirty="0">
                          <a:solidFill>
                            <a:schemeClr val="tx1"/>
                          </a:solidFill>
                          <a:effectLst/>
                          <a:latin typeface="+mn-lt"/>
                          <a:ea typeface="맑은 고딕" panose="020B0503020000020004" pitchFamily="50" charset="-127"/>
                        </a:rPr>
                        <a:t>Ablation </a:t>
                      </a:r>
                      <a:endParaRPr lang="en-US" sz="1800" b="1" i="0" u="none" strike="noStrike" dirty="0" smtClean="0">
                        <a:solidFill>
                          <a:schemeClr val="tx1"/>
                        </a:solidFill>
                        <a:effectLst/>
                        <a:latin typeface="+mn-lt"/>
                        <a:ea typeface="맑은 고딕" panose="020B0503020000020004" pitchFamily="50" charset="-127"/>
                      </a:endParaRPr>
                    </a:p>
                    <a:p>
                      <a:pPr algn="ctr" fontAlgn="b"/>
                      <a:r>
                        <a:rPr lang="en-US" sz="1800" b="1" i="0" u="none" strike="noStrike" dirty="0" smtClean="0">
                          <a:solidFill>
                            <a:schemeClr val="tx1"/>
                          </a:solidFill>
                          <a:effectLst/>
                          <a:latin typeface="+mn-lt"/>
                          <a:ea typeface="맑은 고딕" panose="020B0503020000020004" pitchFamily="50" charset="-127"/>
                        </a:rPr>
                        <a:t>strategy</a:t>
                      </a:r>
                      <a:endParaRPr lang="en-US" sz="1800" b="1" i="0" u="none" strike="noStrike" dirty="0">
                        <a:solidFill>
                          <a:schemeClr val="tx1"/>
                        </a:solidFill>
                        <a:effectLst/>
                        <a:latin typeface="+mn-lt"/>
                        <a:ea typeface="맑은 고딕" panose="020B0503020000020004" pitchFamily="50" charset="-127"/>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tc>
                  <a:txBody>
                    <a:bodyPr/>
                    <a:lstStyle/>
                    <a:p>
                      <a:pPr algn="ctr" fontAlgn="b"/>
                      <a:r>
                        <a:rPr lang="en-US" sz="1800" b="1" i="0" u="none" strike="noStrike" dirty="0">
                          <a:solidFill>
                            <a:schemeClr val="tx1"/>
                          </a:solidFill>
                          <a:effectLst/>
                          <a:latin typeface="+mn-lt"/>
                          <a:ea typeface="맑은 고딕" panose="020B0503020000020004" pitchFamily="50" charset="-127"/>
                        </a:rPr>
                        <a:t>Initial time </a:t>
                      </a:r>
                      <a:r>
                        <a:rPr lang="en-US" sz="1800" b="1" i="0" u="none" strike="noStrike" dirty="0" smtClean="0">
                          <a:solidFill>
                            <a:schemeClr val="tx1"/>
                          </a:solidFill>
                          <a:effectLst/>
                          <a:latin typeface="+mn-lt"/>
                          <a:ea typeface="맑은 고딕" panose="020B0503020000020004" pitchFamily="50" charset="-127"/>
                        </a:rPr>
                        <a:t>     frame</a:t>
                      </a:r>
                      <a:endParaRPr lang="en-US" sz="1800" b="1" i="0" u="none" strike="noStrike" dirty="0">
                        <a:solidFill>
                          <a:schemeClr val="tx1"/>
                        </a:solidFill>
                        <a:effectLst/>
                        <a:latin typeface="+mn-lt"/>
                        <a:ea typeface="맑은 고딕" panose="020B0503020000020004" pitchFamily="50" charset="-127"/>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extLst>
                  <a:ext uri="{0D108BD9-81ED-4DB2-BD59-A6C34878D82A}">
                    <a16:rowId xmlns="" xmlns:a16="http://schemas.microsoft.com/office/drawing/2014/main" val="4275264259"/>
                  </a:ext>
                </a:extLst>
              </a:tr>
              <a:tr h="495180">
                <a:tc>
                  <a:txBody>
                    <a:bodyPr/>
                    <a:lstStyle/>
                    <a:p>
                      <a:pPr algn="ctr" fontAlgn="b"/>
                      <a:r>
                        <a:rPr lang="en-US" sz="1400" b="0" i="0" u="none" strike="noStrike" dirty="0">
                          <a:solidFill>
                            <a:srgbClr val="000000"/>
                          </a:solidFill>
                          <a:effectLst/>
                          <a:latin typeface="+mn-lt"/>
                          <a:ea typeface="맑은 고딕" panose="020B0503020000020004" pitchFamily="50" charset="-127"/>
                        </a:rPr>
                        <a:t>JACC 2006; 48: </a:t>
                      </a:r>
                      <a:r>
                        <a:rPr lang="en-US" sz="1400" b="0" i="0" u="none" strike="noStrike" dirty="0" smtClean="0">
                          <a:solidFill>
                            <a:srgbClr val="000000"/>
                          </a:solidFill>
                          <a:effectLst/>
                          <a:latin typeface="+mn-lt"/>
                          <a:ea typeface="맑은 고딕" panose="020B0503020000020004" pitchFamily="50" charset="-127"/>
                        </a:rPr>
                        <a:t>2340-2347 </a:t>
                      </a:r>
                    </a:p>
                    <a:p>
                      <a:pPr algn="ctr" fontAlgn="b"/>
                      <a:r>
                        <a:rPr lang="en-US" sz="1600" b="0" i="0" u="none" strike="noStrike" dirty="0" smtClean="0">
                          <a:solidFill>
                            <a:srgbClr val="000000"/>
                          </a:solidFill>
                          <a:effectLst/>
                          <a:latin typeface="+mn-lt"/>
                          <a:ea typeface="맑은 고딕" panose="020B0503020000020004" pitchFamily="50" charset="-127"/>
                        </a:rPr>
                        <a:t>(</a:t>
                      </a:r>
                      <a:r>
                        <a:rPr lang="en-US" sz="1600" b="0" i="0" u="none" strike="noStrike" dirty="0">
                          <a:solidFill>
                            <a:srgbClr val="000000"/>
                          </a:solidFill>
                          <a:effectLst/>
                          <a:latin typeface="+mn-lt"/>
                          <a:ea typeface="맑은 고딕" panose="020B0503020000020004" pitchFamily="50" charset="-127"/>
                        </a:rPr>
                        <a:t>APAF)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600" b="0" i="0" u="none" strike="noStrike">
                          <a:solidFill>
                            <a:srgbClr val="000000"/>
                          </a:solidFill>
                          <a:effectLst/>
                          <a:latin typeface="+mn-lt"/>
                          <a:ea typeface="맑은 고딕" panose="020B0503020000020004" pitchFamily="50" charset="-127"/>
                        </a:rPr>
                        <a:t>2006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dirty="0">
                          <a:solidFill>
                            <a:srgbClr val="000000"/>
                          </a:solidFill>
                          <a:effectLst/>
                          <a:latin typeface="+mn-lt"/>
                          <a:ea typeface="맑은 고딕" panose="020B0503020000020004" pitchFamily="50" charset="-127"/>
                        </a:rPr>
                        <a:t>Randomized to drug </a:t>
                      </a:r>
                      <a:r>
                        <a:rPr lang="en-US" sz="1600" b="0" i="0" u="none" strike="noStrike" dirty="0" smtClean="0">
                          <a:solidFill>
                            <a:srgbClr val="000000"/>
                          </a:solidFill>
                          <a:effectLst/>
                          <a:latin typeface="+mn-lt"/>
                          <a:ea typeface="맑은 고딕" panose="020B0503020000020004" pitchFamily="50" charset="-127"/>
                        </a:rPr>
                        <a:t>       single </a:t>
                      </a:r>
                      <a:r>
                        <a:rPr lang="en-US" sz="1600" b="0" i="0" u="none" strike="noStrike" dirty="0">
                          <a:solidFill>
                            <a:srgbClr val="000000"/>
                          </a:solidFill>
                          <a:effectLst/>
                          <a:latin typeface="+mn-lt"/>
                          <a:ea typeface="맑은 고딕" panose="020B0503020000020004" pitchFamily="50" charset="-127"/>
                        </a:rPr>
                        <a:t>center</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600" b="0" i="0" u="none" strike="noStrike">
                          <a:solidFill>
                            <a:srgbClr val="000000"/>
                          </a:solidFill>
                          <a:effectLst/>
                          <a:latin typeface="+mn-lt"/>
                          <a:ea typeface="맑은 고딕" panose="020B0503020000020004" pitchFamily="50" charset="-127"/>
                        </a:rPr>
                        <a:t>198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dirty="0" smtClean="0">
                          <a:solidFill>
                            <a:srgbClr val="000000"/>
                          </a:solidFill>
                          <a:effectLst/>
                          <a:latin typeface="+mn-lt"/>
                          <a:ea typeface="맑은 고딕" panose="020B0503020000020004" pitchFamily="50" charset="-127"/>
                        </a:rPr>
                        <a:t>PAF</a:t>
                      </a:r>
                      <a:endParaRPr lang="en-US" sz="1600" b="0" i="0" u="none" strike="noStrike" dirty="0">
                        <a:solidFill>
                          <a:srgbClr val="000000"/>
                        </a:solidFill>
                        <a:effectLst/>
                        <a:latin typeface="+mn-lt"/>
                        <a:ea typeface="맑은 고딕" panose="020B0503020000020004" pitchFamily="50" charset="-127"/>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dirty="0">
                          <a:solidFill>
                            <a:srgbClr val="000000"/>
                          </a:solidFill>
                          <a:effectLst/>
                          <a:latin typeface="+mn-lt"/>
                          <a:ea typeface="맑은 고딕" panose="020B0503020000020004" pitchFamily="50" charset="-127"/>
                        </a:rPr>
                        <a:t>PVI, mitral line and </a:t>
                      </a:r>
                      <a:endParaRPr lang="en-US" sz="1600" b="0" i="0" u="none" strike="noStrike" dirty="0" smtClean="0">
                        <a:solidFill>
                          <a:srgbClr val="000000"/>
                        </a:solidFill>
                        <a:effectLst/>
                        <a:latin typeface="+mn-lt"/>
                        <a:ea typeface="맑은 고딕" panose="020B0503020000020004" pitchFamily="50" charset="-127"/>
                      </a:endParaRPr>
                    </a:p>
                    <a:p>
                      <a:pPr algn="ctr" fontAlgn="b"/>
                      <a:r>
                        <a:rPr lang="en-US" sz="1600" b="0" i="0" u="none" strike="noStrike" dirty="0" smtClean="0">
                          <a:solidFill>
                            <a:srgbClr val="000000"/>
                          </a:solidFill>
                          <a:effectLst/>
                          <a:latin typeface="+mn-lt"/>
                          <a:ea typeface="맑은 고딕" panose="020B0503020000020004" pitchFamily="50" charset="-127"/>
                        </a:rPr>
                        <a:t>tricuspid </a:t>
                      </a:r>
                      <a:r>
                        <a:rPr lang="en-US" sz="1600" b="0" i="0" u="none" strike="noStrike" dirty="0">
                          <a:solidFill>
                            <a:srgbClr val="000000"/>
                          </a:solidFill>
                          <a:effectLst/>
                          <a:latin typeface="+mn-lt"/>
                          <a:ea typeface="맑은 고딕" panose="020B0503020000020004" pitchFamily="50" charset="-127"/>
                        </a:rPr>
                        <a:t>line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a:solidFill>
                            <a:srgbClr val="000000"/>
                          </a:solidFill>
                          <a:effectLst/>
                          <a:latin typeface="+mn-lt"/>
                          <a:ea typeface="맑은 고딕" panose="020B0503020000020004" pitchFamily="50" charset="-127"/>
                        </a:rPr>
                        <a:t>12 months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167941316"/>
                  </a:ext>
                </a:extLst>
              </a:tr>
              <a:tr h="580021">
                <a:tc>
                  <a:txBody>
                    <a:bodyPr/>
                    <a:lstStyle/>
                    <a:p>
                      <a:pPr algn="ctr" fontAlgn="b"/>
                      <a:r>
                        <a:rPr lang="en-US" sz="1600" b="0" i="0" u="none" strike="noStrike" dirty="0">
                          <a:solidFill>
                            <a:srgbClr val="000000"/>
                          </a:solidFill>
                          <a:effectLst/>
                          <a:latin typeface="+mn-lt"/>
                          <a:ea typeface="맑은 고딕" panose="020B0503020000020004" pitchFamily="50" charset="-127"/>
                        </a:rPr>
                        <a:t>Circulation 2008; 118: </a:t>
                      </a:r>
                      <a:r>
                        <a:rPr lang="en-US" sz="1600" b="0" i="0" u="none" strike="noStrike" dirty="0" smtClean="0">
                          <a:solidFill>
                            <a:srgbClr val="000000"/>
                          </a:solidFill>
                          <a:effectLst/>
                          <a:latin typeface="+mn-lt"/>
                          <a:ea typeface="맑은 고딕" panose="020B0503020000020004" pitchFamily="50" charset="-127"/>
                        </a:rPr>
                        <a:t>     2498-2505 </a:t>
                      </a:r>
                    </a:p>
                    <a:p>
                      <a:pPr algn="ctr" fontAlgn="b"/>
                      <a:r>
                        <a:rPr lang="en-US" sz="1600" b="0" i="0" u="none" strike="noStrike" dirty="0" smtClean="0">
                          <a:solidFill>
                            <a:srgbClr val="000000"/>
                          </a:solidFill>
                          <a:effectLst/>
                          <a:latin typeface="+mn-lt"/>
                          <a:ea typeface="맑은 고딕" panose="020B0503020000020004" pitchFamily="50" charset="-127"/>
                        </a:rPr>
                        <a:t>(</a:t>
                      </a:r>
                      <a:r>
                        <a:rPr lang="en-US" sz="1600" b="0" i="0" u="none" strike="noStrike" dirty="0">
                          <a:solidFill>
                            <a:srgbClr val="000000"/>
                          </a:solidFill>
                          <a:effectLst/>
                          <a:latin typeface="+mn-lt"/>
                          <a:ea typeface="맑은 고딕" panose="020B0503020000020004" pitchFamily="50" charset="-127"/>
                        </a:rPr>
                        <a:t>A4)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600" b="0" i="0" u="none" strike="noStrike">
                          <a:solidFill>
                            <a:srgbClr val="000000"/>
                          </a:solidFill>
                          <a:effectLst/>
                          <a:latin typeface="+mn-lt"/>
                          <a:ea typeface="맑은 고딕" panose="020B0503020000020004" pitchFamily="50" charset="-127"/>
                        </a:rPr>
                        <a:t>2008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dirty="0">
                          <a:solidFill>
                            <a:srgbClr val="000000"/>
                          </a:solidFill>
                          <a:effectLst/>
                          <a:latin typeface="+mn-lt"/>
                          <a:ea typeface="맑은 고딕" panose="020B0503020000020004" pitchFamily="50" charset="-127"/>
                        </a:rPr>
                        <a:t>Randomized to drug</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600" b="0" i="0" u="none" strike="noStrike">
                          <a:solidFill>
                            <a:srgbClr val="000000"/>
                          </a:solidFill>
                          <a:effectLst/>
                          <a:latin typeface="+mn-lt"/>
                          <a:ea typeface="맑은 고딕" panose="020B0503020000020004" pitchFamily="50" charset="-127"/>
                        </a:rPr>
                        <a:t>112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dirty="0" smtClean="0">
                          <a:solidFill>
                            <a:srgbClr val="000000"/>
                          </a:solidFill>
                          <a:effectLst/>
                          <a:latin typeface="+mn-lt"/>
                          <a:ea typeface="맑은 고딕" panose="020B0503020000020004" pitchFamily="50" charset="-127"/>
                        </a:rPr>
                        <a:t>PAF</a:t>
                      </a:r>
                      <a:endParaRPr lang="en-US" sz="1600" b="0" i="0" u="none" strike="noStrike" dirty="0">
                        <a:solidFill>
                          <a:srgbClr val="000000"/>
                        </a:solidFill>
                        <a:effectLst/>
                        <a:latin typeface="+mn-lt"/>
                        <a:ea typeface="맑은 고딕" panose="020B0503020000020004" pitchFamily="50" charset="-127"/>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fr-FR" sz="1600" b="0" i="0" u="none" strike="noStrike" dirty="0">
                          <a:solidFill>
                            <a:srgbClr val="000000"/>
                          </a:solidFill>
                          <a:effectLst/>
                          <a:latin typeface="+mn-lt"/>
                          <a:ea typeface="맑은 고딕" panose="020B0503020000020004" pitchFamily="50" charset="-127"/>
                        </a:rPr>
                        <a:t>PVI </a:t>
                      </a:r>
                      <a:endParaRPr lang="fr-FR" sz="1600" b="0" i="0" u="none" strike="noStrike" dirty="0" smtClean="0">
                        <a:solidFill>
                          <a:srgbClr val="000000"/>
                        </a:solidFill>
                        <a:effectLst/>
                        <a:latin typeface="+mn-lt"/>
                        <a:ea typeface="맑은 고딕" panose="020B0503020000020004" pitchFamily="50" charset="-127"/>
                      </a:endParaRPr>
                    </a:p>
                    <a:p>
                      <a:pPr algn="ctr" fontAlgn="b"/>
                      <a:r>
                        <a:rPr lang="fr-FR" sz="1600" b="0" i="0" u="none" strike="noStrike" dirty="0" smtClean="0">
                          <a:solidFill>
                            <a:srgbClr val="000000"/>
                          </a:solidFill>
                          <a:effectLst/>
                          <a:latin typeface="+mn-lt"/>
                          <a:ea typeface="맑은 고딕" panose="020B0503020000020004" pitchFamily="50" charset="-127"/>
                        </a:rPr>
                        <a:t>(</a:t>
                      </a:r>
                      <a:r>
                        <a:rPr lang="fr-FR" sz="1600" b="0" i="0" u="none" strike="noStrike" dirty="0">
                          <a:solidFill>
                            <a:srgbClr val="000000"/>
                          </a:solidFill>
                          <a:effectLst/>
                          <a:latin typeface="+mn-lt"/>
                          <a:ea typeface="맑은 고딕" panose="020B0503020000020004" pitchFamily="50" charset="-127"/>
                        </a:rPr>
                        <a:t>optional </a:t>
                      </a:r>
                      <a:r>
                        <a:rPr lang="fr-FR" sz="1600" b="0" i="0" u="none" strike="noStrike" dirty="0" smtClean="0">
                          <a:solidFill>
                            <a:srgbClr val="000000"/>
                          </a:solidFill>
                          <a:effectLst/>
                          <a:latin typeface="+mn-lt"/>
                          <a:ea typeface="맑은 고딕" panose="020B0503020000020004" pitchFamily="50" charset="-127"/>
                        </a:rPr>
                        <a:t>LA       </a:t>
                      </a:r>
                      <a:r>
                        <a:rPr lang="fr-FR" sz="1600" b="0" i="0" u="none" strike="noStrike" dirty="0">
                          <a:solidFill>
                            <a:srgbClr val="000000"/>
                          </a:solidFill>
                          <a:effectLst/>
                          <a:latin typeface="+mn-lt"/>
                          <a:ea typeface="맑은 고딕" panose="020B0503020000020004" pitchFamily="50" charset="-127"/>
                        </a:rPr>
                        <a:t>lines, </a:t>
                      </a:r>
                      <a:endParaRPr lang="fr-FR" sz="1600" b="0" i="0" u="none" strike="noStrike" dirty="0" smtClean="0">
                        <a:solidFill>
                          <a:srgbClr val="000000"/>
                        </a:solidFill>
                        <a:effectLst/>
                        <a:latin typeface="+mn-lt"/>
                        <a:ea typeface="맑은 고딕" panose="020B0503020000020004" pitchFamily="50" charset="-127"/>
                      </a:endParaRPr>
                    </a:p>
                    <a:p>
                      <a:pPr algn="ctr" fontAlgn="b"/>
                      <a:r>
                        <a:rPr lang="fr-FR" sz="1600" b="0" i="0" u="none" strike="noStrike" dirty="0" smtClean="0">
                          <a:solidFill>
                            <a:srgbClr val="000000"/>
                          </a:solidFill>
                          <a:effectLst/>
                          <a:latin typeface="+mn-lt"/>
                          <a:ea typeface="맑은 고딕" panose="020B0503020000020004" pitchFamily="50" charset="-127"/>
                        </a:rPr>
                        <a:t>CTI</a:t>
                      </a:r>
                      <a:r>
                        <a:rPr lang="fr-FR" sz="1600" b="0" i="0" u="none" strike="noStrike" dirty="0">
                          <a:solidFill>
                            <a:srgbClr val="000000"/>
                          </a:solidFill>
                          <a:effectLst/>
                          <a:latin typeface="+mn-lt"/>
                          <a:ea typeface="맑은 고딕" panose="020B0503020000020004" pitchFamily="50" charset="-127"/>
                        </a:rPr>
                        <a:t>, focal)</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a:solidFill>
                            <a:srgbClr val="000000"/>
                          </a:solidFill>
                          <a:effectLst/>
                          <a:latin typeface="+mn-lt"/>
                          <a:ea typeface="맑은 고딕" panose="020B0503020000020004" pitchFamily="50" charset="-127"/>
                        </a:rPr>
                        <a:t>12 months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3046284270"/>
                  </a:ext>
                </a:extLst>
              </a:tr>
              <a:tr h="978136">
                <a:tc>
                  <a:txBody>
                    <a:bodyPr/>
                    <a:lstStyle/>
                    <a:p>
                      <a:pPr algn="ctr" fontAlgn="b"/>
                      <a:r>
                        <a:rPr lang="en-US" sz="1400" b="0" i="0" u="none" strike="noStrike" dirty="0">
                          <a:solidFill>
                            <a:srgbClr val="000000"/>
                          </a:solidFill>
                          <a:effectLst/>
                          <a:latin typeface="+mn-lt"/>
                          <a:ea typeface="맑은 고딕" panose="020B0503020000020004" pitchFamily="50" charset="-127"/>
                        </a:rPr>
                        <a:t>NEJM 2016; 374: </a:t>
                      </a:r>
                      <a:r>
                        <a:rPr lang="en-US" sz="1400" b="0" i="0" u="none" strike="noStrike" dirty="0" smtClean="0">
                          <a:solidFill>
                            <a:srgbClr val="000000"/>
                          </a:solidFill>
                          <a:effectLst/>
                          <a:latin typeface="+mn-lt"/>
                          <a:ea typeface="맑은 고딕" panose="020B0503020000020004" pitchFamily="50" charset="-127"/>
                        </a:rPr>
                        <a:t>2235-2245 </a:t>
                      </a:r>
                    </a:p>
                    <a:p>
                      <a:pPr algn="ctr" fontAlgn="b"/>
                      <a:r>
                        <a:rPr lang="en-US" sz="1600" b="0" i="0" u="none" strike="noStrike" dirty="0" smtClean="0">
                          <a:solidFill>
                            <a:srgbClr val="000000"/>
                          </a:solidFill>
                          <a:effectLst/>
                          <a:latin typeface="+mn-lt"/>
                          <a:ea typeface="맑은 고딕" panose="020B0503020000020004" pitchFamily="50" charset="-127"/>
                        </a:rPr>
                        <a:t>(FIRE AND ICE</a:t>
                      </a:r>
                      <a:r>
                        <a:rPr lang="en-US" sz="1600" b="0" i="0" u="none" strike="noStrike" dirty="0">
                          <a:solidFill>
                            <a:srgbClr val="000000"/>
                          </a:solidFill>
                          <a:effectLst/>
                          <a:latin typeface="+mn-lt"/>
                          <a:ea typeface="맑은 고딕" panose="020B0503020000020004" pitchFamily="50" charset="-127"/>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600" b="0" i="0" u="none" strike="noStrike" dirty="0">
                          <a:solidFill>
                            <a:srgbClr val="000000"/>
                          </a:solidFill>
                          <a:effectLst/>
                          <a:latin typeface="+mn-lt"/>
                          <a:ea typeface="맑은 고딕" panose="020B0503020000020004" pitchFamily="50" charset="-127"/>
                        </a:rPr>
                        <a:t>2016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dirty="0">
                          <a:solidFill>
                            <a:srgbClr val="000000"/>
                          </a:solidFill>
                          <a:effectLst/>
                          <a:latin typeface="+mn-lt"/>
                          <a:ea typeface="맑은 고딕" panose="020B0503020000020004" pitchFamily="50" charset="-127"/>
                        </a:rPr>
                        <a:t>Randomized RF vs </a:t>
                      </a:r>
                      <a:r>
                        <a:rPr lang="en-US" sz="1600" b="0" i="0" u="none" strike="noStrike" dirty="0" err="1">
                          <a:solidFill>
                            <a:srgbClr val="000000"/>
                          </a:solidFill>
                          <a:effectLst/>
                          <a:latin typeface="+mn-lt"/>
                          <a:ea typeface="맑은 고딕" panose="020B0503020000020004" pitchFamily="50" charset="-127"/>
                        </a:rPr>
                        <a:t>Cryo</a:t>
                      </a:r>
                      <a:r>
                        <a:rPr lang="en-US" sz="1600" b="0" i="0" u="none" strike="noStrike" dirty="0">
                          <a:solidFill>
                            <a:srgbClr val="000000"/>
                          </a:solidFill>
                          <a:effectLst/>
                          <a:latin typeface="+mn-lt"/>
                          <a:ea typeface="맑은 고딕" panose="020B0503020000020004" pitchFamily="50" charset="-127"/>
                        </a:rPr>
                        <a:t>, </a:t>
                      </a:r>
                      <a:endParaRPr lang="en-US" sz="1600" b="0" i="0" u="none" strike="noStrike" dirty="0" smtClean="0">
                        <a:solidFill>
                          <a:srgbClr val="000000"/>
                        </a:solidFill>
                        <a:effectLst/>
                        <a:latin typeface="+mn-lt"/>
                        <a:ea typeface="맑은 고딕" panose="020B0503020000020004" pitchFamily="50" charset="-127"/>
                      </a:endParaRPr>
                    </a:p>
                    <a:p>
                      <a:pPr algn="ctr" fontAlgn="b"/>
                      <a:r>
                        <a:rPr lang="en-US" sz="1600" b="0" i="0" u="none" strike="noStrike" dirty="0" smtClean="0">
                          <a:solidFill>
                            <a:srgbClr val="000000"/>
                          </a:solidFill>
                          <a:effectLst/>
                          <a:latin typeface="+mn-lt"/>
                          <a:ea typeface="맑은 고딕" panose="020B0503020000020004" pitchFamily="50" charset="-127"/>
                        </a:rPr>
                        <a:t>multicenter</a:t>
                      </a:r>
                      <a:endParaRPr lang="en-US" sz="1600" b="0" i="0" u="none" strike="noStrike" dirty="0">
                        <a:solidFill>
                          <a:srgbClr val="000000"/>
                        </a:solidFill>
                        <a:effectLst/>
                        <a:latin typeface="+mn-lt"/>
                        <a:ea typeface="맑은 고딕" panose="020B0503020000020004" pitchFamily="50" charset="-127"/>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600" b="0" i="0" u="none" strike="noStrike">
                          <a:solidFill>
                            <a:srgbClr val="000000"/>
                          </a:solidFill>
                          <a:effectLst/>
                          <a:latin typeface="+mn-lt"/>
                          <a:ea typeface="맑은 고딕" panose="020B0503020000020004" pitchFamily="50" charset="-127"/>
                        </a:rPr>
                        <a:t>762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dirty="0" smtClean="0">
                          <a:solidFill>
                            <a:srgbClr val="000000"/>
                          </a:solidFill>
                          <a:effectLst/>
                          <a:latin typeface="+mn-lt"/>
                          <a:ea typeface="맑은 고딕" panose="020B0503020000020004" pitchFamily="50" charset="-127"/>
                        </a:rPr>
                        <a:t>PAF</a:t>
                      </a:r>
                      <a:endParaRPr lang="en-US" sz="1600" b="0" i="0" u="none" strike="noStrike" dirty="0">
                        <a:solidFill>
                          <a:srgbClr val="000000"/>
                        </a:solidFill>
                        <a:effectLst/>
                        <a:latin typeface="+mn-lt"/>
                        <a:ea typeface="맑은 고딕" panose="020B0503020000020004" pitchFamily="50" charset="-127"/>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dirty="0">
                          <a:solidFill>
                            <a:srgbClr val="000000"/>
                          </a:solidFill>
                          <a:effectLst/>
                          <a:latin typeface="+mn-lt"/>
                          <a:ea typeface="맑은 고딕" panose="020B0503020000020004" pitchFamily="50" charset="-127"/>
                        </a:rPr>
                        <a:t>PVI</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dirty="0">
                          <a:solidFill>
                            <a:srgbClr val="000000"/>
                          </a:solidFill>
                          <a:effectLst/>
                          <a:latin typeface="+mn-lt"/>
                          <a:ea typeface="맑은 고딕" panose="020B0503020000020004" pitchFamily="50" charset="-127"/>
                        </a:rPr>
                        <a:t>12 months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3550218237"/>
                  </a:ext>
                </a:extLst>
              </a:tr>
              <a:tr h="960102">
                <a:tc>
                  <a:txBody>
                    <a:bodyPr/>
                    <a:lstStyle/>
                    <a:p>
                      <a:pPr algn="ctr" fontAlgn="b"/>
                      <a:r>
                        <a:rPr lang="en-US" sz="1400" b="0" i="0" u="none" strike="noStrike" dirty="0">
                          <a:solidFill>
                            <a:srgbClr val="000000"/>
                          </a:solidFill>
                          <a:effectLst/>
                          <a:latin typeface="+mn-lt"/>
                          <a:ea typeface="맑은 고딕" panose="020B0503020000020004" pitchFamily="50" charset="-127"/>
                        </a:rPr>
                        <a:t>JACC 2016; 68: </a:t>
                      </a:r>
                      <a:r>
                        <a:rPr lang="en-US" sz="1400" b="0" i="0" u="none" strike="noStrike" dirty="0" smtClean="0">
                          <a:solidFill>
                            <a:srgbClr val="000000"/>
                          </a:solidFill>
                          <a:effectLst/>
                          <a:latin typeface="+mn-lt"/>
                          <a:ea typeface="맑은 고딕" panose="020B0503020000020004" pitchFamily="50" charset="-127"/>
                        </a:rPr>
                        <a:t>2747-2757</a:t>
                      </a:r>
                    </a:p>
                    <a:p>
                      <a:pPr algn="ctr" fontAlgn="b"/>
                      <a:r>
                        <a:rPr lang="en-US" sz="1600" b="0" i="0" u="none" strike="noStrike" dirty="0" smtClean="0">
                          <a:solidFill>
                            <a:srgbClr val="000000"/>
                          </a:solidFill>
                          <a:effectLst/>
                          <a:latin typeface="+mn-lt"/>
                          <a:ea typeface="맑은 고딕" panose="020B0503020000020004" pitchFamily="50" charset="-127"/>
                        </a:rPr>
                        <a:t> </a:t>
                      </a:r>
                      <a:endParaRPr lang="en-US" sz="1600" b="0" i="0" u="none" strike="noStrike" dirty="0">
                        <a:solidFill>
                          <a:srgbClr val="000000"/>
                        </a:solidFill>
                        <a:effectLst/>
                        <a:latin typeface="+mn-lt"/>
                        <a:ea typeface="맑은 고딕" panose="020B0503020000020004" pitchFamily="50" charset="-127"/>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600" b="0" i="0" u="none" strike="noStrike">
                          <a:solidFill>
                            <a:srgbClr val="000000"/>
                          </a:solidFill>
                          <a:effectLst/>
                          <a:latin typeface="+mn-lt"/>
                          <a:ea typeface="맑은 고딕" panose="020B0503020000020004" pitchFamily="50" charset="-127"/>
                        </a:rPr>
                        <a:t>2016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dirty="0">
                          <a:solidFill>
                            <a:srgbClr val="000000"/>
                          </a:solidFill>
                          <a:effectLst/>
                          <a:latin typeface="+mn-lt"/>
                          <a:ea typeface="맑은 고딕" panose="020B0503020000020004" pitchFamily="50" charset="-127"/>
                        </a:rPr>
                        <a:t>Randomized to hot balloon or </a:t>
                      </a:r>
                      <a:endParaRPr lang="en-US" sz="1600" b="0" i="0" u="none" strike="noStrike" dirty="0" smtClean="0">
                        <a:solidFill>
                          <a:srgbClr val="000000"/>
                        </a:solidFill>
                        <a:effectLst/>
                        <a:latin typeface="+mn-lt"/>
                        <a:ea typeface="맑은 고딕" panose="020B0503020000020004" pitchFamily="50" charset="-127"/>
                      </a:endParaRPr>
                    </a:p>
                    <a:p>
                      <a:pPr algn="ctr" fontAlgn="b"/>
                      <a:r>
                        <a:rPr lang="en-US" sz="1600" b="0" i="0" u="none" strike="noStrike" dirty="0" smtClean="0">
                          <a:solidFill>
                            <a:srgbClr val="000000"/>
                          </a:solidFill>
                          <a:effectLst/>
                          <a:latin typeface="+mn-lt"/>
                          <a:ea typeface="맑은 고딕" panose="020B0503020000020004" pitchFamily="50" charset="-127"/>
                        </a:rPr>
                        <a:t>drug</a:t>
                      </a:r>
                      <a:r>
                        <a:rPr lang="en-US" sz="1600" b="0" i="0" u="none" strike="noStrike" dirty="0">
                          <a:solidFill>
                            <a:srgbClr val="000000"/>
                          </a:solidFill>
                          <a:effectLst/>
                          <a:latin typeface="+mn-lt"/>
                          <a:ea typeface="맑은 고딕" panose="020B0503020000020004" pitchFamily="50" charset="-127"/>
                        </a:rPr>
                        <a:t>, multicenter</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600" b="0" i="0" u="none" strike="noStrike">
                          <a:solidFill>
                            <a:srgbClr val="000000"/>
                          </a:solidFill>
                          <a:effectLst/>
                          <a:latin typeface="+mn-lt"/>
                          <a:ea typeface="맑은 고딕" panose="020B0503020000020004" pitchFamily="50" charset="-127"/>
                        </a:rPr>
                        <a:t>100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dirty="0" smtClean="0">
                          <a:solidFill>
                            <a:srgbClr val="000000"/>
                          </a:solidFill>
                          <a:effectLst/>
                          <a:latin typeface="+mn-lt"/>
                          <a:ea typeface="맑은 고딕" panose="020B0503020000020004" pitchFamily="50" charset="-127"/>
                        </a:rPr>
                        <a:t>PAF</a:t>
                      </a:r>
                      <a:endParaRPr lang="en-US" sz="1600" b="0" i="0" u="none" strike="noStrike" dirty="0">
                        <a:solidFill>
                          <a:srgbClr val="000000"/>
                        </a:solidFill>
                        <a:effectLst/>
                        <a:latin typeface="+mn-lt"/>
                        <a:ea typeface="맑은 고딕" panose="020B0503020000020004" pitchFamily="50" charset="-127"/>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dirty="0">
                          <a:solidFill>
                            <a:srgbClr val="000000"/>
                          </a:solidFill>
                          <a:effectLst/>
                          <a:latin typeface="+mn-lt"/>
                          <a:ea typeface="맑은 고딕" panose="020B0503020000020004" pitchFamily="50" charset="-127"/>
                        </a:rPr>
                        <a:t>PVI</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dirty="0">
                          <a:solidFill>
                            <a:srgbClr val="000000"/>
                          </a:solidFill>
                          <a:effectLst/>
                          <a:latin typeface="+mn-lt"/>
                          <a:ea typeface="맑은 고딕" panose="020B0503020000020004" pitchFamily="50" charset="-127"/>
                        </a:rPr>
                        <a:t>12 months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903454138"/>
                  </a:ext>
                </a:extLst>
              </a:tr>
            </a:tbl>
          </a:graphicData>
        </a:graphic>
      </p:graphicFrame>
      <p:graphicFrame>
        <p:nvGraphicFramePr>
          <p:cNvPr id="3" name="표 2"/>
          <p:cNvGraphicFramePr>
            <a:graphicFrameLocks noGrp="1"/>
          </p:cNvGraphicFramePr>
          <p:nvPr>
            <p:extLst>
              <p:ext uri="{D42A27DB-BD31-4B8C-83A1-F6EECF244321}">
                <p14:modId xmlns:p14="http://schemas.microsoft.com/office/powerpoint/2010/main" val="1018383923"/>
              </p:ext>
            </p:extLst>
          </p:nvPr>
        </p:nvGraphicFramePr>
        <p:xfrm>
          <a:off x="2206897" y="1530558"/>
          <a:ext cx="6784703" cy="4218125"/>
        </p:xfrm>
        <a:graphic>
          <a:graphicData uri="http://schemas.openxmlformats.org/drawingml/2006/table">
            <a:tbl>
              <a:tblPr firstRow="1" firstCol="1" bandRow="1">
                <a:tableStyleId>{69CF1AB2-1976-4502-BF36-3FF5EA218861}</a:tableStyleId>
              </a:tblPr>
              <a:tblGrid>
                <a:gridCol w="2440274">
                  <a:extLst>
                    <a:ext uri="{9D8B030D-6E8A-4147-A177-3AD203B41FA5}">
                      <a16:colId xmlns="" xmlns:a16="http://schemas.microsoft.com/office/drawing/2014/main" val="2410842600"/>
                    </a:ext>
                  </a:extLst>
                </a:gridCol>
                <a:gridCol w="872094">
                  <a:extLst>
                    <a:ext uri="{9D8B030D-6E8A-4147-A177-3AD203B41FA5}">
                      <a16:colId xmlns="" xmlns:a16="http://schemas.microsoft.com/office/drawing/2014/main" val="65472466"/>
                    </a:ext>
                  </a:extLst>
                </a:gridCol>
                <a:gridCol w="936104">
                  <a:extLst>
                    <a:ext uri="{9D8B030D-6E8A-4147-A177-3AD203B41FA5}">
                      <a16:colId xmlns="" xmlns:a16="http://schemas.microsoft.com/office/drawing/2014/main" val="2311367198"/>
                    </a:ext>
                  </a:extLst>
                </a:gridCol>
                <a:gridCol w="864096">
                  <a:extLst>
                    <a:ext uri="{9D8B030D-6E8A-4147-A177-3AD203B41FA5}">
                      <a16:colId xmlns="" xmlns:a16="http://schemas.microsoft.com/office/drawing/2014/main" val="3179565229"/>
                    </a:ext>
                  </a:extLst>
                </a:gridCol>
                <a:gridCol w="936104">
                  <a:extLst>
                    <a:ext uri="{9D8B030D-6E8A-4147-A177-3AD203B41FA5}">
                      <a16:colId xmlns="" xmlns:a16="http://schemas.microsoft.com/office/drawing/2014/main" val="2930872420"/>
                    </a:ext>
                  </a:extLst>
                </a:gridCol>
                <a:gridCol w="736031">
                  <a:extLst>
                    <a:ext uri="{9D8B030D-6E8A-4147-A177-3AD203B41FA5}">
                      <a16:colId xmlns="" xmlns:a16="http://schemas.microsoft.com/office/drawing/2014/main" val="2579354946"/>
                    </a:ext>
                  </a:extLst>
                </a:gridCol>
              </a:tblGrid>
              <a:tr h="594973">
                <a:tc>
                  <a:txBody>
                    <a:bodyPr/>
                    <a:lstStyle/>
                    <a:p>
                      <a:pPr algn="ctr" fontAlgn="b"/>
                      <a:r>
                        <a:rPr lang="en-US" sz="1800" b="1" i="0" u="none" strike="noStrike" dirty="0">
                          <a:solidFill>
                            <a:schemeClr val="bg1"/>
                          </a:solidFill>
                          <a:effectLst/>
                          <a:latin typeface="+mn-lt"/>
                          <a:ea typeface="맑은 고딕" panose="020B0503020000020004" pitchFamily="50" charset="-127"/>
                        </a:rPr>
                        <a:t>Effectiveness endpoint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tc>
                  <a:txBody>
                    <a:bodyPr/>
                    <a:lstStyle/>
                    <a:p>
                      <a:pPr algn="ctr" fontAlgn="b"/>
                      <a:r>
                        <a:rPr lang="en-US" sz="1800" b="1" i="0" u="none" strike="noStrike" dirty="0">
                          <a:solidFill>
                            <a:schemeClr val="bg1"/>
                          </a:solidFill>
                          <a:effectLst/>
                          <a:latin typeface="+mn-lt"/>
                          <a:ea typeface="맑은 고딕" panose="020B0503020000020004" pitchFamily="50" charset="-127"/>
                        </a:rPr>
                        <a:t>Ablation </a:t>
                      </a:r>
                      <a:endParaRPr lang="en-US" sz="1800" b="1" i="0" u="none" strike="noStrike" dirty="0" smtClean="0">
                        <a:solidFill>
                          <a:schemeClr val="bg1"/>
                        </a:solidFill>
                        <a:effectLst/>
                        <a:latin typeface="+mn-lt"/>
                        <a:ea typeface="맑은 고딕" panose="020B0503020000020004" pitchFamily="50" charset="-127"/>
                      </a:endParaRPr>
                    </a:p>
                    <a:p>
                      <a:pPr algn="ctr" fontAlgn="b"/>
                      <a:r>
                        <a:rPr lang="en-US" sz="1800" b="1" i="0" u="none" strike="noStrike" dirty="0" smtClean="0">
                          <a:solidFill>
                            <a:schemeClr val="bg1"/>
                          </a:solidFill>
                          <a:effectLst/>
                          <a:latin typeface="+mn-lt"/>
                          <a:ea typeface="맑은 고딕" panose="020B0503020000020004" pitchFamily="50" charset="-127"/>
                        </a:rPr>
                        <a:t>success</a:t>
                      </a:r>
                      <a:endParaRPr lang="en-US" sz="1800" b="1" i="0" u="none" strike="noStrike" dirty="0">
                        <a:solidFill>
                          <a:schemeClr val="bg1"/>
                        </a:solidFill>
                        <a:effectLst/>
                        <a:latin typeface="+mn-lt"/>
                        <a:ea typeface="맑은 고딕" panose="020B0503020000020004" pitchFamily="50" charset="-127"/>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tc>
                  <a:txBody>
                    <a:bodyPr/>
                    <a:lstStyle/>
                    <a:p>
                      <a:pPr algn="ctr" fontAlgn="b"/>
                      <a:r>
                        <a:rPr lang="en-US" sz="1100" b="1" i="0" u="none" strike="noStrike" dirty="0" smtClean="0">
                          <a:solidFill>
                            <a:schemeClr val="bg1"/>
                          </a:solidFill>
                          <a:effectLst/>
                          <a:latin typeface="+mn-lt"/>
                          <a:ea typeface="맑은 고딕" panose="020B0503020000020004" pitchFamily="50" charset="-127"/>
                        </a:rPr>
                        <a:t>Drug/Control</a:t>
                      </a:r>
                      <a:r>
                        <a:rPr lang="en-US" sz="1800" b="1" i="0" u="none" strike="noStrike" dirty="0" smtClean="0">
                          <a:solidFill>
                            <a:schemeClr val="bg1"/>
                          </a:solidFill>
                          <a:effectLst/>
                          <a:latin typeface="+mn-lt"/>
                          <a:ea typeface="맑은 고딕" panose="020B0503020000020004" pitchFamily="50" charset="-127"/>
                        </a:rPr>
                        <a:t> </a:t>
                      </a:r>
                    </a:p>
                    <a:p>
                      <a:pPr algn="ctr" fontAlgn="b"/>
                      <a:r>
                        <a:rPr lang="en-US" sz="1800" b="1" i="0" u="none" strike="noStrike" dirty="0" smtClean="0">
                          <a:solidFill>
                            <a:schemeClr val="bg1"/>
                          </a:solidFill>
                          <a:effectLst/>
                          <a:latin typeface="+mn-lt"/>
                          <a:ea typeface="맑은 고딕" panose="020B0503020000020004" pitchFamily="50" charset="-127"/>
                        </a:rPr>
                        <a:t>success</a:t>
                      </a:r>
                      <a:endParaRPr lang="en-US" sz="1800" b="1" i="0" u="none" strike="noStrike" dirty="0">
                        <a:solidFill>
                          <a:schemeClr val="bg1"/>
                        </a:solidFill>
                        <a:effectLst/>
                        <a:latin typeface="+mn-lt"/>
                        <a:ea typeface="맑은 고딕" panose="020B0503020000020004" pitchFamily="50" charset="-127"/>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tc>
                  <a:txBody>
                    <a:bodyPr/>
                    <a:lstStyle/>
                    <a:p>
                      <a:pPr algn="ctr" fontAlgn="b"/>
                      <a:r>
                        <a:rPr lang="en-US" sz="1800" b="1" i="1" u="none" strike="noStrike" dirty="0" smtClean="0">
                          <a:solidFill>
                            <a:schemeClr val="bg1"/>
                          </a:solidFill>
                          <a:effectLst/>
                          <a:latin typeface="+mn-lt"/>
                          <a:ea typeface="맑은 고딕" panose="020B0503020000020004" pitchFamily="50" charset="-127"/>
                        </a:rPr>
                        <a:t>P</a:t>
                      </a:r>
                      <a:r>
                        <a:rPr lang="en-US" sz="1800" b="1" i="0" u="none" strike="noStrike" dirty="0" smtClean="0">
                          <a:solidFill>
                            <a:schemeClr val="bg1"/>
                          </a:solidFill>
                          <a:effectLst/>
                          <a:latin typeface="+mn-lt"/>
                          <a:ea typeface="맑은 고딕" panose="020B0503020000020004" pitchFamily="50" charset="-127"/>
                        </a:rPr>
                        <a:t> for</a:t>
                      </a:r>
                    </a:p>
                    <a:p>
                      <a:pPr algn="ctr" fontAlgn="b"/>
                      <a:r>
                        <a:rPr lang="en-US" sz="1800" b="1" i="0" u="none" strike="noStrike" dirty="0" smtClean="0">
                          <a:solidFill>
                            <a:schemeClr val="bg1"/>
                          </a:solidFill>
                          <a:effectLst/>
                          <a:latin typeface="+mn-lt"/>
                          <a:ea typeface="맑은 고딕" panose="020B0503020000020004" pitchFamily="50" charset="-127"/>
                        </a:rPr>
                        <a:t> </a:t>
                      </a:r>
                      <a:r>
                        <a:rPr lang="en-US" sz="1800" b="1" i="0" u="none" strike="noStrike" dirty="0">
                          <a:solidFill>
                            <a:schemeClr val="bg1"/>
                          </a:solidFill>
                          <a:effectLst/>
                          <a:latin typeface="+mn-lt"/>
                          <a:ea typeface="맑은 고딕" panose="020B0503020000020004" pitchFamily="50" charset="-127"/>
                        </a:rPr>
                        <a:t>success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tc>
                  <a:txBody>
                    <a:bodyPr/>
                    <a:lstStyle/>
                    <a:p>
                      <a:pPr algn="ctr" fontAlgn="b"/>
                      <a:r>
                        <a:rPr lang="en-US" sz="1800" b="1" i="0" u="none" strike="noStrike" dirty="0">
                          <a:solidFill>
                            <a:schemeClr val="bg1"/>
                          </a:solidFill>
                          <a:effectLst/>
                          <a:latin typeface="+mn-lt"/>
                          <a:ea typeface="맑은 고딕" panose="020B0503020000020004" pitchFamily="50" charset="-127"/>
                        </a:rPr>
                        <a:t>Ablation </a:t>
                      </a:r>
                      <a:endParaRPr lang="en-US" sz="1800" b="1" i="0" u="none" strike="noStrike" dirty="0" smtClean="0">
                        <a:solidFill>
                          <a:schemeClr val="bg1"/>
                        </a:solidFill>
                        <a:effectLst/>
                        <a:latin typeface="+mn-lt"/>
                        <a:ea typeface="맑은 고딕" panose="020B0503020000020004" pitchFamily="50" charset="-127"/>
                      </a:endParaRPr>
                    </a:p>
                    <a:p>
                      <a:pPr algn="ctr" fontAlgn="b"/>
                      <a:r>
                        <a:rPr lang="en-US" sz="1800" b="1" i="0" u="none" strike="noStrike" dirty="0" err="1" smtClean="0">
                          <a:solidFill>
                            <a:schemeClr val="bg1"/>
                          </a:solidFill>
                          <a:effectLst/>
                          <a:latin typeface="+mn-lt"/>
                          <a:ea typeface="맑은 고딕" panose="020B0503020000020004" pitchFamily="50" charset="-127"/>
                        </a:rPr>
                        <a:t>Cxs</a:t>
                      </a:r>
                      <a:endParaRPr lang="en-US" sz="1800" b="1" i="0" u="none" strike="noStrike" dirty="0">
                        <a:solidFill>
                          <a:schemeClr val="bg1"/>
                        </a:solidFill>
                        <a:effectLst/>
                        <a:latin typeface="+mn-lt"/>
                        <a:ea typeface="맑은 고딕" panose="020B0503020000020004" pitchFamily="50" charset="-127"/>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tc>
                  <a:txBody>
                    <a:bodyPr/>
                    <a:lstStyle/>
                    <a:p>
                      <a:pPr algn="ctr" fontAlgn="b"/>
                      <a:r>
                        <a:rPr lang="en-US" sz="1000" b="1" i="0" u="none" strike="noStrike" dirty="0" smtClean="0">
                          <a:solidFill>
                            <a:schemeClr val="bg1"/>
                          </a:solidFill>
                          <a:effectLst/>
                          <a:latin typeface="+mn-lt"/>
                          <a:ea typeface="맑은 고딕" panose="020B0503020000020004" pitchFamily="50" charset="-127"/>
                        </a:rPr>
                        <a:t>Drug/Control </a:t>
                      </a:r>
                    </a:p>
                    <a:p>
                      <a:pPr algn="ctr" fontAlgn="b"/>
                      <a:r>
                        <a:rPr lang="en-US" sz="1800" b="1" i="0" u="none" strike="noStrike" dirty="0" err="1" smtClean="0">
                          <a:solidFill>
                            <a:schemeClr val="bg1"/>
                          </a:solidFill>
                          <a:effectLst/>
                          <a:latin typeface="+mn-lt"/>
                          <a:ea typeface="맑은 고딕" panose="020B0503020000020004" pitchFamily="50" charset="-127"/>
                        </a:rPr>
                        <a:t>Cxs</a:t>
                      </a:r>
                      <a:endParaRPr lang="en-US" sz="1800" b="1" i="0" u="none" strike="noStrike" dirty="0">
                        <a:solidFill>
                          <a:schemeClr val="bg1"/>
                        </a:solidFill>
                        <a:effectLst/>
                        <a:latin typeface="+mn-lt"/>
                        <a:ea typeface="맑은 고딕" panose="020B0503020000020004" pitchFamily="50" charset="-127"/>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extLst>
                  <a:ext uri="{0D108BD9-81ED-4DB2-BD59-A6C34878D82A}">
                    <a16:rowId xmlns="" xmlns:a16="http://schemas.microsoft.com/office/drawing/2014/main" val="3953533501"/>
                  </a:ext>
                </a:extLst>
              </a:tr>
              <a:tr h="768912">
                <a:tc>
                  <a:txBody>
                    <a:bodyPr/>
                    <a:lstStyle/>
                    <a:p>
                      <a:pPr algn="ctr" fontAlgn="b"/>
                      <a:r>
                        <a:rPr lang="en-US" sz="1600" b="0" i="0" u="none" strike="noStrike" dirty="0">
                          <a:solidFill>
                            <a:srgbClr val="000000"/>
                          </a:solidFill>
                          <a:effectLst/>
                          <a:latin typeface="+mn-lt"/>
                          <a:ea typeface="맑은 고딕" panose="020B0503020000020004" pitchFamily="50" charset="-127"/>
                        </a:rPr>
                        <a:t>Freedom from detectable </a:t>
                      </a:r>
                      <a:r>
                        <a:rPr lang="en-US" sz="1600" b="0" i="0" u="none" strike="noStrike" dirty="0" smtClean="0">
                          <a:solidFill>
                            <a:srgbClr val="000000"/>
                          </a:solidFill>
                          <a:effectLst/>
                          <a:latin typeface="+mn-lt"/>
                          <a:ea typeface="맑은 고딕" panose="020B0503020000020004" pitchFamily="50" charset="-127"/>
                        </a:rPr>
                        <a:t>   AF, flutter, tachycardia </a:t>
                      </a:r>
                      <a:endParaRPr lang="en-US" sz="1600" b="0" i="0" u="none" strike="noStrike" dirty="0">
                        <a:solidFill>
                          <a:srgbClr val="000000"/>
                        </a:solidFill>
                        <a:effectLst/>
                        <a:latin typeface="+mn-lt"/>
                        <a:ea typeface="맑은 고딕" panose="020B0503020000020004" pitchFamily="50" charset="-127"/>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600" b="0" i="0" u="none" strike="noStrike" dirty="0">
                          <a:solidFill>
                            <a:srgbClr val="000000"/>
                          </a:solidFill>
                          <a:effectLst/>
                          <a:latin typeface="+mn-lt"/>
                          <a:ea typeface="맑은 고딕" panose="020B0503020000020004" pitchFamily="50" charset="-127"/>
                        </a:rPr>
                        <a:t>86%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600" b="0" i="0" u="none" strike="noStrike" dirty="0">
                          <a:solidFill>
                            <a:srgbClr val="000000"/>
                          </a:solidFill>
                          <a:effectLst/>
                          <a:latin typeface="+mn-lt"/>
                          <a:ea typeface="맑은 고딕" panose="020B0503020000020004" pitchFamily="50" charset="-127"/>
                        </a:rPr>
                        <a:t>22%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600" b="0" i="0" u="none" strike="noStrike" dirty="0">
                          <a:solidFill>
                            <a:srgbClr val="000000"/>
                          </a:solidFill>
                          <a:effectLst/>
                          <a:latin typeface="+mn-lt"/>
                          <a:ea typeface="맑은 고딕" panose="020B0503020000020004" pitchFamily="50" charset="-127"/>
                        </a:rPr>
                        <a:t>&lt;0.001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600" b="0" i="0" u="none" strike="noStrike">
                          <a:solidFill>
                            <a:srgbClr val="000000"/>
                          </a:solidFill>
                          <a:effectLst/>
                          <a:latin typeface="+mn-lt"/>
                          <a:ea typeface="맑은 고딕" panose="020B0503020000020004" pitchFamily="50" charset="-127"/>
                        </a:rPr>
                        <a:t>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600" b="0" i="0" u="none" strike="noStrike" dirty="0">
                          <a:solidFill>
                            <a:srgbClr val="000000"/>
                          </a:solidFill>
                          <a:effectLst/>
                          <a:latin typeface="+mn-lt"/>
                          <a:ea typeface="맑은 고딕" panose="020B0503020000020004" pitchFamily="50" charset="-127"/>
                        </a:rPr>
                        <a:t>23%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873555214"/>
                  </a:ext>
                </a:extLst>
              </a:tr>
              <a:tr h="910024">
                <a:tc>
                  <a:txBody>
                    <a:bodyPr/>
                    <a:lstStyle/>
                    <a:p>
                      <a:pPr algn="ctr" fontAlgn="b"/>
                      <a:r>
                        <a:rPr lang="en-US" sz="1600" b="0" i="0" u="none" strike="noStrike" dirty="0">
                          <a:solidFill>
                            <a:srgbClr val="000000"/>
                          </a:solidFill>
                          <a:effectLst/>
                          <a:latin typeface="+mn-lt"/>
                          <a:ea typeface="맑은 고딕" panose="020B0503020000020004" pitchFamily="50" charset="-127"/>
                        </a:rPr>
                        <a:t>Freedom from AF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600" b="0" i="0" u="none" strike="noStrike">
                          <a:solidFill>
                            <a:srgbClr val="000000"/>
                          </a:solidFill>
                          <a:effectLst/>
                          <a:latin typeface="+mn-lt"/>
                          <a:ea typeface="맑은 고딕" panose="020B0503020000020004" pitchFamily="50" charset="-127"/>
                        </a:rPr>
                        <a:t>89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600" b="0" i="0" u="none" strike="noStrike" dirty="0">
                          <a:solidFill>
                            <a:srgbClr val="000000"/>
                          </a:solidFill>
                          <a:effectLst/>
                          <a:latin typeface="+mn-lt"/>
                          <a:ea typeface="맑은 고딕" panose="020B0503020000020004" pitchFamily="50" charset="-127"/>
                        </a:rPr>
                        <a:t>23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600" b="0" i="0" u="none" strike="noStrike" dirty="0">
                          <a:solidFill>
                            <a:srgbClr val="000000"/>
                          </a:solidFill>
                          <a:effectLst/>
                          <a:latin typeface="+mn-lt"/>
                          <a:ea typeface="맑은 고딕" panose="020B0503020000020004" pitchFamily="50" charset="-127"/>
                        </a:rPr>
                        <a:t>&lt;0.0001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600" b="0" i="0" u="none" strike="noStrike" dirty="0">
                          <a:solidFill>
                            <a:srgbClr val="000000"/>
                          </a:solidFill>
                          <a:effectLst/>
                          <a:latin typeface="+mn-lt"/>
                          <a:ea typeface="맑은 고딕" panose="020B0503020000020004" pitchFamily="50" charset="-127"/>
                        </a:rPr>
                        <a:t>5.7%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600" b="0" i="0" u="none" strike="noStrike" dirty="0">
                          <a:solidFill>
                            <a:srgbClr val="000000"/>
                          </a:solidFill>
                          <a:effectLst/>
                          <a:latin typeface="+mn-lt"/>
                          <a:ea typeface="맑은 고딕" panose="020B0503020000020004" pitchFamily="50" charset="-127"/>
                        </a:rPr>
                        <a:t>1.7%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2725968378"/>
                  </a:ext>
                </a:extLst>
              </a:tr>
              <a:tr h="1008112">
                <a:tc>
                  <a:txBody>
                    <a:bodyPr/>
                    <a:lstStyle/>
                    <a:p>
                      <a:pPr algn="ctr" fontAlgn="b"/>
                      <a:r>
                        <a:rPr lang="en-US" sz="1600" b="0" i="0" u="none" strike="noStrike" dirty="0">
                          <a:solidFill>
                            <a:srgbClr val="000000"/>
                          </a:solidFill>
                          <a:effectLst/>
                          <a:latin typeface="+mn-lt"/>
                          <a:ea typeface="맑은 고딕" panose="020B0503020000020004" pitchFamily="50" charset="-127"/>
                        </a:rPr>
                        <a:t>Freedom from detectable </a:t>
                      </a:r>
                      <a:r>
                        <a:rPr lang="en-US" sz="1600" b="0" i="0" u="none" strike="noStrike" dirty="0" smtClean="0">
                          <a:solidFill>
                            <a:srgbClr val="000000"/>
                          </a:solidFill>
                          <a:effectLst/>
                          <a:latin typeface="+mn-lt"/>
                          <a:ea typeface="맑은 고딕" panose="020B0503020000020004" pitchFamily="50" charset="-127"/>
                        </a:rPr>
                        <a:t>   AF, flutter, </a:t>
                      </a:r>
                      <a:r>
                        <a:rPr lang="en-US" sz="1600" b="0" i="0" u="none" strike="noStrike" dirty="0">
                          <a:solidFill>
                            <a:srgbClr val="000000"/>
                          </a:solidFill>
                          <a:effectLst/>
                          <a:latin typeface="+mn-lt"/>
                          <a:ea typeface="맑은 고딕" panose="020B0503020000020004" pitchFamily="50" charset="-127"/>
                        </a:rPr>
                        <a:t>tachycardia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dirty="0">
                          <a:solidFill>
                            <a:srgbClr val="000000"/>
                          </a:solidFill>
                          <a:effectLst/>
                          <a:latin typeface="+mn-lt"/>
                          <a:ea typeface="맑은 고딕" panose="020B0503020000020004" pitchFamily="50" charset="-127"/>
                        </a:rPr>
                        <a:t>64.1% </a:t>
                      </a:r>
                      <a:endParaRPr lang="en-US" sz="1600" b="0" i="0" u="none" strike="noStrike" dirty="0" smtClean="0">
                        <a:solidFill>
                          <a:srgbClr val="000000"/>
                        </a:solidFill>
                        <a:effectLst/>
                        <a:latin typeface="+mn-lt"/>
                        <a:ea typeface="맑은 고딕" panose="020B0503020000020004" pitchFamily="50" charset="-127"/>
                      </a:endParaRPr>
                    </a:p>
                    <a:p>
                      <a:pPr algn="ctr" fontAlgn="b"/>
                      <a:r>
                        <a:rPr lang="en-US" sz="1600" b="0" i="0" u="none" strike="noStrike" dirty="0" smtClean="0">
                          <a:solidFill>
                            <a:srgbClr val="000000"/>
                          </a:solidFill>
                          <a:effectLst/>
                          <a:latin typeface="+mn-lt"/>
                          <a:ea typeface="맑은 고딕" panose="020B0503020000020004" pitchFamily="50" charset="-127"/>
                        </a:rPr>
                        <a:t>(</a:t>
                      </a:r>
                      <a:r>
                        <a:rPr lang="en-US" sz="1600" b="0" i="0" u="none" strike="noStrike" dirty="0">
                          <a:solidFill>
                            <a:srgbClr val="000000"/>
                          </a:solidFill>
                          <a:effectLst/>
                          <a:latin typeface="+mn-lt"/>
                          <a:ea typeface="맑은 고딕" panose="020B0503020000020004" pitchFamily="50" charset="-127"/>
                        </a:rPr>
                        <a:t>RF)</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dirty="0">
                          <a:solidFill>
                            <a:srgbClr val="000000"/>
                          </a:solidFill>
                          <a:effectLst/>
                          <a:latin typeface="+mn-lt"/>
                          <a:ea typeface="맑은 고딕" panose="020B0503020000020004" pitchFamily="50" charset="-127"/>
                        </a:rPr>
                        <a:t>65.4% </a:t>
                      </a:r>
                      <a:endParaRPr lang="en-US" sz="1600" b="0" i="0" u="none" strike="noStrike" dirty="0" smtClean="0">
                        <a:solidFill>
                          <a:srgbClr val="000000"/>
                        </a:solidFill>
                        <a:effectLst/>
                        <a:latin typeface="+mn-lt"/>
                        <a:ea typeface="맑은 고딕" panose="020B0503020000020004" pitchFamily="50" charset="-127"/>
                      </a:endParaRPr>
                    </a:p>
                    <a:p>
                      <a:pPr algn="ctr" fontAlgn="b"/>
                      <a:r>
                        <a:rPr lang="en-US" sz="1600" b="0" i="0" u="none" strike="noStrike" dirty="0" smtClean="0">
                          <a:solidFill>
                            <a:srgbClr val="000000"/>
                          </a:solidFill>
                          <a:effectLst/>
                          <a:latin typeface="+mn-lt"/>
                          <a:ea typeface="맑은 고딕" panose="020B0503020000020004" pitchFamily="50" charset="-127"/>
                        </a:rPr>
                        <a:t>(</a:t>
                      </a:r>
                      <a:r>
                        <a:rPr lang="en-US" sz="1600" b="0" i="0" u="none" strike="noStrike" dirty="0" err="1">
                          <a:solidFill>
                            <a:srgbClr val="000000"/>
                          </a:solidFill>
                          <a:effectLst/>
                          <a:latin typeface="+mn-lt"/>
                          <a:ea typeface="맑은 고딕" panose="020B0503020000020004" pitchFamily="50" charset="-127"/>
                        </a:rPr>
                        <a:t>cryo</a:t>
                      </a:r>
                      <a:r>
                        <a:rPr lang="en-US" sz="1600" b="0" i="0" u="none" strike="noStrike" dirty="0">
                          <a:solidFill>
                            <a:srgbClr val="000000"/>
                          </a:solidFill>
                          <a:effectLst/>
                          <a:latin typeface="+mn-lt"/>
                          <a:ea typeface="맑은 고딕" panose="020B0503020000020004" pitchFamily="50" charset="-127"/>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a:solidFill>
                            <a:srgbClr val="000000"/>
                          </a:solidFill>
                          <a:effectLst/>
                          <a:latin typeface="+mn-lt"/>
                          <a:ea typeface="맑은 고딕" panose="020B0503020000020004" pitchFamily="50" charset="-127"/>
                        </a:rPr>
                        <a:t>NS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600" b="0" i="0" u="none" strike="noStrike">
                          <a:solidFill>
                            <a:srgbClr val="000000"/>
                          </a:solidFill>
                          <a:effectLst/>
                          <a:latin typeface="+mn-lt"/>
                          <a:ea typeface="맑은 고딕" panose="020B0503020000020004" pitchFamily="50" charset="-127"/>
                        </a:rPr>
                        <a:t>12.8%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600" b="0" i="0" u="none" strike="noStrike" dirty="0">
                          <a:solidFill>
                            <a:srgbClr val="000000"/>
                          </a:solidFill>
                          <a:effectLst/>
                          <a:latin typeface="+mn-lt"/>
                          <a:ea typeface="맑은 고딕" panose="020B0503020000020004" pitchFamily="50" charset="-127"/>
                        </a:rPr>
                        <a:t>10.2%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2469980569"/>
                  </a:ext>
                </a:extLst>
              </a:tr>
              <a:tr h="936104">
                <a:tc>
                  <a:txBody>
                    <a:bodyPr/>
                    <a:lstStyle/>
                    <a:p>
                      <a:pPr algn="ctr" fontAlgn="b"/>
                      <a:r>
                        <a:rPr lang="en-US" sz="1600" b="0" i="0" u="none" strike="noStrike" dirty="0">
                          <a:solidFill>
                            <a:srgbClr val="000000"/>
                          </a:solidFill>
                          <a:effectLst/>
                          <a:latin typeface="+mn-lt"/>
                          <a:ea typeface="맑은 고딕" panose="020B0503020000020004" pitchFamily="50" charset="-127"/>
                        </a:rPr>
                        <a:t>Freedom from AF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600" b="0" i="0" u="none" strike="noStrike" dirty="0">
                          <a:solidFill>
                            <a:srgbClr val="000000"/>
                          </a:solidFill>
                          <a:effectLst/>
                          <a:latin typeface="+mn-lt"/>
                          <a:ea typeface="맑은 고딕" panose="020B0503020000020004" pitchFamily="50" charset="-127"/>
                        </a:rPr>
                        <a:t>59</a:t>
                      </a:r>
                      <a:r>
                        <a:rPr lang="en-US" altLang="ko-KR" sz="1600" b="0" i="0" u="none" strike="noStrike" dirty="0" smtClean="0">
                          <a:solidFill>
                            <a:srgbClr val="000000"/>
                          </a:solidFill>
                          <a:effectLst/>
                          <a:latin typeface="+mn-lt"/>
                          <a:ea typeface="맑은 고딕" panose="020B0503020000020004" pitchFamily="50" charset="-127"/>
                        </a:rPr>
                        <a:t>%</a:t>
                      </a:r>
                      <a:endParaRPr lang="en-US" altLang="ko-KR" sz="1600" b="0" i="0" u="none" strike="noStrike" dirty="0">
                        <a:solidFill>
                          <a:srgbClr val="000000"/>
                        </a:solidFill>
                        <a:effectLst/>
                        <a:latin typeface="+mn-lt"/>
                        <a:ea typeface="맑은 고딕" panose="020B0503020000020004" pitchFamily="50" charset="-127"/>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600" b="0" i="0" u="none" strike="noStrike" dirty="0">
                          <a:solidFill>
                            <a:srgbClr val="000000"/>
                          </a:solidFill>
                          <a:effectLst/>
                          <a:latin typeface="+mn-lt"/>
                          <a:ea typeface="맑은 고딕" panose="020B0503020000020004" pitchFamily="50" charset="-127"/>
                        </a:rPr>
                        <a:t>5</a:t>
                      </a:r>
                      <a:r>
                        <a:rPr lang="en-US" altLang="ko-KR" sz="1600" b="0" i="0" u="none" strike="noStrike" dirty="0" smtClean="0">
                          <a:solidFill>
                            <a:srgbClr val="000000"/>
                          </a:solidFill>
                          <a:effectLst/>
                          <a:latin typeface="+mn-lt"/>
                          <a:ea typeface="맑은 고딕" panose="020B0503020000020004" pitchFamily="50" charset="-127"/>
                        </a:rPr>
                        <a:t>%</a:t>
                      </a:r>
                      <a:endParaRPr lang="en-US" altLang="ko-KR" sz="1600" b="0" i="0" u="none" strike="noStrike" dirty="0">
                        <a:solidFill>
                          <a:srgbClr val="000000"/>
                        </a:solidFill>
                        <a:effectLst/>
                        <a:latin typeface="+mn-lt"/>
                        <a:ea typeface="맑은 고딕" panose="020B0503020000020004" pitchFamily="50" charset="-127"/>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600" b="0" i="0" u="none" strike="noStrike">
                          <a:solidFill>
                            <a:srgbClr val="000000"/>
                          </a:solidFill>
                          <a:effectLst/>
                          <a:latin typeface="+mn-lt"/>
                          <a:ea typeface="맑은 고딕" panose="020B0503020000020004" pitchFamily="50" charset="-127"/>
                        </a:rPr>
                        <a:t>&lt; 0.001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600" b="0" i="0" u="none" strike="noStrike">
                          <a:solidFill>
                            <a:srgbClr val="000000"/>
                          </a:solidFill>
                          <a:effectLst/>
                          <a:latin typeface="+mn-lt"/>
                          <a:ea typeface="맑은 고딕" panose="020B0503020000020004" pitchFamily="50" charset="-127"/>
                        </a:rPr>
                        <a:t>10.4%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600" b="0" i="0" u="none" strike="noStrike" dirty="0">
                          <a:solidFill>
                            <a:srgbClr val="000000"/>
                          </a:solidFill>
                          <a:effectLst/>
                          <a:latin typeface="+mn-lt"/>
                          <a:ea typeface="맑은 고딕" panose="020B0503020000020004" pitchFamily="50" charset="-127"/>
                        </a:rPr>
                        <a:t>4.7</a:t>
                      </a:r>
                      <a:r>
                        <a:rPr lang="en-US" altLang="ko-KR" sz="1600" b="0" i="0" u="none" strike="noStrike" dirty="0" smtClean="0">
                          <a:solidFill>
                            <a:srgbClr val="000000"/>
                          </a:solidFill>
                          <a:effectLst/>
                          <a:latin typeface="+mn-lt"/>
                          <a:ea typeface="맑은 고딕" panose="020B0503020000020004" pitchFamily="50" charset="-127"/>
                        </a:rPr>
                        <a:t>%</a:t>
                      </a:r>
                      <a:endParaRPr lang="en-US" altLang="ko-KR" sz="1600" b="0" i="0" u="none" strike="noStrike" dirty="0">
                        <a:solidFill>
                          <a:srgbClr val="000000"/>
                        </a:solidFill>
                        <a:effectLst/>
                        <a:latin typeface="+mn-lt"/>
                        <a:ea typeface="맑은 고딕" panose="020B0503020000020004" pitchFamily="50" charset="-127"/>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3940609112"/>
                  </a:ext>
                </a:extLst>
              </a:tr>
            </a:tbl>
          </a:graphicData>
        </a:graphic>
      </p:graphicFrame>
      <p:pic>
        <p:nvPicPr>
          <p:cNvPr id="4" name="그림 3"/>
          <p:cNvPicPr>
            <a:picLocks noChangeAspect="1"/>
          </p:cNvPicPr>
          <p:nvPr/>
        </p:nvPicPr>
        <p:blipFill>
          <a:blip r:embed="rId2"/>
          <a:stretch>
            <a:fillRect/>
          </a:stretch>
        </p:blipFill>
        <p:spPr>
          <a:xfrm>
            <a:off x="513910" y="620688"/>
            <a:ext cx="574067" cy="581789"/>
          </a:xfrm>
          <a:prstGeom prst="rect">
            <a:avLst/>
          </a:prstGeom>
        </p:spPr>
      </p:pic>
    </p:spTree>
    <p:extLst>
      <p:ext uri="{BB962C8B-B14F-4D97-AF65-F5344CB8AC3E}">
        <p14:creationId xmlns:p14="http://schemas.microsoft.com/office/powerpoint/2010/main" val="368406553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표 1"/>
          <p:cNvGraphicFramePr>
            <a:graphicFrameLocks noGrp="1"/>
          </p:cNvGraphicFramePr>
          <p:nvPr>
            <p:extLst>
              <p:ext uri="{D42A27DB-BD31-4B8C-83A1-F6EECF244321}">
                <p14:modId xmlns:p14="http://schemas.microsoft.com/office/powerpoint/2010/main" val="3518353217"/>
              </p:ext>
            </p:extLst>
          </p:nvPr>
        </p:nvGraphicFramePr>
        <p:xfrm>
          <a:off x="125456" y="1048177"/>
          <a:ext cx="8893088" cy="4251900"/>
        </p:xfrm>
        <a:graphic>
          <a:graphicData uri="http://schemas.openxmlformats.org/drawingml/2006/table">
            <a:tbl>
              <a:tblPr firstRow="1" firstCol="1" bandRow="1">
                <a:tableStyleId>{69CF1AB2-1976-4502-BF36-3FF5EA218861}</a:tableStyleId>
              </a:tblPr>
              <a:tblGrid>
                <a:gridCol w="2142288">
                  <a:extLst>
                    <a:ext uri="{9D8B030D-6E8A-4147-A177-3AD203B41FA5}">
                      <a16:colId xmlns="" xmlns:a16="http://schemas.microsoft.com/office/drawing/2014/main" val="4241351443"/>
                    </a:ext>
                  </a:extLst>
                </a:gridCol>
                <a:gridCol w="576064">
                  <a:extLst>
                    <a:ext uri="{9D8B030D-6E8A-4147-A177-3AD203B41FA5}">
                      <a16:colId xmlns="" xmlns:a16="http://schemas.microsoft.com/office/drawing/2014/main" val="3834866863"/>
                    </a:ext>
                  </a:extLst>
                </a:gridCol>
                <a:gridCol w="2088232">
                  <a:extLst>
                    <a:ext uri="{9D8B030D-6E8A-4147-A177-3AD203B41FA5}">
                      <a16:colId xmlns="" xmlns:a16="http://schemas.microsoft.com/office/drawing/2014/main" val="2059825506"/>
                    </a:ext>
                  </a:extLst>
                </a:gridCol>
                <a:gridCol w="432048">
                  <a:extLst>
                    <a:ext uri="{9D8B030D-6E8A-4147-A177-3AD203B41FA5}">
                      <a16:colId xmlns="" xmlns:a16="http://schemas.microsoft.com/office/drawing/2014/main" val="3374580670"/>
                    </a:ext>
                  </a:extLst>
                </a:gridCol>
                <a:gridCol w="864096">
                  <a:extLst>
                    <a:ext uri="{9D8B030D-6E8A-4147-A177-3AD203B41FA5}">
                      <a16:colId xmlns="" xmlns:a16="http://schemas.microsoft.com/office/drawing/2014/main" val="2451646002"/>
                    </a:ext>
                  </a:extLst>
                </a:gridCol>
                <a:gridCol w="1368152">
                  <a:extLst>
                    <a:ext uri="{9D8B030D-6E8A-4147-A177-3AD203B41FA5}">
                      <a16:colId xmlns="" xmlns:a16="http://schemas.microsoft.com/office/drawing/2014/main" val="3011047178"/>
                    </a:ext>
                  </a:extLst>
                </a:gridCol>
                <a:gridCol w="1422208">
                  <a:extLst>
                    <a:ext uri="{9D8B030D-6E8A-4147-A177-3AD203B41FA5}">
                      <a16:colId xmlns="" xmlns:a16="http://schemas.microsoft.com/office/drawing/2014/main" val="2523762409"/>
                    </a:ext>
                  </a:extLst>
                </a:gridCol>
              </a:tblGrid>
              <a:tr h="412807">
                <a:tc gridSpan="7">
                  <a:txBody>
                    <a:bodyPr/>
                    <a:lstStyle/>
                    <a:p>
                      <a:pPr algn="ctr" fontAlgn="b"/>
                      <a:r>
                        <a:rPr lang="en-US" sz="3600" b="1" i="0" u="none" strike="noStrike" dirty="0" smtClean="0">
                          <a:solidFill>
                            <a:schemeClr val="bg1"/>
                          </a:solidFill>
                          <a:effectLst/>
                          <a:latin typeface="+mn-lt"/>
                          <a:ea typeface="맑은 고딕" panose="020B0503020000020004" pitchFamily="50" charset="-127"/>
                        </a:rPr>
                        <a:t>Other Persistent AF Ablation Trials</a:t>
                      </a:r>
                      <a:endParaRPr lang="en-US" sz="3600" b="1" i="0" u="none" strike="noStrike" dirty="0">
                        <a:solidFill>
                          <a:schemeClr val="bg1"/>
                        </a:solidFill>
                        <a:effectLst/>
                        <a:latin typeface="+mn-lt"/>
                        <a:ea typeface="맑은 고딕" panose="020B0503020000020004" pitchFamily="50" charset="-127"/>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algn="ctr" fontAlgn="b"/>
                      <a:endParaRPr lang="en-US" sz="1050" b="1" i="0" u="none" strike="noStrike" dirty="0">
                        <a:solidFill>
                          <a:schemeClr val="tx1"/>
                        </a:solidFill>
                        <a:effectLst/>
                        <a:latin typeface="+mn-lt"/>
                        <a:ea typeface="맑은 고딕" panose="020B0503020000020004" pitchFamily="50" charset="-127"/>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tc hMerge="1">
                  <a:txBody>
                    <a:bodyPr/>
                    <a:lstStyle/>
                    <a:p>
                      <a:pPr algn="ctr" fontAlgn="b"/>
                      <a:endParaRPr lang="en-US" sz="1050" b="1" i="0" u="none" strike="noStrike" dirty="0">
                        <a:solidFill>
                          <a:schemeClr val="tx1"/>
                        </a:solidFill>
                        <a:effectLst/>
                        <a:latin typeface="+mn-lt"/>
                        <a:ea typeface="맑은 고딕" panose="020B0503020000020004" pitchFamily="50" charset="-127"/>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tc hMerge="1">
                  <a:txBody>
                    <a:bodyPr/>
                    <a:lstStyle/>
                    <a:p>
                      <a:pPr algn="ctr" fontAlgn="b"/>
                      <a:endParaRPr lang="en-US" sz="1050" b="1" i="0" u="none" strike="noStrike" dirty="0">
                        <a:solidFill>
                          <a:schemeClr val="tx1"/>
                        </a:solidFill>
                        <a:effectLst/>
                        <a:latin typeface="+mn-lt"/>
                        <a:ea typeface="맑은 고딕" panose="020B0503020000020004" pitchFamily="50" charset="-127"/>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extLst>
                  <a:ext uri="{0D108BD9-81ED-4DB2-BD59-A6C34878D82A}">
                    <a16:rowId xmlns="" xmlns:a16="http://schemas.microsoft.com/office/drawing/2014/main" val="3825864422"/>
                  </a:ext>
                </a:extLst>
              </a:tr>
              <a:tr h="412807">
                <a:tc>
                  <a:txBody>
                    <a:bodyPr/>
                    <a:lstStyle/>
                    <a:p>
                      <a:pPr algn="ctr" fontAlgn="b"/>
                      <a:r>
                        <a:rPr lang="en-US" sz="2000" b="1" i="0" u="none" strike="noStrike" dirty="0">
                          <a:solidFill>
                            <a:schemeClr val="bg1"/>
                          </a:solidFill>
                          <a:effectLst/>
                          <a:latin typeface="+mn-lt"/>
                          <a:ea typeface="맑은 고딕" panose="020B0503020000020004" pitchFamily="50" charset="-127"/>
                        </a:rPr>
                        <a:t>Trial</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tc>
                  <a:txBody>
                    <a:bodyPr/>
                    <a:lstStyle/>
                    <a:p>
                      <a:pPr algn="ctr" fontAlgn="b"/>
                      <a:r>
                        <a:rPr lang="en-US" sz="2000" b="1" i="0" u="none" strike="noStrike" dirty="0">
                          <a:solidFill>
                            <a:schemeClr val="bg1"/>
                          </a:solidFill>
                          <a:effectLst/>
                          <a:latin typeface="+mn-lt"/>
                          <a:ea typeface="맑은 고딕" panose="020B0503020000020004" pitchFamily="50" charset="-127"/>
                        </a:rPr>
                        <a:t>Year</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tc>
                  <a:txBody>
                    <a:bodyPr/>
                    <a:lstStyle/>
                    <a:p>
                      <a:pPr algn="ctr" fontAlgn="b"/>
                      <a:r>
                        <a:rPr lang="en-US" sz="2000" b="1" i="0" u="none" strike="noStrike" dirty="0">
                          <a:solidFill>
                            <a:schemeClr val="bg1"/>
                          </a:solidFill>
                          <a:effectLst/>
                          <a:latin typeface="+mn-lt"/>
                          <a:ea typeface="맑은 고딕" panose="020B0503020000020004" pitchFamily="50" charset="-127"/>
                        </a:rPr>
                        <a:t>Type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tc>
                  <a:txBody>
                    <a:bodyPr/>
                    <a:lstStyle/>
                    <a:p>
                      <a:pPr algn="ctr" fontAlgn="b"/>
                      <a:r>
                        <a:rPr lang="en-US" sz="2000" b="1" i="1" u="none" strike="noStrike" dirty="0">
                          <a:solidFill>
                            <a:schemeClr val="bg1"/>
                          </a:solidFill>
                          <a:effectLst/>
                          <a:latin typeface="+mn-lt"/>
                          <a:ea typeface="맑은 고딕" panose="020B0503020000020004" pitchFamily="50" charset="-127"/>
                        </a:rPr>
                        <a:t>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tc>
                  <a:txBody>
                    <a:bodyPr/>
                    <a:lstStyle/>
                    <a:p>
                      <a:pPr algn="ctr" fontAlgn="b"/>
                      <a:r>
                        <a:rPr lang="en-US" sz="2000" b="1" i="0" u="none" strike="noStrike" dirty="0">
                          <a:solidFill>
                            <a:schemeClr val="bg1"/>
                          </a:solidFill>
                          <a:effectLst/>
                          <a:latin typeface="+mn-lt"/>
                          <a:ea typeface="맑은 고딕" panose="020B0503020000020004" pitchFamily="50" charset="-127"/>
                        </a:rPr>
                        <a:t>AF type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tc>
                  <a:txBody>
                    <a:bodyPr/>
                    <a:lstStyle/>
                    <a:p>
                      <a:pPr algn="ctr" fontAlgn="b"/>
                      <a:r>
                        <a:rPr lang="en-US" sz="2000" b="1" i="0" u="none" strike="noStrike" dirty="0">
                          <a:solidFill>
                            <a:schemeClr val="bg1"/>
                          </a:solidFill>
                          <a:effectLst/>
                          <a:latin typeface="+mn-lt"/>
                          <a:ea typeface="맑은 고딕" panose="020B0503020000020004" pitchFamily="50" charset="-127"/>
                        </a:rPr>
                        <a:t>Ablation </a:t>
                      </a:r>
                      <a:endParaRPr lang="en-US" sz="2000" b="1" i="0" u="none" strike="noStrike" dirty="0" smtClean="0">
                        <a:solidFill>
                          <a:schemeClr val="bg1"/>
                        </a:solidFill>
                        <a:effectLst/>
                        <a:latin typeface="+mn-lt"/>
                        <a:ea typeface="맑은 고딕" panose="020B0503020000020004" pitchFamily="50" charset="-127"/>
                      </a:endParaRPr>
                    </a:p>
                    <a:p>
                      <a:pPr algn="ctr" fontAlgn="b"/>
                      <a:r>
                        <a:rPr lang="en-US" sz="2000" b="1" i="0" u="none" strike="noStrike" dirty="0" smtClean="0">
                          <a:solidFill>
                            <a:schemeClr val="bg1"/>
                          </a:solidFill>
                          <a:effectLst/>
                          <a:latin typeface="+mn-lt"/>
                          <a:ea typeface="맑은 고딕" panose="020B0503020000020004" pitchFamily="50" charset="-127"/>
                        </a:rPr>
                        <a:t>strategy</a:t>
                      </a:r>
                      <a:endParaRPr lang="en-US" sz="2000" b="1" i="0" u="none" strike="noStrike" dirty="0">
                        <a:solidFill>
                          <a:schemeClr val="bg1"/>
                        </a:solidFill>
                        <a:effectLst/>
                        <a:latin typeface="+mn-lt"/>
                        <a:ea typeface="맑은 고딕" panose="020B0503020000020004" pitchFamily="50" charset="-127"/>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tc>
                  <a:txBody>
                    <a:bodyPr/>
                    <a:lstStyle/>
                    <a:p>
                      <a:pPr algn="ctr" fontAlgn="b"/>
                      <a:r>
                        <a:rPr lang="en-US" sz="2000" b="1" i="0" u="none" strike="noStrike" dirty="0">
                          <a:solidFill>
                            <a:schemeClr val="bg1"/>
                          </a:solidFill>
                          <a:effectLst/>
                          <a:latin typeface="+mn-lt"/>
                          <a:ea typeface="맑은 고딕" panose="020B0503020000020004" pitchFamily="50" charset="-127"/>
                        </a:rPr>
                        <a:t>Initial time </a:t>
                      </a:r>
                      <a:endParaRPr lang="en-US" sz="2000" b="1" i="0" u="none" strike="noStrike" dirty="0" smtClean="0">
                        <a:solidFill>
                          <a:schemeClr val="bg1"/>
                        </a:solidFill>
                        <a:effectLst/>
                        <a:latin typeface="+mn-lt"/>
                        <a:ea typeface="맑은 고딕" panose="020B0503020000020004" pitchFamily="50" charset="-127"/>
                      </a:endParaRPr>
                    </a:p>
                    <a:p>
                      <a:pPr algn="ctr" fontAlgn="b"/>
                      <a:r>
                        <a:rPr lang="en-US" sz="2000" b="1" i="0" u="none" strike="noStrike" dirty="0" smtClean="0">
                          <a:solidFill>
                            <a:schemeClr val="bg1"/>
                          </a:solidFill>
                          <a:effectLst/>
                          <a:latin typeface="+mn-lt"/>
                          <a:ea typeface="맑은 고딕" panose="020B0503020000020004" pitchFamily="50" charset="-127"/>
                        </a:rPr>
                        <a:t>frame</a:t>
                      </a:r>
                      <a:endParaRPr lang="en-US" sz="2000" b="1" i="0" u="none" strike="noStrike" dirty="0">
                        <a:solidFill>
                          <a:schemeClr val="bg1"/>
                        </a:solidFill>
                        <a:effectLst/>
                        <a:latin typeface="+mn-lt"/>
                        <a:ea typeface="맑은 고딕" panose="020B0503020000020004" pitchFamily="50" charset="-127"/>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extLst>
                  <a:ext uri="{0D108BD9-81ED-4DB2-BD59-A6C34878D82A}">
                    <a16:rowId xmlns="" xmlns:a16="http://schemas.microsoft.com/office/drawing/2014/main" val="4275264259"/>
                  </a:ext>
                </a:extLst>
              </a:tr>
              <a:tr h="495180">
                <a:tc>
                  <a:txBody>
                    <a:bodyPr/>
                    <a:lstStyle/>
                    <a:p>
                      <a:pPr algn="ctr" fontAlgn="b"/>
                      <a:r>
                        <a:rPr lang="sv-SE" sz="1600" b="0" i="0" u="none" strike="noStrike" dirty="0">
                          <a:solidFill>
                            <a:srgbClr val="000000"/>
                          </a:solidFill>
                          <a:effectLst/>
                          <a:latin typeface="+mn-lt"/>
                          <a:ea typeface="맑은 고딕" panose="020B0503020000020004" pitchFamily="50" charset="-127"/>
                        </a:rPr>
                        <a:t>NEJM 2006; 354: </a:t>
                      </a:r>
                      <a:r>
                        <a:rPr lang="sv-SE" sz="1600" b="0" i="0" u="none" strike="noStrike" dirty="0" smtClean="0">
                          <a:solidFill>
                            <a:srgbClr val="000000"/>
                          </a:solidFill>
                          <a:effectLst/>
                          <a:latin typeface="+mn-lt"/>
                          <a:ea typeface="맑은 고딕" panose="020B0503020000020004" pitchFamily="50" charset="-127"/>
                        </a:rPr>
                        <a:t>934-941</a:t>
                      </a:r>
                    </a:p>
                    <a:p>
                      <a:pPr algn="ctr" fontAlgn="b"/>
                      <a:r>
                        <a:rPr lang="sv-SE" sz="1800" b="0" i="0" u="none" strike="noStrike" dirty="0" smtClean="0">
                          <a:solidFill>
                            <a:srgbClr val="000000"/>
                          </a:solidFill>
                          <a:effectLst/>
                          <a:latin typeface="+mn-lt"/>
                          <a:ea typeface="맑은 고딕" panose="020B0503020000020004" pitchFamily="50" charset="-127"/>
                        </a:rPr>
                        <a:t> </a:t>
                      </a:r>
                      <a:endParaRPr lang="sv-SE" sz="1800" b="0" i="0" u="none" strike="noStrike" dirty="0">
                        <a:solidFill>
                          <a:srgbClr val="000000"/>
                        </a:solidFill>
                        <a:effectLst/>
                        <a:latin typeface="+mn-lt"/>
                        <a:ea typeface="맑은 고딕" panose="020B0503020000020004" pitchFamily="50" charset="-127"/>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800" b="0" i="0" u="none" strike="noStrike" dirty="0">
                          <a:solidFill>
                            <a:srgbClr val="000000"/>
                          </a:solidFill>
                          <a:effectLst/>
                          <a:latin typeface="+mn-lt"/>
                          <a:ea typeface="맑은 고딕" panose="020B0503020000020004" pitchFamily="50" charset="-127"/>
                        </a:rPr>
                        <a:t>2006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dirty="0">
                          <a:solidFill>
                            <a:srgbClr val="000000"/>
                          </a:solidFill>
                          <a:effectLst/>
                          <a:latin typeface="+mn-lt"/>
                          <a:ea typeface="맑은 고딕" panose="020B0503020000020004" pitchFamily="50" charset="-127"/>
                        </a:rPr>
                        <a:t>Randomized to RF </a:t>
                      </a:r>
                      <a:r>
                        <a:rPr lang="en-US" sz="1600" b="0" i="0" u="none" strike="noStrike" dirty="0" smtClean="0">
                          <a:solidFill>
                            <a:srgbClr val="000000"/>
                          </a:solidFill>
                          <a:effectLst/>
                          <a:latin typeface="+mn-lt"/>
                          <a:ea typeface="맑은 고딕" panose="020B0503020000020004" pitchFamily="50" charset="-127"/>
                        </a:rPr>
                        <a:t>    ablation </a:t>
                      </a:r>
                      <a:r>
                        <a:rPr lang="en-US" sz="1600" b="0" i="0" u="none" strike="noStrike" dirty="0">
                          <a:solidFill>
                            <a:srgbClr val="000000"/>
                          </a:solidFill>
                          <a:effectLst/>
                          <a:latin typeface="+mn-lt"/>
                          <a:ea typeface="맑은 고딕" panose="020B0503020000020004" pitchFamily="50" charset="-127"/>
                        </a:rPr>
                        <a:t>or </a:t>
                      </a:r>
                      <a:r>
                        <a:rPr lang="en-US" sz="1600" b="0" i="0" u="none" strike="noStrike" dirty="0" smtClean="0">
                          <a:solidFill>
                            <a:srgbClr val="000000"/>
                          </a:solidFill>
                          <a:effectLst/>
                          <a:latin typeface="+mn-lt"/>
                          <a:ea typeface="맑은 고딕" panose="020B0503020000020004" pitchFamily="50" charset="-127"/>
                        </a:rPr>
                        <a:t>to</a:t>
                      </a:r>
                    </a:p>
                    <a:p>
                      <a:pPr algn="ctr" fontAlgn="b"/>
                      <a:r>
                        <a:rPr lang="en-US" sz="1600" b="0" i="0" u="none" strike="noStrike" dirty="0" smtClean="0">
                          <a:solidFill>
                            <a:srgbClr val="000000"/>
                          </a:solidFill>
                          <a:effectLst/>
                          <a:latin typeface="+mn-lt"/>
                          <a:ea typeface="맑은 고딕" panose="020B0503020000020004" pitchFamily="50" charset="-127"/>
                        </a:rPr>
                        <a:t> </a:t>
                      </a:r>
                      <a:r>
                        <a:rPr lang="en-US" sz="1600" b="0" i="0" u="none" strike="noStrike" dirty="0">
                          <a:solidFill>
                            <a:srgbClr val="000000"/>
                          </a:solidFill>
                          <a:effectLst/>
                          <a:latin typeface="+mn-lt"/>
                          <a:ea typeface="맑은 고딕" panose="020B0503020000020004" pitchFamily="50" charset="-127"/>
                        </a:rPr>
                        <a:t>CV and </a:t>
                      </a:r>
                      <a:r>
                        <a:rPr lang="en-US" sz="1600" b="0" i="0" u="none" strike="noStrike" dirty="0" smtClean="0">
                          <a:solidFill>
                            <a:srgbClr val="000000"/>
                          </a:solidFill>
                          <a:effectLst/>
                          <a:latin typeface="+mn-lt"/>
                          <a:ea typeface="맑은 고딕" panose="020B0503020000020004" pitchFamily="50" charset="-127"/>
                        </a:rPr>
                        <a:t>short-term     </a:t>
                      </a:r>
                      <a:r>
                        <a:rPr lang="en-US" sz="1600" b="0" i="0" u="none" strike="noStrike" dirty="0" err="1" smtClean="0">
                          <a:solidFill>
                            <a:srgbClr val="000000"/>
                          </a:solidFill>
                          <a:effectLst/>
                          <a:latin typeface="+mn-lt"/>
                          <a:ea typeface="맑은 고딕" panose="020B0503020000020004" pitchFamily="50" charset="-127"/>
                        </a:rPr>
                        <a:t>amio</a:t>
                      </a:r>
                      <a:endParaRPr lang="en-US" sz="1600" b="0" i="0" u="none" strike="noStrike" dirty="0">
                        <a:solidFill>
                          <a:srgbClr val="000000"/>
                        </a:solidFill>
                        <a:effectLst/>
                        <a:latin typeface="+mn-lt"/>
                        <a:ea typeface="맑은 고딕" panose="020B0503020000020004" pitchFamily="50" charset="-127"/>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600" b="0" i="0" u="none" strike="noStrike" dirty="0">
                          <a:solidFill>
                            <a:srgbClr val="000000"/>
                          </a:solidFill>
                          <a:effectLst/>
                          <a:latin typeface="+mn-lt"/>
                          <a:ea typeface="맑은 고딕" panose="020B0503020000020004" pitchFamily="50" charset="-127"/>
                        </a:rPr>
                        <a:t>146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dirty="0" smtClean="0">
                          <a:solidFill>
                            <a:srgbClr val="000000"/>
                          </a:solidFill>
                          <a:effectLst/>
                          <a:latin typeface="+mn-lt"/>
                          <a:ea typeface="맑은 고딕" panose="020B0503020000020004" pitchFamily="50" charset="-127"/>
                        </a:rPr>
                        <a:t>PeAF</a:t>
                      </a:r>
                      <a:endParaRPr lang="en-US" sz="1600" b="0" i="0" u="none" strike="noStrike" dirty="0">
                        <a:solidFill>
                          <a:srgbClr val="000000"/>
                        </a:solidFill>
                        <a:effectLst/>
                        <a:latin typeface="+mn-lt"/>
                        <a:ea typeface="맑은 고딕" panose="020B0503020000020004" pitchFamily="50" charset="-127"/>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dirty="0">
                          <a:solidFill>
                            <a:srgbClr val="000000"/>
                          </a:solidFill>
                          <a:effectLst/>
                          <a:latin typeface="+mn-lt"/>
                          <a:ea typeface="맑은 고딕" panose="020B0503020000020004" pitchFamily="50" charset="-127"/>
                        </a:rPr>
                        <a:t>PVI, roof, </a:t>
                      </a:r>
                      <a:r>
                        <a:rPr lang="en-US" sz="1600" b="0" i="0" u="none" strike="noStrike" dirty="0" smtClean="0">
                          <a:solidFill>
                            <a:srgbClr val="000000"/>
                          </a:solidFill>
                          <a:effectLst/>
                          <a:latin typeface="+mn-lt"/>
                          <a:ea typeface="맑은 고딕" panose="020B0503020000020004" pitchFamily="50" charset="-127"/>
                        </a:rPr>
                        <a:t>       mitral </a:t>
                      </a:r>
                      <a:r>
                        <a:rPr lang="en-US" sz="1600" b="0" i="0" u="none" strike="noStrike" dirty="0">
                          <a:solidFill>
                            <a:srgbClr val="000000"/>
                          </a:solidFill>
                          <a:effectLst/>
                          <a:latin typeface="+mn-lt"/>
                          <a:ea typeface="맑은 고딕" panose="020B0503020000020004" pitchFamily="50" charset="-127"/>
                        </a:rPr>
                        <a:t>line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a:solidFill>
                            <a:srgbClr val="000000"/>
                          </a:solidFill>
                          <a:effectLst/>
                          <a:latin typeface="+mn-lt"/>
                          <a:ea typeface="맑은 고딕" panose="020B0503020000020004" pitchFamily="50" charset="-127"/>
                        </a:rPr>
                        <a:t>12 months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167941316"/>
                  </a:ext>
                </a:extLst>
              </a:tr>
              <a:tr h="1104840">
                <a:tc>
                  <a:txBody>
                    <a:bodyPr/>
                    <a:lstStyle/>
                    <a:p>
                      <a:pPr algn="ctr" fontAlgn="b"/>
                      <a:r>
                        <a:rPr lang="fi-FI" sz="1600" b="0" i="0" u="none" strike="noStrike" dirty="0">
                          <a:solidFill>
                            <a:srgbClr val="000000"/>
                          </a:solidFill>
                          <a:effectLst/>
                          <a:latin typeface="+mn-lt"/>
                          <a:ea typeface="맑은 고딕" panose="020B0503020000020004" pitchFamily="50" charset="-127"/>
                        </a:rPr>
                        <a:t>EHJ 2014; 35: </a:t>
                      </a:r>
                      <a:r>
                        <a:rPr lang="fi-FI" sz="1600" b="0" i="0" u="none" strike="noStrike" dirty="0" smtClean="0">
                          <a:solidFill>
                            <a:srgbClr val="000000"/>
                          </a:solidFill>
                          <a:effectLst/>
                          <a:latin typeface="+mn-lt"/>
                          <a:ea typeface="맑은 고딕" panose="020B0503020000020004" pitchFamily="50" charset="-127"/>
                        </a:rPr>
                        <a:t>501-507</a:t>
                      </a:r>
                    </a:p>
                    <a:p>
                      <a:pPr algn="ctr" fontAlgn="b"/>
                      <a:r>
                        <a:rPr lang="fi-FI" sz="1600" b="0" i="0" u="none" strike="noStrike" dirty="0" smtClean="0">
                          <a:solidFill>
                            <a:srgbClr val="000000"/>
                          </a:solidFill>
                          <a:effectLst/>
                          <a:latin typeface="+mn-lt"/>
                          <a:ea typeface="맑은 고딕" panose="020B0503020000020004" pitchFamily="50" charset="-127"/>
                        </a:rPr>
                        <a:t> </a:t>
                      </a:r>
                      <a:r>
                        <a:rPr lang="fi-FI" sz="1600" b="0" i="0" u="none" strike="noStrike" dirty="0">
                          <a:solidFill>
                            <a:srgbClr val="000000"/>
                          </a:solidFill>
                          <a:effectLst/>
                          <a:latin typeface="+mn-lt"/>
                          <a:ea typeface="맑은 고딕" panose="020B0503020000020004" pitchFamily="50" charset="-127"/>
                        </a:rPr>
                        <a:t>(SARA</a:t>
                      </a:r>
                      <a:r>
                        <a:rPr lang="fi-FI" sz="1600" b="0" i="0" u="none" strike="noStrike" dirty="0" smtClean="0">
                          <a:solidFill>
                            <a:srgbClr val="000000"/>
                          </a:solidFill>
                          <a:effectLst/>
                          <a:latin typeface="+mn-lt"/>
                          <a:ea typeface="맑은 고딕" panose="020B0503020000020004" pitchFamily="50" charset="-127"/>
                        </a:rPr>
                        <a:t>)</a:t>
                      </a:r>
                      <a:endParaRPr lang="fi-FI" sz="1600" b="0" i="0" u="none" strike="noStrike" dirty="0">
                        <a:solidFill>
                          <a:srgbClr val="000000"/>
                        </a:solidFill>
                        <a:effectLst/>
                        <a:latin typeface="+mn-lt"/>
                        <a:ea typeface="맑은 고딕" panose="020B0503020000020004" pitchFamily="50" charset="-127"/>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800" b="0" i="0" u="none" strike="noStrike">
                          <a:solidFill>
                            <a:srgbClr val="000000"/>
                          </a:solidFill>
                          <a:effectLst/>
                          <a:latin typeface="+mn-lt"/>
                          <a:ea typeface="맑은 고딕" panose="020B0503020000020004" pitchFamily="50" charset="-127"/>
                        </a:rPr>
                        <a:t>2014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dirty="0">
                          <a:solidFill>
                            <a:srgbClr val="000000"/>
                          </a:solidFill>
                          <a:effectLst/>
                          <a:latin typeface="+mn-lt"/>
                          <a:ea typeface="맑은 고딕" panose="020B0503020000020004" pitchFamily="50" charset="-127"/>
                        </a:rPr>
                        <a:t>Randomized to drug </a:t>
                      </a:r>
                      <a:endParaRPr lang="en-US" sz="1600" b="0" i="0" u="none" strike="noStrike" dirty="0" smtClean="0">
                        <a:solidFill>
                          <a:srgbClr val="000000"/>
                        </a:solidFill>
                        <a:effectLst/>
                        <a:latin typeface="+mn-lt"/>
                        <a:ea typeface="맑은 고딕" panose="020B0503020000020004" pitchFamily="50" charset="-127"/>
                      </a:endParaRPr>
                    </a:p>
                    <a:p>
                      <a:pPr algn="ctr" fontAlgn="b"/>
                      <a:r>
                        <a:rPr lang="en-US" sz="1600" b="0" i="0" u="none" strike="noStrike" dirty="0" smtClean="0">
                          <a:solidFill>
                            <a:srgbClr val="000000"/>
                          </a:solidFill>
                          <a:effectLst/>
                          <a:latin typeface="+mn-lt"/>
                          <a:ea typeface="맑은 고딕" panose="020B0503020000020004" pitchFamily="50" charset="-127"/>
                        </a:rPr>
                        <a:t>(</a:t>
                      </a:r>
                      <a:r>
                        <a:rPr lang="en-US" sz="1600" b="0" i="0" u="none" strike="noStrike" dirty="0">
                          <a:solidFill>
                            <a:srgbClr val="000000"/>
                          </a:solidFill>
                          <a:effectLst/>
                          <a:latin typeface="+mn-lt"/>
                          <a:ea typeface="맑은 고딕" panose="020B0503020000020004" pitchFamily="50" charset="-127"/>
                        </a:rPr>
                        <a:t>2:1 ablation to drug), multicenter</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600" b="0" i="0" u="none" strike="noStrike" dirty="0">
                          <a:solidFill>
                            <a:srgbClr val="000000"/>
                          </a:solidFill>
                          <a:effectLst/>
                          <a:latin typeface="+mn-lt"/>
                          <a:ea typeface="맑은 고딕" panose="020B0503020000020004" pitchFamily="50" charset="-127"/>
                        </a:rPr>
                        <a:t>146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600" b="0" i="0" u="none" strike="noStrike" dirty="0" smtClean="0">
                          <a:solidFill>
                            <a:srgbClr val="000000"/>
                          </a:solidFill>
                          <a:effectLst/>
                          <a:latin typeface="+mn-lt"/>
                          <a:ea typeface="+mn-ea"/>
                        </a:rPr>
                        <a:t>PeAF</a:t>
                      </a:r>
                      <a:endParaRPr lang="en-US" altLang="ko-KR" sz="1600" b="0" i="0" u="none" strike="noStrike" dirty="0">
                        <a:solidFill>
                          <a:srgbClr val="000000"/>
                        </a:solidFill>
                        <a:effectLst/>
                        <a:latin typeface="+mn-lt"/>
                        <a:ea typeface="+mn-ea"/>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fr-FR" sz="1600" b="0" i="0" u="none" strike="noStrike" dirty="0">
                          <a:solidFill>
                            <a:srgbClr val="000000"/>
                          </a:solidFill>
                          <a:effectLst/>
                          <a:latin typeface="+mn-lt"/>
                          <a:ea typeface="맑은 고딕" panose="020B0503020000020004" pitchFamily="50" charset="-127"/>
                        </a:rPr>
                        <a:t>PVI </a:t>
                      </a:r>
                      <a:endParaRPr lang="fr-FR" sz="1600" b="0" i="0" u="none" strike="noStrike" dirty="0" smtClean="0">
                        <a:solidFill>
                          <a:srgbClr val="000000"/>
                        </a:solidFill>
                        <a:effectLst/>
                        <a:latin typeface="+mn-lt"/>
                        <a:ea typeface="맑은 고딕" panose="020B0503020000020004" pitchFamily="50" charset="-127"/>
                      </a:endParaRPr>
                    </a:p>
                    <a:p>
                      <a:pPr algn="ctr" fontAlgn="b"/>
                      <a:r>
                        <a:rPr lang="fr-FR" sz="1600" b="0" i="0" u="none" strike="noStrike" dirty="0" smtClean="0">
                          <a:solidFill>
                            <a:srgbClr val="000000"/>
                          </a:solidFill>
                          <a:effectLst/>
                          <a:latin typeface="+mn-lt"/>
                          <a:ea typeface="맑은 고딕" panose="020B0503020000020004" pitchFamily="50" charset="-127"/>
                        </a:rPr>
                        <a:t>(</a:t>
                      </a:r>
                      <a:r>
                        <a:rPr lang="fr-FR" sz="1600" b="0" i="0" u="none" strike="noStrike" dirty="0">
                          <a:solidFill>
                            <a:srgbClr val="000000"/>
                          </a:solidFill>
                          <a:effectLst/>
                          <a:latin typeface="+mn-lt"/>
                          <a:ea typeface="맑은 고딕" panose="020B0503020000020004" pitchFamily="50" charset="-127"/>
                        </a:rPr>
                        <a:t>optional LA </a:t>
                      </a:r>
                      <a:r>
                        <a:rPr lang="fr-FR" sz="1600" b="0" i="0" u="none" strike="noStrike" dirty="0" smtClean="0">
                          <a:solidFill>
                            <a:srgbClr val="000000"/>
                          </a:solidFill>
                          <a:effectLst/>
                          <a:latin typeface="+mn-lt"/>
                          <a:ea typeface="맑은 고딕" panose="020B0503020000020004" pitchFamily="50" charset="-127"/>
                        </a:rPr>
                        <a:t>   lines, CFAEs</a:t>
                      </a:r>
                      <a:r>
                        <a:rPr lang="fr-FR" sz="1600" b="0" i="0" u="none" strike="noStrike" dirty="0">
                          <a:solidFill>
                            <a:srgbClr val="000000"/>
                          </a:solidFill>
                          <a:effectLst/>
                          <a:latin typeface="+mn-lt"/>
                          <a:ea typeface="맑은 고딕" panose="020B0503020000020004" pitchFamily="50" charset="-127"/>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dirty="0">
                          <a:solidFill>
                            <a:srgbClr val="000000"/>
                          </a:solidFill>
                          <a:effectLst/>
                          <a:latin typeface="+mn-lt"/>
                          <a:ea typeface="맑은 고딕" panose="020B0503020000020004" pitchFamily="50" charset="-127"/>
                        </a:rPr>
                        <a:t>12 months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3046284270"/>
                  </a:ext>
                </a:extLst>
              </a:tr>
              <a:tr h="978136">
                <a:tc>
                  <a:txBody>
                    <a:bodyPr/>
                    <a:lstStyle/>
                    <a:p>
                      <a:pPr algn="ctr" fontAlgn="b"/>
                      <a:r>
                        <a:rPr lang="sv-SE" sz="1400" b="0" i="0" u="none" strike="noStrike" dirty="0">
                          <a:solidFill>
                            <a:srgbClr val="000000"/>
                          </a:solidFill>
                          <a:effectLst/>
                          <a:latin typeface="+mn-lt"/>
                          <a:ea typeface="맑은 고딕" panose="020B0503020000020004" pitchFamily="50" charset="-127"/>
                        </a:rPr>
                        <a:t>NEJM 2015; 372: </a:t>
                      </a:r>
                      <a:r>
                        <a:rPr lang="sv-SE" sz="1400" b="0" i="0" u="none" strike="noStrike" dirty="0" smtClean="0">
                          <a:solidFill>
                            <a:srgbClr val="000000"/>
                          </a:solidFill>
                          <a:effectLst/>
                          <a:latin typeface="+mn-lt"/>
                          <a:ea typeface="맑은 고딕" panose="020B0503020000020004" pitchFamily="50" charset="-127"/>
                        </a:rPr>
                        <a:t>1812-1822</a:t>
                      </a:r>
                    </a:p>
                    <a:p>
                      <a:pPr algn="ctr" fontAlgn="b"/>
                      <a:r>
                        <a:rPr lang="sv-SE" sz="1600" b="0" i="0" u="none" strike="noStrike" dirty="0" smtClean="0">
                          <a:solidFill>
                            <a:srgbClr val="000000"/>
                          </a:solidFill>
                          <a:effectLst/>
                          <a:latin typeface="+mn-lt"/>
                          <a:ea typeface="맑은 고딕" panose="020B0503020000020004" pitchFamily="50" charset="-127"/>
                        </a:rPr>
                        <a:t> STAR AF II </a:t>
                      </a:r>
                      <a:endParaRPr lang="sv-SE" sz="1600" b="0" i="0" u="none" strike="noStrike" dirty="0">
                        <a:solidFill>
                          <a:srgbClr val="000000"/>
                        </a:solidFill>
                        <a:effectLst/>
                        <a:latin typeface="+mn-lt"/>
                        <a:ea typeface="맑은 고딕" panose="020B0503020000020004" pitchFamily="50" charset="-127"/>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800" b="0" i="0" u="none" strike="noStrike">
                          <a:solidFill>
                            <a:srgbClr val="000000"/>
                          </a:solidFill>
                          <a:effectLst/>
                          <a:latin typeface="+mn-lt"/>
                          <a:ea typeface="맑은 고딕" panose="020B0503020000020004" pitchFamily="50" charset="-127"/>
                        </a:rPr>
                        <a:t>2015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dirty="0">
                          <a:solidFill>
                            <a:srgbClr val="000000"/>
                          </a:solidFill>
                          <a:effectLst/>
                          <a:latin typeface="+mn-lt"/>
                          <a:ea typeface="맑은 고딕" panose="020B0503020000020004" pitchFamily="50" charset="-127"/>
                        </a:rPr>
                        <a:t>Randomized ablation strategies</a:t>
                      </a:r>
                      <a:r>
                        <a:rPr lang="en-US" sz="1600" b="0" i="0" u="none" strike="noStrike" dirty="0" smtClean="0">
                          <a:solidFill>
                            <a:srgbClr val="000000"/>
                          </a:solidFill>
                          <a:effectLst/>
                          <a:latin typeface="+mn-lt"/>
                          <a:ea typeface="맑은 고딕" panose="020B0503020000020004" pitchFamily="50" charset="-127"/>
                        </a:rPr>
                        <a:t>,</a:t>
                      </a:r>
                    </a:p>
                    <a:p>
                      <a:pPr algn="ctr" fontAlgn="b"/>
                      <a:r>
                        <a:rPr lang="en-US" sz="1600" b="0" i="0" u="none" strike="noStrike" dirty="0" smtClean="0">
                          <a:solidFill>
                            <a:srgbClr val="000000"/>
                          </a:solidFill>
                          <a:effectLst/>
                          <a:latin typeface="+mn-lt"/>
                          <a:ea typeface="맑은 고딕" panose="020B0503020000020004" pitchFamily="50" charset="-127"/>
                        </a:rPr>
                        <a:t> </a:t>
                      </a:r>
                      <a:r>
                        <a:rPr lang="en-US" sz="1600" b="0" i="0" u="none" strike="noStrike" dirty="0">
                          <a:solidFill>
                            <a:srgbClr val="000000"/>
                          </a:solidFill>
                          <a:effectLst/>
                          <a:latin typeface="+mn-lt"/>
                          <a:ea typeface="맑은 고딕" panose="020B0503020000020004" pitchFamily="50" charset="-127"/>
                        </a:rPr>
                        <a:t>multicenter</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600" b="0" i="0" u="none" strike="noStrike">
                          <a:solidFill>
                            <a:srgbClr val="000000"/>
                          </a:solidFill>
                          <a:effectLst/>
                          <a:latin typeface="+mn-lt"/>
                          <a:ea typeface="맑은 고딕" panose="020B0503020000020004" pitchFamily="50" charset="-127"/>
                        </a:rPr>
                        <a:t>589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600" b="0" i="0" u="none" strike="noStrike" dirty="0" smtClean="0">
                          <a:solidFill>
                            <a:srgbClr val="000000"/>
                          </a:solidFill>
                          <a:effectLst/>
                          <a:latin typeface="+mn-lt"/>
                          <a:ea typeface="+mn-ea"/>
                        </a:rPr>
                        <a:t>PeAF</a:t>
                      </a:r>
                      <a:endParaRPr lang="en-US" altLang="ko-KR" sz="1600" b="0" i="0" u="none" strike="noStrike" dirty="0">
                        <a:solidFill>
                          <a:srgbClr val="000000"/>
                        </a:solidFill>
                        <a:effectLst/>
                        <a:latin typeface="+mn-lt"/>
                        <a:ea typeface="+mn-ea"/>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dirty="0">
                          <a:solidFill>
                            <a:srgbClr val="000000"/>
                          </a:solidFill>
                          <a:effectLst/>
                          <a:latin typeface="+mn-lt"/>
                          <a:ea typeface="맑은 고딕" panose="020B0503020000020004" pitchFamily="50" charset="-127"/>
                        </a:rPr>
                        <a:t>PVI alone </a:t>
                      </a:r>
                      <a:r>
                        <a:rPr lang="en-US" sz="1600" b="0" i="0" u="none" strike="noStrike" dirty="0" smtClean="0">
                          <a:solidFill>
                            <a:srgbClr val="000000"/>
                          </a:solidFill>
                          <a:effectLst/>
                          <a:latin typeface="+mn-lt"/>
                          <a:ea typeface="맑은 고딕" panose="020B0503020000020004" pitchFamily="50" charset="-127"/>
                        </a:rPr>
                        <a:t>vs. </a:t>
                      </a:r>
                      <a:r>
                        <a:rPr lang="en-US" sz="1600" b="0" i="0" u="none" strike="noStrike" dirty="0">
                          <a:solidFill>
                            <a:srgbClr val="000000"/>
                          </a:solidFill>
                          <a:effectLst/>
                          <a:latin typeface="+mn-lt"/>
                          <a:ea typeface="맑은 고딕" panose="020B0503020000020004" pitchFamily="50" charset="-127"/>
                        </a:rPr>
                        <a:t>PVI &amp; CFAEs </a:t>
                      </a:r>
                      <a:endParaRPr lang="en-US" sz="1600" b="0" i="0" u="none" strike="noStrike" dirty="0" smtClean="0">
                        <a:solidFill>
                          <a:srgbClr val="000000"/>
                        </a:solidFill>
                        <a:effectLst/>
                        <a:latin typeface="+mn-lt"/>
                        <a:ea typeface="맑은 고딕" panose="020B0503020000020004" pitchFamily="50" charset="-127"/>
                      </a:endParaRPr>
                    </a:p>
                    <a:p>
                      <a:pPr algn="ctr" fontAlgn="b"/>
                      <a:r>
                        <a:rPr lang="en-US" sz="1600" b="0" i="0" u="none" strike="noStrike" dirty="0" smtClean="0">
                          <a:solidFill>
                            <a:srgbClr val="000000"/>
                          </a:solidFill>
                          <a:effectLst/>
                          <a:latin typeface="+mn-lt"/>
                          <a:ea typeface="맑은 고딕" panose="020B0503020000020004" pitchFamily="50" charset="-127"/>
                        </a:rPr>
                        <a:t>or PVI</a:t>
                      </a:r>
                    </a:p>
                    <a:p>
                      <a:pPr algn="ctr" fontAlgn="b"/>
                      <a:r>
                        <a:rPr lang="en-US" sz="1600" b="0" i="0" u="none" strike="noStrike" dirty="0" smtClean="0">
                          <a:solidFill>
                            <a:srgbClr val="000000"/>
                          </a:solidFill>
                          <a:effectLst/>
                          <a:latin typeface="+mn-lt"/>
                          <a:ea typeface="맑은 고딕" panose="020B0503020000020004" pitchFamily="50" charset="-127"/>
                        </a:rPr>
                        <a:t> </a:t>
                      </a:r>
                      <a:r>
                        <a:rPr lang="en-US" sz="1600" b="0" i="0" u="none" strike="noStrike" dirty="0">
                          <a:solidFill>
                            <a:srgbClr val="000000"/>
                          </a:solidFill>
                          <a:effectLst/>
                          <a:latin typeface="+mn-lt"/>
                          <a:ea typeface="맑은 고딕" panose="020B0503020000020004" pitchFamily="50" charset="-127"/>
                        </a:rPr>
                        <a:t>&amp; lines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dirty="0">
                          <a:solidFill>
                            <a:srgbClr val="000000"/>
                          </a:solidFill>
                          <a:effectLst/>
                          <a:latin typeface="+mn-lt"/>
                          <a:ea typeface="맑은 고딕" panose="020B0503020000020004" pitchFamily="50" charset="-127"/>
                        </a:rPr>
                        <a:t>18 months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3550218237"/>
                  </a:ext>
                </a:extLst>
              </a:tr>
            </a:tbl>
          </a:graphicData>
        </a:graphic>
      </p:graphicFrame>
      <p:pic>
        <p:nvPicPr>
          <p:cNvPr id="4" name="그림 3"/>
          <p:cNvPicPr>
            <a:picLocks noChangeAspect="1"/>
          </p:cNvPicPr>
          <p:nvPr/>
        </p:nvPicPr>
        <p:blipFill>
          <a:blip r:embed="rId2"/>
          <a:stretch>
            <a:fillRect/>
          </a:stretch>
        </p:blipFill>
        <p:spPr>
          <a:xfrm>
            <a:off x="513910" y="620688"/>
            <a:ext cx="574067" cy="581789"/>
          </a:xfrm>
          <a:prstGeom prst="rect">
            <a:avLst/>
          </a:prstGeom>
        </p:spPr>
      </p:pic>
    </p:spTree>
    <p:extLst>
      <p:ext uri="{BB962C8B-B14F-4D97-AF65-F5344CB8AC3E}">
        <p14:creationId xmlns:p14="http://schemas.microsoft.com/office/powerpoint/2010/main" val="366859581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표 1"/>
          <p:cNvGraphicFramePr>
            <a:graphicFrameLocks noGrp="1"/>
          </p:cNvGraphicFramePr>
          <p:nvPr>
            <p:extLst>
              <p:ext uri="{D42A27DB-BD31-4B8C-83A1-F6EECF244321}">
                <p14:modId xmlns:p14="http://schemas.microsoft.com/office/powerpoint/2010/main" val="3307649691"/>
              </p:ext>
            </p:extLst>
          </p:nvPr>
        </p:nvGraphicFramePr>
        <p:xfrm>
          <a:off x="125456" y="1048177"/>
          <a:ext cx="8893088" cy="4495740"/>
        </p:xfrm>
        <a:graphic>
          <a:graphicData uri="http://schemas.openxmlformats.org/drawingml/2006/table">
            <a:tbl>
              <a:tblPr firstRow="1" firstCol="1" bandRow="1">
                <a:tableStyleId>{69CF1AB2-1976-4502-BF36-3FF5EA218861}</a:tableStyleId>
              </a:tblPr>
              <a:tblGrid>
                <a:gridCol w="2142288">
                  <a:extLst>
                    <a:ext uri="{9D8B030D-6E8A-4147-A177-3AD203B41FA5}">
                      <a16:colId xmlns="" xmlns:a16="http://schemas.microsoft.com/office/drawing/2014/main" val="4241351443"/>
                    </a:ext>
                  </a:extLst>
                </a:gridCol>
                <a:gridCol w="576064">
                  <a:extLst>
                    <a:ext uri="{9D8B030D-6E8A-4147-A177-3AD203B41FA5}">
                      <a16:colId xmlns="" xmlns:a16="http://schemas.microsoft.com/office/drawing/2014/main" val="3834866863"/>
                    </a:ext>
                  </a:extLst>
                </a:gridCol>
                <a:gridCol w="2088232">
                  <a:extLst>
                    <a:ext uri="{9D8B030D-6E8A-4147-A177-3AD203B41FA5}">
                      <a16:colId xmlns="" xmlns:a16="http://schemas.microsoft.com/office/drawing/2014/main" val="2059825506"/>
                    </a:ext>
                  </a:extLst>
                </a:gridCol>
                <a:gridCol w="432048">
                  <a:extLst>
                    <a:ext uri="{9D8B030D-6E8A-4147-A177-3AD203B41FA5}">
                      <a16:colId xmlns="" xmlns:a16="http://schemas.microsoft.com/office/drawing/2014/main" val="3374580670"/>
                    </a:ext>
                  </a:extLst>
                </a:gridCol>
                <a:gridCol w="864096">
                  <a:extLst>
                    <a:ext uri="{9D8B030D-6E8A-4147-A177-3AD203B41FA5}">
                      <a16:colId xmlns="" xmlns:a16="http://schemas.microsoft.com/office/drawing/2014/main" val="2451646002"/>
                    </a:ext>
                  </a:extLst>
                </a:gridCol>
                <a:gridCol w="1368152">
                  <a:extLst>
                    <a:ext uri="{9D8B030D-6E8A-4147-A177-3AD203B41FA5}">
                      <a16:colId xmlns="" xmlns:a16="http://schemas.microsoft.com/office/drawing/2014/main" val="3011047178"/>
                    </a:ext>
                  </a:extLst>
                </a:gridCol>
                <a:gridCol w="1422208">
                  <a:extLst>
                    <a:ext uri="{9D8B030D-6E8A-4147-A177-3AD203B41FA5}">
                      <a16:colId xmlns="" xmlns:a16="http://schemas.microsoft.com/office/drawing/2014/main" val="2523762409"/>
                    </a:ext>
                  </a:extLst>
                </a:gridCol>
              </a:tblGrid>
              <a:tr h="412807">
                <a:tc gridSpan="7">
                  <a:txBody>
                    <a:bodyPr/>
                    <a:lstStyle/>
                    <a:p>
                      <a:pPr algn="ctr" fontAlgn="b"/>
                      <a:r>
                        <a:rPr lang="en-US" sz="3600" b="1" i="0" u="none" strike="noStrike" dirty="0" smtClean="0">
                          <a:solidFill>
                            <a:schemeClr val="bg1"/>
                          </a:solidFill>
                          <a:effectLst/>
                          <a:latin typeface="+mn-lt"/>
                          <a:ea typeface="맑은 고딕" panose="020B0503020000020004" pitchFamily="50" charset="-127"/>
                        </a:rPr>
                        <a:t>Other Persistent AF Ablation Trials</a:t>
                      </a:r>
                      <a:endParaRPr lang="en-US" sz="3600" b="1" i="0" u="none" strike="noStrike" dirty="0">
                        <a:solidFill>
                          <a:schemeClr val="bg1"/>
                        </a:solidFill>
                        <a:effectLst/>
                        <a:latin typeface="+mn-lt"/>
                        <a:ea typeface="맑은 고딕" panose="020B0503020000020004" pitchFamily="50" charset="-127"/>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algn="ctr" fontAlgn="b"/>
                      <a:endParaRPr lang="en-US" sz="1050" b="1" i="0" u="none" strike="noStrike" dirty="0">
                        <a:solidFill>
                          <a:schemeClr val="tx1"/>
                        </a:solidFill>
                        <a:effectLst/>
                        <a:latin typeface="+mn-lt"/>
                        <a:ea typeface="맑은 고딕" panose="020B0503020000020004" pitchFamily="50" charset="-127"/>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tc hMerge="1">
                  <a:txBody>
                    <a:bodyPr/>
                    <a:lstStyle/>
                    <a:p>
                      <a:pPr algn="ctr" fontAlgn="b"/>
                      <a:endParaRPr lang="en-US" sz="1050" b="1" i="0" u="none" strike="noStrike" dirty="0">
                        <a:solidFill>
                          <a:schemeClr val="tx1"/>
                        </a:solidFill>
                        <a:effectLst/>
                        <a:latin typeface="+mn-lt"/>
                        <a:ea typeface="맑은 고딕" panose="020B0503020000020004" pitchFamily="50" charset="-127"/>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tc hMerge="1">
                  <a:txBody>
                    <a:bodyPr/>
                    <a:lstStyle/>
                    <a:p>
                      <a:pPr algn="ctr" fontAlgn="b"/>
                      <a:endParaRPr lang="en-US" sz="1050" b="1" i="0" u="none" strike="noStrike" dirty="0">
                        <a:solidFill>
                          <a:schemeClr val="tx1"/>
                        </a:solidFill>
                        <a:effectLst/>
                        <a:latin typeface="+mn-lt"/>
                        <a:ea typeface="맑은 고딕" panose="020B0503020000020004" pitchFamily="50" charset="-127"/>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extLst>
                  <a:ext uri="{0D108BD9-81ED-4DB2-BD59-A6C34878D82A}">
                    <a16:rowId xmlns="" xmlns:a16="http://schemas.microsoft.com/office/drawing/2014/main" val="3825864422"/>
                  </a:ext>
                </a:extLst>
              </a:tr>
              <a:tr h="412807">
                <a:tc>
                  <a:txBody>
                    <a:bodyPr/>
                    <a:lstStyle/>
                    <a:p>
                      <a:pPr algn="ctr" fontAlgn="b"/>
                      <a:r>
                        <a:rPr lang="en-US" sz="2000" b="1" i="0" u="none" strike="noStrike" dirty="0">
                          <a:solidFill>
                            <a:schemeClr val="bg1"/>
                          </a:solidFill>
                          <a:effectLst/>
                          <a:latin typeface="+mn-lt"/>
                          <a:ea typeface="맑은 고딕" panose="020B0503020000020004" pitchFamily="50" charset="-127"/>
                        </a:rPr>
                        <a:t>Trial</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tc>
                  <a:txBody>
                    <a:bodyPr/>
                    <a:lstStyle/>
                    <a:p>
                      <a:pPr algn="ctr" fontAlgn="b"/>
                      <a:r>
                        <a:rPr lang="en-US" sz="2000" b="1" i="0" u="none" strike="noStrike" dirty="0">
                          <a:solidFill>
                            <a:schemeClr val="bg1"/>
                          </a:solidFill>
                          <a:effectLst/>
                          <a:latin typeface="+mn-lt"/>
                          <a:ea typeface="맑은 고딕" panose="020B0503020000020004" pitchFamily="50" charset="-127"/>
                        </a:rPr>
                        <a:t>Year</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tc>
                  <a:txBody>
                    <a:bodyPr/>
                    <a:lstStyle/>
                    <a:p>
                      <a:pPr algn="ctr" fontAlgn="b"/>
                      <a:r>
                        <a:rPr lang="en-US" sz="2000" b="1" i="0" u="none" strike="noStrike" dirty="0">
                          <a:solidFill>
                            <a:schemeClr val="tx1"/>
                          </a:solidFill>
                          <a:effectLst/>
                          <a:latin typeface="+mn-lt"/>
                          <a:ea typeface="맑은 고딕" panose="020B0503020000020004" pitchFamily="50" charset="-127"/>
                        </a:rPr>
                        <a:t>Type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tc>
                  <a:txBody>
                    <a:bodyPr/>
                    <a:lstStyle/>
                    <a:p>
                      <a:pPr algn="ctr" fontAlgn="b"/>
                      <a:r>
                        <a:rPr lang="en-US" sz="2000" b="1" i="0" u="none" strike="noStrike" dirty="0">
                          <a:solidFill>
                            <a:schemeClr val="tx1"/>
                          </a:solidFill>
                          <a:effectLst/>
                          <a:latin typeface="+mn-lt"/>
                          <a:ea typeface="맑은 고딕" panose="020B0503020000020004" pitchFamily="50" charset="-127"/>
                        </a:rPr>
                        <a:t>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tc>
                  <a:txBody>
                    <a:bodyPr/>
                    <a:lstStyle/>
                    <a:p>
                      <a:pPr algn="ctr" fontAlgn="b"/>
                      <a:r>
                        <a:rPr lang="en-US" sz="2000" b="1" i="0" u="none" strike="noStrike" dirty="0">
                          <a:solidFill>
                            <a:schemeClr val="tx1"/>
                          </a:solidFill>
                          <a:effectLst/>
                          <a:latin typeface="+mn-lt"/>
                          <a:ea typeface="맑은 고딕" panose="020B0503020000020004" pitchFamily="50" charset="-127"/>
                        </a:rPr>
                        <a:t>AF type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tc>
                  <a:txBody>
                    <a:bodyPr/>
                    <a:lstStyle/>
                    <a:p>
                      <a:pPr algn="ctr" fontAlgn="b"/>
                      <a:r>
                        <a:rPr lang="en-US" sz="2000" b="1" i="0" u="none" strike="noStrike" dirty="0">
                          <a:solidFill>
                            <a:schemeClr val="tx1"/>
                          </a:solidFill>
                          <a:effectLst/>
                          <a:latin typeface="+mn-lt"/>
                          <a:ea typeface="맑은 고딕" panose="020B0503020000020004" pitchFamily="50" charset="-127"/>
                        </a:rPr>
                        <a:t>Ablation </a:t>
                      </a:r>
                      <a:endParaRPr lang="en-US" sz="2000" b="1" i="0" u="none" strike="noStrike" dirty="0" smtClean="0">
                        <a:solidFill>
                          <a:schemeClr val="tx1"/>
                        </a:solidFill>
                        <a:effectLst/>
                        <a:latin typeface="+mn-lt"/>
                        <a:ea typeface="맑은 고딕" panose="020B0503020000020004" pitchFamily="50" charset="-127"/>
                      </a:endParaRPr>
                    </a:p>
                    <a:p>
                      <a:pPr algn="ctr" fontAlgn="b"/>
                      <a:r>
                        <a:rPr lang="en-US" sz="2000" b="1" i="0" u="none" strike="noStrike" dirty="0" smtClean="0">
                          <a:solidFill>
                            <a:schemeClr val="tx1"/>
                          </a:solidFill>
                          <a:effectLst/>
                          <a:latin typeface="+mn-lt"/>
                          <a:ea typeface="맑은 고딕" panose="020B0503020000020004" pitchFamily="50" charset="-127"/>
                        </a:rPr>
                        <a:t>strategy</a:t>
                      </a:r>
                      <a:endParaRPr lang="en-US" sz="2000" b="1" i="0" u="none" strike="noStrike" dirty="0">
                        <a:solidFill>
                          <a:schemeClr val="tx1"/>
                        </a:solidFill>
                        <a:effectLst/>
                        <a:latin typeface="+mn-lt"/>
                        <a:ea typeface="맑은 고딕" panose="020B0503020000020004" pitchFamily="50" charset="-127"/>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tc>
                  <a:txBody>
                    <a:bodyPr/>
                    <a:lstStyle/>
                    <a:p>
                      <a:pPr algn="ctr" fontAlgn="b"/>
                      <a:r>
                        <a:rPr lang="en-US" sz="2000" b="1" i="0" u="none" strike="noStrike" dirty="0">
                          <a:solidFill>
                            <a:schemeClr val="tx1"/>
                          </a:solidFill>
                          <a:effectLst/>
                          <a:latin typeface="+mn-lt"/>
                          <a:ea typeface="맑은 고딕" panose="020B0503020000020004" pitchFamily="50" charset="-127"/>
                        </a:rPr>
                        <a:t>Initial time </a:t>
                      </a:r>
                      <a:endParaRPr lang="en-US" sz="2000" b="1" i="0" u="none" strike="noStrike" dirty="0" smtClean="0">
                        <a:solidFill>
                          <a:schemeClr val="tx1"/>
                        </a:solidFill>
                        <a:effectLst/>
                        <a:latin typeface="+mn-lt"/>
                        <a:ea typeface="맑은 고딕" panose="020B0503020000020004" pitchFamily="50" charset="-127"/>
                      </a:endParaRPr>
                    </a:p>
                    <a:p>
                      <a:pPr algn="ctr" fontAlgn="b"/>
                      <a:r>
                        <a:rPr lang="en-US" sz="2000" b="1" i="0" u="none" strike="noStrike" dirty="0" smtClean="0">
                          <a:solidFill>
                            <a:schemeClr val="tx1"/>
                          </a:solidFill>
                          <a:effectLst/>
                          <a:latin typeface="+mn-lt"/>
                          <a:ea typeface="맑은 고딕" panose="020B0503020000020004" pitchFamily="50" charset="-127"/>
                        </a:rPr>
                        <a:t>frame</a:t>
                      </a:r>
                      <a:endParaRPr lang="en-US" sz="2000" b="1" i="0" u="none" strike="noStrike" dirty="0">
                        <a:solidFill>
                          <a:schemeClr val="tx1"/>
                        </a:solidFill>
                        <a:effectLst/>
                        <a:latin typeface="+mn-lt"/>
                        <a:ea typeface="맑은 고딕" panose="020B0503020000020004" pitchFamily="50" charset="-127"/>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extLst>
                  <a:ext uri="{0D108BD9-81ED-4DB2-BD59-A6C34878D82A}">
                    <a16:rowId xmlns="" xmlns:a16="http://schemas.microsoft.com/office/drawing/2014/main" val="4275264259"/>
                  </a:ext>
                </a:extLst>
              </a:tr>
              <a:tr h="495180">
                <a:tc>
                  <a:txBody>
                    <a:bodyPr/>
                    <a:lstStyle/>
                    <a:p>
                      <a:pPr algn="ctr" fontAlgn="b"/>
                      <a:r>
                        <a:rPr lang="sv-SE" sz="1600" b="0" i="0" u="none" strike="noStrike" dirty="0">
                          <a:solidFill>
                            <a:srgbClr val="000000"/>
                          </a:solidFill>
                          <a:effectLst/>
                          <a:latin typeface="+mn-lt"/>
                          <a:ea typeface="맑은 고딕" panose="020B0503020000020004" pitchFamily="50" charset="-127"/>
                        </a:rPr>
                        <a:t>NEJM 2006; 354: </a:t>
                      </a:r>
                      <a:r>
                        <a:rPr lang="sv-SE" sz="1600" b="0" i="0" u="none" strike="noStrike" dirty="0" smtClean="0">
                          <a:solidFill>
                            <a:srgbClr val="000000"/>
                          </a:solidFill>
                          <a:effectLst/>
                          <a:latin typeface="+mn-lt"/>
                          <a:ea typeface="맑은 고딕" panose="020B0503020000020004" pitchFamily="50" charset="-127"/>
                        </a:rPr>
                        <a:t>934-941</a:t>
                      </a:r>
                    </a:p>
                    <a:p>
                      <a:pPr algn="ctr" fontAlgn="b"/>
                      <a:r>
                        <a:rPr lang="sv-SE" sz="1800" b="0" i="0" u="none" strike="noStrike" dirty="0" smtClean="0">
                          <a:solidFill>
                            <a:srgbClr val="000000"/>
                          </a:solidFill>
                          <a:effectLst/>
                          <a:latin typeface="+mn-lt"/>
                          <a:ea typeface="맑은 고딕" panose="020B0503020000020004" pitchFamily="50" charset="-127"/>
                        </a:rPr>
                        <a:t> </a:t>
                      </a:r>
                      <a:endParaRPr lang="sv-SE" sz="1800" b="0" i="0" u="none" strike="noStrike" dirty="0">
                        <a:solidFill>
                          <a:srgbClr val="000000"/>
                        </a:solidFill>
                        <a:effectLst/>
                        <a:latin typeface="+mn-lt"/>
                        <a:ea typeface="맑은 고딕" panose="020B0503020000020004" pitchFamily="50" charset="-127"/>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800" b="0" i="0" u="none" strike="noStrike" dirty="0">
                          <a:solidFill>
                            <a:srgbClr val="000000"/>
                          </a:solidFill>
                          <a:effectLst/>
                          <a:latin typeface="+mn-lt"/>
                          <a:ea typeface="맑은 고딕" panose="020B0503020000020004" pitchFamily="50" charset="-127"/>
                        </a:rPr>
                        <a:t>2006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0" i="0" u="none" strike="noStrike" dirty="0">
                          <a:solidFill>
                            <a:srgbClr val="000000"/>
                          </a:solidFill>
                          <a:effectLst/>
                          <a:latin typeface="+mn-lt"/>
                          <a:ea typeface="맑은 고딕" panose="020B0503020000020004" pitchFamily="50" charset="-127"/>
                        </a:rPr>
                        <a:t>Randomized to RF </a:t>
                      </a:r>
                      <a:r>
                        <a:rPr lang="en-US" sz="1800" b="0" i="0" u="none" strike="noStrike" dirty="0" smtClean="0">
                          <a:solidFill>
                            <a:srgbClr val="000000"/>
                          </a:solidFill>
                          <a:effectLst/>
                          <a:latin typeface="+mn-lt"/>
                          <a:ea typeface="맑은 고딕" panose="020B0503020000020004" pitchFamily="50" charset="-127"/>
                        </a:rPr>
                        <a:t>    ablation </a:t>
                      </a:r>
                      <a:r>
                        <a:rPr lang="en-US" sz="1800" b="0" i="0" u="none" strike="noStrike" dirty="0">
                          <a:solidFill>
                            <a:srgbClr val="000000"/>
                          </a:solidFill>
                          <a:effectLst/>
                          <a:latin typeface="+mn-lt"/>
                          <a:ea typeface="맑은 고딕" panose="020B0503020000020004" pitchFamily="50" charset="-127"/>
                        </a:rPr>
                        <a:t>or </a:t>
                      </a:r>
                      <a:r>
                        <a:rPr lang="en-US" sz="1800" b="0" i="0" u="none" strike="noStrike" dirty="0" smtClean="0">
                          <a:solidFill>
                            <a:srgbClr val="000000"/>
                          </a:solidFill>
                          <a:effectLst/>
                          <a:latin typeface="+mn-lt"/>
                          <a:ea typeface="맑은 고딕" panose="020B0503020000020004" pitchFamily="50" charset="-127"/>
                        </a:rPr>
                        <a:t>to</a:t>
                      </a:r>
                    </a:p>
                    <a:p>
                      <a:pPr algn="ctr" fontAlgn="b"/>
                      <a:r>
                        <a:rPr lang="en-US" sz="1800" b="0" i="0" u="none" strike="noStrike" dirty="0" smtClean="0">
                          <a:solidFill>
                            <a:srgbClr val="000000"/>
                          </a:solidFill>
                          <a:effectLst/>
                          <a:latin typeface="+mn-lt"/>
                          <a:ea typeface="맑은 고딕" panose="020B0503020000020004" pitchFamily="50" charset="-127"/>
                        </a:rPr>
                        <a:t> </a:t>
                      </a:r>
                      <a:r>
                        <a:rPr lang="en-US" sz="1800" b="0" i="0" u="none" strike="noStrike" dirty="0">
                          <a:solidFill>
                            <a:srgbClr val="000000"/>
                          </a:solidFill>
                          <a:effectLst/>
                          <a:latin typeface="+mn-lt"/>
                          <a:ea typeface="맑은 고딕" panose="020B0503020000020004" pitchFamily="50" charset="-127"/>
                        </a:rPr>
                        <a:t>CV and short term </a:t>
                      </a:r>
                      <a:r>
                        <a:rPr lang="en-US" sz="1800" b="0" i="0" u="none" strike="noStrike" dirty="0" smtClean="0">
                          <a:solidFill>
                            <a:srgbClr val="000000"/>
                          </a:solidFill>
                          <a:effectLst/>
                          <a:latin typeface="+mn-lt"/>
                          <a:ea typeface="맑은 고딕" panose="020B0503020000020004" pitchFamily="50" charset="-127"/>
                        </a:rPr>
                        <a:t>    </a:t>
                      </a:r>
                      <a:r>
                        <a:rPr lang="en-US" sz="1800" b="0" i="0" u="none" strike="noStrike" dirty="0" err="1" smtClean="0">
                          <a:solidFill>
                            <a:srgbClr val="000000"/>
                          </a:solidFill>
                          <a:effectLst/>
                          <a:latin typeface="+mn-lt"/>
                          <a:ea typeface="맑은 고딕" panose="020B0503020000020004" pitchFamily="50" charset="-127"/>
                        </a:rPr>
                        <a:t>amio</a:t>
                      </a:r>
                      <a:endParaRPr lang="en-US" sz="1800" b="0" i="0" u="none" strike="noStrike" dirty="0">
                        <a:solidFill>
                          <a:srgbClr val="000000"/>
                        </a:solidFill>
                        <a:effectLst/>
                        <a:latin typeface="+mn-lt"/>
                        <a:ea typeface="맑은 고딕" panose="020B0503020000020004" pitchFamily="50" charset="-127"/>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800" b="0" i="0" u="none" strike="noStrike">
                          <a:solidFill>
                            <a:srgbClr val="000000"/>
                          </a:solidFill>
                          <a:effectLst/>
                          <a:latin typeface="+mn-lt"/>
                          <a:ea typeface="맑은 고딕" panose="020B0503020000020004" pitchFamily="50" charset="-127"/>
                        </a:rPr>
                        <a:t>146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0" i="0" u="none" strike="noStrike" dirty="0" smtClean="0">
                          <a:solidFill>
                            <a:srgbClr val="000000"/>
                          </a:solidFill>
                          <a:effectLst/>
                          <a:latin typeface="+mn-lt"/>
                          <a:ea typeface="맑은 고딕" panose="020B0503020000020004" pitchFamily="50" charset="-127"/>
                        </a:rPr>
                        <a:t>PeAF</a:t>
                      </a:r>
                      <a:endParaRPr lang="en-US" sz="1800" b="0" i="0" u="none" strike="noStrike" dirty="0">
                        <a:solidFill>
                          <a:srgbClr val="000000"/>
                        </a:solidFill>
                        <a:effectLst/>
                        <a:latin typeface="+mn-lt"/>
                        <a:ea typeface="맑은 고딕" panose="020B0503020000020004" pitchFamily="50" charset="-127"/>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0" i="0" u="none" strike="noStrike" dirty="0">
                          <a:solidFill>
                            <a:srgbClr val="000000"/>
                          </a:solidFill>
                          <a:effectLst/>
                          <a:latin typeface="+mn-lt"/>
                          <a:ea typeface="맑은 고딕" panose="020B0503020000020004" pitchFamily="50" charset="-127"/>
                        </a:rPr>
                        <a:t>PVI, roof, </a:t>
                      </a:r>
                      <a:r>
                        <a:rPr lang="en-US" sz="1800" b="0" i="0" u="none" strike="noStrike" dirty="0" smtClean="0">
                          <a:solidFill>
                            <a:srgbClr val="000000"/>
                          </a:solidFill>
                          <a:effectLst/>
                          <a:latin typeface="+mn-lt"/>
                          <a:ea typeface="맑은 고딕" panose="020B0503020000020004" pitchFamily="50" charset="-127"/>
                        </a:rPr>
                        <a:t>       mitral </a:t>
                      </a:r>
                      <a:r>
                        <a:rPr lang="en-US" sz="1800" b="0" i="0" u="none" strike="noStrike" dirty="0">
                          <a:solidFill>
                            <a:srgbClr val="000000"/>
                          </a:solidFill>
                          <a:effectLst/>
                          <a:latin typeface="+mn-lt"/>
                          <a:ea typeface="맑은 고딕" panose="020B0503020000020004" pitchFamily="50" charset="-127"/>
                        </a:rPr>
                        <a:t>line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0" i="0" u="none" strike="noStrike">
                          <a:solidFill>
                            <a:srgbClr val="000000"/>
                          </a:solidFill>
                          <a:effectLst/>
                          <a:latin typeface="+mn-lt"/>
                          <a:ea typeface="맑은 고딕" panose="020B0503020000020004" pitchFamily="50" charset="-127"/>
                        </a:rPr>
                        <a:t>12 months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167941316"/>
                  </a:ext>
                </a:extLst>
              </a:tr>
              <a:tr h="1104840">
                <a:tc>
                  <a:txBody>
                    <a:bodyPr/>
                    <a:lstStyle/>
                    <a:p>
                      <a:pPr algn="ctr" fontAlgn="b"/>
                      <a:r>
                        <a:rPr lang="fi-FI" sz="1600" b="0" i="0" u="none" strike="noStrike" dirty="0">
                          <a:solidFill>
                            <a:srgbClr val="000000"/>
                          </a:solidFill>
                          <a:effectLst/>
                          <a:latin typeface="+mn-lt"/>
                          <a:ea typeface="맑은 고딕" panose="020B0503020000020004" pitchFamily="50" charset="-127"/>
                        </a:rPr>
                        <a:t>EHJ 2014; 35: </a:t>
                      </a:r>
                      <a:r>
                        <a:rPr lang="fi-FI" sz="1600" b="0" i="0" u="none" strike="noStrike" dirty="0" smtClean="0">
                          <a:solidFill>
                            <a:srgbClr val="000000"/>
                          </a:solidFill>
                          <a:effectLst/>
                          <a:latin typeface="+mn-lt"/>
                          <a:ea typeface="맑은 고딕" panose="020B0503020000020004" pitchFamily="50" charset="-127"/>
                        </a:rPr>
                        <a:t>501-507</a:t>
                      </a:r>
                    </a:p>
                    <a:p>
                      <a:pPr algn="ctr" fontAlgn="b"/>
                      <a:r>
                        <a:rPr lang="fi-FI" sz="1600" b="0" i="0" u="none" strike="noStrike" dirty="0" smtClean="0">
                          <a:solidFill>
                            <a:srgbClr val="000000"/>
                          </a:solidFill>
                          <a:effectLst/>
                          <a:latin typeface="+mn-lt"/>
                          <a:ea typeface="맑은 고딕" panose="020B0503020000020004" pitchFamily="50" charset="-127"/>
                        </a:rPr>
                        <a:t> </a:t>
                      </a:r>
                      <a:r>
                        <a:rPr lang="fi-FI" sz="1600" b="0" i="0" u="none" strike="noStrike" dirty="0">
                          <a:solidFill>
                            <a:srgbClr val="000000"/>
                          </a:solidFill>
                          <a:effectLst/>
                          <a:latin typeface="+mn-lt"/>
                          <a:ea typeface="맑은 고딕" panose="020B0503020000020004" pitchFamily="50" charset="-127"/>
                        </a:rPr>
                        <a:t>(SARA</a:t>
                      </a:r>
                      <a:r>
                        <a:rPr lang="fi-FI" sz="1600" b="0" i="0" u="none" strike="noStrike" dirty="0" smtClean="0">
                          <a:solidFill>
                            <a:srgbClr val="000000"/>
                          </a:solidFill>
                          <a:effectLst/>
                          <a:latin typeface="+mn-lt"/>
                          <a:ea typeface="맑은 고딕" panose="020B0503020000020004" pitchFamily="50" charset="-127"/>
                        </a:rPr>
                        <a:t>)</a:t>
                      </a:r>
                      <a:endParaRPr lang="fi-FI" sz="1600" b="0" i="0" u="none" strike="noStrike" dirty="0">
                        <a:solidFill>
                          <a:srgbClr val="000000"/>
                        </a:solidFill>
                        <a:effectLst/>
                        <a:latin typeface="+mn-lt"/>
                        <a:ea typeface="맑은 고딕" panose="020B0503020000020004" pitchFamily="50" charset="-127"/>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800" b="0" i="0" u="none" strike="noStrike">
                          <a:solidFill>
                            <a:srgbClr val="000000"/>
                          </a:solidFill>
                          <a:effectLst/>
                          <a:latin typeface="+mn-lt"/>
                          <a:ea typeface="맑은 고딕" panose="020B0503020000020004" pitchFamily="50" charset="-127"/>
                        </a:rPr>
                        <a:t>2014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0" i="0" u="none" strike="noStrike" dirty="0">
                          <a:solidFill>
                            <a:srgbClr val="000000"/>
                          </a:solidFill>
                          <a:effectLst/>
                          <a:latin typeface="+mn-lt"/>
                          <a:ea typeface="맑은 고딕" panose="020B0503020000020004" pitchFamily="50" charset="-127"/>
                        </a:rPr>
                        <a:t>Randomized to drug </a:t>
                      </a:r>
                      <a:endParaRPr lang="en-US" sz="1800" b="0" i="0" u="none" strike="noStrike" dirty="0" smtClean="0">
                        <a:solidFill>
                          <a:srgbClr val="000000"/>
                        </a:solidFill>
                        <a:effectLst/>
                        <a:latin typeface="+mn-lt"/>
                        <a:ea typeface="맑은 고딕" panose="020B0503020000020004" pitchFamily="50" charset="-127"/>
                      </a:endParaRPr>
                    </a:p>
                    <a:p>
                      <a:pPr algn="ctr" fontAlgn="b"/>
                      <a:r>
                        <a:rPr lang="en-US" sz="1800" b="0" i="0" u="none" strike="noStrike" dirty="0" smtClean="0">
                          <a:solidFill>
                            <a:srgbClr val="000000"/>
                          </a:solidFill>
                          <a:effectLst/>
                          <a:latin typeface="+mn-lt"/>
                          <a:ea typeface="맑은 고딕" panose="020B0503020000020004" pitchFamily="50" charset="-127"/>
                        </a:rPr>
                        <a:t>(</a:t>
                      </a:r>
                      <a:r>
                        <a:rPr lang="en-US" sz="1800" b="0" i="0" u="none" strike="noStrike" dirty="0">
                          <a:solidFill>
                            <a:srgbClr val="000000"/>
                          </a:solidFill>
                          <a:effectLst/>
                          <a:latin typeface="+mn-lt"/>
                          <a:ea typeface="맑은 고딕" panose="020B0503020000020004" pitchFamily="50" charset="-127"/>
                        </a:rPr>
                        <a:t>2:1 ablation to drug), multicenter</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800" b="0" i="0" u="none" strike="noStrike" dirty="0">
                          <a:solidFill>
                            <a:srgbClr val="000000"/>
                          </a:solidFill>
                          <a:effectLst/>
                          <a:latin typeface="+mn-lt"/>
                          <a:ea typeface="맑은 고딕" panose="020B0503020000020004" pitchFamily="50" charset="-127"/>
                        </a:rPr>
                        <a:t>146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800" b="0" i="0" u="none" strike="noStrike" dirty="0" smtClean="0">
                          <a:solidFill>
                            <a:srgbClr val="000000"/>
                          </a:solidFill>
                          <a:effectLst/>
                          <a:latin typeface="+mn-lt"/>
                          <a:ea typeface="+mn-ea"/>
                        </a:rPr>
                        <a:t>PeAF</a:t>
                      </a:r>
                      <a:endParaRPr lang="en-US" altLang="ko-KR" sz="1800" b="0" i="0" u="none" strike="noStrike" dirty="0">
                        <a:solidFill>
                          <a:srgbClr val="000000"/>
                        </a:solidFill>
                        <a:effectLst/>
                        <a:latin typeface="+mn-lt"/>
                        <a:ea typeface="+mn-ea"/>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fr-FR" sz="1800" b="0" i="0" u="none" strike="noStrike" dirty="0">
                          <a:solidFill>
                            <a:srgbClr val="000000"/>
                          </a:solidFill>
                          <a:effectLst/>
                          <a:latin typeface="+mn-lt"/>
                          <a:ea typeface="맑은 고딕" panose="020B0503020000020004" pitchFamily="50" charset="-127"/>
                        </a:rPr>
                        <a:t>PVI </a:t>
                      </a:r>
                      <a:endParaRPr lang="fr-FR" sz="1800" b="0" i="0" u="none" strike="noStrike" dirty="0" smtClean="0">
                        <a:solidFill>
                          <a:srgbClr val="000000"/>
                        </a:solidFill>
                        <a:effectLst/>
                        <a:latin typeface="+mn-lt"/>
                        <a:ea typeface="맑은 고딕" panose="020B0503020000020004" pitchFamily="50" charset="-127"/>
                      </a:endParaRPr>
                    </a:p>
                    <a:p>
                      <a:pPr algn="ctr" fontAlgn="b"/>
                      <a:r>
                        <a:rPr lang="fr-FR" sz="1800" b="0" i="0" u="none" strike="noStrike" dirty="0" smtClean="0">
                          <a:solidFill>
                            <a:srgbClr val="000000"/>
                          </a:solidFill>
                          <a:effectLst/>
                          <a:latin typeface="+mn-lt"/>
                          <a:ea typeface="맑은 고딕" panose="020B0503020000020004" pitchFamily="50" charset="-127"/>
                        </a:rPr>
                        <a:t>(</a:t>
                      </a:r>
                      <a:r>
                        <a:rPr lang="fr-FR" sz="1800" b="0" i="0" u="none" strike="noStrike" dirty="0">
                          <a:solidFill>
                            <a:srgbClr val="000000"/>
                          </a:solidFill>
                          <a:effectLst/>
                          <a:latin typeface="+mn-lt"/>
                          <a:ea typeface="맑은 고딕" panose="020B0503020000020004" pitchFamily="50" charset="-127"/>
                        </a:rPr>
                        <a:t>optional LA </a:t>
                      </a:r>
                      <a:r>
                        <a:rPr lang="fr-FR" sz="1800" b="0" i="0" u="none" strike="noStrike" dirty="0" smtClean="0">
                          <a:solidFill>
                            <a:srgbClr val="000000"/>
                          </a:solidFill>
                          <a:effectLst/>
                          <a:latin typeface="+mn-lt"/>
                          <a:ea typeface="맑은 고딕" panose="020B0503020000020004" pitchFamily="50" charset="-127"/>
                        </a:rPr>
                        <a:t>   lines, CFAEs</a:t>
                      </a:r>
                      <a:r>
                        <a:rPr lang="fr-FR" sz="1800" b="0" i="0" u="none" strike="noStrike" dirty="0">
                          <a:solidFill>
                            <a:srgbClr val="000000"/>
                          </a:solidFill>
                          <a:effectLst/>
                          <a:latin typeface="+mn-lt"/>
                          <a:ea typeface="맑은 고딕" panose="020B0503020000020004" pitchFamily="50" charset="-127"/>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0" i="0" u="none" strike="noStrike" dirty="0">
                          <a:solidFill>
                            <a:srgbClr val="000000"/>
                          </a:solidFill>
                          <a:effectLst/>
                          <a:latin typeface="+mn-lt"/>
                          <a:ea typeface="맑은 고딕" panose="020B0503020000020004" pitchFamily="50" charset="-127"/>
                        </a:rPr>
                        <a:t>12 months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3046284270"/>
                  </a:ext>
                </a:extLst>
              </a:tr>
              <a:tr h="978136">
                <a:tc>
                  <a:txBody>
                    <a:bodyPr/>
                    <a:lstStyle/>
                    <a:p>
                      <a:pPr algn="ctr" fontAlgn="b"/>
                      <a:r>
                        <a:rPr lang="sv-SE" sz="1400" b="0" i="0" u="none" strike="noStrike" dirty="0">
                          <a:solidFill>
                            <a:srgbClr val="000000"/>
                          </a:solidFill>
                          <a:effectLst/>
                          <a:latin typeface="+mn-lt"/>
                          <a:ea typeface="맑은 고딕" panose="020B0503020000020004" pitchFamily="50" charset="-127"/>
                        </a:rPr>
                        <a:t>NEJM 2015; 372: </a:t>
                      </a:r>
                      <a:r>
                        <a:rPr lang="sv-SE" sz="1400" b="0" i="0" u="none" strike="noStrike" dirty="0" smtClean="0">
                          <a:solidFill>
                            <a:srgbClr val="000000"/>
                          </a:solidFill>
                          <a:effectLst/>
                          <a:latin typeface="+mn-lt"/>
                          <a:ea typeface="맑은 고딕" panose="020B0503020000020004" pitchFamily="50" charset="-127"/>
                        </a:rPr>
                        <a:t>1812-1822</a:t>
                      </a:r>
                    </a:p>
                    <a:p>
                      <a:pPr algn="ctr" fontAlgn="b"/>
                      <a:r>
                        <a:rPr lang="sv-SE" sz="1800" b="0" i="0" u="none" strike="noStrike" dirty="0" smtClean="0">
                          <a:solidFill>
                            <a:srgbClr val="000000"/>
                          </a:solidFill>
                          <a:effectLst/>
                          <a:latin typeface="+mn-lt"/>
                          <a:ea typeface="맑은 고딕" panose="020B0503020000020004" pitchFamily="50" charset="-127"/>
                        </a:rPr>
                        <a:t> </a:t>
                      </a:r>
                      <a:r>
                        <a:rPr lang="sv-SE" sz="1600" b="0" i="0" u="none" strike="noStrike" dirty="0" smtClean="0">
                          <a:solidFill>
                            <a:srgbClr val="000000"/>
                          </a:solidFill>
                          <a:effectLst/>
                          <a:latin typeface="+mn-lt"/>
                          <a:ea typeface="맑은 고딕" panose="020B0503020000020004" pitchFamily="50" charset="-127"/>
                        </a:rPr>
                        <a:t>STAR AF II</a:t>
                      </a:r>
                      <a:endParaRPr lang="sv-SE" sz="1600" b="0" i="0" u="none" strike="noStrike" dirty="0">
                        <a:solidFill>
                          <a:srgbClr val="000000"/>
                        </a:solidFill>
                        <a:effectLst/>
                        <a:latin typeface="+mn-lt"/>
                        <a:ea typeface="맑은 고딕" panose="020B0503020000020004" pitchFamily="50" charset="-127"/>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800" b="0" i="0" u="none" strike="noStrike">
                          <a:solidFill>
                            <a:srgbClr val="000000"/>
                          </a:solidFill>
                          <a:effectLst/>
                          <a:latin typeface="+mn-lt"/>
                          <a:ea typeface="맑은 고딕" panose="020B0503020000020004" pitchFamily="50" charset="-127"/>
                        </a:rPr>
                        <a:t>2015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0" i="0" u="none" strike="noStrike" dirty="0">
                          <a:solidFill>
                            <a:srgbClr val="000000"/>
                          </a:solidFill>
                          <a:effectLst/>
                          <a:latin typeface="+mn-lt"/>
                          <a:ea typeface="맑은 고딕" panose="020B0503020000020004" pitchFamily="50" charset="-127"/>
                        </a:rPr>
                        <a:t>Randomized ablation strategies</a:t>
                      </a:r>
                      <a:r>
                        <a:rPr lang="en-US" sz="1800" b="0" i="0" u="none" strike="noStrike" dirty="0" smtClean="0">
                          <a:solidFill>
                            <a:srgbClr val="000000"/>
                          </a:solidFill>
                          <a:effectLst/>
                          <a:latin typeface="+mn-lt"/>
                          <a:ea typeface="맑은 고딕" panose="020B0503020000020004" pitchFamily="50" charset="-127"/>
                        </a:rPr>
                        <a:t>,</a:t>
                      </a:r>
                    </a:p>
                    <a:p>
                      <a:pPr algn="ctr" fontAlgn="b"/>
                      <a:r>
                        <a:rPr lang="en-US" sz="1800" b="0" i="0" u="none" strike="noStrike" dirty="0" smtClean="0">
                          <a:solidFill>
                            <a:srgbClr val="000000"/>
                          </a:solidFill>
                          <a:effectLst/>
                          <a:latin typeface="+mn-lt"/>
                          <a:ea typeface="맑은 고딕" panose="020B0503020000020004" pitchFamily="50" charset="-127"/>
                        </a:rPr>
                        <a:t> </a:t>
                      </a:r>
                      <a:r>
                        <a:rPr lang="en-US" sz="1800" b="0" i="0" u="none" strike="noStrike" dirty="0">
                          <a:solidFill>
                            <a:srgbClr val="000000"/>
                          </a:solidFill>
                          <a:effectLst/>
                          <a:latin typeface="+mn-lt"/>
                          <a:ea typeface="맑은 고딕" panose="020B0503020000020004" pitchFamily="50" charset="-127"/>
                        </a:rPr>
                        <a:t>multicenter</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800" b="0" i="0" u="none" strike="noStrike">
                          <a:solidFill>
                            <a:srgbClr val="000000"/>
                          </a:solidFill>
                          <a:effectLst/>
                          <a:latin typeface="+mn-lt"/>
                          <a:ea typeface="맑은 고딕" panose="020B0503020000020004" pitchFamily="50" charset="-127"/>
                        </a:rPr>
                        <a:t>589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800" b="0" i="0" u="none" strike="noStrike" dirty="0" smtClean="0">
                          <a:solidFill>
                            <a:srgbClr val="000000"/>
                          </a:solidFill>
                          <a:effectLst/>
                          <a:latin typeface="+mn-lt"/>
                          <a:ea typeface="+mn-ea"/>
                        </a:rPr>
                        <a:t>PeAF</a:t>
                      </a:r>
                      <a:endParaRPr lang="en-US" altLang="ko-KR" sz="1800" b="0" i="0" u="none" strike="noStrike" dirty="0">
                        <a:solidFill>
                          <a:srgbClr val="000000"/>
                        </a:solidFill>
                        <a:effectLst/>
                        <a:latin typeface="+mn-lt"/>
                        <a:ea typeface="+mn-ea"/>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0" i="0" u="none" strike="noStrike" dirty="0">
                          <a:solidFill>
                            <a:srgbClr val="000000"/>
                          </a:solidFill>
                          <a:effectLst/>
                          <a:latin typeface="+mn-lt"/>
                          <a:ea typeface="맑은 고딕" panose="020B0503020000020004" pitchFamily="50" charset="-127"/>
                        </a:rPr>
                        <a:t>PVI alone </a:t>
                      </a:r>
                      <a:r>
                        <a:rPr lang="en-US" sz="1800" b="0" i="0" u="none" strike="noStrike" dirty="0" smtClean="0">
                          <a:solidFill>
                            <a:srgbClr val="000000"/>
                          </a:solidFill>
                          <a:effectLst/>
                          <a:latin typeface="+mn-lt"/>
                          <a:ea typeface="맑은 고딕" panose="020B0503020000020004" pitchFamily="50" charset="-127"/>
                        </a:rPr>
                        <a:t>vs. </a:t>
                      </a:r>
                      <a:r>
                        <a:rPr lang="en-US" sz="1800" b="0" i="0" u="none" strike="noStrike" dirty="0">
                          <a:solidFill>
                            <a:srgbClr val="000000"/>
                          </a:solidFill>
                          <a:effectLst/>
                          <a:latin typeface="+mn-lt"/>
                          <a:ea typeface="맑은 고딕" panose="020B0503020000020004" pitchFamily="50" charset="-127"/>
                        </a:rPr>
                        <a:t>PVI &amp; CFAEs </a:t>
                      </a:r>
                      <a:endParaRPr lang="en-US" sz="1800" b="0" i="0" u="none" strike="noStrike" dirty="0" smtClean="0">
                        <a:solidFill>
                          <a:srgbClr val="000000"/>
                        </a:solidFill>
                        <a:effectLst/>
                        <a:latin typeface="+mn-lt"/>
                        <a:ea typeface="맑은 고딕" panose="020B0503020000020004" pitchFamily="50" charset="-127"/>
                      </a:endParaRPr>
                    </a:p>
                    <a:p>
                      <a:pPr algn="ctr" fontAlgn="b"/>
                      <a:r>
                        <a:rPr lang="en-US" sz="1800" b="0" i="0" u="none" strike="noStrike" dirty="0" smtClean="0">
                          <a:solidFill>
                            <a:srgbClr val="000000"/>
                          </a:solidFill>
                          <a:effectLst/>
                          <a:latin typeface="+mn-lt"/>
                          <a:ea typeface="맑은 고딕" panose="020B0503020000020004" pitchFamily="50" charset="-127"/>
                        </a:rPr>
                        <a:t>or PVI</a:t>
                      </a:r>
                    </a:p>
                    <a:p>
                      <a:pPr algn="ctr" fontAlgn="b"/>
                      <a:r>
                        <a:rPr lang="en-US" sz="1800" b="0" i="0" u="none" strike="noStrike" dirty="0" smtClean="0">
                          <a:solidFill>
                            <a:srgbClr val="000000"/>
                          </a:solidFill>
                          <a:effectLst/>
                          <a:latin typeface="+mn-lt"/>
                          <a:ea typeface="맑은 고딕" panose="020B0503020000020004" pitchFamily="50" charset="-127"/>
                        </a:rPr>
                        <a:t> </a:t>
                      </a:r>
                      <a:r>
                        <a:rPr lang="en-US" sz="1800" b="0" i="0" u="none" strike="noStrike" dirty="0">
                          <a:solidFill>
                            <a:srgbClr val="000000"/>
                          </a:solidFill>
                          <a:effectLst/>
                          <a:latin typeface="+mn-lt"/>
                          <a:ea typeface="맑은 고딕" panose="020B0503020000020004" pitchFamily="50" charset="-127"/>
                        </a:rPr>
                        <a:t>&amp; lines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0" i="0" u="none" strike="noStrike" dirty="0">
                          <a:solidFill>
                            <a:srgbClr val="000000"/>
                          </a:solidFill>
                          <a:effectLst/>
                          <a:latin typeface="+mn-lt"/>
                          <a:ea typeface="맑은 고딕" panose="020B0503020000020004" pitchFamily="50" charset="-127"/>
                        </a:rPr>
                        <a:t>18 months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3550218237"/>
                  </a:ext>
                </a:extLst>
              </a:tr>
            </a:tbl>
          </a:graphicData>
        </a:graphic>
      </p:graphicFrame>
      <p:graphicFrame>
        <p:nvGraphicFramePr>
          <p:cNvPr id="3" name="표 2"/>
          <p:cNvGraphicFramePr>
            <a:graphicFrameLocks noGrp="1"/>
          </p:cNvGraphicFramePr>
          <p:nvPr>
            <p:extLst>
              <p:ext uri="{D42A27DB-BD31-4B8C-83A1-F6EECF244321}">
                <p14:modId xmlns:p14="http://schemas.microsoft.com/office/powerpoint/2010/main" val="2494297684"/>
              </p:ext>
            </p:extLst>
          </p:nvPr>
        </p:nvGraphicFramePr>
        <p:xfrm>
          <a:off x="2267744" y="1615440"/>
          <a:ext cx="6754336" cy="3924300"/>
        </p:xfrm>
        <a:graphic>
          <a:graphicData uri="http://schemas.openxmlformats.org/drawingml/2006/table">
            <a:tbl>
              <a:tblPr firstRow="1" firstCol="1" bandRow="1">
                <a:tableStyleId>{69CF1AB2-1976-4502-BF36-3FF5EA218861}</a:tableStyleId>
              </a:tblPr>
              <a:tblGrid>
                <a:gridCol w="2304256">
                  <a:extLst>
                    <a:ext uri="{9D8B030D-6E8A-4147-A177-3AD203B41FA5}">
                      <a16:colId xmlns="" xmlns:a16="http://schemas.microsoft.com/office/drawing/2014/main" val="2410842600"/>
                    </a:ext>
                  </a:extLst>
                </a:gridCol>
                <a:gridCol w="936104">
                  <a:extLst>
                    <a:ext uri="{9D8B030D-6E8A-4147-A177-3AD203B41FA5}">
                      <a16:colId xmlns="" xmlns:a16="http://schemas.microsoft.com/office/drawing/2014/main" val="65472466"/>
                    </a:ext>
                  </a:extLst>
                </a:gridCol>
                <a:gridCol w="1152128">
                  <a:extLst>
                    <a:ext uri="{9D8B030D-6E8A-4147-A177-3AD203B41FA5}">
                      <a16:colId xmlns="" xmlns:a16="http://schemas.microsoft.com/office/drawing/2014/main" val="2311367198"/>
                    </a:ext>
                  </a:extLst>
                </a:gridCol>
                <a:gridCol w="576064">
                  <a:extLst>
                    <a:ext uri="{9D8B030D-6E8A-4147-A177-3AD203B41FA5}">
                      <a16:colId xmlns="" xmlns:a16="http://schemas.microsoft.com/office/drawing/2014/main" val="3179565229"/>
                    </a:ext>
                  </a:extLst>
                </a:gridCol>
                <a:gridCol w="917104">
                  <a:extLst>
                    <a:ext uri="{9D8B030D-6E8A-4147-A177-3AD203B41FA5}">
                      <a16:colId xmlns="" xmlns:a16="http://schemas.microsoft.com/office/drawing/2014/main" val="2930872420"/>
                    </a:ext>
                  </a:extLst>
                </a:gridCol>
                <a:gridCol w="868680">
                  <a:extLst>
                    <a:ext uri="{9D8B030D-6E8A-4147-A177-3AD203B41FA5}">
                      <a16:colId xmlns="" xmlns:a16="http://schemas.microsoft.com/office/drawing/2014/main" val="2579354946"/>
                    </a:ext>
                  </a:extLst>
                </a:gridCol>
              </a:tblGrid>
              <a:tr h="589424">
                <a:tc>
                  <a:txBody>
                    <a:bodyPr/>
                    <a:lstStyle/>
                    <a:p>
                      <a:pPr algn="ctr" fontAlgn="b"/>
                      <a:r>
                        <a:rPr lang="en-US" sz="1800" b="1" i="0" u="none" strike="noStrike" dirty="0">
                          <a:solidFill>
                            <a:schemeClr val="bg1"/>
                          </a:solidFill>
                          <a:effectLst/>
                          <a:latin typeface="+mn-lt"/>
                          <a:ea typeface="맑은 고딕" panose="020B0503020000020004" pitchFamily="50" charset="-127"/>
                        </a:rPr>
                        <a:t>Effectiveness endpoint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tc>
                  <a:txBody>
                    <a:bodyPr/>
                    <a:lstStyle/>
                    <a:p>
                      <a:pPr algn="ctr" fontAlgn="b"/>
                      <a:r>
                        <a:rPr lang="en-US" sz="1800" b="1" i="0" u="none" strike="noStrike" dirty="0">
                          <a:solidFill>
                            <a:schemeClr val="bg1"/>
                          </a:solidFill>
                          <a:effectLst/>
                          <a:latin typeface="+mn-lt"/>
                          <a:ea typeface="맑은 고딕" panose="020B0503020000020004" pitchFamily="50" charset="-127"/>
                        </a:rPr>
                        <a:t>Ablation </a:t>
                      </a:r>
                      <a:endParaRPr lang="en-US" sz="1800" b="1" i="0" u="none" strike="noStrike" dirty="0" smtClean="0">
                        <a:solidFill>
                          <a:schemeClr val="bg1"/>
                        </a:solidFill>
                        <a:effectLst/>
                        <a:latin typeface="+mn-lt"/>
                        <a:ea typeface="맑은 고딕" panose="020B0503020000020004" pitchFamily="50" charset="-127"/>
                      </a:endParaRPr>
                    </a:p>
                    <a:p>
                      <a:pPr algn="ctr" fontAlgn="b"/>
                      <a:r>
                        <a:rPr lang="en-US" sz="1800" b="1" i="0" u="none" strike="noStrike" dirty="0" smtClean="0">
                          <a:solidFill>
                            <a:schemeClr val="bg1"/>
                          </a:solidFill>
                          <a:effectLst/>
                          <a:latin typeface="+mn-lt"/>
                          <a:ea typeface="맑은 고딕" panose="020B0503020000020004" pitchFamily="50" charset="-127"/>
                        </a:rPr>
                        <a:t>success</a:t>
                      </a:r>
                      <a:endParaRPr lang="en-US" sz="1800" b="1" i="0" u="none" strike="noStrike" dirty="0">
                        <a:solidFill>
                          <a:schemeClr val="bg1"/>
                        </a:solidFill>
                        <a:effectLst/>
                        <a:latin typeface="+mn-lt"/>
                        <a:ea typeface="맑은 고딕" panose="020B0503020000020004" pitchFamily="50" charset="-127"/>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tc>
                  <a:txBody>
                    <a:bodyPr/>
                    <a:lstStyle/>
                    <a:p>
                      <a:pPr algn="ctr" fontAlgn="b"/>
                      <a:r>
                        <a:rPr lang="en-US" sz="1400" b="1" i="0" u="none" strike="noStrike" dirty="0" smtClean="0">
                          <a:solidFill>
                            <a:schemeClr val="bg1"/>
                          </a:solidFill>
                          <a:effectLst/>
                          <a:latin typeface="+mn-lt"/>
                          <a:ea typeface="맑은 고딕" panose="020B0503020000020004" pitchFamily="50" charset="-127"/>
                        </a:rPr>
                        <a:t>Drug/Control</a:t>
                      </a:r>
                    </a:p>
                    <a:p>
                      <a:pPr algn="ctr" fontAlgn="b"/>
                      <a:r>
                        <a:rPr lang="en-US" sz="1800" b="1" i="0" u="none" strike="noStrike" dirty="0" smtClean="0">
                          <a:solidFill>
                            <a:schemeClr val="bg1"/>
                          </a:solidFill>
                          <a:effectLst/>
                          <a:latin typeface="+mn-lt"/>
                          <a:ea typeface="맑은 고딕" panose="020B0503020000020004" pitchFamily="50" charset="-127"/>
                        </a:rPr>
                        <a:t>success</a:t>
                      </a:r>
                      <a:endParaRPr lang="en-US" sz="1800" b="1" i="0" u="none" strike="noStrike" dirty="0">
                        <a:solidFill>
                          <a:schemeClr val="bg1"/>
                        </a:solidFill>
                        <a:effectLst/>
                        <a:latin typeface="+mn-lt"/>
                        <a:ea typeface="맑은 고딕" panose="020B0503020000020004" pitchFamily="50" charset="-127"/>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tc>
                  <a:txBody>
                    <a:bodyPr/>
                    <a:lstStyle/>
                    <a:p>
                      <a:pPr algn="ctr" fontAlgn="b"/>
                      <a:r>
                        <a:rPr lang="en-US" sz="1800" b="1" i="1" u="none" strike="noStrike" dirty="0" smtClean="0">
                          <a:solidFill>
                            <a:schemeClr val="bg1"/>
                          </a:solidFill>
                          <a:effectLst/>
                          <a:latin typeface="+mn-lt"/>
                          <a:ea typeface="맑은 고딕" panose="020B0503020000020004" pitchFamily="50" charset="-127"/>
                        </a:rPr>
                        <a:t>P</a:t>
                      </a:r>
                      <a:endParaRPr lang="en-US" sz="1800" b="1" i="1" u="none" strike="noStrike" dirty="0">
                        <a:solidFill>
                          <a:schemeClr val="bg1"/>
                        </a:solidFill>
                        <a:effectLst/>
                        <a:latin typeface="+mn-lt"/>
                        <a:ea typeface="맑은 고딕" panose="020B0503020000020004" pitchFamily="50" charset="-127"/>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tc>
                  <a:txBody>
                    <a:bodyPr/>
                    <a:lstStyle/>
                    <a:p>
                      <a:pPr algn="ctr" fontAlgn="b"/>
                      <a:r>
                        <a:rPr lang="en-US" sz="1800" b="1" i="0" u="none" strike="noStrike" dirty="0">
                          <a:solidFill>
                            <a:schemeClr val="bg1"/>
                          </a:solidFill>
                          <a:effectLst/>
                          <a:latin typeface="+mn-lt"/>
                          <a:ea typeface="맑은 고딕" panose="020B0503020000020004" pitchFamily="50" charset="-127"/>
                        </a:rPr>
                        <a:t>Ablation </a:t>
                      </a:r>
                      <a:endParaRPr lang="en-US" sz="1800" b="1" i="0" u="none" strike="noStrike" dirty="0" smtClean="0">
                        <a:solidFill>
                          <a:schemeClr val="bg1"/>
                        </a:solidFill>
                        <a:effectLst/>
                        <a:latin typeface="+mn-lt"/>
                        <a:ea typeface="맑은 고딕" panose="020B0503020000020004" pitchFamily="50" charset="-127"/>
                      </a:endParaRPr>
                    </a:p>
                    <a:p>
                      <a:pPr algn="ctr" fontAlgn="b"/>
                      <a:r>
                        <a:rPr lang="en-US" sz="1800" b="1" i="0" u="none" strike="noStrike" dirty="0" err="1" smtClean="0">
                          <a:solidFill>
                            <a:schemeClr val="bg1"/>
                          </a:solidFill>
                          <a:effectLst/>
                          <a:latin typeface="+mn-lt"/>
                          <a:ea typeface="맑은 고딕" panose="020B0503020000020004" pitchFamily="50" charset="-127"/>
                        </a:rPr>
                        <a:t>Cxs</a:t>
                      </a:r>
                      <a:endParaRPr lang="en-US" sz="1800" b="1" i="0" u="none" strike="noStrike" dirty="0">
                        <a:solidFill>
                          <a:schemeClr val="bg1"/>
                        </a:solidFill>
                        <a:effectLst/>
                        <a:latin typeface="+mn-lt"/>
                        <a:ea typeface="맑은 고딕" panose="020B0503020000020004" pitchFamily="50" charset="-127"/>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tc>
                  <a:txBody>
                    <a:bodyPr/>
                    <a:lstStyle/>
                    <a:p>
                      <a:pPr algn="ctr" fontAlgn="b"/>
                      <a:r>
                        <a:rPr lang="en-US" sz="1100" b="1" i="0" u="none" strike="noStrike" dirty="0" smtClean="0">
                          <a:solidFill>
                            <a:schemeClr val="bg1"/>
                          </a:solidFill>
                          <a:effectLst/>
                          <a:latin typeface="+mn-lt"/>
                          <a:ea typeface="맑은 고딕" panose="020B0503020000020004" pitchFamily="50" charset="-127"/>
                        </a:rPr>
                        <a:t>Drug/Control</a:t>
                      </a:r>
                      <a:r>
                        <a:rPr lang="en-US" sz="1800" b="1" i="0" u="none" strike="noStrike" dirty="0" smtClean="0">
                          <a:solidFill>
                            <a:schemeClr val="bg1"/>
                          </a:solidFill>
                          <a:effectLst/>
                          <a:latin typeface="+mn-lt"/>
                          <a:ea typeface="맑은 고딕" panose="020B0503020000020004" pitchFamily="50" charset="-127"/>
                        </a:rPr>
                        <a:t> </a:t>
                      </a:r>
                    </a:p>
                    <a:p>
                      <a:pPr algn="ctr" fontAlgn="b"/>
                      <a:r>
                        <a:rPr lang="en-US" sz="1800" b="1" i="0" u="none" strike="noStrike" dirty="0" err="1" smtClean="0">
                          <a:solidFill>
                            <a:schemeClr val="bg1"/>
                          </a:solidFill>
                          <a:effectLst/>
                          <a:latin typeface="+mn-lt"/>
                          <a:ea typeface="맑은 고딕" panose="020B0503020000020004" pitchFamily="50" charset="-127"/>
                        </a:rPr>
                        <a:t>Cxs</a:t>
                      </a:r>
                      <a:endParaRPr lang="en-US" sz="1800" b="1" i="0" u="none" strike="noStrike" dirty="0">
                        <a:solidFill>
                          <a:schemeClr val="bg1"/>
                        </a:solidFill>
                        <a:effectLst/>
                        <a:latin typeface="+mn-lt"/>
                        <a:ea typeface="맑은 고딕" panose="020B0503020000020004" pitchFamily="50" charset="-127"/>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extLst>
                  <a:ext uri="{0D108BD9-81ED-4DB2-BD59-A6C34878D82A}">
                    <a16:rowId xmlns="" xmlns:a16="http://schemas.microsoft.com/office/drawing/2014/main" val="3953533501"/>
                  </a:ext>
                </a:extLst>
              </a:tr>
              <a:tr h="1132696">
                <a:tc>
                  <a:txBody>
                    <a:bodyPr/>
                    <a:lstStyle/>
                    <a:p>
                      <a:pPr algn="ctr" fontAlgn="b"/>
                      <a:r>
                        <a:rPr lang="en-US" sz="1600" b="0" i="0" u="none" strike="noStrike" dirty="0">
                          <a:solidFill>
                            <a:srgbClr val="000000"/>
                          </a:solidFill>
                          <a:effectLst/>
                          <a:latin typeface="+mn-lt"/>
                          <a:ea typeface="맑은 고딕" panose="020B0503020000020004" pitchFamily="50" charset="-127"/>
                        </a:rPr>
                        <a:t>No AF or flutter  </a:t>
                      </a:r>
                      <a:endParaRPr lang="en-US" sz="1600" b="0" i="0" u="none" strike="noStrike" dirty="0" smtClean="0">
                        <a:solidFill>
                          <a:srgbClr val="000000"/>
                        </a:solidFill>
                        <a:effectLst/>
                        <a:latin typeface="+mn-lt"/>
                        <a:ea typeface="맑은 고딕" panose="020B0503020000020004" pitchFamily="50" charset="-127"/>
                      </a:endParaRPr>
                    </a:p>
                    <a:p>
                      <a:pPr algn="ctr" fontAlgn="b"/>
                      <a:r>
                        <a:rPr lang="en-US" sz="1600" b="0" i="0" u="none" strike="noStrike" dirty="0" smtClean="0">
                          <a:solidFill>
                            <a:srgbClr val="000000"/>
                          </a:solidFill>
                          <a:effectLst/>
                          <a:latin typeface="+mn-lt"/>
                          <a:ea typeface="맑은 고딕" panose="020B0503020000020004" pitchFamily="50" charset="-127"/>
                        </a:rPr>
                        <a:t>month </a:t>
                      </a:r>
                      <a:r>
                        <a:rPr lang="en-US" sz="1600" b="0" i="0" u="none" strike="noStrike" dirty="0">
                          <a:solidFill>
                            <a:srgbClr val="000000"/>
                          </a:solidFill>
                          <a:effectLst/>
                          <a:latin typeface="+mn-lt"/>
                          <a:ea typeface="맑은 고딕" panose="020B0503020000020004" pitchFamily="50" charset="-127"/>
                        </a:rPr>
                        <a:t>12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600" b="0" i="0" u="none" strike="noStrike" dirty="0">
                          <a:solidFill>
                            <a:srgbClr val="000000"/>
                          </a:solidFill>
                          <a:effectLst/>
                          <a:latin typeface="+mn-lt"/>
                          <a:ea typeface="맑은 고딕" panose="020B0503020000020004" pitchFamily="50" charset="-127"/>
                        </a:rPr>
                        <a:t>74%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600" b="0" i="0" u="none" strike="noStrike" dirty="0">
                          <a:solidFill>
                            <a:srgbClr val="000000"/>
                          </a:solidFill>
                          <a:effectLst/>
                          <a:latin typeface="+mn-lt"/>
                          <a:ea typeface="맑은 고딕" panose="020B0503020000020004" pitchFamily="50" charset="-127"/>
                        </a:rPr>
                        <a:t>58%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600" b="0" i="0" u="none" strike="noStrike" dirty="0">
                          <a:solidFill>
                            <a:srgbClr val="000000"/>
                          </a:solidFill>
                          <a:effectLst/>
                          <a:latin typeface="+mn-lt"/>
                          <a:ea typeface="맑은 고딕" panose="020B0503020000020004" pitchFamily="50" charset="-127"/>
                        </a:rPr>
                        <a:t>0.05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600" b="0" i="0" u="none" strike="noStrike" dirty="0">
                          <a:solidFill>
                            <a:srgbClr val="000000"/>
                          </a:solidFill>
                          <a:effectLst/>
                          <a:latin typeface="+mn-lt"/>
                          <a:ea typeface="맑은 고딕" panose="020B0503020000020004" pitchFamily="50" charset="-127"/>
                        </a:rPr>
                        <a:t>1.3%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600" b="0" i="0" u="none" strike="noStrike" dirty="0">
                          <a:solidFill>
                            <a:srgbClr val="000000"/>
                          </a:solidFill>
                          <a:effectLst/>
                          <a:latin typeface="+mn-lt"/>
                          <a:ea typeface="맑은 고딕" panose="020B0503020000020004" pitchFamily="50" charset="-127"/>
                        </a:rPr>
                        <a:t>1.4%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873555214"/>
                  </a:ext>
                </a:extLst>
              </a:tr>
              <a:tr h="1080120">
                <a:tc>
                  <a:txBody>
                    <a:bodyPr/>
                    <a:lstStyle/>
                    <a:p>
                      <a:pPr algn="ctr" fontAlgn="b"/>
                      <a:r>
                        <a:rPr lang="da-DK" sz="1600" b="0" i="0" u="none" strike="noStrike" dirty="0">
                          <a:solidFill>
                            <a:srgbClr val="000000"/>
                          </a:solidFill>
                          <a:effectLst/>
                          <a:latin typeface="+mn-lt"/>
                          <a:ea typeface="맑은 고딕" panose="020B0503020000020004" pitchFamily="50" charset="-127"/>
                        </a:rPr>
                        <a:t>Freedom from AF</a:t>
                      </a:r>
                      <a:r>
                        <a:rPr lang="da-DK" sz="1600" b="0" i="0" u="none" strike="noStrike" dirty="0" smtClean="0">
                          <a:solidFill>
                            <a:srgbClr val="000000"/>
                          </a:solidFill>
                          <a:effectLst/>
                          <a:latin typeface="+mn-lt"/>
                          <a:ea typeface="맑은 고딕" panose="020B0503020000020004" pitchFamily="50" charset="-127"/>
                        </a:rPr>
                        <a:t>/</a:t>
                      </a:r>
                    </a:p>
                    <a:p>
                      <a:pPr algn="ctr" fontAlgn="b"/>
                      <a:r>
                        <a:rPr lang="da-DK" sz="1600" b="0" i="0" u="none" strike="noStrike" dirty="0" smtClean="0">
                          <a:solidFill>
                            <a:srgbClr val="000000"/>
                          </a:solidFill>
                          <a:effectLst/>
                          <a:latin typeface="+mn-lt"/>
                          <a:ea typeface="맑은 고딕" panose="020B0503020000020004" pitchFamily="50" charset="-127"/>
                        </a:rPr>
                        <a:t>flutter </a:t>
                      </a:r>
                      <a:r>
                        <a:rPr lang="da-DK" sz="1600" b="0" i="0" u="none" strike="noStrike" dirty="0">
                          <a:solidFill>
                            <a:srgbClr val="000000"/>
                          </a:solidFill>
                          <a:effectLst/>
                          <a:latin typeface="+mn-lt"/>
                          <a:ea typeface="맑은 고딕" panose="020B0503020000020004" pitchFamily="50" charset="-127"/>
                        </a:rPr>
                        <a:t>lasting &gt;24h</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600" b="0" i="0" u="none" strike="noStrike" dirty="0">
                          <a:solidFill>
                            <a:srgbClr val="000000"/>
                          </a:solidFill>
                          <a:effectLst/>
                          <a:latin typeface="+mn-lt"/>
                          <a:ea typeface="맑은 고딕" panose="020B0503020000020004" pitchFamily="50" charset="-127"/>
                        </a:rPr>
                        <a:t>70%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600" b="0" i="0" u="none" strike="noStrike" dirty="0">
                          <a:solidFill>
                            <a:srgbClr val="000000"/>
                          </a:solidFill>
                          <a:effectLst/>
                          <a:latin typeface="+mn-lt"/>
                          <a:ea typeface="맑은 고딕" panose="020B0503020000020004" pitchFamily="50" charset="-127"/>
                        </a:rPr>
                        <a:t>44%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600" b="0" i="0" u="none" strike="noStrike">
                          <a:solidFill>
                            <a:srgbClr val="000000"/>
                          </a:solidFill>
                          <a:effectLst/>
                          <a:latin typeface="+mn-lt"/>
                          <a:ea typeface="맑은 고딕" panose="020B0503020000020004" pitchFamily="50" charset="-127"/>
                        </a:rPr>
                        <a:t>0.002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600" b="0" i="0" u="none" strike="noStrike">
                          <a:solidFill>
                            <a:srgbClr val="000000"/>
                          </a:solidFill>
                          <a:effectLst/>
                          <a:latin typeface="+mn-lt"/>
                          <a:ea typeface="맑은 고딕" panose="020B0503020000020004" pitchFamily="50" charset="-127"/>
                        </a:rPr>
                        <a:t>6.1%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600" b="0" i="0" u="none" strike="noStrike">
                          <a:solidFill>
                            <a:srgbClr val="000000"/>
                          </a:solidFill>
                          <a:effectLst/>
                          <a:latin typeface="+mn-lt"/>
                          <a:ea typeface="맑은 고딕" panose="020B0503020000020004" pitchFamily="50" charset="-127"/>
                        </a:rPr>
                        <a:t>4.20%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2725968378"/>
                  </a:ext>
                </a:extLst>
              </a:tr>
              <a:tr h="1122060">
                <a:tc>
                  <a:txBody>
                    <a:bodyPr/>
                    <a:lstStyle/>
                    <a:p>
                      <a:pPr algn="ctr" fontAlgn="b"/>
                      <a:r>
                        <a:rPr lang="en-US" sz="1600" b="0" i="0" u="none" strike="noStrike" dirty="0">
                          <a:solidFill>
                            <a:srgbClr val="000000"/>
                          </a:solidFill>
                          <a:effectLst/>
                          <a:latin typeface="+mn-lt"/>
                          <a:ea typeface="맑은 고딕" panose="020B0503020000020004" pitchFamily="50" charset="-127"/>
                        </a:rPr>
                        <a:t>Freedom from </a:t>
                      </a:r>
                      <a:r>
                        <a:rPr lang="en-US" sz="1600" b="0" i="0" u="none" strike="noStrike" dirty="0" smtClean="0">
                          <a:solidFill>
                            <a:srgbClr val="000000"/>
                          </a:solidFill>
                          <a:effectLst/>
                          <a:latin typeface="+mn-lt"/>
                          <a:ea typeface="맑은 고딕" panose="020B0503020000020004" pitchFamily="50" charset="-127"/>
                        </a:rPr>
                        <a:t>AF </a:t>
                      </a:r>
                      <a:r>
                        <a:rPr lang="en-US" sz="1600" b="0" i="0" u="none" strike="noStrike" dirty="0">
                          <a:solidFill>
                            <a:srgbClr val="000000"/>
                          </a:solidFill>
                          <a:effectLst/>
                          <a:latin typeface="+mn-lt"/>
                          <a:ea typeface="맑은 고딕" panose="020B0503020000020004" pitchFamily="50" charset="-127"/>
                        </a:rPr>
                        <a:t>with or </a:t>
                      </a:r>
                      <a:r>
                        <a:rPr lang="en-US" sz="1600" b="0" i="0" u="none" strike="noStrike" dirty="0" smtClean="0">
                          <a:solidFill>
                            <a:srgbClr val="000000"/>
                          </a:solidFill>
                          <a:effectLst/>
                          <a:latin typeface="+mn-lt"/>
                          <a:ea typeface="맑은 고딕" panose="020B0503020000020004" pitchFamily="50" charset="-127"/>
                        </a:rPr>
                        <a:t>without  </a:t>
                      </a:r>
                      <a:r>
                        <a:rPr lang="en-US" sz="1600" b="0" i="0" u="none" strike="noStrike" dirty="0">
                          <a:solidFill>
                            <a:srgbClr val="000000"/>
                          </a:solidFill>
                          <a:effectLst/>
                          <a:latin typeface="+mn-lt"/>
                          <a:ea typeface="맑은 고딕" panose="020B0503020000020004" pitchFamily="50" charset="-127"/>
                        </a:rPr>
                        <a:t>drugs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dirty="0">
                          <a:solidFill>
                            <a:srgbClr val="000000"/>
                          </a:solidFill>
                          <a:effectLst/>
                          <a:latin typeface="+mn-lt"/>
                          <a:ea typeface="맑은 고딕" panose="020B0503020000020004" pitchFamily="50" charset="-127"/>
                        </a:rPr>
                        <a:t>59% </a:t>
                      </a:r>
                      <a:endParaRPr lang="en-US" sz="1600" b="0" i="0" u="none" strike="noStrike" dirty="0" smtClean="0">
                        <a:solidFill>
                          <a:srgbClr val="000000"/>
                        </a:solidFill>
                        <a:effectLst/>
                        <a:latin typeface="+mn-lt"/>
                        <a:ea typeface="맑은 고딕" panose="020B0503020000020004" pitchFamily="50" charset="-127"/>
                      </a:endParaRPr>
                    </a:p>
                    <a:p>
                      <a:pPr algn="ctr" fontAlgn="b"/>
                      <a:r>
                        <a:rPr lang="en-US" sz="1600" b="0" i="0" u="none" strike="noStrike" dirty="0" smtClean="0">
                          <a:solidFill>
                            <a:srgbClr val="000000"/>
                          </a:solidFill>
                          <a:effectLst/>
                          <a:latin typeface="+mn-lt"/>
                          <a:ea typeface="맑은 고딕" panose="020B0503020000020004" pitchFamily="50" charset="-127"/>
                        </a:rPr>
                        <a:t>(</a:t>
                      </a:r>
                      <a:r>
                        <a:rPr lang="en-US" sz="1600" b="0" i="0" u="none" strike="noStrike" dirty="0">
                          <a:solidFill>
                            <a:srgbClr val="000000"/>
                          </a:solidFill>
                          <a:effectLst/>
                          <a:latin typeface="+mn-lt"/>
                          <a:ea typeface="맑은 고딕" panose="020B0503020000020004" pitchFamily="50" charset="-127"/>
                        </a:rPr>
                        <a:t>PVI </a:t>
                      </a:r>
                      <a:endParaRPr lang="en-US" sz="1600" b="0" i="0" u="none" strike="noStrike" dirty="0" smtClean="0">
                        <a:solidFill>
                          <a:srgbClr val="000000"/>
                        </a:solidFill>
                        <a:effectLst/>
                        <a:latin typeface="+mn-lt"/>
                        <a:ea typeface="맑은 고딕" panose="020B0503020000020004" pitchFamily="50" charset="-127"/>
                      </a:endParaRPr>
                    </a:p>
                    <a:p>
                      <a:pPr algn="ctr" fontAlgn="b"/>
                      <a:r>
                        <a:rPr lang="en-US" sz="1600" b="0" i="0" u="none" strike="noStrike" dirty="0" smtClean="0">
                          <a:solidFill>
                            <a:srgbClr val="000000"/>
                          </a:solidFill>
                          <a:effectLst/>
                          <a:latin typeface="+mn-lt"/>
                          <a:ea typeface="맑은 고딕" panose="020B0503020000020004" pitchFamily="50" charset="-127"/>
                        </a:rPr>
                        <a:t>alone</a:t>
                      </a:r>
                      <a:r>
                        <a:rPr lang="en-US" sz="1600" b="0" i="0" u="none" strike="noStrike" dirty="0">
                          <a:solidFill>
                            <a:srgbClr val="000000"/>
                          </a:solidFill>
                          <a:effectLst/>
                          <a:latin typeface="+mn-lt"/>
                          <a:ea typeface="맑은 고딕" panose="020B0503020000020004" pitchFamily="50" charset="-127"/>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600" b="0" i="0" u="none" strike="noStrike" dirty="0">
                          <a:solidFill>
                            <a:srgbClr val="000000"/>
                          </a:solidFill>
                          <a:effectLst/>
                          <a:latin typeface="+mn-lt"/>
                          <a:ea typeface="맑은 고딕" panose="020B0503020000020004" pitchFamily="50" charset="-127"/>
                        </a:rPr>
                        <a:t>49% </a:t>
                      </a:r>
                      <a:r>
                        <a:rPr lang="en-US" altLang="ko-KR" sz="1600" b="0" i="0" u="none" strike="noStrike" dirty="0" smtClean="0">
                          <a:solidFill>
                            <a:srgbClr val="000000"/>
                          </a:solidFill>
                          <a:effectLst/>
                          <a:latin typeface="+mn-lt"/>
                          <a:ea typeface="맑은 고딕" panose="020B0503020000020004" pitchFamily="50" charset="-127"/>
                        </a:rPr>
                        <a:t>and </a:t>
                      </a:r>
                      <a:r>
                        <a:rPr lang="en-US" altLang="ko-KR" sz="1600" b="0" i="0" u="none" strike="noStrike" dirty="0">
                          <a:solidFill>
                            <a:srgbClr val="000000"/>
                          </a:solidFill>
                          <a:effectLst/>
                          <a:latin typeface="+mn-lt"/>
                          <a:ea typeface="맑은 고딕" panose="020B0503020000020004" pitchFamily="50" charset="-127"/>
                        </a:rPr>
                        <a:t>46%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dirty="0">
                          <a:solidFill>
                            <a:srgbClr val="000000"/>
                          </a:solidFill>
                          <a:effectLst/>
                          <a:latin typeface="+mn-lt"/>
                          <a:ea typeface="맑은 고딕" panose="020B0503020000020004" pitchFamily="50" charset="-127"/>
                        </a:rPr>
                        <a:t>NS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600" b="0" i="0" u="none" strike="noStrike" dirty="0">
                          <a:solidFill>
                            <a:srgbClr val="000000"/>
                          </a:solidFill>
                          <a:effectLst/>
                          <a:latin typeface="+mn-lt"/>
                          <a:ea typeface="맑은 고딕" panose="020B0503020000020004" pitchFamily="50" charset="-127"/>
                        </a:rPr>
                        <a:t>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600" b="0" i="0" u="none" strike="noStrike" dirty="0">
                          <a:solidFill>
                            <a:srgbClr val="000000"/>
                          </a:solidFill>
                          <a:effectLst/>
                          <a:latin typeface="+mn-lt"/>
                          <a:ea typeface="맑은 고딕" panose="020B0503020000020004" pitchFamily="50" charset="-127"/>
                        </a:rPr>
                        <a:t>4.3% </a:t>
                      </a:r>
                      <a:r>
                        <a:rPr lang="en-US" altLang="ko-KR" sz="1600" b="0" i="0" u="none" strike="noStrike" dirty="0" smtClean="0">
                          <a:solidFill>
                            <a:srgbClr val="000000"/>
                          </a:solidFill>
                          <a:effectLst/>
                          <a:latin typeface="+mn-lt"/>
                          <a:ea typeface="맑은 고딕" panose="020B0503020000020004" pitchFamily="50" charset="-127"/>
                        </a:rPr>
                        <a:t>and </a:t>
                      </a:r>
                      <a:r>
                        <a:rPr lang="en-US" altLang="ko-KR" sz="1600" b="0" i="0" u="none" strike="noStrike" dirty="0">
                          <a:solidFill>
                            <a:srgbClr val="000000"/>
                          </a:solidFill>
                          <a:effectLst/>
                          <a:latin typeface="+mn-lt"/>
                          <a:ea typeface="맑은 고딕" panose="020B0503020000020004" pitchFamily="50" charset="-127"/>
                        </a:rPr>
                        <a:t>7.6%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2469980569"/>
                  </a:ext>
                </a:extLst>
              </a:tr>
            </a:tbl>
          </a:graphicData>
        </a:graphic>
      </p:graphicFrame>
      <p:pic>
        <p:nvPicPr>
          <p:cNvPr id="4" name="그림 3"/>
          <p:cNvPicPr>
            <a:picLocks noChangeAspect="1"/>
          </p:cNvPicPr>
          <p:nvPr/>
        </p:nvPicPr>
        <p:blipFill>
          <a:blip r:embed="rId2"/>
          <a:stretch>
            <a:fillRect/>
          </a:stretch>
        </p:blipFill>
        <p:spPr>
          <a:xfrm>
            <a:off x="513910" y="620688"/>
            <a:ext cx="574067" cy="581789"/>
          </a:xfrm>
          <a:prstGeom prst="rect">
            <a:avLst/>
          </a:prstGeom>
        </p:spPr>
      </p:pic>
    </p:spTree>
    <p:extLst>
      <p:ext uri="{BB962C8B-B14F-4D97-AF65-F5344CB8AC3E}">
        <p14:creationId xmlns:p14="http://schemas.microsoft.com/office/powerpoint/2010/main" val="24476756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Training</a:t>
            </a:r>
            <a:r>
              <a:rPr lang="en-US" dirty="0" smtClean="0"/>
              <a:t> </a:t>
            </a:r>
            <a:r>
              <a:rPr lang="en-US" sz="2800" dirty="0" smtClean="0"/>
              <a:t>Requirements</a:t>
            </a:r>
            <a:endParaRPr lang="en-US" sz="2800" dirty="0"/>
          </a:p>
        </p:txBody>
      </p:sp>
      <p:sp>
        <p:nvSpPr>
          <p:cNvPr id="3" name="Text Placeholder 2"/>
          <p:cNvSpPr>
            <a:spLocks noGrp="1"/>
          </p:cNvSpPr>
          <p:nvPr>
            <p:ph type="body" sz="quarter" idx="13"/>
          </p:nvPr>
        </p:nvSpPr>
        <p:spPr/>
        <p:txBody>
          <a:bodyPr/>
          <a:lstStyle/>
          <a:p>
            <a:r>
              <a:rPr lang="en-US" dirty="0" smtClean="0"/>
              <a:t>Procedural Experience</a:t>
            </a:r>
            <a:endParaRPr lang="en-US" dirty="0"/>
          </a:p>
        </p:txBody>
      </p:sp>
      <p:sp>
        <p:nvSpPr>
          <p:cNvPr id="4" name="Text Placeholder 3"/>
          <p:cNvSpPr>
            <a:spLocks noGrp="1"/>
          </p:cNvSpPr>
          <p:nvPr>
            <p:ph type="body" sz="quarter" idx="14"/>
          </p:nvPr>
        </p:nvSpPr>
        <p:spPr/>
        <p:txBody>
          <a:bodyPr>
            <a:normAutofit/>
          </a:bodyPr>
          <a:lstStyle/>
          <a:p>
            <a:pPr>
              <a:buFont typeface="+mj-lt"/>
              <a:buAutoNum type="arabicPeriod"/>
            </a:pPr>
            <a:r>
              <a:rPr lang="pt-BR" dirty="0">
                <a:solidFill>
                  <a:schemeClr val="tx1"/>
                </a:solidFill>
              </a:rPr>
              <a:t>At least 50 AF ablations and 30 macroreentrant ATs 			</a:t>
            </a:r>
          </a:p>
          <a:p>
            <a:pPr marL="914400" lvl="1" indent="-457200">
              <a:buFont typeface="Arial" panose="020B0604020202020204" pitchFamily="34" charset="0"/>
              <a:buChar char="•"/>
            </a:pPr>
            <a:r>
              <a:rPr lang="pt-BR" sz="1800" dirty="0" smtClean="0">
                <a:solidFill>
                  <a:schemeClr val="tx1"/>
                </a:solidFill>
              </a:rPr>
              <a:t>20 </a:t>
            </a:r>
            <a:r>
              <a:rPr lang="pt-BR" sz="1800" dirty="0">
                <a:solidFill>
                  <a:schemeClr val="tx1"/>
                </a:solidFill>
              </a:rPr>
              <a:t>isthmus and 10 nonisthmus-dependent / macroreentry		</a:t>
            </a:r>
            <a:endParaRPr lang="pt-BR" sz="1800" dirty="0" smtClean="0">
              <a:solidFill>
                <a:schemeClr val="tx1"/>
              </a:solidFill>
            </a:endParaRPr>
          </a:p>
          <a:p>
            <a:pPr marL="914400" lvl="1" indent="-457200">
              <a:buFont typeface="Arial" panose="020B0604020202020204" pitchFamily="34" charset="0"/>
              <a:buChar char="•"/>
            </a:pPr>
            <a:r>
              <a:rPr lang="pt-BR" sz="1800" dirty="0" smtClean="0">
                <a:solidFill>
                  <a:schemeClr val="tx1"/>
                </a:solidFill>
              </a:rPr>
              <a:t>Supportive </a:t>
            </a:r>
            <a:r>
              <a:rPr lang="pt-BR" sz="1800" dirty="0">
                <a:solidFill>
                  <a:schemeClr val="tx1"/>
                </a:solidFill>
              </a:rPr>
              <a:t>of the 2015 ACC/AHA/HRS Advanced Training </a:t>
            </a:r>
            <a:r>
              <a:rPr lang="pt-BR" sz="1800" dirty="0" smtClean="0">
                <a:solidFill>
                  <a:schemeClr val="tx1"/>
                </a:solidFill>
              </a:rPr>
              <a:t>Statement</a:t>
            </a:r>
          </a:p>
          <a:p>
            <a:pPr>
              <a:buFont typeface="+mj-lt"/>
              <a:buAutoNum type="arabicPeriod"/>
            </a:pPr>
            <a:r>
              <a:rPr lang="pt-BR" dirty="0" smtClean="0">
                <a:solidFill>
                  <a:schemeClr val="tx1"/>
                </a:solidFill>
              </a:rPr>
              <a:t>Several </a:t>
            </a:r>
            <a:r>
              <a:rPr lang="pt-BR" dirty="0">
                <a:solidFill>
                  <a:schemeClr val="tx1"/>
                </a:solidFill>
              </a:rPr>
              <a:t>AF procedures per month to maintain competence</a:t>
            </a:r>
          </a:p>
          <a:p>
            <a:pPr>
              <a:buFont typeface="+mj-lt"/>
              <a:buAutoNum type="arabicPeriod"/>
            </a:pPr>
            <a:r>
              <a:rPr lang="pt-BR" dirty="0">
                <a:solidFill>
                  <a:schemeClr val="tx1"/>
                </a:solidFill>
              </a:rPr>
              <a:t>Underestimation of the experience required for a high degree of proficiency</a:t>
            </a:r>
          </a:p>
          <a:p>
            <a:pPr>
              <a:buFont typeface="+mj-lt"/>
              <a:buAutoNum type="arabicPeriod"/>
            </a:pPr>
            <a:r>
              <a:rPr lang="pt-BR" dirty="0">
                <a:solidFill>
                  <a:schemeClr val="tx1"/>
                </a:solidFill>
              </a:rPr>
              <a:t>To perform AF ablation indepedently						</a:t>
            </a:r>
          </a:p>
          <a:p>
            <a:pPr marL="914400" lvl="1" indent="-457200">
              <a:buFont typeface="Arial" panose="020B0604020202020204" pitchFamily="34" charset="0"/>
              <a:buChar char="•"/>
            </a:pPr>
            <a:r>
              <a:rPr lang="pt-BR" sz="1800" dirty="0" smtClean="0">
                <a:solidFill>
                  <a:schemeClr val="tx1"/>
                </a:solidFill>
              </a:rPr>
              <a:t>Aditional </a:t>
            </a:r>
            <a:r>
              <a:rPr lang="pt-BR" sz="1800" dirty="0">
                <a:solidFill>
                  <a:schemeClr val="tx1"/>
                </a:solidFill>
              </a:rPr>
              <a:t>training after the standard fellowship if &lt; 50 cases</a:t>
            </a:r>
          </a:p>
          <a:p>
            <a:pPr marL="0" indent="0"/>
            <a:endParaRPr lang="en-US" dirty="0"/>
          </a:p>
        </p:txBody>
      </p:sp>
    </p:spTree>
    <p:extLst>
      <p:ext uri="{BB962C8B-B14F-4D97-AF65-F5344CB8AC3E}">
        <p14:creationId xmlns:p14="http://schemas.microsoft.com/office/powerpoint/2010/main" val="403822609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표 1"/>
          <p:cNvGraphicFramePr>
            <a:graphicFrameLocks noGrp="1"/>
          </p:cNvGraphicFramePr>
          <p:nvPr>
            <p:extLst>
              <p:ext uri="{D42A27DB-BD31-4B8C-83A1-F6EECF244321}">
                <p14:modId xmlns:p14="http://schemas.microsoft.com/office/powerpoint/2010/main" val="2132039425"/>
              </p:ext>
            </p:extLst>
          </p:nvPr>
        </p:nvGraphicFramePr>
        <p:xfrm>
          <a:off x="125456" y="1048177"/>
          <a:ext cx="8893088" cy="4741545"/>
        </p:xfrm>
        <a:graphic>
          <a:graphicData uri="http://schemas.openxmlformats.org/drawingml/2006/table">
            <a:tbl>
              <a:tblPr firstRow="1" firstCol="1" bandRow="1">
                <a:tableStyleId>{69CF1AB2-1976-4502-BF36-3FF5EA218861}</a:tableStyleId>
              </a:tblPr>
              <a:tblGrid>
                <a:gridCol w="2142288">
                  <a:extLst>
                    <a:ext uri="{9D8B030D-6E8A-4147-A177-3AD203B41FA5}">
                      <a16:colId xmlns="" xmlns:a16="http://schemas.microsoft.com/office/drawing/2014/main" val="4241351443"/>
                    </a:ext>
                  </a:extLst>
                </a:gridCol>
                <a:gridCol w="576064">
                  <a:extLst>
                    <a:ext uri="{9D8B030D-6E8A-4147-A177-3AD203B41FA5}">
                      <a16:colId xmlns="" xmlns:a16="http://schemas.microsoft.com/office/drawing/2014/main" val="3834866863"/>
                    </a:ext>
                  </a:extLst>
                </a:gridCol>
                <a:gridCol w="1728192">
                  <a:extLst>
                    <a:ext uri="{9D8B030D-6E8A-4147-A177-3AD203B41FA5}">
                      <a16:colId xmlns="" xmlns:a16="http://schemas.microsoft.com/office/drawing/2014/main" val="2059825506"/>
                    </a:ext>
                  </a:extLst>
                </a:gridCol>
                <a:gridCol w="576064">
                  <a:extLst>
                    <a:ext uri="{9D8B030D-6E8A-4147-A177-3AD203B41FA5}">
                      <a16:colId xmlns="" xmlns:a16="http://schemas.microsoft.com/office/drawing/2014/main" val="3374580670"/>
                    </a:ext>
                  </a:extLst>
                </a:gridCol>
                <a:gridCol w="1080120">
                  <a:extLst>
                    <a:ext uri="{9D8B030D-6E8A-4147-A177-3AD203B41FA5}">
                      <a16:colId xmlns="" xmlns:a16="http://schemas.microsoft.com/office/drawing/2014/main" val="2451646002"/>
                    </a:ext>
                  </a:extLst>
                </a:gridCol>
                <a:gridCol w="1368152">
                  <a:extLst>
                    <a:ext uri="{9D8B030D-6E8A-4147-A177-3AD203B41FA5}">
                      <a16:colId xmlns="" xmlns:a16="http://schemas.microsoft.com/office/drawing/2014/main" val="3011047178"/>
                    </a:ext>
                  </a:extLst>
                </a:gridCol>
                <a:gridCol w="1422208">
                  <a:extLst>
                    <a:ext uri="{9D8B030D-6E8A-4147-A177-3AD203B41FA5}">
                      <a16:colId xmlns="" xmlns:a16="http://schemas.microsoft.com/office/drawing/2014/main" val="2523762409"/>
                    </a:ext>
                  </a:extLst>
                </a:gridCol>
              </a:tblGrid>
              <a:tr h="412807">
                <a:tc gridSpan="7">
                  <a:txBody>
                    <a:bodyPr/>
                    <a:lstStyle/>
                    <a:p>
                      <a:pPr algn="ctr" fontAlgn="b"/>
                      <a:r>
                        <a:rPr lang="en-US" sz="3200" b="1" i="0" u="none" strike="noStrike" dirty="0" smtClean="0">
                          <a:solidFill>
                            <a:schemeClr val="bg1"/>
                          </a:solidFill>
                          <a:effectLst/>
                          <a:latin typeface="+mn-lt"/>
                          <a:ea typeface="맑은 고딕" panose="020B0503020000020004" pitchFamily="50" charset="-127"/>
                        </a:rPr>
                        <a:t>Other Mixed Paroxysmal and Persistent AF </a:t>
                      </a:r>
                    </a:p>
                    <a:p>
                      <a:pPr algn="ctr" fontAlgn="b"/>
                      <a:r>
                        <a:rPr lang="en-US" sz="3200" b="1" i="0" u="none" strike="noStrike" dirty="0" smtClean="0">
                          <a:solidFill>
                            <a:schemeClr val="bg1"/>
                          </a:solidFill>
                          <a:effectLst/>
                          <a:latin typeface="+mn-lt"/>
                          <a:ea typeface="맑은 고딕" panose="020B0503020000020004" pitchFamily="50" charset="-127"/>
                        </a:rPr>
                        <a:t>Ablation Trials </a:t>
                      </a:r>
                      <a:endParaRPr lang="en-US" sz="3200" b="1" i="0" u="none" strike="noStrike" dirty="0">
                        <a:solidFill>
                          <a:schemeClr val="bg1"/>
                        </a:solidFill>
                        <a:effectLst/>
                        <a:latin typeface="+mn-lt"/>
                        <a:ea typeface="맑은 고딕" panose="020B0503020000020004" pitchFamily="50" charset="-127"/>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algn="ctr" fontAlgn="b"/>
                      <a:endParaRPr lang="en-US" sz="1050" b="1" i="0" u="none" strike="noStrike" dirty="0">
                        <a:solidFill>
                          <a:schemeClr val="tx1"/>
                        </a:solidFill>
                        <a:effectLst/>
                        <a:latin typeface="+mn-lt"/>
                        <a:ea typeface="맑은 고딕" panose="020B0503020000020004" pitchFamily="50" charset="-127"/>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tc hMerge="1">
                  <a:txBody>
                    <a:bodyPr/>
                    <a:lstStyle/>
                    <a:p>
                      <a:pPr algn="ctr" fontAlgn="b"/>
                      <a:endParaRPr lang="en-US" sz="1050" b="1" i="0" u="none" strike="noStrike" dirty="0">
                        <a:solidFill>
                          <a:schemeClr val="tx1"/>
                        </a:solidFill>
                        <a:effectLst/>
                        <a:latin typeface="+mn-lt"/>
                        <a:ea typeface="맑은 고딕" panose="020B0503020000020004" pitchFamily="50" charset="-127"/>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tc hMerge="1">
                  <a:txBody>
                    <a:bodyPr/>
                    <a:lstStyle/>
                    <a:p>
                      <a:pPr algn="ctr" fontAlgn="b"/>
                      <a:endParaRPr lang="en-US" sz="1050" b="1" i="0" u="none" strike="noStrike" dirty="0">
                        <a:solidFill>
                          <a:schemeClr val="tx1"/>
                        </a:solidFill>
                        <a:effectLst/>
                        <a:latin typeface="+mn-lt"/>
                        <a:ea typeface="맑은 고딕" panose="020B0503020000020004" pitchFamily="50" charset="-127"/>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extLst>
                  <a:ext uri="{0D108BD9-81ED-4DB2-BD59-A6C34878D82A}">
                    <a16:rowId xmlns="" xmlns:a16="http://schemas.microsoft.com/office/drawing/2014/main" val="3825864422"/>
                  </a:ext>
                </a:extLst>
              </a:tr>
              <a:tr h="412807">
                <a:tc>
                  <a:txBody>
                    <a:bodyPr/>
                    <a:lstStyle/>
                    <a:p>
                      <a:pPr algn="ctr" fontAlgn="b"/>
                      <a:r>
                        <a:rPr lang="en-US" sz="1800" b="1" i="0" u="none" strike="noStrike" dirty="0">
                          <a:solidFill>
                            <a:schemeClr val="bg1"/>
                          </a:solidFill>
                          <a:effectLst/>
                          <a:latin typeface="+mn-lt"/>
                          <a:ea typeface="맑은 고딕" panose="020B0503020000020004" pitchFamily="50" charset="-127"/>
                        </a:rPr>
                        <a:t>Trial</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tc>
                  <a:txBody>
                    <a:bodyPr/>
                    <a:lstStyle/>
                    <a:p>
                      <a:pPr algn="ctr" fontAlgn="b"/>
                      <a:r>
                        <a:rPr lang="en-US" sz="1800" b="1" i="0" u="none" strike="noStrike" dirty="0">
                          <a:solidFill>
                            <a:schemeClr val="bg1"/>
                          </a:solidFill>
                          <a:effectLst/>
                          <a:latin typeface="+mn-lt"/>
                          <a:ea typeface="맑은 고딕" panose="020B0503020000020004" pitchFamily="50" charset="-127"/>
                        </a:rPr>
                        <a:t>Year</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tc>
                  <a:txBody>
                    <a:bodyPr/>
                    <a:lstStyle/>
                    <a:p>
                      <a:pPr algn="ctr" fontAlgn="b"/>
                      <a:r>
                        <a:rPr lang="en-US" sz="1800" b="1" i="0" u="none" strike="noStrike" dirty="0">
                          <a:solidFill>
                            <a:schemeClr val="bg1"/>
                          </a:solidFill>
                          <a:effectLst/>
                          <a:latin typeface="+mn-lt"/>
                          <a:ea typeface="맑은 고딕" panose="020B0503020000020004" pitchFamily="50" charset="-127"/>
                        </a:rPr>
                        <a:t>Type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tc>
                  <a:txBody>
                    <a:bodyPr/>
                    <a:lstStyle/>
                    <a:p>
                      <a:pPr algn="ctr" fontAlgn="b"/>
                      <a:r>
                        <a:rPr lang="en-US" sz="1800" b="1" i="1" u="none" strike="noStrike" dirty="0">
                          <a:solidFill>
                            <a:schemeClr val="bg1"/>
                          </a:solidFill>
                          <a:effectLst/>
                          <a:latin typeface="+mn-lt"/>
                          <a:ea typeface="맑은 고딕" panose="020B0503020000020004" pitchFamily="50" charset="-127"/>
                        </a:rPr>
                        <a:t>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tc>
                  <a:txBody>
                    <a:bodyPr/>
                    <a:lstStyle/>
                    <a:p>
                      <a:pPr algn="ctr" fontAlgn="b"/>
                      <a:r>
                        <a:rPr lang="en-US" sz="1800" b="1" i="0" u="none" strike="noStrike" dirty="0">
                          <a:solidFill>
                            <a:schemeClr val="bg1"/>
                          </a:solidFill>
                          <a:effectLst/>
                          <a:latin typeface="+mn-lt"/>
                          <a:ea typeface="맑은 고딕" panose="020B0503020000020004" pitchFamily="50" charset="-127"/>
                        </a:rPr>
                        <a:t>AF type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tc>
                  <a:txBody>
                    <a:bodyPr/>
                    <a:lstStyle/>
                    <a:p>
                      <a:pPr algn="ctr" fontAlgn="b"/>
                      <a:r>
                        <a:rPr lang="en-US" sz="1800" b="1" i="0" u="none" strike="noStrike" dirty="0">
                          <a:solidFill>
                            <a:schemeClr val="bg1"/>
                          </a:solidFill>
                          <a:effectLst/>
                          <a:latin typeface="+mn-lt"/>
                          <a:ea typeface="맑은 고딕" panose="020B0503020000020004" pitchFamily="50" charset="-127"/>
                        </a:rPr>
                        <a:t>Ablation </a:t>
                      </a:r>
                      <a:r>
                        <a:rPr lang="en-US" sz="1800" b="1" i="0" u="none" strike="noStrike" dirty="0" smtClean="0">
                          <a:solidFill>
                            <a:schemeClr val="bg1"/>
                          </a:solidFill>
                          <a:effectLst/>
                          <a:latin typeface="+mn-lt"/>
                          <a:ea typeface="맑은 고딕" panose="020B0503020000020004" pitchFamily="50" charset="-127"/>
                        </a:rPr>
                        <a:t>        strategy</a:t>
                      </a:r>
                      <a:endParaRPr lang="en-US" sz="1800" b="1" i="0" u="none" strike="noStrike" dirty="0">
                        <a:solidFill>
                          <a:schemeClr val="bg1"/>
                        </a:solidFill>
                        <a:effectLst/>
                        <a:latin typeface="+mn-lt"/>
                        <a:ea typeface="맑은 고딕" panose="020B0503020000020004" pitchFamily="50" charset="-127"/>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tc>
                  <a:txBody>
                    <a:bodyPr/>
                    <a:lstStyle/>
                    <a:p>
                      <a:pPr algn="ctr" fontAlgn="b"/>
                      <a:r>
                        <a:rPr lang="en-US" sz="1800" b="1" i="0" u="none" strike="noStrike" dirty="0">
                          <a:solidFill>
                            <a:schemeClr val="bg1"/>
                          </a:solidFill>
                          <a:effectLst/>
                          <a:latin typeface="+mn-lt"/>
                          <a:ea typeface="맑은 고딕" panose="020B0503020000020004" pitchFamily="50" charset="-127"/>
                        </a:rPr>
                        <a:t>Initial time </a:t>
                      </a:r>
                      <a:r>
                        <a:rPr lang="en-US" sz="1800" b="1" i="0" u="none" strike="noStrike" dirty="0" smtClean="0">
                          <a:solidFill>
                            <a:schemeClr val="bg1"/>
                          </a:solidFill>
                          <a:effectLst/>
                          <a:latin typeface="+mn-lt"/>
                          <a:ea typeface="맑은 고딕" panose="020B0503020000020004" pitchFamily="50" charset="-127"/>
                        </a:rPr>
                        <a:t>     frame</a:t>
                      </a:r>
                      <a:endParaRPr lang="en-US" sz="1800" b="1" i="0" u="none" strike="noStrike" dirty="0">
                        <a:solidFill>
                          <a:schemeClr val="bg1"/>
                        </a:solidFill>
                        <a:effectLst/>
                        <a:latin typeface="+mn-lt"/>
                        <a:ea typeface="맑은 고딕" panose="020B0503020000020004" pitchFamily="50" charset="-127"/>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extLst>
                  <a:ext uri="{0D108BD9-81ED-4DB2-BD59-A6C34878D82A}">
                    <a16:rowId xmlns="" xmlns:a16="http://schemas.microsoft.com/office/drawing/2014/main" val="4275264259"/>
                  </a:ext>
                </a:extLst>
              </a:tr>
              <a:tr h="495180">
                <a:tc>
                  <a:txBody>
                    <a:bodyPr/>
                    <a:lstStyle/>
                    <a:p>
                      <a:pPr algn="ctr" fontAlgn="b"/>
                      <a:r>
                        <a:rPr lang="en-US" sz="1600" b="0" i="0" u="none" strike="noStrike" dirty="0">
                          <a:solidFill>
                            <a:srgbClr val="000000"/>
                          </a:solidFill>
                          <a:effectLst/>
                          <a:latin typeface="+mn-lt"/>
                          <a:ea typeface="맑은 고딕" panose="020B0503020000020004" pitchFamily="50" charset="-127"/>
                        </a:rPr>
                        <a:t>J Med </a:t>
                      </a:r>
                      <a:r>
                        <a:rPr lang="en-US" sz="1600" b="0" i="0" u="none" strike="noStrike" dirty="0" err="1">
                          <a:solidFill>
                            <a:srgbClr val="000000"/>
                          </a:solidFill>
                          <a:effectLst/>
                          <a:latin typeface="+mn-lt"/>
                          <a:ea typeface="맑은 고딕" panose="020B0503020000020004" pitchFamily="50" charset="-127"/>
                        </a:rPr>
                        <a:t>Assoc</a:t>
                      </a:r>
                      <a:r>
                        <a:rPr lang="en-US" sz="1600" b="0" i="0" u="none" strike="noStrike" dirty="0">
                          <a:solidFill>
                            <a:srgbClr val="000000"/>
                          </a:solidFill>
                          <a:effectLst/>
                          <a:latin typeface="+mn-lt"/>
                          <a:ea typeface="맑은 고딕" panose="020B0503020000020004" pitchFamily="50" charset="-127"/>
                        </a:rPr>
                        <a:t> Thai 2003; </a:t>
                      </a:r>
                      <a:r>
                        <a:rPr lang="en-US" sz="1600" b="0" i="0" u="none" strike="noStrike" dirty="0" smtClean="0">
                          <a:solidFill>
                            <a:srgbClr val="000000"/>
                          </a:solidFill>
                          <a:effectLst/>
                          <a:latin typeface="+mn-lt"/>
                          <a:ea typeface="맑은 고딕" panose="020B0503020000020004" pitchFamily="50" charset="-127"/>
                        </a:rPr>
                        <a:t> 86 </a:t>
                      </a:r>
                    </a:p>
                    <a:p>
                      <a:pPr algn="ctr" fontAlgn="b"/>
                      <a:r>
                        <a:rPr lang="en-US" sz="1600" b="0" i="0" u="none" strike="noStrike" dirty="0" smtClean="0">
                          <a:solidFill>
                            <a:srgbClr val="000000"/>
                          </a:solidFill>
                          <a:effectLst/>
                          <a:latin typeface="+mn-lt"/>
                          <a:ea typeface="맑은 고딕" panose="020B0503020000020004" pitchFamily="50" charset="-127"/>
                        </a:rPr>
                        <a:t>(</a:t>
                      </a:r>
                      <a:r>
                        <a:rPr lang="en-US" sz="1600" b="0" i="0" u="none" strike="noStrike" dirty="0" err="1">
                          <a:solidFill>
                            <a:srgbClr val="000000"/>
                          </a:solidFill>
                          <a:effectLst/>
                          <a:latin typeface="+mn-lt"/>
                          <a:ea typeface="맑은 고딕" panose="020B0503020000020004" pitchFamily="50" charset="-127"/>
                        </a:rPr>
                        <a:t>Suppl</a:t>
                      </a:r>
                      <a:r>
                        <a:rPr lang="en-US" sz="1600" b="0" i="0" u="none" strike="noStrike" dirty="0">
                          <a:solidFill>
                            <a:srgbClr val="000000"/>
                          </a:solidFill>
                          <a:effectLst/>
                          <a:latin typeface="+mn-lt"/>
                          <a:ea typeface="맑은 고딕" panose="020B0503020000020004" pitchFamily="50" charset="-127"/>
                        </a:rPr>
                        <a:t> 1): </a:t>
                      </a:r>
                      <a:r>
                        <a:rPr lang="en-US" sz="1600" b="0" i="0" u="none" strike="noStrike" dirty="0" smtClean="0">
                          <a:solidFill>
                            <a:srgbClr val="000000"/>
                          </a:solidFill>
                          <a:effectLst/>
                          <a:latin typeface="+mn-lt"/>
                          <a:ea typeface="맑은 고딕" panose="020B0503020000020004" pitchFamily="50" charset="-127"/>
                        </a:rPr>
                        <a:t>S8-S16</a:t>
                      </a:r>
                      <a:endParaRPr lang="en-US" sz="1600" b="0" i="0" u="none" strike="noStrike" dirty="0">
                        <a:solidFill>
                          <a:srgbClr val="000000"/>
                        </a:solidFill>
                        <a:effectLst/>
                        <a:latin typeface="+mn-lt"/>
                        <a:ea typeface="맑은 고딕" panose="020B0503020000020004" pitchFamily="50" charset="-127"/>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600" b="0" i="0" u="none" strike="noStrike" dirty="0">
                          <a:solidFill>
                            <a:srgbClr val="000000"/>
                          </a:solidFill>
                          <a:effectLst/>
                          <a:latin typeface="+mn-lt"/>
                          <a:ea typeface="맑은 고딕" panose="020B0503020000020004" pitchFamily="50" charset="-127"/>
                        </a:rPr>
                        <a:t>2003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dirty="0">
                          <a:solidFill>
                            <a:srgbClr val="000000"/>
                          </a:solidFill>
                          <a:effectLst/>
                          <a:latin typeface="+mn-lt"/>
                          <a:ea typeface="맑은 고딕" panose="020B0503020000020004" pitchFamily="50" charset="-127"/>
                        </a:rPr>
                        <a:t>Randomized to </a:t>
                      </a:r>
                      <a:r>
                        <a:rPr lang="en-US" sz="1600" b="0" i="0" u="none" strike="noStrike" dirty="0" smtClean="0">
                          <a:solidFill>
                            <a:srgbClr val="000000"/>
                          </a:solidFill>
                          <a:effectLst/>
                          <a:latin typeface="+mn-lt"/>
                          <a:ea typeface="맑은 고딕" panose="020B0503020000020004" pitchFamily="50" charset="-127"/>
                        </a:rPr>
                        <a:t>RF  </a:t>
                      </a:r>
                      <a:r>
                        <a:rPr lang="en-US" sz="1600" b="0" i="0" u="none" strike="noStrike" dirty="0">
                          <a:solidFill>
                            <a:srgbClr val="000000"/>
                          </a:solidFill>
                          <a:effectLst/>
                          <a:latin typeface="+mn-lt"/>
                          <a:ea typeface="맑은 고딕" panose="020B0503020000020004" pitchFamily="50" charset="-127"/>
                        </a:rPr>
                        <a:t>ablation </a:t>
                      </a:r>
                      <a:endParaRPr lang="en-US" sz="1600" b="0" i="0" u="none" strike="noStrike" dirty="0" smtClean="0">
                        <a:solidFill>
                          <a:srgbClr val="000000"/>
                        </a:solidFill>
                        <a:effectLst/>
                        <a:latin typeface="+mn-lt"/>
                        <a:ea typeface="맑은 고딕" panose="020B0503020000020004" pitchFamily="50" charset="-127"/>
                      </a:endParaRPr>
                    </a:p>
                    <a:p>
                      <a:pPr algn="ctr" fontAlgn="b"/>
                      <a:r>
                        <a:rPr lang="en-US" sz="1600" b="0" i="0" u="none" strike="noStrike" dirty="0" smtClean="0">
                          <a:solidFill>
                            <a:srgbClr val="000000"/>
                          </a:solidFill>
                          <a:effectLst/>
                          <a:latin typeface="+mn-lt"/>
                          <a:ea typeface="맑은 고딕" panose="020B0503020000020004" pitchFamily="50" charset="-127"/>
                        </a:rPr>
                        <a:t>or </a:t>
                      </a:r>
                      <a:r>
                        <a:rPr lang="en-US" sz="1600" b="0" i="0" u="none" strike="noStrike" dirty="0">
                          <a:solidFill>
                            <a:srgbClr val="000000"/>
                          </a:solidFill>
                          <a:effectLst/>
                          <a:latin typeface="+mn-lt"/>
                          <a:ea typeface="맑은 고딕" panose="020B0503020000020004" pitchFamily="50" charset="-127"/>
                        </a:rPr>
                        <a:t>amiodarone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600" b="0" i="0" u="none" strike="noStrike" dirty="0">
                          <a:solidFill>
                            <a:srgbClr val="000000"/>
                          </a:solidFill>
                          <a:effectLst/>
                          <a:latin typeface="+mn-lt"/>
                          <a:ea typeface="맑은 고딕" panose="020B0503020000020004" pitchFamily="50" charset="-127"/>
                        </a:rPr>
                        <a:t>30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dirty="0" smtClean="0">
                          <a:solidFill>
                            <a:srgbClr val="000000"/>
                          </a:solidFill>
                          <a:effectLst/>
                          <a:latin typeface="+mn-lt"/>
                          <a:ea typeface="맑은 고딕" panose="020B0503020000020004" pitchFamily="50" charset="-127"/>
                        </a:rPr>
                        <a:t>Paroxysmal</a:t>
                      </a:r>
                    </a:p>
                    <a:p>
                      <a:pPr algn="ctr" fontAlgn="b"/>
                      <a:r>
                        <a:rPr lang="en-US" sz="1600" b="0" i="0" u="none" strike="noStrike" dirty="0" smtClean="0">
                          <a:solidFill>
                            <a:srgbClr val="000000"/>
                          </a:solidFill>
                          <a:effectLst/>
                          <a:latin typeface="+mn-lt"/>
                          <a:ea typeface="맑은 고딕" panose="020B0503020000020004" pitchFamily="50" charset="-127"/>
                        </a:rPr>
                        <a:t> </a:t>
                      </a:r>
                      <a:r>
                        <a:rPr lang="en-US" sz="1600" b="0" i="0" u="none" strike="noStrike" dirty="0">
                          <a:solidFill>
                            <a:srgbClr val="000000"/>
                          </a:solidFill>
                          <a:effectLst/>
                          <a:latin typeface="+mn-lt"/>
                          <a:ea typeface="맑은 고딕" panose="020B0503020000020004" pitchFamily="50" charset="-127"/>
                        </a:rPr>
                        <a:t>(70%), </a:t>
                      </a:r>
                      <a:endParaRPr lang="en-US" sz="1600" b="0" i="0" u="none" strike="noStrike" dirty="0" smtClean="0">
                        <a:solidFill>
                          <a:srgbClr val="000000"/>
                        </a:solidFill>
                        <a:effectLst/>
                        <a:latin typeface="+mn-lt"/>
                        <a:ea typeface="맑은 고딕" panose="020B0503020000020004" pitchFamily="50" charset="-127"/>
                      </a:endParaRPr>
                    </a:p>
                    <a:p>
                      <a:pPr algn="ctr" fontAlgn="b"/>
                      <a:r>
                        <a:rPr lang="en-US" sz="1600" b="0" i="0" u="none" strike="noStrike" dirty="0" smtClean="0">
                          <a:solidFill>
                            <a:srgbClr val="000000"/>
                          </a:solidFill>
                          <a:effectLst/>
                          <a:latin typeface="+mn-lt"/>
                          <a:ea typeface="맑은 고딕" panose="020B0503020000020004" pitchFamily="50" charset="-127"/>
                        </a:rPr>
                        <a:t>Persistent</a:t>
                      </a:r>
                    </a:p>
                    <a:p>
                      <a:pPr algn="ctr" fontAlgn="b"/>
                      <a:r>
                        <a:rPr lang="en-US" sz="1600" b="0" i="0" u="none" strike="noStrike" dirty="0" smtClean="0">
                          <a:solidFill>
                            <a:srgbClr val="000000"/>
                          </a:solidFill>
                          <a:effectLst/>
                          <a:latin typeface="+mn-lt"/>
                          <a:ea typeface="맑은 고딕" panose="020B0503020000020004" pitchFamily="50" charset="-127"/>
                        </a:rPr>
                        <a:t> </a:t>
                      </a:r>
                      <a:r>
                        <a:rPr lang="en-US" sz="1600" b="0" i="0" u="none" strike="noStrike" dirty="0">
                          <a:solidFill>
                            <a:srgbClr val="000000"/>
                          </a:solidFill>
                          <a:effectLst/>
                          <a:latin typeface="+mn-lt"/>
                          <a:ea typeface="맑은 고딕" panose="020B0503020000020004" pitchFamily="50" charset="-127"/>
                        </a:rPr>
                        <a:t>(30%)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dirty="0">
                          <a:solidFill>
                            <a:srgbClr val="000000"/>
                          </a:solidFill>
                          <a:effectLst/>
                          <a:latin typeface="+mn-lt"/>
                          <a:ea typeface="맑은 고딕" panose="020B0503020000020004" pitchFamily="50" charset="-127"/>
                        </a:rPr>
                        <a:t>PVI, mitral line, </a:t>
                      </a:r>
                      <a:endParaRPr lang="en-US" sz="1600" b="0" i="0" u="none" strike="noStrike" dirty="0" smtClean="0">
                        <a:solidFill>
                          <a:srgbClr val="000000"/>
                        </a:solidFill>
                        <a:effectLst/>
                        <a:latin typeface="+mn-lt"/>
                        <a:ea typeface="맑은 고딕" panose="020B0503020000020004" pitchFamily="50" charset="-127"/>
                      </a:endParaRPr>
                    </a:p>
                    <a:p>
                      <a:pPr algn="ctr" fontAlgn="b"/>
                      <a:r>
                        <a:rPr lang="en-US" sz="1600" b="0" i="0" u="none" strike="noStrike" dirty="0" smtClean="0">
                          <a:solidFill>
                            <a:srgbClr val="000000"/>
                          </a:solidFill>
                          <a:effectLst/>
                          <a:latin typeface="+mn-lt"/>
                          <a:ea typeface="맑은 고딕" panose="020B0503020000020004" pitchFamily="50" charset="-127"/>
                        </a:rPr>
                        <a:t>CTI</a:t>
                      </a:r>
                      <a:r>
                        <a:rPr lang="en-US" sz="1600" b="0" i="0" u="none" strike="noStrike" dirty="0">
                          <a:solidFill>
                            <a:srgbClr val="000000"/>
                          </a:solidFill>
                          <a:effectLst/>
                          <a:latin typeface="+mn-lt"/>
                          <a:ea typeface="맑은 고딕" panose="020B0503020000020004" pitchFamily="50" charset="-127"/>
                        </a:rPr>
                        <a:t>, SVC to IVC</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a:solidFill>
                            <a:srgbClr val="000000"/>
                          </a:solidFill>
                          <a:effectLst/>
                          <a:latin typeface="+mn-lt"/>
                          <a:ea typeface="맑은 고딕" panose="020B0503020000020004" pitchFamily="50" charset="-127"/>
                        </a:rPr>
                        <a:t>12 months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167941316"/>
                  </a:ext>
                </a:extLst>
              </a:tr>
              <a:tr h="580021">
                <a:tc>
                  <a:txBody>
                    <a:bodyPr/>
                    <a:lstStyle/>
                    <a:p>
                      <a:pPr algn="ctr" fontAlgn="b"/>
                      <a:r>
                        <a:rPr lang="en-US" sz="1600" b="0" i="0" u="none" strike="noStrike" dirty="0">
                          <a:solidFill>
                            <a:srgbClr val="000000"/>
                          </a:solidFill>
                          <a:effectLst/>
                          <a:latin typeface="+mn-lt"/>
                          <a:ea typeface="맑은 고딕" panose="020B0503020000020004" pitchFamily="50" charset="-127"/>
                        </a:rPr>
                        <a:t>EHJ 2006; 27: </a:t>
                      </a:r>
                      <a:r>
                        <a:rPr lang="en-US" sz="1600" b="0" i="0" u="none" strike="noStrike" dirty="0" smtClean="0">
                          <a:solidFill>
                            <a:srgbClr val="000000"/>
                          </a:solidFill>
                          <a:effectLst/>
                          <a:latin typeface="+mn-lt"/>
                          <a:ea typeface="맑은 고딕" panose="020B0503020000020004" pitchFamily="50" charset="-127"/>
                        </a:rPr>
                        <a:t>216-221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600" b="0" i="0" u="none" strike="noStrike" dirty="0">
                          <a:solidFill>
                            <a:srgbClr val="000000"/>
                          </a:solidFill>
                          <a:effectLst/>
                          <a:latin typeface="+mn-lt"/>
                          <a:ea typeface="맑은 고딕" panose="020B0503020000020004" pitchFamily="50" charset="-127"/>
                        </a:rPr>
                        <a:t>2006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dirty="0">
                          <a:solidFill>
                            <a:srgbClr val="000000"/>
                          </a:solidFill>
                          <a:effectLst/>
                          <a:latin typeface="+mn-lt"/>
                          <a:ea typeface="맑은 고딕" panose="020B0503020000020004" pitchFamily="50" charset="-127"/>
                        </a:rPr>
                        <a:t>Randomized to </a:t>
                      </a:r>
                      <a:r>
                        <a:rPr lang="en-US" sz="1600" b="0" i="0" u="none" strike="noStrike" dirty="0" smtClean="0">
                          <a:solidFill>
                            <a:srgbClr val="000000"/>
                          </a:solidFill>
                          <a:effectLst/>
                          <a:latin typeface="+mn-lt"/>
                          <a:ea typeface="맑은 고딕" panose="020B0503020000020004" pitchFamily="50" charset="-127"/>
                        </a:rPr>
                        <a:t>RF  </a:t>
                      </a:r>
                      <a:r>
                        <a:rPr lang="en-US" sz="1600" b="0" i="0" u="none" strike="noStrike" dirty="0">
                          <a:solidFill>
                            <a:srgbClr val="000000"/>
                          </a:solidFill>
                          <a:effectLst/>
                          <a:latin typeface="+mn-lt"/>
                          <a:ea typeface="맑은 고딕" panose="020B0503020000020004" pitchFamily="50" charset="-127"/>
                        </a:rPr>
                        <a:t>ablation or drug, </a:t>
                      </a:r>
                      <a:r>
                        <a:rPr lang="en-US" sz="1600" b="0" i="0" u="none" strike="noStrike" dirty="0" smtClean="0">
                          <a:solidFill>
                            <a:srgbClr val="000000"/>
                          </a:solidFill>
                          <a:effectLst/>
                          <a:latin typeface="+mn-lt"/>
                          <a:ea typeface="맑은 고딕" panose="020B0503020000020004" pitchFamily="50" charset="-127"/>
                        </a:rPr>
                        <a:t>    multicenter</a:t>
                      </a:r>
                      <a:endParaRPr lang="en-US" sz="1600" b="0" i="0" u="none" strike="noStrike" dirty="0">
                        <a:solidFill>
                          <a:srgbClr val="000000"/>
                        </a:solidFill>
                        <a:effectLst/>
                        <a:latin typeface="+mn-lt"/>
                        <a:ea typeface="맑은 고딕" panose="020B0503020000020004" pitchFamily="50" charset="-127"/>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600" b="0" i="0" u="none" strike="noStrike">
                          <a:solidFill>
                            <a:srgbClr val="000000"/>
                          </a:solidFill>
                          <a:effectLst/>
                          <a:latin typeface="+mn-lt"/>
                          <a:ea typeface="맑은 고딕" panose="020B0503020000020004" pitchFamily="50" charset="-127"/>
                        </a:rPr>
                        <a:t>137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dirty="0" smtClean="0">
                          <a:solidFill>
                            <a:srgbClr val="000000"/>
                          </a:solidFill>
                          <a:effectLst/>
                          <a:latin typeface="+mn-lt"/>
                          <a:ea typeface="맑은 고딕" panose="020B0503020000020004" pitchFamily="50" charset="-127"/>
                        </a:rPr>
                        <a:t>Paroxysmal</a:t>
                      </a:r>
                    </a:p>
                    <a:p>
                      <a:pPr algn="ctr" fontAlgn="b"/>
                      <a:r>
                        <a:rPr lang="en-US" sz="1600" b="0" i="0" u="none" strike="noStrike" dirty="0" smtClean="0">
                          <a:solidFill>
                            <a:srgbClr val="000000"/>
                          </a:solidFill>
                          <a:effectLst/>
                          <a:latin typeface="+mn-lt"/>
                          <a:ea typeface="맑은 고딕" panose="020B0503020000020004" pitchFamily="50" charset="-127"/>
                        </a:rPr>
                        <a:t> </a:t>
                      </a:r>
                      <a:r>
                        <a:rPr lang="en-US" sz="1600" b="0" i="0" u="none" strike="noStrike" dirty="0">
                          <a:solidFill>
                            <a:srgbClr val="000000"/>
                          </a:solidFill>
                          <a:effectLst/>
                          <a:latin typeface="+mn-lt"/>
                          <a:ea typeface="맑은 고딕" panose="020B0503020000020004" pitchFamily="50" charset="-127"/>
                        </a:rPr>
                        <a:t>(67%), </a:t>
                      </a:r>
                      <a:endParaRPr lang="en-US" sz="1600" b="0" i="0" u="none" strike="noStrike" dirty="0" smtClean="0">
                        <a:solidFill>
                          <a:srgbClr val="000000"/>
                        </a:solidFill>
                        <a:effectLst/>
                        <a:latin typeface="+mn-lt"/>
                        <a:ea typeface="맑은 고딕" panose="020B0503020000020004" pitchFamily="50" charset="-127"/>
                      </a:endParaRPr>
                    </a:p>
                    <a:p>
                      <a:pPr algn="ctr" fontAlgn="b"/>
                      <a:r>
                        <a:rPr lang="en-US" sz="1600" b="0" i="0" u="none" strike="noStrike" dirty="0" smtClean="0">
                          <a:solidFill>
                            <a:srgbClr val="000000"/>
                          </a:solidFill>
                          <a:effectLst/>
                          <a:latin typeface="+mn-lt"/>
                          <a:ea typeface="맑은 고딕" panose="020B0503020000020004" pitchFamily="50" charset="-127"/>
                        </a:rPr>
                        <a:t>Persistent </a:t>
                      </a:r>
                    </a:p>
                    <a:p>
                      <a:pPr algn="ctr" fontAlgn="b"/>
                      <a:r>
                        <a:rPr lang="en-US" sz="1600" b="0" i="0" u="none" strike="noStrike" dirty="0" smtClean="0">
                          <a:solidFill>
                            <a:srgbClr val="000000"/>
                          </a:solidFill>
                          <a:effectLst/>
                          <a:latin typeface="+mn-lt"/>
                          <a:ea typeface="맑은 고딕" panose="020B0503020000020004" pitchFamily="50" charset="-127"/>
                        </a:rPr>
                        <a:t>(</a:t>
                      </a:r>
                      <a:r>
                        <a:rPr lang="en-US" sz="1600" b="0" i="0" u="none" strike="noStrike" dirty="0">
                          <a:solidFill>
                            <a:srgbClr val="000000"/>
                          </a:solidFill>
                          <a:effectLst/>
                          <a:latin typeface="+mn-lt"/>
                          <a:ea typeface="맑은 고딕" panose="020B0503020000020004" pitchFamily="50" charset="-127"/>
                        </a:rPr>
                        <a:t>33%)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dirty="0">
                          <a:solidFill>
                            <a:srgbClr val="000000"/>
                          </a:solidFill>
                          <a:effectLst/>
                          <a:latin typeface="+mn-lt"/>
                          <a:ea typeface="맑은 고딕" panose="020B0503020000020004" pitchFamily="50" charset="-127"/>
                        </a:rPr>
                        <a:t>PVI, mitral line, </a:t>
                      </a:r>
                      <a:endParaRPr lang="en-US" sz="1600" b="0" i="0" u="none" strike="noStrike" dirty="0" smtClean="0">
                        <a:solidFill>
                          <a:srgbClr val="000000"/>
                        </a:solidFill>
                        <a:effectLst/>
                        <a:latin typeface="+mn-lt"/>
                        <a:ea typeface="맑은 고딕" panose="020B0503020000020004" pitchFamily="50" charset="-127"/>
                      </a:endParaRPr>
                    </a:p>
                    <a:p>
                      <a:pPr algn="ctr" fontAlgn="b"/>
                      <a:r>
                        <a:rPr lang="en-US" sz="1600" b="0" i="0" u="none" strike="noStrike" dirty="0" smtClean="0">
                          <a:solidFill>
                            <a:srgbClr val="000000"/>
                          </a:solidFill>
                          <a:effectLst/>
                          <a:latin typeface="+mn-lt"/>
                          <a:ea typeface="맑은 고딕" panose="020B0503020000020004" pitchFamily="50" charset="-127"/>
                        </a:rPr>
                        <a:t>CTI</a:t>
                      </a:r>
                      <a:endParaRPr lang="en-US" sz="1600" b="0" i="0" u="none" strike="noStrike" dirty="0">
                        <a:solidFill>
                          <a:srgbClr val="000000"/>
                        </a:solidFill>
                        <a:effectLst/>
                        <a:latin typeface="+mn-lt"/>
                        <a:ea typeface="맑은 고딕" panose="020B0503020000020004" pitchFamily="50" charset="-127"/>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dirty="0">
                          <a:solidFill>
                            <a:srgbClr val="000000"/>
                          </a:solidFill>
                          <a:effectLst/>
                          <a:latin typeface="+mn-lt"/>
                          <a:ea typeface="맑은 고딕" panose="020B0503020000020004" pitchFamily="50" charset="-127"/>
                        </a:rPr>
                        <a:t>12 months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3046284270"/>
                  </a:ext>
                </a:extLst>
              </a:tr>
              <a:tr h="978136">
                <a:tc>
                  <a:txBody>
                    <a:bodyPr/>
                    <a:lstStyle/>
                    <a:p>
                      <a:pPr algn="ctr" fontAlgn="b"/>
                      <a:r>
                        <a:rPr lang="en-US" sz="1600" b="0" i="0" u="none" strike="noStrike" dirty="0">
                          <a:solidFill>
                            <a:srgbClr val="000000"/>
                          </a:solidFill>
                          <a:effectLst/>
                          <a:latin typeface="+mn-lt"/>
                          <a:ea typeface="맑은 고딕" panose="020B0503020000020004" pitchFamily="50" charset="-127"/>
                        </a:rPr>
                        <a:t>JCVEP 2009, 20: </a:t>
                      </a:r>
                      <a:r>
                        <a:rPr lang="en-US" sz="1600" b="0" i="0" u="none" strike="noStrike" dirty="0" smtClean="0">
                          <a:solidFill>
                            <a:srgbClr val="000000"/>
                          </a:solidFill>
                          <a:effectLst/>
                          <a:latin typeface="+mn-lt"/>
                          <a:ea typeface="맑은 고딕" panose="020B0503020000020004" pitchFamily="50" charset="-127"/>
                        </a:rPr>
                        <a:t>22-28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600" b="0" i="0" u="none" strike="noStrike">
                          <a:solidFill>
                            <a:srgbClr val="000000"/>
                          </a:solidFill>
                          <a:effectLst/>
                          <a:latin typeface="+mn-lt"/>
                          <a:ea typeface="맑은 고딕" panose="020B0503020000020004" pitchFamily="50" charset="-127"/>
                        </a:rPr>
                        <a:t>2009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dirty="0">
                          <a:solidFill>
                            <a:srgbClr val="000000"/>
                          </a:solidFill>
                          <a:effectLst/>
                          <a:latin typeface="+mn-lt"/>
                          <a:ea typeface="맑은 고딕" panose="020B0503020000020004" pitchFamily="50" charset="-127"/>
                        </a:rPr>
                        <a:t>Randomized to RF </a:t>
                      </a:r>
                      <a:r>
                        <a:rPr lang="en-US" sz="1600" b="0" i="0" u="none" strike="noStrike" dirty="0" smtClean="0">
                          <a:solidFill>
                            <a:srgbClr val="000000"/>
                          </a:solidFill>
                          <a:effectLst/>
                          <a:latin typeface="+mn-lt"/>
                          <a:ea typeface="맑은 고딕" panose="020B0503020000020004" pitchFamily="50" charset="-127"/>
                        </a:rPr>
                        <a:t>  ablation </a:t>
                      </a:r>
                      <a:r>
                        <a:rPr lang="en-US" sz="1600" b="0" i="0" u="none" strike="noStrike" dirty="0">
                          <a:solidFill>
                            <a:srgbClr val="000000"/>
                          </a:solidFill>
                          <a:effectLst/>
                          <a:latin typeface="+mn-lt"/>
                          <a:ea typeface="맑은 고딕" panose="020B0503020000020004" pitchFamily="50" charset="-127"/>
                        </a:rPr>
                        <a:t>or drug, </a:t>
                      </a:r>
                      <a:r>
                        <a:rPr lang="en-US" sz="1600" b="0" i="0" u="none" strike="noStrike" dirty="0" smtClean="0">
                          <a:solidFill>
                            <a:srgbClr val="000000"/>
                          </a:solidFill>
                          <a:effectLst/>
                          <a:latin typeface="+mn-lt"/>
                          <a:ea typeface="맑은 고딕" panose="020B0503020000020004" pitchFamily="50" charset="-127"/>
                        </a:rPr>
                        <a:t>    multicenter</a:t>
                      </a:r>
                      <a:endParaRPr lang="en-US" sz="1600" b="0" i="0" u="none" strike="noStrike" dirty="0">
                        <a:solidFill>
                          <a:srgbClr val="000000"/>
                        </a:solidFill>
                        <a:effectLst/>
                        <a:latin typeface="+mn-lt"/>
                        <a:ea typeface="맑은 고딕" panose="020B0503020000020004" pitchFamily="50" charset="-127"/>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600" b="0" i="0" u="none" strike="noStrike" dirty="0">
                          <a:solidFill>
                            <a:srgbClr val="000000"/>
                          </a:solidFill>
                          <a:effectLst/>
                          <a:latin typeface="+mn-lt"/>
                          <a:ea typeface="맑은 고딕" panose="020B0503020000020004" pitchFamily="50" charset="-127"/>
                        </a:rPr>
                        <a:t>70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dirty="0" smtClean="0">
                          <a:solidFill>
                            <a:srgbClr val="000000"/>
                          </a:solidFill>
                          <a:effectLst/>
                          <a:latin typeface="+mn-lt"/>
                          <a:ea typeface="맑은 고딕" panose="020B0503020000020004" pitchFamily="50" charset="-127"/>
                        </a:rPr>
                        <a:t>Paroxysmal</a:t>
                      </a:r>
                    </a:p>
                    <a:p>
                      <a:pPr algn="ctr" fontAlgn="b"/>
                      <a:r>
                        <a:rPr lang="en-US" sz="1600" b="0" i="0" u="none" strike="noStrike" dirty="0" smtClean="0">
                          <a:solidFill>
                            <a:srgbClr val="000000"/>
                          </a:solidFill>
                          <a:effectLst/>
                          <a:latin typeface="+mn-lt"/>
                          <a:ea typeface="맑은 고딕" panose="020B0503020000020004" pitchFamily="50" charset="-127"/>
                        </a:rPr>
                        <a:t> </a:t>
                      </a:r>
                      <a:r>
                        <a:rPr lang="en-US" sz="1600" b="0" i="0" u="none" strike="noStrike" dirty="0">
                          <a:solidFill>
                            <a:srgbClr val="000000"/>
                          </a:solidFill>
                          <a:effectLst/>
                          <a:latin typeface="+mn-lt"/>
                          <a:ea typeface="맑은 고딕" panose="020B0503020000020004" pitchFamily="50" charset="-127"/>
                        </a:rPr>
                        <a:t>(41%), </a:t>
                      </a:r>
                      <a:endParaRPr lang="en-US" sz="1600" b="0" i="0" u="none" strike="noStrike" dirty="0" smtClean="0">
                        <a:solidFill>
                          <a:srgbClr val="000000"/>
                        </a:solidFill>
                        <a:effectLst/>
                        <a:latin typeface="+mn-lt"/>
                        <a:ea typeface="맑은 고딕" panose="020B0503020000020004" pitchFamily="50" charset="-127"/>
                      </a:endParaRPr>
                    </a:p>
                    <a:p>
                      <a:pPr algn="ctr" fontAlgn="b"/>
                      <a:r>
                        <a:rPr lang="en-US" sz="1600" b="0" i="0" u="none" strike="noStrike" dirty="0" smtClean="0">
                          <a:solidFill>
                            <a:srgbClr val="000000"/>
                          </a:solidFill>
                          <a:effectLst/>
                          <a:latin typeface="+mn-lt"/>
                          <a:ea typeface="맑은 고딕" panose="020B0503020000020004" pitchFamily="50" charset="-127"/>
                        </a:rPr>
                        <a:t>Persistent</a:t>
                      </a:r>
                    </a:p>
                    <a:p>
                      <a:pPr algn="ctr" fontAlgn="b"/>
                      <a:r>
                        <a:rPr lang="en-US" sz="1600" b="0" i="0" u="none" strike="noStrike" dirty="0" smtClean="0">
                          <a:solidFill>
                            <a:srgbClr val="000000"/>
                          </a:solidFill>
                          <a:effectLst/>
                          <a:latin typeface="+mn-lt"/>
                          <a:ea typeface="맑은 고딕" panose="020B0503020000020004" pitchFamily="50" charset="-127"/>
                        </a:rPr>
                        <a:t> </a:t>
                      </a:r>
                      <a:r>
                        <a:rPr lang="en-US" sz="1600" b="0" i="0" u="none" strike="noStrike" dirty="0">
                          <a:solidFill>
                            <a:srgbClr val="000000"/>
                          </a:solidFill>
                          <a:effectLst/>
                          <a:latin typeface="+mn-lt"/>
                          <a:ea typeface="맑은 고딕" panose="020B0503020000020004" pitchFamily="50" charset="-127"/>
                        </a:rPr>
                        <a:t>(59%) </a:t>
                      </a:r>
                      <a:r>
                        <a:rPr lang="en-US" sz="1600" b="0" i="0" u="none" strike="noStrike" dirty="0" smtClean="0">
                          <a:solidFill>
                            <a:srgbClr val="000000"/>
                          </a:solidFill>
                          <a:effectLst/>
                          <a:latin typeface="+mn-lt"/>
                          <a:ea typeface="맑은 고딕" panose="020B0503020000020004" pitchFamily="50" charset="-127"/>
                        </a:rPr>
                        <a:t>and </a:t>
                      </a:r>
                    </a:p>
                    <a:p>
                      <a:pPr algn="ctr" fontAlgn="b"/>
                      <a:r>
                        <a:rPr lang="en-US" sz="1600" b="0" i="0" u="none" strike="noStrike" dirty="0" smtClean="0">
                          <a:solidFill>
                            <a:srgbClr val="000000"/>
                          </a:solidFill>
                          <a:effectLst/>
                          <a:latin typeface="+mn-lt"/>
                          <a:ea typeface="맑은 고딕" panose="020B0503020000020004" pitchFamily="50" charset="-127"/>
                        </a:rPr>
                        <a:t>Type </a:t>
                      </a:r>
                      <a:r>
                        <a:rPr lang="en-US" sz="1600" b="0" i="0" u="none" strike="noStrike" dirty="0">
                          <a:solidFill>
                            <a:srgbClr val="000000"/>
                          </a:solidFill>
                          <a:effectLst/>
                          <a:latin typeface="+mn-lt"/>
                          <a:ea typeface="맑은 고딕" panose="020B0503020000020004" pitchFamily="50" charset="-127"/>
                        </a:rPr>
                        <a:t>2 DM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dirty="0">
                          <a:solidFill>
                            <a:srgbClr val="000000"/>
                          </a:solidFill>
                          <a:effectLst/>
                          <a:latin typeface="+mn-lt"/>
                          <a:ea typeface="맑은 고딕" panose="020B0503020000020004" pitchFamily="50" charset="-127"/>
                        </a:rPr>
                        <a:t>PVI, CTI, optional </a:t>
                      </a:r>
                      <a:r>
                        <a:rPr lang="en-US" sz="1600" b="0" i="0" u="none" strike="noStrike" dirty="0" smtClean="0">
                          <a:solidFill>
                            <a:srgbClr val="000000"/>
                          </a:solidFill>
                          <a:effectLst/>
                          <a:latin typeface="+mn-lt"/>
                          <a:ea typeface="맑은 고딕" panose="020B0503020000020004" pitchFamily="50" charset="-127"/>
                        </a:rPr>
                        <a:t>mitral </a:t>
                      </a:r>
                      <a:r>
                        <a:rPr lang="en-US" sz="1600" b="0" i="0" u="none" strike="noStrike" dirty="0">
                          <a:solidFill>
                            <a:srgbClr val="000000"/>
                          </a:solidFill>
                          <a:effectLst/>
                          <a:latin typeface="+mn-lt"/>
                          <a:ea typeface="맑은 고딕" panose="020B0503020000020004" pitchFamily="50" charset="-127"/>
                        </a:rPr>
                        <a:t>line </a:t>
                      </a:r>
                      <a:endParaRPr lang="en-US" sz="1600" b="0" i="0" u="none" strike="noStrike" dirty="0" smtClean="0">
                        <a:solidFill>
                          <a:srgbClr val="000000"/>
                        </a:solidFill>
                        <a:effectLst/>
                        <a:latin typeface="+mn-lt"/>
                        <a:ea typeface="맑은 고딕" panose="020B0503020000020004" pitchFamily="50" charset="-127"/>
                      </a:endParaRPr>
                    </a:p>
                    <a:p>
                      <a:pPr algn="ctr" fontAlgn="b"/>
                      <a:r>
                        <a:rPr lang="en-US" sz="1600" b="0" i="0" u="none" strike="noStrike" dirty="0" smtClean="0">
                          <a:solidFill>
                            <a:srgbClr val="000000"/>
                          </a:solidFill>
                          <a:effectLst/>
                          <a:latin typeface="+mn-lt"/>
                          <a:ea typeface="맑은 고딕" panose="020B0503020000020004" pitchFamily="50" charset="-127"/>
                        </a:rPr>
                        <a:t>and</a:t>
                      </a:r>
                    </a:p>
                    <a:p>
                      <a:pPr algn="ctr" fontAlgn="b"/>
                      <a:r>
                        <a:rPr lang="en-US" sz="1600" b="0" i="0" u="none" strike="noStrike" dirty="0" smtClean="0">
                          <a:solidFill>
                            <a:srgbClr val="000000"/>
                          </a:solidFill>
                          <a:effectLst/>
                          <a:latin typeface="+mn-lt"/>
                          <a:ea typeface="맑은 고딕" panose="020B0503020000020004" pitchFamily="50" charset="-127"/>
                        </a:rPr>
                        <a:t> </a:t>
                      </a:r>
                      <a:r>
                        <a:rPr lang="en-US" sz="1600" b="0" i="0" u="none" strike="noStrike" dirty="0">
                          <a:solidFill>
                            <a:srgbClr val="000000"/>
                          </a:solidFill>
                          <a:effectLst/>
                          <a:latin typeface="+mn-lt"/>
                          <a:ea typeface="맑은 고딕" panose="020B0503020000020004" pitchFamily="50" charset="-127"/>
                        </a:rPr>
                        <a:t>roof line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dirty="0">
                          <a:solidFill>
                            <a:srgbClr val="000000"/>
                          </a:solidFill>
                          <a:effectLst/>
                          <a:latin typeface="+mn-lt"/>
                          <a:ea typeface="맑은 고딕" panose="020B0503020000020004" pitchFamily="50" charset="-127"/>
                        </a:rPr>
                        <a:t>12 months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3550218237"/>
                  </a:ext>
                </a:extLst>
              </a:tr>
            </a:tbl>
          </a:graphicData>
        </a:graphic>
      </p:graphicFrame>
      <p:pic>
        <p:nvPicPr>
          <p:cNvPr id="4" name="그림 3"/>
          <p:cNvPicPr>
            <a:picLocks noChangeAspect="1"/>
          </p:cNvPicPr>
          <p:nvPr/>
        </p:nvPicPr>
        <p:blipFill>
          <a:blip r:embed="rId2"/>
          <a:stretch>
            <a:fillRect/>
          </a:stretch>
        </p:blipFill>
        <p:spPr>
          <a:xfrm>
            <a:off x="513910" y="470947"/>
            <a:ext cx="574067" cy="581789"/>
          </a:xfrm>
          <a:prstGeom prst="rect">
            <a:avLst/>
          </a:prstGeom>
        </p:spPr>
      </p:pic>
    </p:spTree>
    <p:extLst>
      <p:ext uri="{BB962C8B-B14F-4D97-AF65-F5344CB8AC3E}">
        <p14:creationId xmlns:p14="http://schemas.microsoft.com/office/powerpoint/2010/main" val="392912764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표 1"/>
          <p:cNvGraphicFramePr>
            <a:graphicFrameLocks noGrp="1"/>
          </p:cNvGraphicFramePr>
          <p:nvPr>
            <p:extLst>
              <p:ext uri="{D42A27DB-BD31-4B8C-83A1-F6EECF244321}">
                <p14:modId xmlns:p14="http://schemas.microsoft.com/office/powerpoint/2010/main" val="1316246576"/>
              </p:ext>
            </p:extLst>
          </p:nvPr>
        </p:nvGraphicFramePr>
        <p:xfrm>
          <a:off x="125456" y="1048177"/>
          <a:ext cx="8893088" cy="4741545"/>
        </p:xfrm>
        <a:graphic>
          <a:graphicData uri="http://schemas.openxmlformats.org/drawingml/2006/table">
            <a:tbl>
              <a:tblPr firstRow="1" firstCol="1" bandRow="1">
                <a:tableStyleId>{69CF1AB2-1976-4502-BF36-3FF5EA218861}</a:tableStyleId>
              </a:tblPr>
              <a:tblGrid>
                <a:gridCol w="2142288">
                  <a:extLst>
                    <a:ext uri="{9D8B030D-6E8A-4147-A177-3AD203B41FA5}">
                      <a16:colId xmlns="" xmlns:a16="http://schemas.microsoft.com/office/drawing/2014/main" val="4241351443"/>
                    </a:ext>
                  </a:extLst>
                </a:gridCol>
                <a:gridCol w="576064">
                  <a:extLst>
                    <a:ext uri="{9D8B030D-6E8A-4147-A177-3AD203B41FA5}">
                      <a16:colId xmlns="" xmlns:a16="http://schemas.microsoft.com/office/drawing/2014/main" val="3834866863"/>
                    </a:ext>
                  </a:extLst>
                </a:gridCol>
                <a:gridCol w="1728192">
                  <a:extLst>
                    <a:ext uri="{9D8B030D-6E8A-4147-A177-3AD203B41FA5}">
                      <a16:colId xmlns="" xmlns:a16="http://schemas.microsoft.com/office/drawing/2014/main" val="2059825506"/>
                    </a:ext>
                  </a:extLst>
                </a:gridCol>
                <a:gridCol w="576064">
                  <a:extLst>
                    <a:ext uri="{9D8B030D-6E8A-4147-A177-3AD203B41FA5}">
                      <a16:colId xmlns="" xmlns:a16="http://schemas.microsoft.com/office/drawing/2014/main" val="3374580670"/>
                    </a:ext>
                  </a:extLst>
                </a:gridCol>
                <a:gridCol w="1080120">
                  <a:extLst>
                    <a:ext uri="{9D8B030D-6E8A-4147-A177-3AD203B41FA5}">
                      <a16:colId xmlns="" xmlns:a16="http://schemas.microsoft.com/office/drawing/2014/main" val="2451646002"/>
                    </a:ext>
                  </a:extLst>
                </a:gridCol>
                <a:gridCol w="1368152">
                  <a:extLst>
                    <a:ext uri="{9D8B030D-6E8A-4147-A177-3AD203B41FA5}">
                      <a16:colId xmlns="" xmlns:a16="http://schemas.microsoft.com/office/drawing/2014/main" val="3011047178"/>
                    </a:ext>
                  </a:extLst>
                </a:gridCol>
                <a:gridCol w="1422208">
                  <a:extLst>
                    <a:ext uri="{9D8B030D-6E8A-4147-A177-3AD203B41FA5}">
                      <a16:colId xmlns="" xmlns:a16="http://schemas.microsoft.com/office/drawing/2014/main" val="2523762409"/>
                    </a:ext>
                  </a:extLst>
                </a:gridCol>
              </a:tblGrid>
              <a:tr h="412807">
                <a:tc gridSpan="7">
                  <a:txBody>
                    <a:bodyPr/>
                    <a:lstStyle/>
                    <a:p>
                      <a:pPr algn="ctr" fontAlgn="b"/>
                      <a:r>
                        <a:rPr lang="en-US" sz="3200" b="1" i="0" u="none" strike="noStrike" dirty="0" smtClean="0">
                          <a:solidFill>
                            <a:schemeClr val="bg1"/>
                          </a:solidFill>
                          <a:effectLst/>
                          <a:latin typeface="+mn-lt"/>
                          <a:ea typeface="맑은 고딕" panose="020B0503020000020004" pitchFamily="50" charset="-127"/>
                        </a:rPr>
                        <a:t>Other Mixed Paroxysmal and Persistent AF </a:t>
                      </a:r>
                    </a:p>
                    <a:p>
                      <a:pPr algn="ctr" fontAlgn="b"/>
                      <a:r>
                        <a:rPr lang="en-US" sz="3200" b="1" i="0" u="none" strike="noStrike" dirty="0" smtClean="0">
                          <a:solidFill>
                            <a:schemeClr val="bg1"/>
                          </a:solidFill>
                          <a:effectLst/>
                          <a:latin typeface="+mn-lt"/>
                          <a:ea typeface="맑은 고딕" panose="020B0503020000020004" pitchFamily="50" charset="-127"/>
                        </a:rPr>
                        <a:t>Ablation Trials </a:t>
                      </a:r>
                      <a:endParaRPr lang="en-US" sz="3200" b="1" i="0" u="none" strike="noStrike" dirty="0">
                        <a:solidFill>
                          <a:schemeClr val="bg1"/>
                        </a:solidFill>
                        <a:effectLst/>
                        <a:latin typeface="+mn-lt"/>
                        <a:ea typeface="맑은 고딕" panose="020B0503020000020004" pitchFamily="50" charset="-127"/>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algn="ctr" fontAlgn="b"/>
                      <a:endParaRPr lang="en-US" sz="1050" b="1" i="0" u="none" strike="noStrike" dirty="0">
                        <a:solidFill>
                          <a:schemeClr val="tx1"/>
                        </a:solidFill>
                        <a:effectLst/>
                        <a:latin typeface="+mn-lt"/>
                        <a:ea typeface="맑은 고딕" panose="020B0503020000020004" pitchFamily="50" charset="-127"/>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tc hMerge="1">
                  <a:txBody>
                    <a:bodyPr/>
                    <a:lstStyle/>
                    <a:p>
                      <a:pPr algn="ctr" fontAlgn="b"/>
                      <a:endParaRPr lang="en-US" sz="1050" b="1" i="0" u="none" strike="noStrike" dirty="0">
                        <a:solidFill>
                          <a:schemeClr val="tx1"/>
                        </a:solidFill>
                        <a:effectLst/>
                        <a:latin typeface="+mn-lt"/>
                        <a:ea typeface="맑은 고딕" panose="020B0503020000020004" pitchFamily="50" charset="-127"/>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tc hMerge="1">
                  <a:txBody>
                    <a:bodyPr/>
                    <a:lstStyle/>
                    <a:p>
                      <a:pPr algn="ctr" fontAlgn="b"/>
                      <a:endParaRPr lang="en-US" sz="1050" b="1" i="0" u="none" strike="noStrike" dirty="0">
                        <a:solidFill>
                          <a:schemeClr val="tx1"/>
                        </a:solidFill>
                        <a:effectLst/>
                        <a:latin typeface="+mn-lt"/>
                        <a:ea typeface="맑은 고딕" panose="020B0503020000020004" pitchFamily="50" charset="-127"/>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extLst>
                  <a:ext uri="{0D108BD9-81ED-4DB2-BD59-A6C34878D82A}">
                    <a16:rowId xmlns="" xmlns:a16="http://schemas.microsoft.com/office/drawing/2014/main" val="3825864422"/>
                  </a:ext>
                </a:extLst>
              </a:tr>
              <a:tr h="412807">
                <a:tc>
                  <a:txBody>
                    <a:bodyPr/>
                    <a:lstStyle/>
                    <a:p>
                      <a:pPr algn="ctr" fontAlgn="b"/>
                      <a:r>
                        <a:rPr lang="en-US" sz="1800" b="1" i="0" u="none" strike="noStrike" dirty="0">
                          <a:solidFill>
                            <a:schemeClr val="bg1"/>
                          </a:solidFill>
                          <a:effectLst/>
                          <a:latin typeface="+mn-lt"/>
                          <a:ea typeface="맑은 고딕" panose="020B0503020000020004" pitchFamily="50" charset="-127"/>
                        </a:rPr>
                        <a:t>Trial</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tc>
                  <a:txBody>
                    <a:bodyPr/>
                    <a:lstStyle/>
                    <a:p>
                      <a:pPr algn="ctr" fontAlgn="b"/>
                      <a:r>
                        <a:rPr lang="en-US" sz="1800" b="1" i="0" u="none" strike="noStrike" dirty="0">
                          <a:solidFill>
                            <a:schemeClr val="tx1"/>
                          </a:solidFill>
                          <a:effectLst/>
                          <a:latin typeface="+mn-lt"/>
                          <a:ea typeface="맑은 고딕" panose="020B0503020000020004" pitchFamily="50" charset="-127"/>
                        </a:rPr>
                        <a:t>Year</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tc>
                  <a:txBody>
                    <a:bodyPr/>
                    <a:lstStyle/>
                    <a:p>
                      <a:pPr algn="ctr" fontAlgn="b"/>
                      <a:r>
                        <a:rPr lang="en-US" sz="1800" b="1" i="0" u="none" strike="noStrike" dirty="0">
                          <a:solidFill>
                            <a:schemeClr val="tx1"/>
                          </a:solidFill>
                          <a:effectLst/>
                          <a:latin typeface="+mn-lt"/>
                          <a:ea typeface="맑은 고딕" panose="020B0503020000020004" pitchFamily="50" charset="-127"/>
                        </a:rPr>
                        <a:t>Type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tc>
                  <a:txBody>
                    <a:bodyPr/>
                    <a:lstStyle/>
                    <a:p>
                      <a:pPr algn="ctr" fontAlgn="b"/>
                      <a:r>
                        <a:rPr lang="en-US" sz="1800" b="1" i="0" u="none" strike="noStrike" dirty="0">
                          <a:solidFill>
                            <a:schemeClr val="tx1"/>
                          </a:solidFill>
                          <a:effectLst/>
                          <a:latin typeface="+mn-lt"/>
                          <a:ea typeface="맑은 고딕" panose="020B0503020000020004" pitchFamily="50" charset="-127"/>
                        </a:rPr>
                        <a:t>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tc>
                  <a:txBody>
                    <a:bodyPr/>
                    <a:lstStyle/>
                    <a:p>
                      <a:pPr algn="ctr" fontAlgn="b"/>
                      <a:r>
                        <a:rPr lang="en-US" sz="1800" b="1" i="0" u="none" strike="noStrike" dirty="0">
                          <a:solidFill>
                            <a:schemeClr val="tx1"/>
                          </a:solidFill>
                          <a:effectLst/>
                          <a:latin typeface="+mn-lt"/>
                          <a:ea typeface="맑은 고딕" panose="020B0503020000020004" pitchFamily="50" charset="-127"/>
                        </a:rPr>
                        <a:t>AF type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tc>
                  <a:txBody>
                    <a:bodyPr/>
                    <a:lstStyle/>
                    <a:p>
                      <a:pPr algn="ctr" fontAlgn="b"/>
                      <a:r>
                        <a:rPr lang="en-US" sz="1800" b="1" i="0" u="none" strike="noStrike" dirty="0">
                          <a:solidFill>
                            <a:schemeClr val="tx1"/>
                          </a:solidFill>
                          <a:effectLst/>
                          <a:latin typeface="+mn-lt"/>
                          <a:ea typeface="맑은 고딕" panose="020B0503020000020004" pitchFamily="50" charset="-127"/>
                        </a:rPr>
                        <a:t>Ablation </a:t>
                      </a:r>
                      <a:r>
                        <a:rPr lang="en-US" sz="1800" b="1" i="0" u="none" strike="noStrike" dirty="0" smtClean="0">
                          <a:solidFill>
                            <a:schemeClr val="tx1"/>
                          </a:solidFill>
                          <a:effectLst/>
                          <a:latin typeface="+mn-lt"/>
                          <a:ea typeface="맑은 고딕" panose="020B0503020000020004" pitchFamily="50" charset="-127"/>
                        </a:rPr>
                        <a:t>        strategy</a:t>
                      </a:r>
                      <a:endParaRPr lang="en-US" sz="1800" b="1" i="0" u="none" strike="noStrike" dirty="0">
                        <a:solidFill>
                          <a:schemeClr val="tx1"/>
                        </a:solidFill>
                        <a:effectLst/>
                        <a:latin typeface="+mn-lt"/>
                        <a:ea typeface="맑은 고딕" panose="020B0503020000020004" pitchFamily="50" charset="-127"/>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tc>
                  <a:txBody>
                    <a:bodyPr/>
                    <a:lstStyle/>
                    <a:p>
                      <a:pPr algn="ctr" fontAlgn="b"/>
                      <a:r>
                        <a:rPr lang="en-US" sz="1800" b="1" i="0" u="none" strike="noStrike" dirty="0">
                          <a:solidFill>
                            <a:schemeClr val="tx1"/>
                          </a:solidFill>
                          <a:effectLst/>
                          <a:latin typeface="+mn-lt"/>
                          <a:ea typeface="맑은 고딕" panose="020B0503020000020004" pitchFamily="50" charset="-127"/>
                        </a:rPr>
                        <a:t>Initial time </a:t>
                      </a:r>
                      <a:r>
                        <a:rPr lang="en-US" sz="1800" b="1" i="0" u="none" strike="noStrike" dirty="0" smtClean="0">
                          <a:solidFill>
                            <a:schemeClr val="tx1"/>
                          </a:solidFill>
                          <a:effectLst/>
                          <a:latin typeface="+mn-lt"/>
                          <a:ea typeface="맑은 고딕" panose="020B0503020000020004" pitchFamily="50" charset="-127"/>
                        </a:rPr>
                        <a:t>     frame</a:t>
                      </a:r>
                      <a:endParaRPr lang="en-US" sz="1800" b="1" i="0" u="none" strike="noStrike" dirty="0">
                        <a:solidFill>
                          <a:schemeClr val="tx1"/>
                        </a:solidFill>
                        <a:effectLst/>
                        <a:latin typeface="+mn-lt"/>
                        <a:ea typeface="맑은 고딕" panose="020B0503020000020004" pitchFamily="50" charset="-127"/>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extLst>
                  <a:ext uri="{0D108BD9-81ED-4DB2-BD59-A6C34878D82A}">
                    <a16:rowId xmlns="" xmlns:a16="http://schemas.microsoft.com/office/drawing/2014/main" val="4275264259"/>
                  </a:ext>
                </a:extLst>
              </a:tr>
              <a:tr h="495180">
                <a:tc>
                  <a:txBody>
                    <a:bodyPr/>
                    <a:lstStyle/>
                    <a:p>
                      <a:pPr algn="ctr" fontAlgn="b"/>
                      <a:r>
                        <a:rPr lang="en-US" sz="1600" b="0" i="0" u="none" strike="noStrike" dirty="0">
                          <a:solidFill>
                            <a:srgbClr val="000000"/>
                          </a:solidFill>
                          <a:effectLst/>
                          <a:latin typeface="+mn-lt"/>
                          <a:ea typeface="맑은 고딕" panose="020B0503020000020004" pitchFamily="50" charset="-127"/>
                        </a:rPr>
                        <a:t>J Med </a:t>
                      </a:r>
                      <a:r>
                        <a:rPr lang="en-US" sz="1600" b="0" i="0" u="none" strike="noStrike" dirty="0" err="1">
                          <a:solidFill>
                            <a:srgbClr val="000000"/>
                          </a:solidFill>
                          <a:effectLst/>
                          <a:latin typeface="+mn-lt"/>
                          <a:ea typeface="맑은 고딕" panose="020B0503020000020004" pitchFamily="50" charset="-127"/>
                        </a:rPr>
                        <a:t>Assoc</a:t>
                      </a:r>
                      <a:r>
                        <a:rPr lang="en-US" sz="1600" b="0" i="0" u="none" strike="noStrike" dirty="0">
                          <a:solidFill>
                            <a:srgbClr val="000000"/>
                          </a:solidFill>
                          <a:effectLst/>
                          <a:latin typeface="+mn-lt"/>
                          <a:ea typeface="맑은 고딕" panose="020B0503020000020004" pitchFamily="50" charset="-127"/>
                        </a:rPr>
                        <a:t> Thai 2003; </a:t>
                      </a:r>
                      <a:r>
                        <a:rPr lang="en-US" sz="1600" b="0" i="0" u="none" strike="noStrike" dirty="0" smtClean="0">
                          <a:solidFill>
                            <a:srgbClr val="000000"/>
                          </a:solidFill>
                          <a:effectLst/>
                          <a:latin typeface="+mn-lt"/>
                          <a:ea typeface="맑은 고딕" panose="020B0503020000020004" pitchFamily="50" charset="-127"/>
                        </a:rPr>
                        <a:t> 86(Suppl. </a:t>
                      </a:r>
                      <a:r>
                        <a:rPr lang="en-US" sz="1600" b="0" i="0" u="none" strike="noStrike" dirty="0">
                          <a:solidFill>
                            <a:srgbClr val="000000"/>
                          </a:solidFill>
                          <a:effectLst/>
                          <a:latin typeface="+mn-lt"/>
                          <a:ea typeface="맑은 고딕" panose="020B0503020000020004" pitchFamily="50" charset="-127"/>
                        </a:rPr>
                        <a:t>1): </a:t>
                      </a:r>
                      <a:r>
                        <a:rPr lang="en-US" sz="1600" b="0" i="0" u="none" strike="noStrike" dirty="0" smtClean="0">
                          <a:solidFill>
                            <a:srgbClr val="000000"/>
                          </a:solidFill>
                          <a:effectLst/>
                          <a:latin typeface="+mn-lt"/>
                          <a:ea typeface="맑은 고딕" panose="020B0503020000020004" pitchFamily="50" charset="-127"/>
                        </a:rPr>
                        <a:t>S8-S16</a:t>
                      </a:r>
                      <a:endParaRPr lang="en-US" sz="1600" b="0" i="0" u="none" strike="noStrike" dirty="0">
                        <a:solidFill>
                          <a:srgbClr val="000000"/>
                        </a:solidFill>
                        <a:effectLst/>
                        <a:latin typeface="+mn-lt"/>
                        <a:ea typeface="맑은 고딕" panose="020B0503020000020004" pitchFamily="50" charset="-127"/>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600" b="0" i="0" u="none" strike="noStrike" dirty="0">
                          <a:solidFill>
                            <a:srgbClr val="000000"/>
                          </a:solidFill>
                          <a:effectLst/>
                          <a:latin typeface="+mn-lt"/>
                          <a:ea typeface="맑은 고딕" panose="020B0503020000020004" pitchFamily="50" charset="-127"/>
                        </a:rPr>
                        <a:t>2003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dirty="0">
                          <a:solidFill>
                            <a:srgbClr val="000000"/>
                          </a:solidFill>
                          <a:effectLst/>
                          <a:latin typeface="+mn-lt"/>
                          <a:ea typeface="맑은 고딕" panose="020B0503020000020004" pitchFamily="50" charset="-127"/>
                        </a:rPr>
                        <a:t>Randomized to </a:t>
                      </a:r>
                      <a:r>
                        <a:rPr lang="en-US" sz="1600" b="0" i="0" u="none" strike="noStrike" dirty="0" smtClean="0">
                          <a:solidFill>
                            <a:srgbClr val="000000"/>
                          </a:solidFill>
                          <a:effectLst/>
                          <a:latin typeface="+mn-lt"/>
                          <a:ea typeface="맑은 고딕" panose="020B0503020000020004" pitchFamily="50" charset="-127"/>
                        </a:rPr>
                        <a:t>RF  </a:t>
                      </a:r>
                      <a:r>
                        <a:rPr lang="en-US" sz="1600" b="0" i="0" u="none" strike="noStrike" dirty="0">
                          <a:solidFill>
                            <a:srgbClr val="000000"/>
                          </a:solidFill>
                          <a:effectLst/>
                          <a:latin typeface="+mn-lt"/>
                          <a:ea typeface="맑은 고딕" panose="020B0503020000020004" pitchFamily="50" charset="-127"/>
                        </a:rPr>
                        <a:t>ablation </a:t>
                      </a:r>
                      <a:endParaRPr lang="en-US" sz="1600" b="0" i="0" u="none" strike="noStrike" dirty="0" smtClean="0">
                        <a:solidFill>
                          <a:srgbClr val="000000"/>
                        </a:solidFill>
                        <a:effectLst/>
                        <a:latin typeface="+mn-lt"/>
                        <a:ea typeface="맑은 고딕" panose="020B0503020000020004" pitchFamily="50" charset="-127"/>
                      </a:endParaRPr>
                    </a:p>
                    <a:p>
                      <a:pPr algn="ctr" fontAlgn="b"/>
                      <a:r>
                        <a:rPr lang="en-US" sz="1600" b="0" i="0" u="none" strike="noStrike" dirty="0" smtClean="0">
                          <a:solidFill>
                            <a:srgbClr val="000000"/>
                          </a:solidFill>
                          <a:effectLst/>
                          <a:latin typeface="+mn-lt"/>
                          <a:ea typeface="맑은 고딕" panose="020B0503020000020004" pitchFamily="50" charset="-127"/>
                        </a:rPr>
                        <a:t>or </a:t>
                      </a:r>
                      <a:r>
                        <a:rPr lang="en-US" sz="1600" b="0" i="0" u="none" strike="noStrike" dirty="0">
                          <a:solidFill>
                            <a:srgbClr val="000000"/>
                          </a:solidFill>
                          <a:effectLst/>
                          <a:latin typeface="+mn-lt"/>
                          <a:ea typeface="맑은 고딕" panose="020B0503020000020004" pitchFamily="50" charset="-127"/>
                        </a:rPr>
                        <a:t>amiodarone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600" b="0" i="0" u="none" strike="noStrike" dirty="0">
                          <a:solidFill>
                            <a:srgbClr val="000000"/>
                          </a:solidFill>
                          <a:effectLst/>
                          <a:latin typeface="+mn-lt"/>
                          <a:ea typeface="맑은 고딕" panose="020B0503020000020004" pitchFamily="50" charset="-127"/>
                        </a:rPr>
                        <a:t>30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dirty="0" smtClean="0">
                          <a:solidFill>
                            <a:srgbClr val="000000"/>
                          </a:solidFill>
                          <a:effectLst/>
                          <a:latin typeface="+mn-lt"/>
                          <a:ea typeface="맑은 고딕" panose="020B0503020000020004" pitchFamily="50" charset="-127"/>
                        </a:rPr>
                        <a:t>Paroxysmal</a:t>
                      </a:r>
                    </a:p>
                    <a:p>
                      <a:pPr algn="ctr" fontAlgn="b"/>
                      <a:r>
                        <a:rPr lang="en-US" sz="1600" b="0" i="0" u="none" strike="noStrike" dirty="0" smtClean="0">
                          <a:solidFill>
                            <a:srgbClr val="000000"/>
                          </a:solidFill>
                          <a:effectLst/>
                          <a:latin typeface="+mn-lt"/>
                          <a:ea typeface="맑은 고딕" panose="020B0503020000020004" pitchFamily="50" charset="-127"/>
                        </a:rPr>
                        <a:t> </a:t>
                      </a:r>
                      <a:r>
                        <a:rPr lang="en-US" sz="1600" b="0" i="0" u="none" strike="noStrike" dirty="0">
                          <a:solidFill>
                            <a:srgbClr val="000000"/>
                          </a:solidFill>
                          <a:effectLst/>
                          <a:latin typeface="+mn-lt"/>
                          <a:ea typeface="맑은 고딕" panose="020B0503020000020004" pitchFamily="50" charset="-127"/>
                        </a:rPr>
                        <a:t>(70%), </a:t>
                      </a:r>
                      <a:endParaRPr lang="en-US" sz="1600" b="0" i="0" u="none" strike="noStrike" dirty="0" smtClean="0">
                        <a:solidFill>
                          <a:srgbClr val="000000"/>
                        </a:solidFill>
                        <a:effectLst/>
                        <a:latin typeface="+mn-lt"/>
                        <a:ea typeface="맑은 고딕" panose="020B0503020000020004" pitchFamily="50" charset="-127"/>
                      </a:endParaRPr>
                    </a:p>
                    <a:p>
                      <a:pPr algn="ctr" fontAlgn="b"/>
                      <a:r>
                        <a:rPr lang="en-US" sz="1600" b="0" i="0" u="none" strike="noStrike" dirty="0" smtClean="0">
                          <a:solidFill>
                            <a:srgbClr val="000000"/>
                          </a:solidFill>
                          <a:effectLst/>
                          <a:latin typeface="+mn-lt"/>
                          <a:ea typeface="맑은 고딕" panose="020B0503020000020004" pitchFamily="50" charset="-127"/>
                        </a:rPr>
                        <a:t>Persistent</a:t>
                      </a:r>
                    </a:p>
                    <a:p>
                      <a:pPr algn="ctr" fontAlgn="b"/>
                      <a:r>
                        <a:rPr lang="en-US" sz="1600" b="0" i="0" u="none" strike="noStrike" dirty="0" smtClean="0">
                          <a:solidFill>
                            <a:srgbClr val="000000"/>
                          </a:solidFill>
                          <a:effectLst/>
                          <a:latin typeface="+mn-lt"/>
                          <a:ea typeface="맑은 고딕" panose="020B0503020000020004" pitchFamily="50" charset="-127"/>
                        </a:rPr>
                        <a:t> </a:t>
                      </a:r>
                      <a:r>
                        <a:rPr lang="en-US" sz="1600" b="0" i="0" u="none" strike="noStrike" dirty="0">
                          <a:solidFill>
                            <a:srgbClr val="000000"/>
                          </a:solidFill>
                          <a:effectLst/>
                          <a:latin typeface="+mn-lt"/>
                          <a:ea typeface="맑은 고딕" panose="020B0503020000020004" pitchFamily="50" charset="-127"/>
                        </a:rPr>
                        <a:t>(30%)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dirty="0">
                          <a:solidFill>
                            <a:srgbClr val="000000"/>
                          </a:solidFill>
                          <a:effectLst/>
                          <a:latin typeface="+mn-lt"/>
                          <a:ea typeface="맑은 고딕" panose="020B0503020000020004" pitchFamily="50" charset="-127"/>
                        </a:rPr>
                        <a:t>PVI, mitral line, </a:t>
                      </a:r>
                      <a:endParaRPr lang="en-US" sz="1600" b="0" i="0" u="none" strike="noStrike" dirty="0" smtClean="0">
                        <a:solidFill>
                          <a:srgbClr val="000000"/>
                        </a:solidFill>
                        <a:effectLst/>
                        <a:latin typeface="+mn-lt"/>
                        <a:ea typeface="맑은 고딕" panose="020B0503020000020004" pitchFamily="50" charset="-127"/>
                      </a:endParaRPr>
                    </a:p>
                    <a:p>
                      <a:pPr algn="ctr" fontAlgn="b"/>
                      <a:r>
                        <a:rPr lang="en-US" sz="1600" b="0" i="0" u="none" strike="noStrike" dirty="0" smtClean="0">
                          <a:solidFill>
                            <a:srgbClr val="000000"/>
                          </a:solidFill>
                          <a:effectLst/>
                          <a:latin typeface="+mn-lt"/>
                          <a:ea typeface="맑은 고딕" panose="020B0503020000020004" pitchFamily="50" charset="-127"/>
                        </a:rPr>
                        <a:t>CTI</a:t>
                      </a:r>
                      <a:r>
                        <a:rPr lang="en-US" sz="1600" b="0" i="0" u="none" strike="noStrike" dirty="0">
                          <a:solidFill>
                            <a:srgbClr val="000000"/>
                          </a:solidFill>
                          <a:effectLst/>
                          <a:latin typeface="+mn-lt"/>
                          <a:ea typeface="맑은 고딕" panose="020B0503020000020004" pitchFamily="50" charset="-127"/>
                        </a:rPr>
                        <a:t>, SVC to IVC</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a:solidFill>
                            <a:srgbClr val="000000"/>
                          </a:solidFill>
                          <a:effectLst/>
                          <a:latin typeface="+mn-lt"/>
                          <a:ea typeface="맑은 고딕" panose="020B0503020000020004" pitchFamily="50" charset="-127"/>
                        </a:rPr>
                        <a:t>12 months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167941316"/>
                  </a:ext>
                </a:extLst>
              </a:tr>
              <a:tr h="580021">
                <a:tc>
                  <a:txBody>
                    <a:bodyPr/>
                    <a:lstStyle/>
                    <a:p>
                      <a:pPr algn="ctr" fontAlgn="b"/>
                      <a:r>
                        <a:rPr lang="en-US" sz="1600" b="0" i="0" u="none" strike="noStrike" dirty="0">
                          <a:solidFill>
                            <a:srgbClr val="000000"/>
                          </a:solidFill>
                          <a:effectLst/>
                          <a:latin typeface="+mn-lt"/>
                          <a:ea typeface="맑은 고딕" panose="020B0503020000020004" pitchFamily="50" charset="-127"/>
                        </a:rPr>
                        <a:t>EHJ 2006; 27: </a:t>
                      </a:r>
                      <a:r>
                        <a:rPr lang="en-US" sz="1600" b="0" i="0" u="none" strike="noStrike" dirty="0" smtClean="0">
                          <a:solidFill>
                            <a:srgbClr val="000000"/>
                          </a:solidFill>
                          <a:effectLst/>
                          <a:latin typeface="+mn-lt"/>
                          <a:ea typeface="맑은 고딕" panose="020B0503020000020004" pitchFamily="50" charset="-127"/>
                        </a:rPr>
                        <a:t>216-221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600" b="0" i="0" u="none" strike="noStrike" dirty="0">
                          <a:solidFill>
                            <a:srgbClr val="000000"/>
                          </a:solidFill>
                          <a:effectLst/>
                          <a:latin typeface="+mn-lt"/>
                          <a:ea typeface="맑은 고딕" panose="020B0503020000020004" pitchFamily="50" charset="-127"/>
                        </a:rPr>
                        <a:t>2006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dirty="0">
                          <a:solidFill>
                            <a:srgbClr val="000000"/>
                          </a:solidFill>
                          <a:effectLst/>
                          <a:latin typeface="+mn-lt"/>
                          <a:ea typeface="맑은 고딕" panose="020B0503020000020004" pitchFamily="50" charset="-127"/>
                        </a:rPr>
                        <a:t>Randomized to </a:t>
                      </a:r>
                      <a:r>
                        <a:rPr lang="en-US" sz="1600" b="0" i="0" u="none" strike="noStrike" dirty="0" smtClean="0">
                          <a:solidFill>
                            <a:srgbClr val="000000"/>
                          </a:solidFill>
                          <a:effectLst/>
                          <a:latin typeface="+mn-lt"/>
                          <a:ea typeface="맑은 고딕" panose="020B0503020000020004" pitchFamily="50" charset="-127"/>
                        </a:rPr>
                        <a:t>RF  </a:t>
                      </a:r>
                      <a:r>
                        <a:rPr lang="en-US" sz="1600" b="0" i="0" u="none" strike="noStrike" dirty="0">
                          <a:solidFill>
                            <a:srgbClr val="000000"/>
                          </a:solidFill>
                          <a:effectLst/>
                          <a:latin typeface="+mn-lt"/>
                          <a:ea typeface="맑은 고딕" panose="020B0503020000020004" pitchFamily="50" charset="-127"/>
                        </a:rPr>
                        <a:t>ablation or drug, </a:t>
                      </a:r>
                      <a:r>
                        <a:rPr lang="en-US" sz="1600" b="0" i="0" u="none" strike="noStrike" dirty="0" smtClean="0">
                          <a:solidFill>
                            <a:srgbClr val="000000"/>
                          </a:solidFill>
                          <a:effectLst/>
                          <a:latin typeface="+mn-lt"/>
                          <a:ea typeface="맑은 고딕" panose="020B0503020000020004" pitchFamily="50" charset="-127"/>
                        </a:rPr>
                        <a:t>    multicenter</a:t>
                      </a:r>
                      <a:endParaRPr lang="en-US" sz="1600" b="0" i="0" u="none" strike="noStrike" dirty="0">
                        <a:solidFill>
                          <a:srgbClr val="000000"/>
                        </a:solidFill>
                        <a:effectLst/>
                        <a:latin typeface="+mn-lt"/>
                        <a:ea typeface="맑은 고딕" panose="020B0503020000020004" pitchFamily="50" charset="-127"/>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600" b="0" i="0" u="none" strike="noStrike">
                          <a:solidFill>
                            <a:srgbClr val="000000"/>
                          </a:solidFill>
                          <a:effectLst/>
                          <a:latin typeface="+mn-lt"/>
                          <a:ea typeface="맑은 고딕" panose="020B0503020000020004" pitchFamily="50" charset="-127"/>
                        </a:rPr>
                        <a:t>137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dirty="0" smtClean="0">
                          <a:solidFill>
                            <a:srgbClr val="000000"/>
                          </a:solidFill>
                          <a:effectLst/>
                          <a:latin typeface="+mn-lt"/>
                          <a:ea typeface="맑은 고딕" panose="020B0503020000020004" pitchFamily="50" charset="-127"/>
                        </a:rPr>
                        <a:t>Paroxysmal</a:t>
                      </a:r>
                    </a:p>
                    <a:p>
                      <a:pPr algn="ctr" fontAlgn="b"/>
                      <a:r>
                        <a:rPr lang="en-US" sz="1600" b="0" i="0" u="none" strike="noStrike" dirty="0" smtClean="0">
                          <a:solidFill>
                            <a:srgbClr val="000000"/>
                          </a:solidFill>
                          <a:effectLst/>
                          <a:latin typeface="+mn-lt"/>
                          <a:ea typeface="맑은 고딕" panose="020B0503020000020004" pitchFamily="50" charset="-127"/>
                        </a:rPr>
                        <a:t> </a:t>
                      </a:r>
                      <a:r>
                        <a:rPr lang="en-US" sz="1600" b="0" i="0" u="none" strike="noStrike" dirty="0">
                          <a:solidFill>
                            <a:srgbClr val="000000"/>
                          </a:solidFill>
                          <a:effectLst/>
                          <a:latin typeface="+mn-lt"/>
                          <a:ea typeface="맑은 고딕" panose="020B0503020000020004" pitchFamily="50" charset="-127"/>
                        </a:rPr>
                        <a:t>(67%), </a:t>
                      </a:r>
                      <a:endParaRPr lang="en-US" sz="1600" b="0" i="0" u="none" strike="noStrike" dirty="0" smtClean="0">
                        <a:solidFill>
                          <a:srgbClr val="000000"/>
                        </a:solidFill>
                        <a:effectLst/>
                        <a:latin typeface="+mn-lt"/>
                        <a:ea typeface="맑은 고딕" panose="020B0503020000020004" pitchFamily="50" charset="-127"/>
                      </a:endParaRPr>
                    </a:p>
                    <a:p>
                      <a:pPr algn="ctr" fontAlgn="b"/>
                      <a:r>
                        <a:rPr lang="en-US" sz="1600" b="0" i="0" u="none" strike="noStrike" dirty="0" smtClean="0">
                          <a:solidFill>
                            <a:srgbClr val="000000"/>
                          </a:solidFill>
                          <a:effectLst/>
                          <a:latin typeface="+mn-lt"/>
                          <a:ea typeface="맑은 고딕" panose="020B0503020000020004" pitchFamily="50" charset="-127"/>
                        </a:rPr>
                        <a:t>Persistent </a:t>
                      </a:r>
                    </a:p>
                    <a:p>
                      <a:pPr algn="ctr" fontAlgn="b"/>
                      <a:r>
                        <a:rPr lang="en-US" sz="1600" b="0" i="0" u="none" strike="noStrike" dirty="0" smtClean="0">
                          <a:solidFill>
                            <a:srgbClr val="000000"/>
                          </a:solidFill>
                          <a:effectLst/>
                          <a:latin typeface="+mn-lt"/>
                          <a:ea typeface="맑은 고딕" panose="020B0503020000020004" pitchFamily="50" charset="-127"/>
                        </a:rPr>
                        <a:t>(</a:t>
                      </a:r>
                      <a:r>
                        <a:rPr lang="en-US" sz="1600" b="0" i="0" u="none" strike="noStrike" dirty="0">
                          <a:solidFill>
                            <a:srgbClr val="000000"/>
                          </a:solidFill>
                          <a:effectLst/>
                          <a:latin typeface="+mn-lt"/>
                          <a:ea typeface="맑은 고딕" panose="020B0503020000020004" pitchFamily="50" charset="-127"/>
                        </a:rPr>
                        <a:t>33%)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dirty="0">
                          <a:solidFill>
                            <a:srgbClr val="000000"/>
                          </a:solidFill>
                          <a:effectLst/>
                          <a:latin typeface="+mn-lt"/>
                          <a:ea typeface="맑은 고딕" panose="020B0503020000020004" pitchFamily="50" charset="-127"/>
                        </a:rPr>
                        <a:t>PVI, mitral line, </a:t>
                      </a:r>
                      <a:endParaRPr lang="en-US" sz="1600" b="0" i="0" u="none" strike="noStrike" dirty="0" smtClean="0">
                        <a:solidFill>
                          <a:srgbClr val="000000"/>
                        </a:solidFill>
                        <a:effectLst/>
                        <a:latin typeface="+mn-lt"/>
                        <a:ea typeface="맑은 고딕" panose="020B0503020000020004" pitchFamily="50" charset="-127"/>
                      </a:endParaRPr>
                    </a:p>
                    <a:p>
                      <a:pPr algn="ctr" fontAlgn="b"/>
                      <a:r>
                        <a:rPr lang="en-US" sz="1600" b="0" i="0" u="none" strike="noStrike" dirty="0" smtClean="0">
                          <a:solidFill>
                            <a:srgbClr val="000000"/>
                          </a:solidFill>
                          <a:effectLst/>
                          <a:latin typeface="+mn-lt"/>
                          <a:ea typeface="맑은 고딕" panose="020B0503020000020004" pitchFamily="50" charset="-127"/>
                        </a:rPr>
                        <a:t>CTI</a:t>
                      </a:r>
                      <a:endParaRPr lang="en-US" sz="1600" b="0" i="0" u="none" strike="noStrike" dirty="0">
                        <a:solidFill>
                          <a:srgbClr val="000000"/>
                        </a:solidFill>
                        <a:effectLst/>
                        <a:latin typeface="+mn-lt"/>
                        <a:ea typeface="맑은 고딕" panose="020B0503020000020004" pitchFamily="50" charset="-127"/>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dirty="0">
                          <a:solidFill>
                            <a:srgbClr val="000000"/>
                          </a:solidFill>
                          <a:effectLst/>
                          <a:latin typeface="+mn-lt"/>
                          <a:ea typeface="맑은 고딕" panose="020B0503020000020004" pitchFamily="50" charset="-127"/>
                        </a:rPr>
                        <a:t>12 months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3046284270"/>
                  </a:ext>
                </a:extLst>
              </a:tr>
              <a:tr h="978136">
                <a:tc>
                  <a:txBody>
                    <a:bodyPr/>
                    <a:lstStyle/>
                    <a:p>
                      <a:pPr algn="ctr" fontAlgn="b"/>
                      <a:r>
                        <a:rPr lang="en-US" sz="1600" b="0" i="0" u="none" strike="noStrike" dirty="0">
                          <a:solidFill>
                            <a:srgbClr val="000000"/>
                          </a:solidFill>
                          <a:effectLst/>
                          <a:latin typeface="+mn-lt"/>
                          <a:ea typeface="맑은 고딕" panose="020B0503020000020004" pitchFamily="50" charset="-127"/>
                        </a:rPr>
                        <a:t>JCVEP 2009, 20: </a:t>
                      </a:r>
                      <a:r>
                        <a:rPr lang="en-US" sz="1600" b="0" i="0" u="none" strike="noStrike" dirty="0" smtClean="0">
                          <a:solidFill>
                            <a:srgbClr val="000000"/>
                          </a:solidFill>
                          <a:effectLst/>
                          <a:latin typeface="+mn-lt"/>
                          <a:ea typeface="맑은 고딕" panose="020B0503020000020004" pitchFamily="50" charset="-127"/>
                        </a:rPr>
                        <a:t>22-28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600" b="0" i="0" u="none" strike="noStrike">
                          <a:solidFill>
                            <a:srgbClr val="000000"/>
                          </a:solidFill>
                          <a:effectLst/>
                          <a:latin typeface="+mn-lt"/>
                          <a:ea typeface="맑은 고딕" panose="020B0503020000020004" pitchFamily="50" charset="-127"/>
                        </a:rPr>
                        <a:t>2009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dirty="0">
                          <a:solidFill>
                            <a:srgbClr val="000000"/>
                          </a:solidFill>
                          <a:effectLst/>
                          <a:latin typeface="+mn-lt"/>
                          <a:ea typeface="맑은 고딕" panose="020B0503020000020004" pitchFamily="50" charset="-127"/>
                        </a:rPr>
                        <a:t>Randomized to RF </a:t>
                      </a:r>
                      <a:r>
                        <a:rPr lang="en-US" sz="1600" b="0" i="0" u="none" strike="noStrike" dirty="0" smtClean="0">
                          <a:solidFill>
                            <a:srgbClr val="000000"/>
                          </a:solidFill>
                          <a:effectLst/>
                          <a:latin typeface="+mn-lt"/>
                          <a:ea typeface="맑은 고딕" panose="020B0503020000020004" pitchFamily="50" charset="-127"/>
                        </a:rPr>
                        <a:t>  ablation </a:t>
                      </a:r>
                      <a:r>
                        <a:rPr lang="en-US" sz="1600" b="0" i="0" u="none" strike="noStrike" dirty="0">
                          <a:solidFill>
                            <a:srgbClr val="000000"/>
                          </a:solidFill>
                          <a:effectLst/>
                          <a:latin typeface="+mn-lt"/>
                          <a:ea typeface="맑은 고딕" panose="020B0503020000020004" pitchFamily="50" charset="-127"/>
                        </a:rPr>
                        <a:t>or drug, </a:t>
                      </a:r>
                      <a:r>
                        <a:rPr lang="en-US" sz="1600" b="0" i="0" u="none" strike="noStrike" dirty="0" smtClean="0">
                          <a:solidFill>
                            <a:srgbClr val="000000"/>
                          </a:solidFill>
                          <a:effectLst/>
                          <a:latin typeface="+mn-lt"/>
                          <a:ea typeface="맑은 고딕" panose="020B0503020000020004" pitchFamily="50" charset="-127"/>
                        </a:rPr>
                        <a:t>    multicenter</a:t>
                      </a:r>
                      <a:endParaRPr lang="en-US" sz="1600" b="0" i="0" u="none" strike="noStrike" dirty="0">
                        <a:solidFill>
                          <a:srgbClr val="000000"/>
                        </a:solidFill>
                        <a:effectLst/>
                        <a:latin typeface="+mn-lt"/>
                        <a:ea typeface="맑은 고딕" panose="020B0503020000020004" pitchFamily="50" charset="-127"/>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600" b="0" i="0" u="none" strike="noStrike" dirty="0">
                          <a:solidFill>
                            <a:srgbClr val="000000"/>
                          </a:solidFill>
                          <a:effectLst/>
                          <a:latin typeface="+mn-lt"/>
                          <a:ea typeface="맑은 고딕" panose="020B0503020000020004" pitchFamily="50" charset="-127"/>
                        </a:rPr>
                        <a:t>70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dirty="0" smtClean="0">
                          <a:solidFill>
                            <a:srgbClr val="000000"/>
                          </a:solidFill>
                          <a:effectLst/>
                          <a:latin typeface="+mn-lt"/>
                          <a:ea typeface="맑은 고딕" panose="020B0503020000020004" pitchFamily="50" charset="-127"/>
                        </a:rPr>
                        <a:t>Paroxysmal</a:t>
                      </a:r>
                    </a:p>
                    <a:p>
                      <a:pPr algn="ctr" fontAlgn="b"/>
                      <a:r>
                        <a:rPr lang="en-US" sz="1600" b="0" i="0" u="none" strike="noStrike" dirty="0" smtClean="0">
                          <a:solidFill>
                            <a:srgbClr val="000000"/>
                          </a:solidFill>
                          <a:effectLst/>
                          <a:latin typeface="+mn-lt"/>
                          <a:ea typeface="맑은 고딕" panose="020B0503020000020004" pitchFamily="50" charset="-127"/>
                        </a:rPr>
                        <a:t> </a:t>
                      </a:r>
                      <a:r>
                        <a:rPr lang="en-US" sz="1600" b="0" i="0" u="none" strike="noStrike" dirty="0">
                          <a:solidFill>
                            <a:srgbClr val="000000"/>
                          </a:solidFill>
                          <a:effectLst/>
                          <a:latin typeface="+mn-lt"/>
                          <a:ea typeface="맑은 고딕" panose="020B0503020000020004" pitchFamily="50" charset="-127"/>
                        </a:rPr>
                        <a:t>(41%), </a:t>
                      </a:r>
                      <a:endParaRPr lang="en-US" sz="1600" b="0" i="0" u="none" strike="noStrike" dirty="0" smtClean="0">
                        <a:solidFill>
                          <a:srgbClr val="000000"/>
                        </a:solidFill>
                        <a:effectLst/>
                        <a:latin typeface="+mn-lt"/>
                        <a:ea typeface="맑은 고딕" panose="020B0503020000020004" pitchFamily="50" charset="-127"/>
                      </a:endParaRPr>
                    </a:p>
                    <a:p>
                      <a:pPr algn="ctr" fontAlgn="b"/>
                      <a:r>
                        <a:rPr lang="en-US" sz="1600" b="0" i="0" u="none" strike="noStrike" dirty="0" smtClean="0">
                          <a:solidFill>
                            <a:srgbClr val="000000"/>
                          </a:solidFill>
                          <a:effectLst/>
                          <a:latin typeface="+mn-lt"/>
                          <a:ea typeface="맑은 고딕" panose="020B0503020000020004" pitchFamily="50" charset="-127"/>
                        </a:rPr>
                        <a:t>Persistent</a:t>
                      </a:r>
                    </a:p>
                    <a:p>
                      <a:pPr algn="ctr" fontAlgn="b"/>
                      <a:r>
                        <a:rPr lang="en-US" sz="1600" b="0" i="0" u="none" strike="noStrike" dirty="0" smtClean="0">
                          <a:solidFill>
                            <a:srgbClr val="000000"/>
                          </a:solidFill>
                          <a:effectLst/>
                          <a:latin typeface="+mn-lt"/>
                          <a:ea typeface="맑은 고딕" panose="020B0503020000020004" pitchFamily="50" charset="-127"/>
                        </a:rPr>
                        <a:t> </a:t>
                      </a:r>
                      <a:r>
                        <a:rPr lang="en-US" sz="1600" b="0" i="0" u="none" strike="noStrike" dirty="0">
                          <a:solidFill>
                            <a:srgbClr val="000000"/>
                          </a:solidFill>
                          <a:effectLst/>
                          <a:latin typeface="+mn-lt"/>
                          <a:ea typeface="맑은 고딕" panose="020B0503020000020004" pitchFamily="50" charset="-127"/>
                        </a:rPr>
                        <a:t>(59%) &amp; </a:t>
                      </a:r>
                      <a:endParaRPr lang="en-US" sz="1600" b="0" i="0" u="none" strike="noStrike" dirty="0" smtClean="0">
                        <a:solidFill>
                          <a:srgbClr val="000000"/>
                        </a:solidFill>
                        <a:effectLst/>
                        <a:latin typeface="+mn-lt"/>
                        <a:ea typeface="맑은 고딕" panose="020B0503020000020004" pitchFamily="50" charset="-127"/>
                      </a:endParaRPr>
                    </a:p>
                    <a:p>
                      <a:pPr algn="ctr" fontAlgn="b"/>
                      <a:r>
                        <a:rPr lang="en-US" sz="1600" b="0" i="0" u="none" strike="noStrike" dirty="0" smtClean="0">
                          <a:solidFill>
                            <a:srgbClr val="000000"/>
                          </a:solidFill>
                          <a:effectLst/>
                          <a:latin typeface="+mn-lt"/>
                          <a:ea typeface="맑은 고딕" panose="020B0503020000020004" pitchFamily="50" charset="-127"/>
                        </a:rPr>
                        <a:t>Type </a:t>
                      </a:r>
                      <a:r>
                        <a:rPr lang="en-US" sz="1600" b="0" i="0" u="none" strike="noStrike" dirty="0">
                          <a:solidFill>
                            <a:srgbClr val="000000"/>
                          </a:solidFill>
                          <a:effectLst/>
                          <a:latin typeface="+mn-lt"/>
                          <a:ea typeface="맑은 고딕" panose="020B0503020000020004" pitchFamily="50" charset="-127"/>
                        </a:rPr>
                        <a:t>2 DM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dirty="0">
                          <a:solidFill>
                            <a:srgbClr val="000000"/>
                          </a:solidFill>
                          <a:effectLst/>
                          <a:latin typeface="+mn-lt"/>
                          <a:ea typeface="맑은 고딕" panose="020B0503020000020004" pitchFamily="50" charset="-127"/>
                        </a:rPr>
                        <a:t>PVI, CTI, optional </a:t>
                      </a:r>
                      <a:r>
                        <a:rPr lang="en-US" sz="1600" b="0" i="0" u="none" strike="noStrike" dirty="0" smtClean="0">
                          <a:solidFill>
                            <a:srgbClr val="000000"/>
                          </a:solidFill>
                          <a:effectLst/>
                          <a:latin typeface="+mn-lt"/>
                          <a:ea typeface="맑은 고딕" panose="020B0503020000020004" pitchFamily="50" charset="-127"/>
                        </a:rPr>
                        <a:t>mitral </a:t>
                      </a:r>
                      <a:r>
                        <a:rPr lang="en-US" sz="1600" b="0" i="0" u="none" strike="noStrike" dirty="0">
                          <a:solidFill>
                            <a:srgbClr val="000000"/>
                          </a:solidFill>
                          <a:effectLst/>
                          <a:latin typeface="+mn-lt"/>
                          <a:ea typeface="맑은 고딕" panose="020B0503020000020004" pitchFamily="50" charset="-127"/>
                        </a:rPr>
                        <a:t>line </a:t>
                      </a:r>
                      <a:endParaRPr lang="en-US" sz="1600" b="0" i="0" u="none" strike="noStrike" dirty="0" smtClean="0">
                        <a:solidFill>
                          <a:srgbClr val="000000"/>
                        </a:solidFill>
                        <a:effectLst/>
                        <a:latin typeface="+mn-lt"/>
                        <a:ea typeface="맑은 고딕" panose="020B0503020000020004" pitchFamily="50" charset="-127"/>
                      </a:endParaRPr>
                    </a:p>
                    <a:p>
                      <a:pPr algn="ctr" fontAlgn="b"/>
                      <a:r>
                        <a:rPr lang="en-US" sz="1600" b="0" i="0" u="none" strike="noStrike" dirty="0" smtClean="0">
                          <a:solidFill>
                            <a:srgbClr val="000000"/>
                          </a:solidFill>
                          <a:effectLst/>
                          <a:latin typeface="+mn-lt"/>
                          <a:ea typeface="맑은 고딕" panose="020B0503020000020004" pitchFamily="50" charset="-127"/>
                        </a:rPr>
                        <a:t>and</a:t>
                      </a:r>
                    </a:p>
                    <a:p>
                      <a:pPr algn="ctr" fontAlgn="b"/>
                      <a:r>
                        <a:rPr lang="en-US" sz="1600" b="0" i="0" u="none" strike="noStrike" dirty="0" smtClean="0">
                          <a:solidFill>
                            <a:srgbClr val="000000"/>
                          </a:solidFill>
                          <a:effectLst/>
                          <a:latin typeface="+mn-lt"/>
                          <a:ea typeface="맑은 고딕" panose="020B0503020000020004" pitchFamily="50" charset="-127"/>
                        </a:rPr>
                        <a:t> </a:t>
                      </a:r>
                      <a:r>
                        <a:rPr lang="en-US" sz="1600" b="0" i="0" u="none" strike="noStrike" dirty="0">
                          <a:solidFill>
                            <a:srgbClr val="000000"/>
                          </a:solidFill>
                          <a:effectLst/>
                          <a:latin typeface="+mn-lt"/>
                          <a:ea typeface="맑은 고딕" panose="020B0503020000020004" pitchFamily="50" charset="-127"/>
                        </a:rPr>
                        <a:t>roof line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dirty="0">
                          <a:solidFill>
                            <a:srgbClr val="000000"/>
                          </a:solidFill>
                          <a:effectLst/>
                          <a:latin typeface="+mn-lt"/>
                          <a:ea typeface="맑은 고딕" panose="020B0503020000020004" pitchFamily="50" charset="-127"/>
                        </a:rPr>
                        <a:t>12 months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3550218237"/>
                  </a:ext>
                </a:extLst>
              </a:tr>
            </a:tbl>
          </a:graphicData>
        </a:graphic>
      </p:graphicFrame>
      <p:graphicFrame>
        <p:nvGraphicFramePr>
          <p:cNvPr id="3" name="표 2"/>
          <p:cNvGraphicFramePr>
            <a:graphicFrameLocks noGrp="1"/>
          </p:cNvGraphicFramePr>
          <p:nvPr>
            <p:extLst>
              <p:ext uri="{D42A27DB-BD31-4B8C-83A1-F6EECF244321}">
                <p14:modId xmlns:p14="http://schemas.microsoft.com/office/powerpoint/2010/main" val="547237376"/>
              </p:ext>
            </p:extLst>
          </p:nvPr>
        </p:nvGraphicFramePr>
        <p:xfrm>
          <a:off x="2267744" y="2036134"/>
          <a:ext cx="6768752" cy="3769130"/>
        </p:xfrm>
        <a:graphic>
          <a:graphicData uri="http://schemas.openxmlformats.org/drawingml/2006/table">
            <a:tbl>
              <a:tblPr firstRow="1" firstCol="1" bandRow="1">
                <a:tableStyleId>{69CF1AB2-1976-4502-BF36-3FF5EA218861}</a:tableStyleId>
              </a:tblPr>
              <a:tblGrid>
                <a:gridCol w="2440274">
                  <a:extLst>
                    <a:ext uri="{9D8B030D-6E8A-4147-A177-3AD203B41FA5}">
                      <a16:colId xmlns="" xmlns:a16="http://schemas.microsoft.com/office/drawing/2014/main" val="2410842600"/>
                    </a:ext>
                  </a:extLst>
                </a:gridCol>
                <a:gridCol w="976108">
                  <a:extLst>
                    <a:ext uri="{9D8B030D-6E8A-4147-A177-3AD203B41FA5}">
                      <a16:colId xmlns="" xmlns:a16="http://schemas.microsoft.com/office/drawing/2014/main" val="65472466"/>
                    </a:ext>
                  </a:extLst>
                </a:gridCol>
                <a:gridCol w="832090">
                  <a:extLst>
                    <a:ext uri="{9D8B030D-6E8A-4147-A177-3AD203B41FA5}">
                      <a16:colId xmlns="" xmlns:a16="http://schemas.microsoft.com/office/drawing/2014/main" val="2311367198"/>
                    </a:ext>
                  </a:extLst>
                </a:gridCol>
                <a:gridCol w="720080">
                  <a:extLst>
                    <a:ext uri="{9D8B030D-6E8A-4147-A177-3AD203B41FA5}">
                      <a16:colId xmlns="" xmlns:a16="http://schemas.microsoft.com/office/drawing/2014/main" val="3179565229"/>
                    </a:ext>
                  </a:extLst>
                </a:gridCol>
                <a:gridCol w="936104">
                  <a:extLst>
                    <a:ext uri="{9D8B030D-6E8A-4147-A177-3AD203B41FA5}">
                      <a16:colId xmlns="" xmlns:a16="http://schemas.microsoft.com/office/drawing/2014/main" val="2930872420"/>
                    </a:ext>
                  </a:extLst>
                </a:gridCol>
                <a:gridCol w="864096">
                  <a:extLst>
                    <a:ext uri="{9D8B030D-6E8A-4147-A177-3AD203B41FA5}">
                      <a16:colId xmlns="" xmlns:a16="http://schemas.microsoft.com/office/drawing/2014/main" val="2579354946"/>
                    </a:ext>
                  </a:extLst>
                </a:gridCol>
              </a:tblGrid>
              <a:tr h="516319">
                <a:tc>
                  <a:txBody>
                    <a:bodyPr/>
                    <a:lstStyle/>
                    <a:p>
                      <a:pPr algn="ctr" fontAlgn="b"/>
                      <a:r>
                        <a:rPr lang="en-US" sz="1800" b="1" i="0" u="none" strike="noStrike" dirty="0">
                          <a:solidFill>
                            <a:schemeClr val="bg1"/>
                          </a:solidFill>
                          <a:effectLst/>
                          <a:latin typeface="+mn-lt"/>
                          <a:ea typeface="맑은 고딕" panose="020B0503020000020004" pitchFamily="50" charset="-127"/>
                        </a:rPr>
                        <a:t>Effectiveness endpoint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tc>
                  <a:txBody>
                    <a:bodyPr/>
                    <a:lstStyle/>
                    <a:p>
                      <a:pPr algn="ctr" fontAlgn="b"/>
                      <a:r>
                        <a:rPr lang="en-US" sz="1800" b="1" i="0" u="none" strike="noStrike" dirty="0" smtClean="0">
                          <a:solidFill>
                            <a:schemeClr val="bg1"/>
                          </a:solidFill>
                          <a:effectLst/>
                          <a:latin typeface="+mn-lt"/>
                          <a:ea typeface="맑은 고딕" panose="020B0503020000020004" pitchFamily="50" charset="-127"/>
                        </a:rPr>
                        <a:t>Ablation</a:t>
                      </a:r>
                    </a:p>
                    <a:p>
                      <a:pPr algn="ctr" fontAlgn="b"/>
                      <a:r>
                        <a:rPr lang="en-US" sz="1800" b="1" i="0" u="none" strike="noStrike" dirty="0" smtClean="0">
                          <a:solidFill>
                            <a:schemeClr val="bg1"/>
                          </a:solidFill>
                          <a:effectLst/>
                          <a:latin typeface="+mn-lt"/>
                          <a:ea typeface="맑은 고딕" panose="020B0503020000020004" pitchFamily="50" charset="-127"/>
                        </a:rPr>
                        <a:t> </a:t>
                      </a:r>
                      <a:r>
                        <a:rPr lang="en-US" sz="1800" b="1" i="0" u="none" strike="noStrike" dirty="0">
                          <a:solidFill>
                            <a:schemeClr val="bg1"/>
                          </a:solidFill>
                          <a:effectLst/>
                          <a:latin typeface="+mn-lt"/>
                          <a:ea typeface="맑은 고딕" panose="020B0503020000020004" pitchFamily="50" charset="-127"/>
                        </a:rPr>
                        <a:t>success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tc>
                  <a:txBody>
                    <a:bodyPr/>
                    <a:lstStyle/>
                    <a:p>
                      <a:pPr algn="ctr" fontAlgn="b"/>
                      <a:r>
                        <a:rPr lang="en-US" sz="1100" b="1" i="0" u="none" strike="noStrike" dirty="0" smtClean="0">
                          <a:solidFill>
                            <a:schemeClr val="bg1"/>
                          </a:solidFill>
                          <a:effectLst/>
                          <a:latin typeface="+mn-lt"/>
                          <a:ea typeface="맑은 고딕" panose="020B0503020000020004" pitchFamily="50" charset="-127"/>
                        </a:rPr>
                        <a:t>Drug/Control</a:t>
                      </a:r>
                    </a:p>
                    <a:p>
                      <a:pPr algn="ctr" fontAlgn="b"/>
                      <a:r>
                        <a:rPr lang="en-US" sz="1800" b="1" i="0" u="none" strike="noStrike" dirty="0" smtClean="0">
                          <a:solidFill>
                            <a:schemeClr val="bg1"/>
                          </a:solidFill>
                          <a:effectLst/>
                          <a:latin typeface="+mn-lt"/>
                          <a:ea typeface="맑은 고딕" panose="020B0503020000020004" pitchFamily="50" charset="-127"/>
                        </a:rPr>
                        <a:t> </a:t>
                      </a:r>
                      <a:r>
                        <a:rPr lang="en-US" sz="1800" b="1" i="0" u="none" strike="noStrike" dirty="0">
                          <a:solidFill>
                            <a:schemeClr val="bg1"/>
                          </a:solidFill>
                          <a:effectLst/>
                          <a:latin typeface="+mn-lt"/>
                          <a:ea typeface="맑은 고딕" panose="020B0503020000020004" pitchFamily="50" charset="-127"/>
                        </a:rPr>
                        <a:t>success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tc>
                  <a:txBody>
                    <a:bodyPr/>
                    <a:lstStyle/>
                    <a:p>
                      <a:pPr algn="ctr" fontAlgn="b"/>
                      <a:r>
                        <a:rPr lang="en-US" sz="1800" b="1" i="0" u="none" strike="noStrike" dirty="0" smtClean="0">
                          <a:solidFill>
                            <a:schemeClr val="bg1"/>
                          </a:solidFill>
                          <a:effectLst/>
                          <a:latin typeface="+mn-lt"/>
                          <a:ea typeface="맑은 고딕" panose="020B0503020000020004" pitchFamily="50" charset="-127"/>
                        </a:rPr>
                        <a:t>P</a:t>
                      </a:r>
                      <a:endParaRPr lang="en-US" sz="1800" b="1" i="0" u="none" strike="noStrike" dirty="0">
                        <a:solidFill>
                          <a:schemeClr val="bg1"/>
                        </a:solidFill>
                        <a:effectLst/>
                        <a:latin typeface="+mn-lt"/>
                        <a:ea typeface="맑은 고딕" panose="020B0503020000020004" pitchFamily="50" charset="-127"/>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tc>
                  <a:txBody>
                    <a:bodyPr/>
                    <a:lstStyle/>
                    <a:p>
                      <a:pPr algn="ctr" fontAlgn="b"/>
                      <a:r>
                        <a:rPr lang="en-US" sz="1800" b="1" i="0" u="none" strike="noStrike" dirty="0">
                          <a:solidFill>
                            <a:schemeClr val="bg1"/>
                          </a:solidFill>
                          <a:effectLst/>
                          <a:latin typeface="+mn-lt"/>
                          <a:ea typeface="맑은 고딕" panose="020B0503020000020004" pitchFamily="50" charset="-127"/>
                        </a:rPr>
                        <a:t>Ablation </a:t>
                      </a:r>
                      <a:endParaRPr lang="en-US" sz="1800" b="1" i="0" u="none" strike="noStrike" dirty="0" smtClean="0">
                        <a:solidFill>
                          <a:schemeClr val="bg1"/>
                        </a:solidFill>
                        <a:effectLst/>
                        <a:latin typeface="+mn-lt"/>
                        <a:ea typeface="맑은 고딕" panose="020B0503020000020004" pitchFamily="50" charset="-127"/>
                      </a:endParaRPr>
                    </a:p>
                    <a:p>
                      <a:pPr algn="ctr" fontAlgn="b"/>
                      <a:r>
                        <a:rPr lang="en-US" sz="1800" b="1" i="0" u="none" strike="noStrike" dirty="0" err="1" smtClean="0">
                          <a:solidFill>
                            <a:schemeClr val="bg1"/>
                          </a:solidFill>
                          <a:effectLst/>
                          <a:latin typeface="+mn-lt"/>
                          <a:ea typeface="맑은 고딕" panose="020B0503020000020004" pitchFamily="50" charset="-127"/>
                        </a:rPr>
                        <a:t>Cxs</a:t>
                      </a:r>
                      <a:endParaRPr lang="en-US" sz="1800" b="1" i="0" u="none" strike="noStrike" dirty="0">
                        <a:solidFill>
                          <a:schemeClr val="bg1"/>
                        </a:solidFill>
                        <a:effectLst/>
                        <a:latin typeface="+mn-lt"/>
                        <a:ea typeface="맑은 고딕" panose="020B0503020000020004" pitchFamily="50" charset="-127"/>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tc>
                  <a:txBody>
                    <a:bodyPr/>
                    <a:lstStyle/>
                    <a:p>
                      <a:pPr algn="ctr" fontAlgn="b"/>
                      <a:r>
                        <a:rPr lang="en-US" sz="1100" b="1" i="0" u="none" strike="noStrike" dirty="0" smtClean="0">
                          <a:solidFill>
                            <a:schemeClr val="bg1"/>
                          </a:solidFill>
                          <a:effectLst/>
                          <a:latin typeface="+mn-lt"/>
                          <a:ea typeface="맑은 고딕" panose="020B0503020000020004" pitchFamily="50" charset="-127"/>
                        </a:rPr>
                        <a:t>Drug/Control</a:t>
                      </a:r>
                      <a:r>
                        <a:rPr lang="en-US" sz="1800" b="1" i="0" u="none" strike="noStrike" dirty="0" smtClean="0">
                          <a:solidFill>
                            <a:schemeClr val="bg1"/>
                          </a:solidFill>
                          <a:effectLst/>
                          <a:latin typeface="+mn-lt"/>
                          <a:ea typeface="맑은 고딕" panose="020B0503020000020004" pitchFamily="50" charset="-127"/>
                        </a:rPr>
                        <a:t> </a:t>
                      </a:r>
                    </a:p>
                    <a:p>
                      <a:pPr algn="ctr" fontAlgn="b"/>
                      <a:r>
                        <a:rPr lang="en-US" sz="1800" b="1" i="0" u="none" strike="noStrike" dirty="0" err="1" smtClean="0">
                          <a:solidFill>
                            <a:schemeClr val="bg1"/>
                          </a:solidFill>
                          <a:effectLst/>
                          <a:latin typeface="+mn-lt"/>
                          <a:ea typeface="맑은 고딕" panose="020B0503020000020004" pitchFamily="50" charset="-127"/>
                        </a:rPr>
                        <a:t>Cxs</a:t>
                      </a:r>
                      <a:endParaRPr lang="en-US" sz="1800" b="1" i="0" u="none" strike="noStrike" dirty="0">
                        <a:solidFill>
                          <a:schemeClr val="bg1"/>
                        </a:solidFill>
                        <a:effectLst/>
                        <a:latin typeface="+mn-lt"/>
                        <a:ea typeface="맑은 고딕" panose="020B0503020000020004" pitchFamily="50" charset="-127"/>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extLst>
                  <a:ext uri="{0D108BD9-81ED-4DB2-BD59-A6C34878D82A}">
                    <a16:rowId xmlns="" xmlns:a16="http://schemas.microsoft.com/office/drawing/2014/main" val="3953533501"/>
                  </a:ext>
                </a:extLst>
              </a:tr>
              <a:tr h="954003">
                <a:tc>
                  <a:txBody>
                    <a:bodyPr/>
                    <a:lstStyle/>
                    <a:p>
                      <a:pPr algn="ctr" fontAlgn="b"/>
                      <a:r>
                        <a:rPr lang="en-US" sz="1600" b="0" i="0" u="none" strike="noStrike" dirty="0">
                          <a:solidFill>
                            <a:srgbClr val="000000"/>
                          </a:solidFill>
                          <a:effectLst/>
                          <a:latin typeface="+mn-lt"/>
                          <a:ea typeface="맑은 고딕" panose="020B0503020000020004" pitchFamily="50" charset="-127"/>
                        </a:rPr>
                        <a:t>Freedom from AF</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600" b="0" i="0" u="none" strike="noStrike" dirty="0">
                          <a:solidFill>
                            <a:srgbClr val="000000"/>
                          </a:solidFill>
                          <a:effectLst/>
                          <a:latin typeface="+mn-lt"/>
                          <a:ea typeface="맑은 고딕" panose="020B0503020000020004" pitchFamily="50" charset="-127"/>
                        </a:rPr>
                        <a:t>79%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600" b="0" i="0" u="none" strike="noStrike" dirty="0">
                          <a:solidFill>
                            <a:srgbClr val="000000"/>
                          </a:solidFill>
                          <a:effectLst/>
                          <a:latin typeface="+mn-lt"/>
                          <a:ea typeface="맑은 고딕" panose="020B0503020000020004" pitchFamily="50" charset="-127"/>
                        </a:rPr>
                        <a:t>40%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600" b="0" i="0" u="none" strike="noStrike" dirty="0">
                          <a:solidFill>
                            <a:srgbClr val="000000"/>
                          </a:solidFill>
                          <a:effectLst/>
                          <a:latin typeface="+mn-lt"/>
                          <a:ea typeface="맑은 고딕" panose="020B0503020000020004" pitchFamily="50" charset="-127"/>
                        </a:rPr>
                        <a:t>0.018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600" b="0" i="0" u="none" strike="noStrike" dirty="0">
                          <a:solidFill>
                            <a:srgbClr val="000000"/>
                          </a:solidFill>
                          <a:effectLst/>
                          <a:latin typeface="+mn-lt"/>
                          <a:ea typeface="맑은 고딕" panose="020B0503020000020004" pitchFamily="50" charset="-127"/>
                        </a:rPr>
                        <a:t>6.70%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600" b="0" i="0" u="none" strike="noStrike" dirty="0">
                          <a:solidFill>
                            <a:srgbClr val="000000"/>
                          </a:solidFill>
                          <a:effectLst/>
                          <a:latin typeface="+mn-lt"/>
                          <a:ea typeface="맑은 고딕" panose="020B0503020000020004" pitchFamily="50" charset="-127"/>
                        </a:rPr>
                        <a:t>47%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873555214"/>
                  </a:ext>
                </a:extLst>
              </a:tr>
              <a:tr h="1032826">
                <a:tc>
                  <a:txBody>
                    <a:bodyPr/>
                    <a:lstStyle/>
                    <a:p>
                      <a:pPr algn="ctr" fontAlgn="b"/>
                      <a:r>
                        <a:rPr lang="en-US" sz="1600" b="0" i="0" u="none" strike="noStrike" dirty="0">
                          <a:solidFill>
                            <a:srgbClr val="000000"/>
                          </a:solidFill>
                          <a:effectLst/>
                          <a:latin typeface="+mn-lt"/>
                          <a:ea typeface="맑은 고딕" panose="020B0503020000020004" pitchFamily="50" charset="-127"/>
                        </a:rPr>
                        <a:t>Freedom from </a:t>
                      </a:r>
                      <a:r>
                        <a:rPr lang="en-US" sz="1600" b="0" i="0" u="none" strike="noStrike" dirty="0" smtClean="0">
                          <a:solidFill>
                            <a:srgbClr val="000000"/>
                          </a:solidFill>
                          <a:effectLst/>
                          <a:latin typeface="+mn-lt"/>
                          <a:ea typeface="맑은 고딕" panose="020B0503020000020004" pitchFamily="50" charset="-127"/>
                        </a:rPr>
                        <a:t>AF,              flutter</a:t>
                      </a:r>
                      <a:r>
                        <a:rPr lang="en-US" sz="1600" b="0" i="0" u="none" strike="noStrike" dirty="0">
                          <a:solidFill>
                            <a:srgbClr val="000000"/>
                          </a:solidFill>
                          <a:effectLst/>
                          <a:latin typeface="+mn-lt"/>
                          <a:ea typeface="맑은 고딕" panose="020B0503020000020004" pitchFamily="50" charset="-127"/>
                        </a:rPr>
                        <a:t>, </a:t>
                      </a:r>
                      <a:r>
                        <a:rPr lang="en-US" sz="1600" b="0" i="0" u="none" strike="noStrike" dirty="0" smtClean="0">
                          <a:solidFill>
                            <a:srgbClr val="000000"/>
                          </a:solidFill>
                          <a:effectLst/>
                          <a:latin typeface="+mn-lt"/>
                          <a:ea typeface="맑은 고딕" panose="020B0503020000020004" pitchFamily="50" charset="-127"/>
                        </a:rPr>
                        <a:t>tachycardia</a:t>
                      </a:r>
                      <a:endParaRPr lang="en-US" sz="1600" b="0" i="0" u="none" strike="noStrike" dirty="0">
                        <a:solidFill>
                          <a:srgbClr val="000000"/>
                        </a:solidFill>
                        <a:effectLst/>
                        <a:latin typeface="+mn-lt"/>
                        <a:ea typeface="맑은 고딕" panose="020B0503020000020004" pitchFamily="50" charset="-127"/>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600" b="0" i="0" u="none" strike="noStrike" dirty="0">
                          <a:solidFill>
                            <a:srgbClr val="000000"/>
                          </a:solidFill>
                          <a:effectLst/>
                          <a:latin typeface="+mn-lt"/>
                          <a:ea typeface="맑은 고딕" panose="020B0503020000020004" pitchFamily="50" charset="-127"/>
                        </a:rPr>
                        <a:t>66%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600" b="0" i="0" u="none" strike="noStrike">
                          <a:solidFill>
                            <a:srgbClr val="000000"/>
                          </a:solidFill>
                          <a:effectLst/>
                          <a:latin typeface="+mn-lt"/>
                          <a:ea typeface="맑은 고딕" panose="020B0503020000020004" pitchFamily="50" charset="-127"/>
                        </a:rPr>
                        <a:t>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600" b="0" i="0" u="none" strike="noStrike">
                          <a:solidFill>
                            <a:srgbClr val="000000"/>
                          </a:solidFill>
                          <a:effectLst/>
                          <a:latin typeface="+mn-lt"/>
                          <a:ea typeface="맑은 고딕" panose="020B0503020000020004" pitchFamily="50" charset="-127"/>
                        </a:rPr>
                        <a:t>&lt; 0.001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600" b="0" i="0" u="none" strike="noStrike">
                          <a:solidFill>
                            <a:srgbClr val="000000"/>
                          </a:solidFill>
                          <a:effectLst/>
                          <a:latin typeface="+mn-lt"/>
                          <a:ea typeface="맑은 고딕" panose="020B0503020000020004" pitchFamily="50" charset="-127"/>
                        </a:rPr>
                        <a:t>4.40%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600" b="0" i="0" u="none" strike="noStrike" dirty="0">
                          <a:solidFill>
                            <a:srgbClr val="000000"/>
                          </a:solidFill>
                          <a:effectLst/>
                          <a:latin typeface="+mn-lt"/>
                          <a:ea typeface="맑은 고딕" panose="020B0503020000020004" pitchFamily="50" charset="-127"/>
                        </a:rPr>
                        <a:t>2.90%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2725968378"/>
                  </a:ext>
                </a:extLst>
              </a:tr>
              <a:tr h="1224136">
                <a:tc>
                  <a:txBody>
                    <a:bodyPr/>
                    <a:lstStyle/>
                    <a:p>
                      <a:pPr algn="ctr" fontAlgn="b"/>
                      <a:r>
                        <a:rPr lang="en-US" sz="1600" b="0" i="0" u="none" strike="noStrike" dirty="0">
                          <a:solidFill>
                            <a:srgbClr val="000000"/>
                          </a:solidFill>
                          <a:effectLst/>
                          <a:latin typeface="+mn-lt"/>
                          <a:ea typeface="맑은 고딕" panose="020B0503020000020004" pitchFamily="50" charset="-127"/>
                        </a:rPr>
                        <a:t>Freedom from AF and </a:t>
                      </a:r>
                      <a:endParaRPr lang="en-US" sz="1600" b="0" i="0" u="none" strike="noStrike" dirty="0" smtClean="0">
                        <a:solidFill>
                          <a:srgbClr val="000000"/>
                        </a:solidFill>
                        <a:effectLst/>
                        <a:latin typeface="+mn-lt"/>
                        <a:ea typeface="맑은 고딕" panose="020B0503020000020004" pitchFamily="50" charset="-127"/>
                      </a:endParaRPr>
                    </a:p>
                    <a:p>
                      <a:pPr algn="ctr" fontAlgn="b"/>
                      <a:r>
                        <a:rPr lang="en-US" sz="1600" b="0" i="0" u="none" strike="noStrike" dirty="0" smtClean="0">
                          <a:solidFill>
                            <a:srgbClr val="000000"/>
                          </a:solidFill>
                          <a:effectLst/>
                          <a:latin typeface="+mn-lt"/>
                          <a:ea typeface="맑은 고딕" panose="020B0503020000020004" pitchFamily="50" charset="-127"/>
                        </a:rPr>
                        <a:t>atypical </a:t>
                      </a:r>
                      <a:r>
                        <a:rPr lang="en-US" sz="1600" b="0" i="0" u="none" strike="noStrike" dirty="0">
                          <a:solidFill>
                            <a:srgbClr val="000000"/>
                          </a:solidFill>
                          <a:effectLst/>
                          <a:latin typeface="+mn-lt"/>
                          <a:ea typeface="맑은 고딕" panose="020B0503020000020004" pitchFamily="50" charset="-127"/>
                        </a:rPr>
                        <a:t>atrial flutter</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600" b="0" i="0" u="none" strike="noStrike">
                          <a:solidFill>
                            <a:srgbClr val="000000"/>
                          </a:solidFill>
                          <a:effectLst/>
                          <a:latin typeface="+mn-lt"/>
                          <a:ea typeface="맑은 고딕" panose="020B0503020000020004" pitchFamily="50" charset="-127"/>
                        </a:rPr>
                        <a:t>80%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600" b="0" i="0" u="none" strike="noStrike">
                          <a:solidFill>
                            <a:srgbClr val="000000"/>
                          </a:solidFill>
                          <a:effectLst/>
                          <a:latin typeface="+mn-lt"/>
                          <a:ea typeface="맑은 고딕" panose="020B0503020000020004" pitchFamily="50" charset="-127"/>
                        </a:rPr>
                        <a:t>43%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600" b="0" i="0" u="none" strike="noStrike">
                          <a:solidFill>
                            <a:srgbClr val="000000"/>
                          </a:solidFill>
                          <a:effectLst/>
                          <a:latin typeface="+mn-lt"/>
                          <a:ea typeface="맑은 고딕" panose="020B0503020000020004" pitchFamily="50" charset="-127"/>
                        </a:rPr>
                        <a:t>0.001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600" b="0" i="0" u="none" strike="noStrike" dirty="0">
                          <a:solidFill>
                            <a:srgbClr val="000000"/>
                          </a:solidFill>
                          <a:effectLst/>
                          <a:latin typeface="+mn-lt"/>
                          <a:ea typeface="맑은 고딕" panose="020B0503020000020004" pitchFamily="50" charset="-127"/>
                        </a:rPr>
                        <a:t>2.90%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600" b="0" i="0" u="none" strike="noStrike" dirty="0">
                          <a:solidFill>
                            <a:srgbClr val="000000"/>
                          </a:solidFill>
                          <a:effectLst/>
                          <a:latin typeface="+mn-lt"/>
                          <a:ea typeface="맑은 고딕" panose="020B0503020000020004" pitchFamily="50" charset="-127"/>
                        </a:rPr>
                        <a:t>17%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2469980569"/>
                  </a:ext>
                </a:extLst>
              </a:tr>
            </a:tbl>
          </a:graphicData>
        </a:graphic>
      </p:graphicFrame>
      <p:pic>
        <p:nvPicPr>
          <p:cNvPr id="4" name="그림 3"/>
          <p:cNvPicPr>
            <a:picLocks noChangeAspect="1"/>
          </p:cNvPicPr>
          <p:nvPr/>
        </p:nvPicPr>
        <p:blipFill>
          <a:blip r:embed="rId2"/>
          <a:stretch>
            <a:fillRect/>
          </a:stretch>
        </p:blipFill>
        <p:spPr>
          <a:xfrm>
            <a:off x="513910" y="470947"/>
            <a:ext cx="574067" cy="581789"/>
          </a:xfrm>
          <a:prstGeom prst="rect">
            <a:avLst/>
          </a:prstGeom>
        </p:spPr>
      </p:pic>
    </p:spTree>
    <p:extLst>
      <p:ext uri="{BB962C8B-B14F-4D97-AF65-F5344CB8AC3E}">
        <p14:creationId xmlns:p14="http://schemas.microsoft.com/office/powerpoint/2010/main" val="24045665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직사각형 1"/>
          <p:cNvSpPr>
            <a:spLocks noChangeArrowheads="1"/>
          </p:cNvSpPr>
          <p:nvPr/>
        </p:nvSpPr>
        <p:spPr bwMode="auto">
          <a:xfrm>
            <a:off x="291151" y="652666"/>
            <a:ext cx="840161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spcBef>
                <a:spcPts val="775"/>
              </a:spcBef>
              <a:buClr>
                <a:schemeClr val="tx2"/>
              </a:buClr>
              <a:buSzPct val="95000"/>
              <a:buFont typeface="Wingdings" panose="05000000000000000000" pitchFamily="2" charset="2"/>
              <a:buChar char=""/>
              <a:defRPr sz="3300">
                <a:solidFill>
                  <a:schemeClr val="tx1"/>
                </a:solidFill>
                <a:latin typeface="Corbel" panose="020B0503020204020204" pitchFamily="34" charset="0"/>
              </a:defRPr>
            </a:lvl1pPr>
            <a:lvl2pPr marL="742950" indent="-285750" latinLnBrk="1">
              <a:spcBef>
                <a:spcPct val="20000"/>
              </a:spcBef>
              <a:buClr>
                <a:schemeClr val="accent2"/>
              </a:buClr>
              <a:buSzPct val="90000"/>
              <a:buFont typeface="Wingdings" panose="05000000000000000000" pitchFamily="2" charset="2"/>
              <a:buChar char=""/>
              <a:defRPr sz="2800">
                <a:solidFill>
                  <a:schemeClr val="tx1"/>
                </a:solidFill>
                <a:latin typeface="Corbel" panose="020B0503020204020204" pitchFamily="34" charset="0"/>
              </a:defRPr>
            </a:lvl2pPr>
            <a:lvl3pPr marL="1143000" indent="-228600" latinLnBrk="1">
              <a:spcBef>
                <a:spcPct val="20000"/>
              </a:spcBef>
              <a:buClr>
                <a:schemeClr val="accent2"/>
              </a:buClr>
              <a:buFont typeface="Wingdings 2" panose="05020102010507070707" pitchFamily="18" charset="2"/>
              <a:buChar char=""/>
              <a:defRPr sz="2600">
                <a:solidFill>
                  <a:schemeClr val="tx1"/>
                </a:solidFill>
                <a:latin typeface="Corbel" panose="020B0503020204020204" pitchFamily="34" charset="0"/>
              </a:defRPr>
            </a:lvl3pPr>
            <a:lvl4pPr marL="1600200" indent="-228600" latinLnBrk="1">
              <a:spcBef>
                <a:spcPct val="20000"/>
              </a:spcBef>
              <a:buClr>
                <a:srgbClr val="FEB80A"/>
              </a:buClr>
              <a:buFont typeface="Wingdings 3" panose="05040102010807070707" pitchFamily="18" charset="2"/>
              <a:buChar char=""/>
              <a:defRPr sz="2400">
                <a:solidFill>
                  <a:schemeClr val="tx1"/>
                </a:solidFill>
                <a:latin typeface="Corbel" panose="020B0503020204020204" pitchFamily="34" charset="0"/>
              </a:defRPr>
            </a:lvl4pPr>
            <a:lvl5pPr marL="2057400" indent="-228600" latinLnBrk="1">
              <a:spcBef>
                <a:spcPct val="20000"/>
              </a:spcBef>
              <a:buClr>
                <a:srgbClr val="FEB80A"/>
              </a:buClr>
              <a:buFont typeface="Wingdings 2" panose="05020102010507070707" pitchFamily="18" charset="2"/>
              <a:buChar char=""/>
              <a:defRPr sz="2200">
                <a:solidFill>
                  <a:schemeClr val="tx1"/>
                </a:solidFill>
                <a:latin typeface="Corbel" panose="020B0503020204020204" pitchFamily="34" charset="0"/>
              </a:defRPr>
            </a:lvl5pPr>
            <a:lvl6pPr marL="2514600" indent="-228600" eaLnBrk="0" fontAlgn="base" hangingPunct="0">
              <a:spcBef>
                <a:spcPct val="20000"/>
              </a:spcBef>
              <a:spcAft>
                <a:spcPct val="0"/>
              </a:spcAft>
              <a:buClr>
                <a:srgbClr val="FEB80A"/>
              </a:buClr>
              <a:buFont typeface="Wingdings 2" panose="05020102010507070707" pitchFamily="18" charset="2"/>
              <a:buChar char=""/>
              <a:defRPr sz="2200">
                <a:solidFill>
                  <a:schemeClr val="tx1"/>
                </a:solidFill>
                <a:latin typeface="Corbel" panose="020B0503020204020204" pitchFamily="34" charset="0"/>
              </a:defRPr>
            </a:lvl6pPr>
            <a:lvl7pPr marL="2971800" indent="-228600" eaLnBrk="0" fontAlgn="base" hangingPunct="0">
              <a:spcBef>
                <a:spcPct val="20000"/>
              </a:spcBef>
              <a:spcAft>
                <a:spcPct val="0"/>
              </a:spcAft>
              <a:buClr>
                <a:srgbClr val="FEB80A"/>
              </a:buClr>
              <a:buFont typeface="Wingdings 2" panose="05020102010507070707" pitchFamily="18" charset="2"/>
              <a:buChar char=""/>
              <a:defRPr sz="2200">
                <a:solidFill>
                  <a:schemeClr val="tx1"/>
                </a:solidFill>
                <a:latin typeface="Corbel" panose="020B0503020204020204" pitchFamily="34" charset="0"/>
              </a:defRPr>
            </a:lvl7pPr>
            <a:lvl8pPr marL="3429000" indent="-228600" eaLnBrk="0" fontAlgn="base" hangingPunct="0">
              <a:spcBef>
                <a:spcPct val="20000"/>
              </a:spcBef>
              <a:spcAft>
                <a:spcPct val="0"/>
              </a:spcAft>
              <a:buClr>
                <a:srgbClr val="FEB80A"/>
              </a:buClr>
              <a:buFont typeface="Wingdings 2" panose="05020102010507070707" pitchFamily="18" charset="2"/>
              <a:buChar char=""/>
              <a:defRPr sz="2200">
                <a:solidFill>
                  <a:schemeClr val="tx1"/>
                </a:solidFill>
                <a:latin typeface="Corbel" panose="020B0503020204020204" pitchFamily="34" charset="0"/>
              </a:defRPr>
            </a:lvl8pPr>
            <a:lvl9pPr marL="3886200" indent="-228600" eaLnBrk="0" fontAlgn="base" hangingPunct="0">
              <a:spcBef>
                <a:spcPct val="20000"/>
              </a:spcBef>
              <a:spcAft>
                <a:spcPct val="0"/>
              </a:spcAft>
              <a:buClr>
                <a:srgbClr val="FEB80A"/>
              </a:buClr>
              <a:buFont typeface="Wingdings 2" panose="05020102010507070707" pitchFamily="18" charset="2"/>
              <a:buChar char=""/>
              <a:defRPr sz="2200">
                <a:solidFill>
                  <a:schemeClr val="tx1"/>
                </a:solidFill>
                <a:latin typeface="Corbel" panose="020B0503020204020204" pitchFamily="34" charset="0"/>
              </a:defRPr>
            </a:lvl9pPr>
          </a:lstStyle>
          <a:p>
            <a:pPr algn="ctr" fontAlgn="base">
              <a:spcBef>
                <a:spcPct val="0"/>
              </a:spcBef>
              <a:spcAft>
                <a:spcPct val="0"/>
              </a:spcAft>
              <a:buClrTx/>
              <a:buSzTx/>
              <a:buFont typeface="Wingdings" panose="05000000000000000000" pitchFamily="2" charset="2"/>
              <a:buNone/>
            </a:pPr>
            <a:r>
              <a:rPr lang="en-US" altLang="ko-KR" sz="3600" b="1" dirty="0">
                <a:ea typeface="맑은 고딕" panose="020B0503020000020004" pitchFamily="50" charset="-127"/>
              </a:rPr>
              <a:t>Ablation Concepts in Persistent AF</a:t>
            </a:r>
            <a:endParaRPr lang="ko-KR" altLang="en-US" sz="3600" b="1" dirty="0">
              <a:ea typeface="맑은 고딕" panose="020B0503020000020004" pitchFamily="50" charset="-127"/>
            </a:endParaRPr>
          </a:p>
        </p:txBody>
      </p:sp>
      <p:graphicFrame>
        <p:nvGraphicFramePr>
          <p:cNvPr id="19" name="차트 18"/>
          <p:cNvGraphicFramePr>
            <a:graphicFrameLocks/>
          </p:cNvGraphicFramePr>
          <p:nvPr>
            <p:extLst/>
          </p:nvPr>
        </p:nvGraphicFramePr>
        <p:xfrm>
          <a:off x="830771" y="1810820"/>
          <a:ext cx="7758768" cy="3582739"/>
        </p:xfrm>
        <a:graphic>
          <a:graphicData uri="http://schemas.openxmlformats.org/drawingml/2006/chart">
            <c:chart xmlns:c="http://schemas.openxmlformats.org/drawingml/2006/chart" xmlns:r="http://schemas.openxmlformats.org/officeDocument/2006/relationships" r:id="rId2"/>
          </a:graphicData>
        </a:graphic>
      </p:graphicFrame>
      <p:sp>
        <p:nvSpPr>
          <p:cNvPr id="21" name="TextBox 20"/>
          <p:cNvSpPr txBox="1"/>
          <p:nvPr/>
        </p:nvSpPr>
        <p:spPr>
          <a:xfrm>
            <a:off x="598438" y="1425992"/>
            <a:ext cx="8013027" cy="418256"/>
          </a:xfrm>
          <a:prstGeom prst="rect">
            <a:avLst/>
          </a:prstGeom>
          <a:noFill/>
        </p:spPr>
        <p:txBody>
          <a:bodyPr wrap="none" rtlCol="0">
            <a:spAutoFit/>
          </a:bodyPr>
          <a:lstStyle/>
          <a:p>
            <a:pPr eaLnBrk="0" fontAlgn="base" latinLnBrk="0" hangingPunct="0">
              <a:spcBef>
                <a:spcPct val="0"/>
              </a:spcBef>
              <a:spcAft>
                <a:spcPct val="0"/>
              </a:spcAft>
            </a:pPr>
            <a:r>
              <a:rPr lang="en-US" altLang="ko-KR" sz="2118" dirty="0">
                <a:solidFill>
                  <a:prstClr val="white"/>
                </a:solidFill>
                <a:ea typeface="맑은 고딕" panose="020B0503020000020004" pitchFamily="50" charset="-127"/>
              </a:rPr>
              <a:t>Preferred strategy for ablation of persistent, but not long-standing AF </a:t>
            </a:r>
            <a:endParaRPr lang="ko-KR" altLang="en-US" sz="2118" dirty="0">
              <a:solidFill>
                <a:prstClr val="white"/>
              </a:solidFill>
              <a:ea typeface="맑은 고딕" panose="020B0503020000020004" pitchFamily="50" charset="-127"/>
            </a:endParaRPr>
          </a:p>
        </p:txBody>
      </p:sp>
      <p:pic>
        <p:nvPicPr>
          <p:cNvPr id="8" name="그림 7"/>
          <p:cNvPicPr>
            <a:picLocks noChangeAspect="1"/>
          </p:cNvPicPr>
          <p:nvPr/>
        </p:nvPicPr>
        <p:blipFill>
          <a:blip r:embed="rId3"/>
          <a:stretch>
            <a:fillRect/>
          </a:stretch>
        </p:blipFill>
        <p:spPr>
          <a:xfrm>
            <a:off x="311404" y="121659"/>
            <a:ext cx="574067" cy="581789"/>
          </a:xfrm>
          <a:prstGeom prst="rect">
            <a:avLst/>
          </a:prstGeom>
        </p:spPr>
      </p:pic>
      <p:sp>
        <p:nvSpPr>
          <p:cNvPr id="2" name="TextBox 1"/>
          <p:cNvSpPr txBox="1"/>
          <p:nvPr/>
        </p:nvSpPr>
        <p:spPr>
          <a:xfrm>
            <a:off x="4724400" y="5825490"/>
            <a:ext cx="2842260" cy="445770"/>
          </a:xfrm>
          <a:prstGeom prst="rect">
            <a:avLst/>
          </a:prstGeom>
        </p:spPr>
        <p:txBody>
          <a:bodyPr vert="horz" wrap="square" lIns="91440" tIns="45720" rIns="91440" bIns="45720" rtlCol="0">
            <a:normAutofit/>
          </a:bodyPr>
          <a:lstStyle/>
          <a:p>
            <a:pPr>
              <a:spcBef>
                <a:spcPct val="20000"/>
              </a:spcBef>
            </a:pPr>
            <a:r>
              <a:rPr lang="en-GB" altLang="ko-KR" sz="1400" dirty="0" err="1" smtClean="0">
                <a:latin typeface="Arial" panose="020B0604020202020204" pitchFamily="34" charset="0"/>
                <a:ea typeface="맑은 고딕" panose="020B0503020000020004" pitchFamily="50" charset="-127"/>
              </a:rPr>
              <a:t>Europace</a:t>
            </a:r>
            <a:r>
              <a:rPr lang="en-GB" altLang="ko-KR" sz="1400" dirty="0" smtClean="0">
                <a:latin typeface="Arial" panose="020B0604020202020204" pitchFamily="34" charset="0"/>
                <a:ea typeface="맑은 고딕" panose="020B0503020000020004" pitchFamily="50" charset="-127"/>
              </a:rPr>
              <a:t> </a:t>
            </a:r>
            <a:r>
              <a:rPr lang="en-GB" altLang="ko-KR" sz="1400" dirty="0">
                <a:latin typeface="Arial" panose="020B0604020202020204" pitchFamily="34" charset="0"/>
                <a:ea typeface="맑은 고딕" panose="020B0503020000020004" pitchFamily="50" charset="-127"/>
              </a:rPr>
              <a:t>2015;17:1596-1600</a:t>
            </a:r>
          </a:p>
          <a:p>
            <a:pPr marL="0" marR="0" indent="0" algn="l" defTabSz="457200" rtl="0" eaLnBrk="1" fontAlgn="auto" latinLnBrk="0" hangingPunct="1">
              <a:lnSpc>
                <a:spcPct val="100000"/>
              </a:lnSpc>
              <a:spcBef>
                <a:spcPct val="20000"/>
              </a:spcBef>
              <a:spcAft>
                <a:spcPts val="0"/>
              </a:spcAft>
              <a:buClrTx/>
              <a:buSzTx/>
              <a:buFont typeface="Arial"/>
              <a:buNone/>
              <a:tabLst/>
            </a:pPr>
            <a:endParaRPr kumimoji="0" lang="en-US" sz="1400" b="0" i="0" u="none" strike="noStrike" kern="1200" cap="none" spc="0" normalizeH="0" baseline="0" noProof="0" dirty="0" smtClean="0">
              <a:ln>
                <a:noFill/>
              </a:ln>
              <a:solidFill>
                <a:schemeClr val="tx1">
                  <a:tint val="75000"/>
                </a:schemeClr>
              </a:solidFill>
              <a:effectLst/>
              <a:uLnTx/>
              <a:uFillTx/>
              <a:latin typeface="Helvetica"/>
              <a:ea typeface="+mn-ea"/>
              <a:cs typeface="Helvetica"/>
            </a:endParaRPr>
          </a:p>
        </p:txBody>
      </p:sp>
      <p:sp>
        <p:nvSpPr>
          <p:cNvPr id="4" name="TextBox 3"/>
          <p:cNvSpPr txBox="1"/>
          <p:nvPr/>
        </p:nvSpPr>
        <p:spPr>
          <a:xfrm>
            <a:off x="533400" y="2095500"/>
            <a:ext cx="297371" cy="2186940"/>
          </a:xfrm>
          <a:prstGeom prst="rect">
            <a:avLst/>
          </a:prstGeom>
        </p:spPr>
        <p:txBody>
          <a:bodyPr vert="vert270" wrap="none" lIns="91440" tIns="45720" rIns="91440" bIns="45720" rtlCol="0">
            <a:noAutofit/>
          </a:bodyPr>
          <a:lstStyle/>
          <a:p>
            <a:pPr>
              <a:spcBef>
                <a:spcPct val="20000"/>
              </a:spcBef>
            </a:pPr>
            <a:r>
              <a:rPr lang="en-US" sz="1400" dirty="0">
                <a:solidFill>
                  <a:schemeClr val="tx1">
                    <a:tint val="75000"/>
                  </a:schemeClr>
                </a:solidFill>
                <a:latin typeface="Helvetica"/>
                <a:cs typeface="Helvetica"/>
              </a:rPr>
              <a:t>Percentage of centers</a:t>
            </a:r>
            <a:endParaRPr kumimoji="0" lang="en-US" sz="1400" b="0" i="0" u="none" strike="noStrike" kern="1200" cap="none" spc="0" normalizeH="0" baseline="0" noProof="0" dirty="0" smtClean="0">
              <a:ln>
                <a:noFill/>
              </a:ln>
              <a:solidFill>
                <a:schemeClr val="tx1">
                  <a:tint val="75000"/>
                </a:schemeClr>
              </a:solidFill>
              <a:effectLst/>
              <a:uLnTx/>
              <a:uFillTx/>
              <a:latin typeface="Helvetica"/>
              <a:ea typeface="+mn-ea"/>
              <a:cs typeface="Helvetica"/>
            </a:endParaRPr>
          </a:p>
        </p:txBody>
      </p:sp>
    </p:spTree>
    <p:extLst>
      <p:ext uri="{BB962C8B-B14F-4D97-AF65-F5344CB8AC3E}">
        <p14:creationId xmlns:p14="http://schemas.microsoft.com/office/powerpoint/2010/main" val="262360346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직사각형 1"/>
          <p:cNvSpPr>
            <a:spLocks noChangeArrowheads="1"/>
          </p:cNvSpPr>
          <p:nvPr/>
        </p:nvSpPr>
        <p:spPr bwMode="auto">
          <a:xfrm>
            <a:off x="291151" y="652666"/>
            <a:ext cx="840161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spcBef>
                <a:spcPts val="775"/>
              </a:spcBef>
              <a:buClr>
                <a:schemeClr val="tx2"/>
              </a:buClr>
              <a:buSzPct val="95000"/>
              <a:buFont typeface="Wingdings" panose="05000000000000000000" pitchFamily="2" charset="2"/>
              <a:buChar char=""/>
              <a:defRPr sz="3300">
                <a:solidFill>
                  <a:schemeClr val="tx1"/>
                </a:solidFill>
                <a:latin typeface="Corbel" panose="020B0503020204020204" pitchFamily="34" charset="0"/>
              </a:defRPr>
            </a:lvl1pPr>
            <a:lvl2pPr marL="742950" indent="-285750" latinLnBrk="1">
              <a:spcBef>
                <a:spcPct val="20000"/>
              </a:spcBef>
              <a:buClr>
                <a:schemeClr val="accent2"/>
              </a:buClr>
              <a:buSzPct val="90000"/>
              <a:buFont typeface="Wingdings" panose="05000000000000000000" pitchFamily="2" charset="2"/>
              <a:buChar char=""/>
              <a:defRPr sz="2800">
                <a:solidFill>
                  <a:schemeClr val="tx1"/>
                </a:solidFill>
                <a:latin typeface="Corbel" panose="020B0503020204020204" pitchFamily="34" charset="0"/>
              </a:defRPr>
            </a:lvl2pPr>
            <a:lvl3pPr marL="1143000" indent="-228600" latinLnBrk="1">
              <a:spcBef>
                <a:spcPct val="20000"/>
              </a:spcBef>
              <a:buClr>
                <a:schemeClr val="accent2"/>
              </a:buClr>
              <a:buFont typeface="Wingdings 2" panose="05020102010507070707" pitchFamily="18" charset="2"/>
              <a:buChar char=""/>
              <a:defRPr sz="2600">
                <a:solidFill>
                  <a:schemeClr val="tx1"/>
                </a:solidFill>
                <a:latin typeface="Corbel" panose="020B0503020204020204" pitchFamily="34" charset="0"/>
              </a:defRPr>
            </a:lvl3pPr>
            <a:lvl4pPr marL="1600200" indent="-228600" latinLnBrk="1">
              <a:spcBef>
                <a:spcPct val="20000"/>
              </a:spcBef>
              <a:buClr>
                <a:srgbClr val="FEB80A"/>
              </a:buClr>
              <a:buFont typeface="Wingdings 3" panose="05040102010807070707" pitchFamily="18" charset="2"/>
              <a:buChar char=""/>
              <a:defRPr sz="2400">
                <a:solidFill>
                  <a:schemeClr val="tx1"/>
                </a:solidFill>
                <a:latin typeface="Corbel" panose="020B0503020204020204" pitchFamily="34" charset="0"/>
              </a:defRPr>
            </a:lvl4pPr>
            <a:lvl5pPr marL="2057400" indent="-228600" latinLnBrk="1">
              <a:spcBef>
                <a:spcPct val="20000"/>
              </a:spcBef>
              <a:buClr>
                <a:srgbClr val="FEB80A"/>
              </a:buClr>
              <a:buFont typeface="Wingdings 2" panose="05020102010507070707" pitchFamily="18" charset="2"/>
              <a:buChar char=""/>
              <a:defRPr sz="2200">
                <a:solidFill>
                  <a:schemeClr val="tx1"/>
                </a:solidFill>
                <a:latin typeface="Corbel" panose="020B0503020204020204" pitchFamily="34" charset="0"/>
              </a:defRPr>
            </a:lvl5pPr>
            <a:lvl6pPr marL="2514600" indent="-228600" eaLnBrk="0" fontAlgn="base" hangingPunct="0">
              <a:spcBef>
                <a:spcPct val="20000"/>
              </a:spcBef>
              <a:spcAft>
                <a:spcPct val="0"/>
              </a:spcAft>
              <a:buClr>
                <a:srgbClr val="FEB80A"/>
              </a:buClr>
              <a:buFont typeface="Wingdings 2" panose="05020102010507070707" pitchFamily="18" charset="2"/>
              <a:buChar char=""/>
              <a:defRPr sz="2200">
                <a:solidFill>
                  <a:schemeClr val="tx1"/>
                </a:solidFill>
                <a:latin typeface="Corbel" panose="020B0503020204020204" pitchFamily="34" charset="0"/>
              </a:defRPr>
            </a:lvl6pPr>
            <a:lvl7pPr marL="2971800" indent="-228600" eaLnBrk="0" fontAlgn="base" hangingPunct="0">
              <a:spcBef>
                <a:spcPct val="20000"/>
              </a:spcBef>
              <a:spcAft>
                <a:spcPct val="0"/>
              </a:spcAft>
              <a:buClr>
                <a:srgbClr val="FEB80A"/>
              </a:buClr>
              <a:buFont typeface="Wingdings 2" panose="05020102010507070707" pitchFamily="18" charset="2"/>
              <a:buChar char=""/>
              <a:defRPr sz="2200">
                <a:solidFill>
                  <a:schemeClr val="tx1"/>
                </a:solidFill>
                <a:latin typeface="Corbel" panose="020B0503020204020204" pitchFamily="34" charset="0"/>
              </a:defRPr>
            </a:lvl7pPr>
            <a:lvl8pPr marL="3429000" indent="-228600" eaLnBrk="0" fontAlgn="base" hangingPunct="0">
              <a:spcBef>
                <a:spcPct val="20000"/>
              </a:spcBef>
              <a:spcAft>
                <a:spcPct val="0"/>
              </a:spcAft>
              <a:buClr>
                <a:srgbClr val="FEB80A"/>
              </a:buClr>
              <a:buFont typeface="Wingdings 2" panose="05020102010507070707" pitchFamily="18" charset="2"/>
              <a:buChar char=""/>
              <a:defRPr sz="2200">
                <a:solidFill>
                  <a:schemeClr val="tx1"/>
                </a:solidFill>
                <a:latin typeface="Corbel" panose="020B0503020204020204" pitchFamily="34" charset="0"/>
              </a:defRPr>
            </a:lvl8pPr>
            <a:lvl9pPr marL="3886200" indent="-228600" eaLnBrk="0" fontAlgn="base" hangingPunct="0">
              <a:spcBef>
                <a:spcPct val="20000"/>
              </a:spcBef>
              <a:spcAft>
                <a:spcPct val="0"/>
              </a:spcAft>
              <a:buClr>
                <a:srgbClr val="FEB80A"/>
              </a:buClr>
              <a:buFont typeface="Wingdings 2" panose="05020102010507070707" pitchFamily="18" charset="2"/>
              <a:buChar char=""/>
              <a:defRPr sz="2200">
                <a:solidFill>
                  <a:schemeClr val="tx1"/>
                </a:solidFill>
                <a:latin typeface="Corbel" panose="020B0503020204020204" pitchFamily="34" charset="0"/>
              </a:defRPr>
            </a:lvl9pPr>
          </a:lstStyle>
          <a:p>
            <a:pPr algn="ctr" fontAlgn="base">
              <a:spcBef>
                <a:spcPct val="0"/>
              </a:spcBef>
              <a:spcAft>
                <a:spcPct val="0"/>
              </a:spcAft>
              <a:buClrTx/>
              <a:buSzTx/>
              <a:buFont typeface="Wingdings" panose="05000000000000000000" pitchFamily="2" charset="2"/>
              <a:buNone/>
            </a:pPr>
            <a:r>
              <a:rPr lang="en-US" altLang="ko-KR" sz="3600" b="1" dirty="0">
                <a:ea typeface="맑은 고딕" panose="020B0503020000020004" pitchFamily="50" charset="-127"/>
              </a:rPr>
              <a:t>Ablation Concepts in Persistent AF</a:t>
            </a:r>
            <a:endParaRPr lang="ko-KR" altLang="en-US" sz="3600" b="1" dirty="0">
              <a:ea typeface="맑은 고딕" panose="020B0503020000020004" pitchFamily="50" charset="-127"/>
            </a:endParaRPr>
          </a:p>
        </p:txBody>
      </p:sp>
      <p:graphicFrame>
        <p:nvGraphicFramePr>
          <p:cNvPr id="20" name="차트 19"/>
          <p:cNvGraphicFramePr>
            <a:graphicFrameLocks/>
          </p:cNvGraphicFramePr>
          <p:nvPr>
            <p:extLst>
              <p:ext uri="{D42A27DB-BD31-4B8C-83A1-F6EECF244321}">
                <p14:modId xmlns:p14="http://schemas.microsoft.com/office/powerpoint/2010/main" val="3374584003"/>
              </p:ext>
            </p:extLst>
          </p:nvPr>
        </p:nvGraphicFramePr>
        <p:xfrm>
          <a:off x="1058195" y="1903195"/>
          <a:ext cx="7365559" cy="3560635"/>
        </p:xfrm>
        <a:graphic>
          <a:graphicData uri="http://schemas.openxmlformats.org/drawingml/2006/chart">
            <c:chart xmlns:c="http://schemas.openxmlformats.org/drawingml/2006/chart" xmlns:r="http://schemas.openxmlformats.org/officeDocument/2006/relationships" r:id="rId2"/>
          </a:graphicData>
        </a:graphic>
      </p:graphicFrame>
      <p:sp>
        <p:nvSpPr>
          <p:cNvPr id="22" name="TextBox 21"/>
          <p:cNvSpPr txBox="1"/>
          <p:nvPr/>
        </p:nvSpPr>
        <p:spPr>
          <a:xfrm>
            <a:off x="886783" y="1440871"/>
            <a:ext cx="7229158" cy="418256"/>
          </a:xfrm>
          <a:prstGeom prst="rect">
            <a:avLst/>
          </a:prstGeom>
          <a:noFill/>
        </p:spPr>
        <p:txBody>
          <a:bodyPr wrap="none" rtlCol="0">
            <a:spAutoFit/>
          </a:bodyPr>
          <a:lstStyle/>
          <a:p>
            <a:pPr eaLnBrk="0" fontAlgn="base" latinLnBrk="0" hangingPunct="0">
              <a:spcBef>
                <a:spcPct val="0"/>
              </a:spcBef>
              <a:spcAft>
                <a:spcPct val="0"/>
              </a:spcAft>
            </a:pPr>
            <a:r>
              <a:rPr lang="en-US" altLang="ko-KR" sz="2118" dirty="0">
                <a:solidFill>
                  <a:prstClr val="white"/>
                </a:solidFill>
                <a:ea typeface="맑은 고딕" panose="020B0503020000020004" pitchFamily="50" charset="-127"/>
              </a:rPr>
              <a:t>Preferred strategy for ablation of “long-standing persistent AF”</a:t>
            </a:r>
            <a:endParaRPr lang="ko-KR" altLang="en-US" sz="2118" dirty="0">
              <a:solidFill>
                <a:prstClr val="white"/>
              </a:solidFill>
              <a:ea typeface="맑은 고딕" panose="020B0503020000020004" pitchFamily="50" charset="-127"/>
            </a:endParaRPr>
          </a:p>
        </p:txBody>
      </p:sp>
      <p:pic>
        <p:nvPicPr>
          <p:cNvPr id="8" name="그림 7"/>
          <p:cNvPicPr>
            <a:picLocks noChangeAspect="1"/>
          </p:cNvPicPr>
          <p:nvPr/>
        </p:nvPicPr>
        <p:blipFill>
          <a:blip r:embed="rId3"/>
          <a:stretch>
            <a:fillRect/>
          </a:stretch>
        </p:blipFill>
        <p:spPr>
          <a:xfrm>
            <a:off x="311404" y="121659"/>
            <a:ext cx="574067" cy="581789"/>
          </a:xfrm>
          <a:prstGeom prst="rect">
            <a:avLst/>
          </a:prstGeom>
        </p:spPr>
      </p:pic>
      <p:sp>
        <p:nvSpPr>
          <p:cNvPr id="2" name="TextBox 1"/>
          <p:cNvSpPr txBox="1"/>
          <p:nvPr/>
        </p:nvSpPr>
        <p:spPr>
          <a:xfrm>
            <a:off x="5173980" y="5943600"/>
            <a:ext cx="2735580" cy="495300"/>
          </a:xfrm>
          <a:prstGeom prst="rect">
            <a:avLst/>
          </a:prstGeom>
        </p:spPr>
        <p:txBody>
          <a:bodyPr vert="horz" wrap="square" lIns="91440" tIns="45720" rIns="91440" bIns="45720" rtlCol="0">
            <a:normAutofit/>
          </a:bodyPr>
          <a:lstStyle/>
          <a:p>
            <a:pPr>
              <a:spcBef>
                <a:spcPct val="20000"/>
              </a:spcBef>
            </a:pPr>
            <a:r>
              <a:rPr lang="en-GB" altLang="ko-KR" sz="1400" dirty="0" err="1">
                <a:latin typeface="Arial" panose="020B0604020202020204" pitchFamily="34" charset="0"/>
                <a:ea typeface="맑은 고딕" panose="020B0503020000020004" pitchFamily="50" charset="-127"/>
              </a:rPr>
              <a:t>Europace</a:t>
            </a:r>
            <a:r>
              <a:rPr lang="en-GB" altLang="ko-KR" sz="1400" dirty="0">
                <a:latin typeface="Arial" panose="020B0604020202020204" pitchFamily="34" charset="0"/>
                <a:ea typeface="맑은 고딕" panose="020B0503020000020004" pitchFamily="50" charset="-127"/>
              </a:rPr>
              <a:t> 2015;17:1596-1600</a:t>
            </a:r>
          </a:p>
          <a:p>
            <a:pPr marL="0" marR="0" indent="0" algn="l" defTabSz="457200" rtl="0" eaLnBrk="1" fontAlgn="auto" latinLnBrk="0" hangingPunct="1">
              <a:lnSpc>
                <a:spcPct val="100000"/>
              </a:lnSpc>
              <a:spcBef>
                <a:spcPct val="20000"/>
              </a:spcBef>
              <a:spcAft>
                <a:spcPts val="0"/>
              </a:spcAft>
              <a:buClrTx/>
              <a:buSzTx/>
              <a:buFont typeface="Arial"/>
              <a:buNone/>
              <a:tabLst/>
            </a:pPr>
            <a:endParaRPr kumimoji="0" lang="en-US" sz="1400" b="0" i="0" u="none" strike="noStrike" kern="1200" cap="none" spc="0" normalizeH="0" baseline="0" noProof="0" dirty="0" smtClean="0">
              <a:ln>
                <a:noFill/>
              </a:ln>
              <a:solidFill>
                <a:schemeClr val="tx1">
                  <a:tint val="75000"/>
                </a:schemeClr>
              </a:solidFill>
              <a:effectLst/>
              <a:uLnTx/>
              <a:uFillTx/>
              <a:latin typeface="Helvetica"/>
              <a:ea typeface="+mn-ea"/>
              <a:cs typeface="Helvetica"/>
            </a:endParaRPr>
          </a:p>
        </p:txBody>
      </p:sp>
      <p:sp>
        <p:nvSpPr>
          <p:cNvPr id="4" name="TextBox 3"/>
          <p:cNvSpPr txBox="1"/>
          <p:nvPr/>
        </p:nvSpPr>
        <p:spPr>
          <a:xfrm>
            <a:off x="533400" y="2049780"/>
            <a:ext cx="353383" cy="1889760"/>
          </a:xfrm>
          <a:prstGeom prst="rect">
            <a:avLst/>
          </a:prstGeom>
        </p:spPr>
        <p:txBody>
          <a:bodyPr vert="horz" wrap="square" lIns="91440" tIns="45720" rIns="91440" bIns="45720" rtlCol="0">
            <a:normAutofit/>
          </a:bodyPr>
          <a:lstStyle/>
          <a:p>
            <a:pPr marL="0" marR="0" indent="0" algn="l" defTabSz="457200" rtl="0" eaLnBrk="1" fontAlgn="auto" latinLnBrk="0" hangingPunct="1">
              <a:lnSpc>
                <a:spcPct val="100000"/>
              </a:lnSpc>
              <a:spcBef>
                <a:spcPct val="20000"/>
              </a:spcBef>
              <a:spcAft>
                <a:spcPts val="0"/>
              </a:spcAft>
              <a:buClrTx/>
              <a:buSzTx/>
              <a:buFont typeface="Arial"/>
              <a:buNone/>
              <a:tabLst/>
            </a:pPr>
            <a:endParaRPr kumimoji="0" lang="en-US" sz="1400" b="0" i="0" u="none" strike="noStrike" kern="1200" cap="none" spc="0" normalizeH="0" baseline="0" noProof="0" dirty="0" smtClean="0">
              <a:ln>
                <a:noFill/>
              </a:ln>
              <a:solidFill>
                <a:schemeClr val="tx1">
                  <a:tint val="75000"/>
                </a:schemeClr>
              </a:solidFill>
              <a:effectLst/>
              <a:uLnTx/>
              <a:uFillTx/>
              <a:latin typeface="Helvetica"/>
              <a:ea typeface="+mn-ea"/>
              <a:cs typeface="Helvetica"/>
            </a:endParaRPr>
          </a:p>
        </p:txBody>
      </p:sp>
      <p:sp>
        <p:nvSpPr>
          <p:cNvPr id="5" name="TextBox 4"/>
          <p:cNvSpPr txBox="1"/>
          <p:nvPr/>
        </p:nvSpPr>
        <p:spPr>
          <a:xfrm>
            <a:off x="694851" y="2049780"/>
            <a:ext cx="304800" cy="1889760"/>
          </a:xfrm>
          <a:prstGeom prst="rect">
            <a:avLst/>
          </a:prstGeom>
        </p:spPr>
        <p:txBody>
          <a:bodyPr vert="vert270" wrap="square" lIns="91440" tIns="45720" rIns="91440" bIns="45720" rtlCol="0">
            <a:noAutofit/>
          </a:bodyPr>
          <a:lstStyle/>
          <a:p>
            <a:pPr>
              <a:spcBef>
                <a:spcPct val="20000"/>
              </a:spcBef>
            </a:pPr>
            <a:r>
              <a:rPr lang="en-US" sz="1400" dirty="0">
                <a:solidFill>
                  <a:schemeClr val="tx1">
                    <a:tint val="75000"/>
                  </a:schemeClr>
                </a:solidFill>
                <a:latin typeface="Helvetica"/>
                <a:cs typeface="Helvetica"/>
              </a:rPr>
              <a:t>Percentage </a:t>
            </a:r>
            <a:r>
              <a:rPr lang="en-US" sz="1400" dirty="0" smtClean="0">
                <a:solidFill>
                  <a:schemeClr val="tx1">
                    <a:tint val="75000"/>
                  </a:schemeClr>
                </a:solidFill>
                <a:latin typeface="Helvetica"/>
                <a:cs typeface="Helvetica"/>
              </a:rPr>
              <a:t>of centers</a:t>
            </a:r>
            <a:endParaRPr kumimoji="0" lang="en-US" sz="1400" b="0" i="0" u="none" strike="noStrike" kern="1200" cap="none" spc="0" normalizeH="0" baseline="0" noProof="0" dirty="0" smtClean="0">
              <a:ln>
                <a:noFill/>
              </a:ln>
              <a:solidFill>
                <a:schemeClr val="tx1">
                  <a:tint val="75000"/>
                </a:schemeClr>
              </a:solidFill>
              <a:effectLst/>
              <a:uLnTx/>
              <a:uFillTx/>
              <a:latin typeface="Helvetica"/>
              <a:ea typeface="+mn-ea"/>
              <a:cs typeface="Helvetica"/>
            </a:endParaRPr>
          </a:p>
        </p:txBody>
      </p:sp>
    </p:spTree>
    <p:extLst>
      <p:ext uri="{BB962C8B-B14F-4D97-AF65-F5344CB8AC3E}">
        <p14:creationId xmlns:p14="http://schemas.microsoft.com/office/powerpoint/2010/main" val="301935049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직사각형 2"/>
          <p:cNvSpPr/>
          <p:nvPr/>
        </p:nvSpPr>
        <p:spPr>
          <a:xfrm>
            <a:off x="107504" y="225211"/>
            <a:ext cx="8928992" cy="9756517"/>
          </a:xfrm>
          <a:prstGeom prst="rect">
            <a:avLst/>
          </a:prstGeom>
        </p:spPr>
        <p:txBody>
          <a:bodyPr wrap="square">
            <a:spAutoFit/>
          </a:bodyPr>
          <a:lstStyle/>
          <a:p>
            <a:r>
              <a:rPr lang="en-US" altLang="ko-KR" sz="2000" dirty="0" smtClean="0">
                <a:ea typeface="Arial" panose="020B0604020202020204" pitchFamily="34" charset="0"/>
              </a:rPr>
              <a:t>OUTCOMES </a:t>
            </a:r>
            <a:r>
              <a:rPr lang="en-US" altLang="ko-KR" sz="2000" dirty="0">
                <a:ea typeface="Arial" panose="020B0604020202020204" pitchFamily="34" charset="0"/>
              </a:rPr>
              <a:t>AND </a:t>
            </a:r>
            <a:r>
              <a:rPr lang="en-US" altLang="ko-KR" sz="2000" dirty="0" smtClean="0">
                <a:ea typeface="Arial" panose="020B0604020202020204" pitchFamily="34" charset="0"/>
              </a:rPr>
              <a:t>EFFICACY</a:t>
            </a:r>
          </a:p>
          <a:p>
            <a:r>
              <a:rPr lang="en-US" altLang="ko-KR" sz="1600" b="1" dirty="0" smtClean="0"/>
              <a:t>Overview/ Published Literature Review: Clinical Trials Performed for FDA Approval</a:t>
            </a:r>
          </a:p>
          <a:p>
            <a:endParaRPr lang="en-US" altLang="ko-KR" sz="1600" b="1" dirty="0" smtClean="0"/>
          </a:p>
          <a:p>
            <a:r>
              <a:rPr lang="en-US" altLang="ko-KR" sz="1600" b="1" dirty="0" smtClean="0"/>
              <a:t>1. AF </a:t>
            </a:r>
            <a:r>
              <a:rPr lang="en-US" altLang="ko-KR" sz="1600" b="1" dirty="0"/>
              <a:t>Ablation a</a:t>
            </a:r>
            <a:r>
              <a:rPr lang="en-US" altLang="ko-KR" sz="1600" b="1" dirty="0" smtClean="0"/>
              <a:t>s Second-Line </a:t>
            </a:r>
            <a:r>
              <a:rPr lang="en-US" altLang="ko-KR" sz="1600" b="1" dirty="0"/>
              <a:t>Rhythm Control Therapy</a:t>
            </a:r>
            <a:endParaRPr lang="ko-KR" altLang="ko-KR" sz="1600" dirty="0"/>
          </a:p>
          <a:p>
            <a:r>
              <a:rPr lang="en-US" altLang="ko-KR" sz="1600" b="1" dirty="0" smtClean="0"/>
              <a:t>2. Outcomes </a:t>
            </a:r>
            <a:r>
              <a:rPr lang="en-US" altLang="ko-KR" sz="1600" b="1" dirty="0"/>
              <a:t>and Efficacy of Catheter Ablation of AF as First-Line </a:t>
            </a:r>
            <a:r>
              <a:rPr lang="en-US" altLang="ko-KR" sz="1600" b="1" dirty="0" smtClean="0"/>
              <a:t>Rhythm Control Therapy</a:t>
            </a:r>
          </a:p>
          <a:p>
            <a:r>
              <a:rPr lang="en-US" altLang="ko-KR" sz="1600" b="1" dirty="0" smtClean="0"/>
              <a:t>Published </a:t>
            </a:r>
            <a:r>
              <a:rPr lang="en-US" altLang="ko-KR" sz="1600" b="1" dirty="0"/>
              <a:t>Literature Review: Survey </a:t>
            </a:r>
            <a:r>
              <a:rPr lang="en-US" altLang="ko-KR" sz="1600" b="1" dirty="0" smtClean="0"/>
              <a:t>Results</a:t>
            </a:r>
          </a:p>
          <a:p>
            <a:endParaRPr lang="en-US" altLang="ko-KR" sz="1600" b="1" dirty="0"/>
          </a:p>
          <a:p>
            <a:r>
              <a:rPr lang="en-US" altLang="ko-KR" sz="1600" b="1" dirty="0"/>
              <a:t>OUTCOMES OF AF ABLATION IN POPULATIONS NOT WELL REPRESENTED IN CLINICAL </a:t>
            </a:r>
            <a:r>
              <a:rPr lang="en-US" altLang="ko-KR" sz="1600" b="1" dirty="0" smtClean="0"/>
              <a:t>TRIALS</a:t>
            </a:r>
          </a:p>
          <a:p>
            <a:r>
              <a:rPr lang="en-US" altLang="ko-KR" sz="1600" b="1" dirty="0" smtClean="0"/>
              <a:t>1.  Outcomes </a:t>
            </a:r>
            <a:r>
              <a:rPr lang="en-US" altLang="ko-KR" sz="1600" b="1" dirty="0"/>
              <a:t>of Catheter Ablation of Persistent and Long-Standing Persistent AF</a:t>
            </a:r>
            <a:endParaRPr lang="ko-KR" altLang="ko-KR" sz="1600" dirty="0"/>
          </a:p>
          <a:p>
            <a:r>
              <a:rPr lang="en-US" altLang="ko-KR" sz="1600" b="1" dirty="0" smtClean="0"/>
              <a:t>2.  Outcomes </a:t>
            </a:r>
            <a:r>
              <a:rPr lang="en-US" altLang="ko-KR" sz="1600" b="1" dirty="0"/>
              <a:t>of AF Ablation in Elderly Patients</a:t>
            </a:r>
            <a:endParaRPr lang="ko-KR" altLang="ko-KR" sz="1600" dirty="0"/>
          </a:p>
          <a:p>
            <a:r>
              <a:rPr lang="en-US" altLang="ko-KR" sz="1600" b="1" dirty="0" smtClean="0"/>
              <a:t>3.  Outcomes </a:t>
            </a:r>
            <a:r>
              <a:rPr lang="en-US" altLang="ko-KR" sz="1600" b="1" dirty="0"/>
              <a:t>of AF Ablation in Patients with Congestive Heart Failure and </a:t>
            </a:r>
            <a:r>
              <a:rPr lang="en-US" altLang="ko-KR" sz="1600" b="1" dirty="0" smtClean="0"/>
              <a:t>the</a:t>
            </a:r>
          </a:p>
          <a:p>
            <a:r>
              <a:rPr lang="en-US" altLang="ko-KR" sz="1600" b="1" dirty="0"/>
              <a:t> </a:t>
            </a:r>
            <a:r>
              <a:rPr lang="en-US" altLang="ko-KR" sz="1600" b="1" dirty="0" smtClean="0"/>
              <a:t>     Impact </a:t>
            </a:r>
            <a:r>
              <a:rPr lang="en-US" altLang="ko-KR" sz="1600" b="1" dirty="0"/>
              <a:t>of Ablation on Left Ventricular </a:t>
            </a:r>
            <a:r>
              <a:rPr lang="en-US" altLang="ko-KR" sz="1600" b="1" dirty="0" smtClean="0"/>
              <a:t>Function</a:t>
            </a:r>
          </a:p>
          <a:p>
            <a:r>
              <a:rPr lang="en-US" altLang="ko-KR" sz="1600" b="1" dirty="0" smtClean="0"/>
              <a:t>4.  Outcomes </a:t>
            </a:r>
            <a:r>
              <a:rPr lang="en-US" altLang="ko-KR" sz="1600" b="1" dirty="0"/>
              <a:t>of AF Ablation in Patients with Hypertrophic </a:t>
            </a:r>
            <a:r>
              <a:rPr lang="en-US" altLang="ko-KR" sz="1600" b="1" dirty="0" smtClean="0"/>
              <a:t>Cardiomyopathy</a:t>
            </a:r>
          </a:p>
          <a:p>
            <a:r>
              <a:rPr lang="en-US" altLang="ko-KR" sz="1600" b="1" dirty="0" smtClean="0"/>
              <a:t>5.  Outcomes </a:t>
            </a:r>
            <a:r>
              <a:rPr lang="en-US" altLang="ko-KR" sz="1600" b="1" dirty="0"/>
              <a:t>of AF Ablation in Young </a:t>
            </a:r>
            <a:r>
              <a:rPr lang="en-US" altLang="ko-KR" sz="1600" b="1" dirty="0" smtClean="0"/>
              <a:t>Patients</a:t>
            </a:r>
          </a:p>
          <a:p>
            <a:r>
              <a:rPr lang="en-US" altLang="ko-KR" sz="1600" b="1" dirty="0" smtClean="0"/>
              <a:t>6.  Outcomes </a:t>
            </a:r>
            <a:r>
              <a:rPr lang="en-US" altLang="ko-KR" sz="1600" b="1" dirty="0"/>
              <a:t>of AF Ablation in </a:t>
            </a:r>
            <a:r>
              <a:rPr lang="en-US" altLang="ko-KR" sz="1600" b="1" dirty="0" smtClean="0"/>
              <a:t>Women</a:t>
            </a:r>
          </a:p>
          <a:p>
            <a:r>
              <a:rPr lang="en-US" altLang="ko-KR" sz="1600" b="1" dirty="0" smtClean="0"/>
              <a:t>7.  Outcomes </a:t>
            </a:r>
            <a:r>
              <a:rPr lang="en-US" altLang="ko-KR" sz="1600" b="1" dirty="0"/>
              <a:t>of </a:t>
            </a:r>
            <a:r>
              <a:rPr lang="en-US" altLang="ko-KR" sz="1600" b="1" dirty="0" err="1"/>
              <a:t>Cryoballoon</a:t>
            </a:r>
            <a:r>
              <a:rPr lang="en-US" altLang="ko-KR" sz="1600" b="1" dirty="0"/>
              <a:t> Ablation</a:t>
            </a:r>
            <a:endParaRPr lang="ko-KR" altLang="ko-KR" sz="1600" dirty="0"/>
          </a:p>
          <a:p>
            <a:r>
              <a:rPr lang="en-US" altLang="ko-KR" sz="1600" b="1" dirty="0" smtClean="0"/>
              <a:t>8.  Outcome </a:t>
            </a:r>
            <a:r>
              <a:rPr lang="en-US" altLang="ko-KR" sz="1600" b="1" dirty="0"/>
              <a:t>of Rotational Activity Ablation for </a:t>
            </a:r>
            <a:r>
              <a:rPr lang="en-US" altLang="ko-KR" sz="1600" b="1" dirty="0" smtClean="0"/>
              <a:t>AF</a:t>
            </a:r>
          </a:p>
          <a:p>
            <a:r>
              <a:rPr lang="en-US" altLang="ko-KR" sz="1600" b="1" dirty="0" smtClean="0"/>
              <a:t>9.  Outcomes </a:t>
            </a:r>
            <a:r>
              <a:rPr lang="en-US" altLang="ko-KR" sz="1600" b="1" dirty="0"/>
              <a:t>of Laser Balloon </a:t>
            </a:r>
            <a:r>
              <a:rPr lang="en-US" altLang="ko-KR" sz="1600" b="1" dirty="0" smtClean="0"/>
              <a:t>Ablation</a:t>
            </a:r>
          </a:p>
          <a:p>
            <a:r>
              <a:rPr lang="en-US" altLang="ko-KR" sz="1600" b="1" dirty="0" smtClean="0"/>
              <a:t>10. Long-Term </a:t>
            </a:r>
            <a:r>
              <a:rPr lang="en-US" altLang="ko-KR" sz="1600" b="1" dirty="0"/>
              <a:t>Ablation </a:t>
            </a:r>
            <a:r>
              <a:rPr lang="en-US" altLang="ko-KR" sz="1600" b="1" dirty="0" smtClean="0"/>
              <a:t>Efficacy</a:t>
            </a:r>
          </a:p>
          <a:p>
            <a:r>
              <a:rPr lang="en-US" altLang="ko-KR" sz="1600" b="1" dirty="0" smtClean="0"/>
              <a:t>11. Impact </a:t>
            </a:r>
            <a:r>
              <a:rPr lang="en-US" altLang="ko-KR" sz="1600" b="1" dirty="0"/>
              <a:t>of Catheter Ablation of AF on </a:t>
            </a:r>
            <a:r>
              <a:rPr lang="en-US" altLang="ko-KR" sz="1600" b="1" dirty="0" smtClean="0"/>
              <a:t>QOL</a:t>
            </a:r>
          </a:p>
          <a:p>
            <a:r>
              <a:rPr lang="en-US" altLang="ko-KR" sz="1600" b="1" dirty="0" smtClean="0"/>
              <a:t>12.</a:t>
            </a:r>
            <a:r>
              <a:rPr lang="en-US" altLang="ko-KR" sz="1600" b="1" dirty="0"/>
              <a:t> Impact of Catheter Ablation of AF on LA Size and </a:t>
            </a:r>
            <a:r>
              <a:rPr lang="en-US" altLang="ko-KR" sz="1600" b="1" dirty="0" smtClean="0"/>
              <a:t>Function</a:t>
            </a:r>
          </a:p>
          <a:p>
            <a:r>
              <a:rPr lang="en-US" altLang="ko-KR" sz="1600" b="1" dirty="0" smtClean="0"/>
              <a:t>13.</a:t>
            </a:r>
            <a:r>
              <a:rPr lang="en-US" altLang="ko-KR" sz="1600" b="1" dirty="0"/>
              <a:t> Impact of Catheter Ablation on Stroke </a:t>
            </a:r>
            <a:r>
              <a:rPr lang="en-US" altLang="ko-KR" sz="1600" b="1" dirty="0" smtClean="0"/>
              <a:t>Risk</a:t>
            </a:r>
          </a:p>
          <a:p>
            <a:endParaRPr lang="en-US" altLang="ko-KR" sz="1600" b="1" dirty="0"/>
          </a:p>
          <a:p>
            <a:r>
              <a:rPr lang="en-US" altLang="ko-KR" sz="1600" b="1" dirty="0"/>
              <a:t>Predictors of Success Following AF </a:t>
            </a:r>
            <a:r>
              <a:rPr lang="en-US" altLang="ko-KR" sz="1600" b="1" dirty="0" smtClean="0"/>
              <a:t>Ablation</a:t>
            </a:r>
          </a:p>
          <a:p>
            <a:r>
              <a:rPr lang="en-US" altLang="ko-KR" sz="1600" b="1" dirty="0" smtClean="0"/>
              <a:t>Cost-Effectiveness </a:t>
            </a:r>
            <a:r>
              <a:rPr lang="en-US" altLang="ko-KR" sz="1600" b="1" dirty="0"/>
              <a:t>of AF Ablation</a:t>
            </a:r>
            <a:endParaRPr lang="ko-KR" altLang="ko-KR" sz="1600" dirty="0"/>
          </a:p>
          <a:p>
            <a:endParaRPr lang="ko-KR" altLang="ko-KR" sz="1600" dirty="0"/>
          </a:p>
          <a:p>
            <a:endParaRPr lang="ko-KR" altLang="ko-KR" sz="1600" dirty="0"/>
          </a:p>
          <a:p>
            <a:endParaRPr lang="ko-KR" altLang="ko-KR" sz="1600" dirty="0"/>
          </a:p>
          <a:p>
            <a:endParaRPr lang="ko-KR" altLang="ko-KR" sz="1600" dirty="0"/>
          </a:p>
          <a:p>
            <a:endParaRPr lang="ko-KR" altLang="ko-KR" sz="1600" dirty="0"/>
          </a:p>
          <a:p>
            <a:endParaRPr lang="ko-KR" altLang="ko-KR" sz="1600" dirty="0"/>
          </a:p>
          <a:p>
            <a:endParaRPr lang="ko-KR" altLang="ko-KR" sz="1600" dirty="0"/>
          </a:p>
          <a:p>
            <a:endParaRPr lang="ko-KR" altLang="ko-KR" sz="1600" dirty="0"/>
          </a:p>
          <a:p>
            <a:endParaRPr lang="ko-KR" altLang="ko-KR" sz="1600" dirty="0"/>
          </a:p>
          <a:p>
            <a:endParaRPr lang="ko-KR" altLang="ko-KR" sz="1600" dirty="0"/>
          </a:p>
          <a:p>
            <a:endParaRPr lang="ko-KR" altLang="ko-KR" sz="1600" dirty="0"/>
          </a:p>
          <a:p>
            <a:endParaRPr lang="ko-KR" altLang="ko-KR" sz="1600" dirty="0"/>
          </a:p>
          <a:p>
            <a:endParaRPr lang="ko-KR" altLang="en-US" sz="1600" dirty="0">
              <a:solidFill>
                <a:srgbClr val="00FFFF"/>
              </a:solidFill>
            </a:endParaRPr>
          </a:p>
        </p:txBody>
      </p:sp>
    </p:spTree>
    <p:extLst>
      <p:ext uri="{BB962C8B-B14F-4D97-AF65-F5344CB8AC3E}">
        <p14:creationId xmlns:p14="http://schemas.microsoft.com/office/powerpoint/2010/main" val="471779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mph" presetSubtype="0" fill="hold" nodeType="withEffect">
                                  <p:stCondLst>
                                    <p:cond delay="0"/>
                                  </p:stCondLst>
                                  <p:iterate type="lt">
                                    <p:tmPct val="4000"/>
                                  </p:iterate>
                                  <p:childTnLst>
                                    <p:set>
                                      <p:cBhvr override="childStyle">
                                        <p:cTn id="6" dur="500" fill="hold"/>
                                        <p:tgtEl>
                                          <p:spTgt spid="3">
                                            <p:txEl>
                                              <p:pRg st="3" end="3"/>
                                            </p:txEl>
                                          </p:spTgt>
                                        </p:tgtEl>
                                        <p:attrNameLst>
                                          <p:attrName>style.color</p:attrName>
                                        </p:attrNameLst>
                                      </p:cBhvr>
                                      <p:to>
                                        <p:clrVal>
                                          <a:srgbClr val="007DEA"/>
                                        </p:clrVal>
                                      </p:to>
                                    </p:set>
                                    <p:set>
                                      <p:cBhvr>
                                        <p:cTn id="7" dur="500" fill="hold"/>
                                        <p:tgtEl>
                                          <p:spTgt spid="3">
                                            <p:txEl>
                                              <p:pRg st="3" end="3"/>
                                            </p:txEl>
                                          </p:spTgt>
                                        </p:tgtEl>
                                        <p:attrNameLst>
                                          <p:attrName>fillcolor</p:attrName>
                                        </p:attrNameLst>
                                      </p:cBhvr>
                                      <p:to>
                                        <p:clrVal>
                                          <a:srgbClr val="007DEA"/>
                                        </p:clrVal>
                                      </p:to>
                                    </p:set>
                                    <p:set>
                                      <p:cBhvr>
                                        <p:cTn id="8" dur="500" fill="hold"/>
                                        <p:tgtEl>
                                          <p:spTgt spid="3">
                                            <p:txEl>
                                              <p:pRg st="3" end="3"/>
                                            </p:txEl>
                                          </p:spTgt>
                                        </p:tgtEl>
                                        <p:attrNameLst>
                                          <p:attrName>fill.type</p:attrName>
                                        </p:attrNameLst>
                                      </p:cBhvr>
                                      <p:to>
                                        <p:strVal val="solid"/>
                                      </p:to>
                                    </p:set>
                                  </p:childTnLst>
                                </p:cTn>
                              </p:par>
                              <p:par>
                                <p:cTn id="9" presetID="16" presetClass="emph" presetSubtype="0" fill="hold" nodeType="withEffect">
                                  <p:stCondLst>
                                    <p:cond delay="0"/>
                                  </p:stCondLst>
                                  <p:iterate type="lt">
                                    <p:tmPct val="4000"/>
                                  </p:iterate>
                                  <p:childTnLst>
                                    <p:set>
                                      <p:cBhvr override="childStyle">
                                        <p:cTn id="10" dur="500" fill="hold"/>
                                        <p:tgtEl>
                                          <p:spTgt spid="3">
                                            <p:txEl>
                                              <p:pRg st="4" end="4"/>
                                            </p:txEl>
                                          </p:spTgt>
                                        </p:tgtEl>
                                        <p:attrNameLst>
                                          <p:attrName>style.color</p:attrName>
                                        </p:attrNameLst>
                                      </p:cBhvr>
                                      <p:to>
                                        <p:clrVal>
                                          <a:srgbClr val="007DEA"/>
                                        </p:clrVal>
                                      </p:to>
                                    </p:set>
                                    <p:set>
                                      <p:cBhvr>
                                        <p:cTn id="11" dur="500" fill="hold"/>
                                        <p:tgtEl>
                                          <p:spTgt spid="3">
                                            <p:txEl>
                                              <p:pRg st="4" end="4"/>
                                            </p:txEl>
                                          </p:spTgt>
                                        </p:tgtEl>
                                        <p:attrNameLst>
                                          <p:attrName>fillcolor</p:attrName>
                                        </p:attrNameLst>
                                      </p:cBhvr>
                                      <p:to>
                                        <p:clrVal>
                                          <a:srgbClr val="007DEA"/>
                                        </p:clrVal>
                                      </p:to>
                                    </p:set>
                                    <p:set>
                                      <p:cBhvr>
                                        <p:cTn id="12" dur="500" fill="hold"/>
                                        <p:tgtEl>
                                          <p:spTgt spid="3">
                                            <p:txEl>
                                              <p:pRg st="4" end="4"/>
                                            </p:txEl>
                                          </p:spTgt>
                                        </p:tgtEl>
                                        <p:attrNameLst>
                                          <p:attrName>fill.type</p:attrName>
                                        </p:attrNameLst>
                                      </p:cBhvr>
                                      <p:to>
                                        <p:strVal val="solid"/>
                                      </p:to>
                                    </p:set>
                                  </p:childTnLst>
                                </p:cTn>
                              </p:par>
                              <p:par>
                                <p:cTn id="13" presetID="16" presetClass="emph" presetSubtype="0" fill="hold" nodeType="withEffect">
                                  <p:stCondLst>
                                    <p:cond delay="0"/>
                                  </p:stCondLst>
                                  <p:iterate type="lt">
                                    <p:tmPct val="4000"/>
                                  </p:iterate>
                                  <p:childTnLst>
                                    <p:set>
                                      <p:cBhvr override="childStyle">
                                        <p:cTn id="14" dur="500" fill="hold"/>
                                        <p:tgtEl>
                                          <p:spTgt spid="3">
                                            <p:txEl>
                                              <p:pRg st="5" end="5"/>
                                            </p:txEl>
                                          </p:spTgt>
                                        </p:tgtEl>
                                        <p:attrNameLst>
                                          <p:attrName>style.color</p:attrName>
                                        </p:attrNameLst>
                                      </p:cBhvr>
                                      <p:to>
                                        <p:clrVal>
                                          <a:srgbClr val="007DEA"/>
                                        </p:clrVal>
                                      </p:to>
                                    </p:set>
                                    <p:set>
                                      <p:cBhvr>
                                        <p:cTn id="15" dur="500" fill="hold"/>
                                        <p:tgtEl>
                                          <p:spTgt spid="3">
                                            <p:txEl>
                                              <p:pRg st="5" end="5"/>
                                            </p:txEl>
                                          </p:spTgt>
                                        </p:tgtEl>
                                        <p:attrNameLst>
                                          <p:attrName>fillcolor</p:attrName>
                                        </p:attrNameLst>
                                      </p:cBhvr>
                                      <p:to>
                                        <p:clrVal>
                                          <a:srgbClr val="007DEA"/>
                                        </p:clrVal>
                                      </p:to>
                                    </p:set>
                                    <p:set>
                                      <p:cBhvr>
                                        <p:cTn id="16" dur="500" fill="hold"/>
                                        <p:tgtEl>
                                          <p:spTgt spid="3">
                                            <p:txEl>
                                              <p:pRg st="5" end="5"/>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p:cNvSpPr/>
          <p:nvPr/>
        </p:nvSpPr>
        <p:spPr>
          <a:xfrm>
            <a:off x="179512" y="620688"/>
            <a:ext cx="8856984" cy="5427640"/>
          </a:xfrm>
          <a:prstGeom prst="rect">
            <a:avLst/>
          </a:prstGeom>
        </p:spPr>
        <p:txBody>
          <a:bodyPr wrap="square">
            <a:spAutoFit/>
          </a:bodyPr>
          <a:lstStyle/>
          <a:p>
            <a:pPr marL="71755" marR="7620" indent="-6350">
              <a:lnSpc>
                <a:spcPct val="110000"/>
              </a:lnSpc>
              <a:spcAft>
                <a:spcPts val="265"/>
              </a:spcAft>
            </a:pPr>
            <a:r>
              <a:rPr lang="en-US" altLang="ko-KR" b="1" dirty="0">
                <a:latin typeface="+mj-lt"/>
                <a:ea typeface="Arial" panose="020B0604020202020204" pitchFamily="34" charset="0"/>
              </a:rPr>
              <a:t>OUTCOMES OF AF ABLATION IN POPULATIONS NOT WELL REPRESENTED IN CLINICAL TRIALS</a:t>
            </a:r>
            <a:endParaRPr lang="ko-KR" altLang="ko-KR" sz="1200" dirty="0">
              <a:latin typeface="+mj-lt"/>
              <a:ea typeface="Arial" panose="020B0604020202020204" pitchFamily="34" charset="0"/>
            </a:endParaRPr>
          </a:p>
          <a:p>
            <a:pPr marL="408305" marR="7620" indent="-342900">
              <a:lnSpc>
                <a:spcPct val="110000"/>
              </a:lnSpc>
              <a:spcAft>
                <a:spcPts val="265"/>
              </a:spcAft>
              <a:buAutoNum type="arabicPeriod"/>
            </a:pPr>
            <a:r>
              <a:rPr lang="en-US" altLang="ko-KR" b="1" dirty="0" smtClean="0">
                <a:latin typeface="+mj-lt"/>
                <a:ea typeface="Arial" panose="020B0604020202020204" pitchFamily="34" charset="0"/>
              </a:rPr>
              <a:t>Outcomes </a:t>
            </a:r>
            <a:r>
              <a:rPr lang="en-US" altLang="ko-KR" b="1" dirty="0">
                <a:latin typeface="+mj-lt"/>
                <a:ea typeface="Arial" panose="020B0604020202020204" pitchFamily="34" charset="0"/>
              </a:rPr>
              <a:t>of Catheter Ablation of Persistent and Long-Standing Persistent </a:t>
            </a:r>
            <a:r>
              <a:rPr lang="en-US" altLang="ko-KR" b="1" dirty="0" smtClean="0">
                <a:latin typeface="+mj-lt"/>
                <a:ea typeface="Arial" panose="020B0604020202020204" pitchFamily="34" charset="0"/>
              </a:rPr>
              <a:t>AF</a:t>
            </a:r>
          </a:p>
          <a:p>
            <a:pPr marL="65405" marR="7620">
              <a:lnSpc>
                <a:spcPct val="110000"/>
              </a:lnSpc>
              <a:spcAft>
                <a:spcPts val="265"/>
              </a:spcAft>
            </a:pPr>
            <a:r>
              <a:rPr lang="en-US" altLang="ko-KR" sz="1600" dirty="0" smtClean="0"/>
              <a:t>PVI </a:t>
            </a:r>
            <a:r>
              <a:rPr lang="en-US" altLang="ko-KR" sz="1600" dirty="0"/>
              <a:t>remains the </a:t>
            </a:r>
            <a:r>
              <a:rPr lang="en-US" altLang="ko-KR" sz="1600" dirty="0" smtClean="0"/>
              <a:t>cornerstone. </a:t>
            </a:r>
          </a:p>
          <a:p>
            <a:pPr marL="65405" marR="7620">
              <a:lnSpc>
                <a:spcPct val="110000"/>
              </a:lnSpc>
              <a:spcAft>
                <a:spcPts val="265"/>
              </a:spcAft>
            </a:pPr>
            <a:r>
              <a:rPr lang="en-US" altLang="ko-KR" sz="1600" dirty="0" smtClean="0"/>
              <a:t>Several </a:t>
            </a:r>
            <a:r>
              <a:rPr lang="en-US" altLang="ko-KR" sz="1600" dirty="0"/>
              <a:t>new ablation </a:t>
            </a:r>
            <a:r>
              <a:rPr lang="en-US" altLang="ko-KR" sz="1600" dirty="0" smtClean="0"/>
              <a:t>strategies: mapping </a:t>
            </a:r>
            <a:r>
              <a:rPr lang="en-US" altLang="ko-KR" sz="1600" dirty="0"/>
              <a:t>and ablation of rotational activity, ablation of areas of low voltage, ablation of areas identified on MRI as showing fibrosis, ablation of non-PV triggers, as well as LAA focal ablation, isolation, and/or ligation</a:t>
            </a:r>
            <a:r>
              <a:rPr lang="en-US" altLang="ko-KR" sz="1600" dirty="0" smtClean="0"/>
              <a:t>.</a:t>
            </a:r>
          </a:p>
          <a:p>
            <a:pPr marL="65405" marR="7620">
              <a:lnSpc>
                <a:spcPct val="110000"/>
              </a:lnSpc>
              <a:spcAft>
                <a:spcPts val="265"/>
              </a:spcAft>
            </a:pPr>
            <a:r>
              <a:rPr lang="en-US" altLang="ko-KR" sz="1600" dirty="0" smtClean="0">
                <a:ea typeface="Arial" panose="020B0604020202020204" pitchFamily="34" charset="0"/>
                <a:cs typeface="Times New Roman" panose="02020603050405020304" pitchFamily="18" charset="0"/>
              </a:rPr>
              <a:t>A single-procedure </a:t>
            </a:r>
            <a:r>
              <a:rPr lang="en-US" altLang="ko-KR" sz="1600" dirty="0">
                <a:ea typeface="Arial" panose="020B0604020202020204" pitchFamily="34" charset="0"/>
                <a:cs typeface="Times New Roman" panose="02020603050405020304" pitchFamily="18" charset="0"/>
              </a:rPr>
              <a:t>efficacy </a:t>
            </a:r>
            <a:r>
              <a:rPr lang="en-US" altLang="ko-KR" sz="1600" dirty="0" smtClean="0">
                <a:ea typeface="Arial" panose="020B0604020202020204" pitchFamily="34" charset="0"/>
                <a:cs typeface="Times New Roman" panose="02020603050405020304" pitchFamily="18" charset="0"/>
              </a:rPr>
              <a:t>of stepwise approach was 35% at 1 year, </a:t>
            </a:r>
            <a:r>
              <a:rPr lang="en-US" altLang="ko-KR" sz="1600" dirty="0">
                <a:ea typeface="Arial" panose="020B0604020202020204" pitchFamily="34" charset="0"/>
                <a:cs typeface="Times New Roman" panose="02020603050405020304" pitchFamily="18" charset="0"/>
              </a:rPr>
              <a:t>falling to 17% at year </a:t>
            </a:r>
            <a:r>
              <a:rPr lang="en-US" altLang="ko-KR" sz="1600" dirty="0" smtClean="0">
                <a:ea typeface="Arial" panose="020B0604020202020204" pitchFamily="34" charset="0"/>
                <a:cs typeface="Times New Roman" panose="02020603050405020304" pitchFamily="18" charset="0"/>
              </a:rPr>
              <a:t>5, and the </a:t>
            </a:r>
            <a:r>
              <a:rPr lang="en-US" altLang="ko-KR" sz="1600" dirty="0">
                <a:ea typeface="Arial" panose="020B0604020202020204" pitchFamily="34" charset="0"/>
                <a:cs typeface="Times New Roman" panose="02020603050405020304" pitchFamily="18" charset="0"/>
              </a:rPr>
              <a:t>5-year </a:t>
            </a:r>
            <a:r>
              <a:rPr lang="en-US" altLang="ko-KR" sz="1600" dirty="0" smtClean="0">
                <a:ea typeface="Arial" panose="020B0604020202020204" pitchFamily="34" charset="0"/>
                <a:cs typeface="Times New Roman" panose="02020603050405020304" pitchFamily="18" charset="0"/>
              </a:rPr>
              <a:t>outcome after repeated procedures was </a:t>
            </a:r>
            <a:r>
              <a:rPr lang="en-US" altLang="ko-KR" sz="1600" dirty="0">
                <a:ea typeface="Arial" panose="020B0604020202020204" pitchFamily="34" charset="0"/>
                <a:cs typeface="Times New Roman" panose="02020603050405020304" pitchFamily="18" charset="0"/>
              </a:rPr>
              <a:t>63%.</a:t>
            </a:r>
            <a:r>
              <a:rPr lang="en-US" altLang="ko-KR" sz="1600" dirty="0"/>
              <a:t> </a:t>
            </a:r>
            <a:endParaRPr lang="en-US" altLang="ko-KR" sz="1600" dirty="0" smtClean="0"/>
          </a:p>
          <a:p>
            <a:pPr marL="65405" marR="7620">
              <a:lnSpc>
                <a:spcPct val="110000"/>
              </a:lnSpc>
              <a:spcAft>
                <a:spcPts val="265"/>
              </a:spcAft>
            </a:pPr>
            <a:endParaRPr lang="en-US" altLang="ko-KR" sz="1600" dirty="0"/>
          </a:p>
          <a:p>
            <a:pPr marL="65405" marR="7620">
              <a:lnSpc>
                <a:spcPct val="110000"/>
              </a:lnSpc>
              <a:spcAft>
                <a:spcPts val="265"/>
              </a:spcAft>
            </a:pPr>
            <a:endParaRPr lang="en-US" altLang="ko-KR" sz="1600" dirty="0" smtClean="0"/>
          </a:p>
          <a:p>
            <a:pPr marL="65405" marR="7620">
              <a:lnSpc>
                <a:spcPct val="110000"/>
              </a:lnSpc>
              <a:spcAft>
                <a:spcPts val="265"/>
              </a:spcAft>
            </a:pPr>
            <a:r>
              <a:rPr lang="en-US" altLang="ko-KR" sz="1600" dirty="0" smtClean="0"/>
              <a:t>Similar </a:t>
            </a:r>
            <a:r>
              <a:rPr lang="en-US" altLang="ko-KR" sz="1600" dirty="0"/>
              <a:t>success rates with catheter ablation for AF in older patients compared with younger patients, with comparable complication rates. </a:t>
            </a:r>
            <a:r>
              <a:rPr lang="en-US" altLang="ko-KR" sz="1600" dirty="0" smtClean="0"/>
              <a:t>A </a:t>
            </a:r>
            <a:r>
              <a:rPr lang="en-US" altLang="ko-KR" sz="1600" dirty="0"/>
              <a:t>consistent finding is that older patients are less likely to undergo a second procedure if the index procedure fails to eliminate the arrhythmia.</a:t>
            </a:r>
          </a:p>
          <a:p>
            <a:pPr marL="65405" marR="7620">
              <a:lnSpc>
                <a:spcPct val="110000"/>
              </a:lnSpc>
              <a:spcAft>
                <a:spcPts val="265"/>
              </a:spcAft>
            </a:pPr>
            <a:endParaRPr lang="en-US" altLang="ko-KR" sz="1600" dirty="0" smtClean="0"/>
          </a:p>
          <a:p>
            <a:r>
              <a:rPr lang="en-US" altLang="ko-KR" sz="1600" b="1" dirty="0" smtClean="0"/>
              <a:t> 3.  </a:t>
            </a:r>
            <a:r>
              <a:rPr lang="en-US" altLang="ko-KR" b="1" dirty="0" smtClean="0"/>
              <a:t>Outcomes </a:t>
            </a:r>
            <a:r>
              <a:rPr lang="en-US" altLang="ko-KR" b="1" dirty="0"/>
              <a:t>of AF Ablation in Patients with </a:t>
            </a:r>
            <a:r>
              <a:rPr lang="en-US" altLang="ko-KR" b="1" dirty="0" smtClean="0"/>
              <a:t>CHF </a:t>
            </a:r>
            <a:r>
              <a:rPr lang="en-US" altLang="ko-KR" b="1" dirty="0"/>
              <a:t>and </a:t>
            </a:r>
            <a:r>
              <a:rPr lang="en-US" altLang="ko-KR" b="1" dirty="0" smtClean="0"/>
              <a:t>the Impact </a:t>
            </a:r>
            <a:r>
              <a:rPr lang="en-US" altLang="ko-KR" b="1" dirty="0"/>
              <a:t>of Ablation on </a:t>
            </a:r>
            <a:r>
              <a:rPr lang="en-US" altLang="ko-KR" b="1" dirty="0" smtClean="0"/>
              <a:t>LV</a:t>
            </a:r>
          </a:p>
          <a:p>
            <a:r>
              <a:rPr lang="en-US" altLang="ko-KR" b="1" dirty="0"/>
              <a:t> </a:t>
            </a:r>
            <a:r>
              <a:rPr lang="en-US" altLang="ko-KR" b="1" dirty="0" smtClean="0"/>
              <a:t>     </a:t>
            </a:r>
            <a:r>
              <a:rPr lang="en-US" altLang="ko-KR" b="1" dirty="0"/>
              <a:t>Function</a:t>
            </a:r>
          </a:p>
          <a:p>
            <a:pPr marL="65405" marR="7620">
              <a:lnSpc>
                <a:spcPct val="110000"/>
              </a:lnSpc>
              <a:spcAft>
                <a:spcPts val="265"/>
              </a:spcAft>
            </a:pPr>
            <a:endParaRPr lang="ko-KR" altLang="ko-KR" sz="1600" dirty="0">
              <a:effectLst/>
              <a:latin typeface="+mj-lt"/>
              <a:ea typeface="Arial" panose="020B0604020202020204" pitchFamily="34" charset="0"/>
            </a:endParaRPr>
          </a:p>
        </p:txBody>
      </p:sp>
      <p:sp>
        <p:nvSpPr>
          <p:cNvPr id="6" name="직사각형 5"/>
          <p:cNvSpPr/>
          <p:nvPr/>
        </p:nvSpPr>
        <p:spPr>
          <a:xfrm>
            <a:off x="251520" y="3535332"/>
            <a:ext cx="4704878" cy="369332"/>
          </a:xfrm>
          <a:prstGeom prst="rect">
            <a:avLst/>
          </a:prstGeom>
        </p:spPr>
        <p:txBody>
          <a:bodyPr wrap="none">
            <a:spAutoFit/>
          </a:bodyPr>
          <a:lstStyle/>
          <a:p>
            <a:r>
              <a:rPr lang="en-US" altLang="ko-KR" b="1" dirty="0" smtClean="0"/>
              <a:t>2. Outcomes </a:t>
            </a:r>
            <a:r>
              <a:rPr lang="en-US" altLang="ko-KR" b="1" dirty="0"/>
              <a:t>of AF Ablation in Elderly Patients</a:t>
            </a:r>
            <a:endParaRPr lang="ko-KR" altLang="ko-KR" dirty="0"/>
          </a:p>
        </p:txBody>
      </p:sp>
    </p:spTree>
    <p:extLst>
      <p:ext uri="{BB962C8B-B14F-4D97-AF65-F5344CB8AC3E}">
        <p14:creationId xmlns:p14="http://schemas.microsoft.com/office/powerpoint/2010/main" val="9595675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표 1"/>
          <p:cNvGraphicFramePr>
            <a:graphicFrameLocks noGrp="1"/>
          </p:cNvGraphicFramePr>
          <p:nvPr>
            <p:extLst>
              <p:ext uri="{D42A27DB-BD31-4B8C-83A1-F6EECF244321}">
                <p14:modId xmlns:p14="http://schemas.microsoft.com/office/powerpoint/2010/main" val="3500886440"/>
              </p:ext>
            </p:extLst>
          </p:nvPr>
        </p:nvGraphicFramePr>
        <p:xfrm>
          <a:off x="143408" y="794229"/>
          <a:ext cx="8893088" cy="5659107"/>
        </p:xfrm>
        <a:graphic>
          <a:graphicData uri="http://schemas.openxmlformats.org/drawingml/2006/table">
            <a:tbl>
              <a:tblPr firstRow="1" firstCol="1" bandRow="1">
                <a:tableStyleId>{69CF1AB2-1976-4502-BF36-3FF5EA218861}</a:tableStyleId>
              </a:tblPr>
              <a:tblGrid>
                <a:gridCol w="2142288">
                  <a:extLst>
                    <a:ext uri="{9D8B030D-6E8A-4147-A177-3AD203B41FA5}">
                      <a16:colId xmlns="" xmlns:a16="http://schemas.microsoft.com/office/drawing/2014/main" val="4241351443"/>
                    </a:ext>
                  </a:extLst>
                </a:gridCol>
                <a:gridCol w="522008">
                  <a:extLst>
                    <a:ext uri="{9D8B030D-6E8A-4147-A177-3AD203B41FA5}">
                      <a16:colId xmlns="" xmlns:a16="http://schemas.microsoft.com/office/drawing/2014/main" val="3834866863"/>
                    </a:ext>
                  </a:extLst>
                </a:gridCol>
                <a:gridCol w="1710240">
                  <a:extLst>
                    <a:ext uri="{9D8B030D-6E8A-4147-A177-3AD203B41FA5}">
                      <a16:colId xmlns="" xmlns:a16="http://schemas.microsoft.com/office/drawing/2014/main" val="2059825506"/>
                    </a:ext>
                  </a:extLst>
                </a:gridCol>
                <a:gridCol w="576064">
                  <a:extLst>
                    <a:ext uri="{9D8B030D-6E8A-4147-A177-3AD203B41FA5}">
                      <a16:colId xmlns="" xmlns:a16="http://schemas.microsoft.com/office/drawing/2014/main" val="3374580670"/>
                    </a:ext>
                  </a:extLst>
                </a:gridCol>
                <a:gridCol w="1152128">
                  <a:extLst>
                    <a:ext uri="{9D8B030D-6E8A-4147-A177-3AD203B41FA5}">
                      <a16:colId xmlns="" xmlns:a16="http://schemas.microsoft.com/office/drawing/2014/main" val="2451646002"/>
                    </a:ext>
                  </a:extLst>
                </a:gridCol>
                <a:gridCol w="1368152">
                  <a:extLst>
                    <a:ext uri="{9D8B030D-6E8A-4147-A177-3AD203B41FA5}">
                      <a16:colId xmlns="" xmlns:a16="http://schemas.microsoft.com/office/drawing/2014/main" val="3011047178"/>
                    </a:ext>
                  </a:extLst>
                </a:gridCol>
                <a:gridCol w="1422208">
                  <a:extLst>
                    <a:ext uri="{9D8B030D-6E8A-4147-A177-3AD203B41FA5}">
                      <a16:colId xmlns="" xmlns:a16="http://schemas.microsoft.com/office/drawing/2014/main" val="2523762409"/>
                    </a:ext>
                  </a:extLst>
                </a:gridCol>
              </a:tblGrid>
              <a:tr h="465517">
                <a:tc gridSpan="7">
                  <a:txBody>
                    <a:bodyPr/>
                    <a:lstStyle/>
                    <a:p>
                      <a:pPr algn="ctr" fontAlgn="b"/>
                      <a:r>
                        <a:rPr lang="en-US" sz="2400" b="1" i="0" u="none" strike="noStrike" dirty="0" smtClean="0">
                          <a:solidFill>
                            <a:schemeClr val="bg1"/>
                          </a:solidFill>
                          <a:effectLst/>
                          <a:latin typeface="+mn-lt"/>
                          <a:ea typeface="맑은 고딕" panose="020B0503020000020004" pitchFamily="50" charset="-127"/>
                        </a:rPr>
                        <a:t>Randomized Trials of AF Ablation in Patients with Heart Failure</a:t>
                      </a:r>
                      <a:endParaRPr lang="en-US" sz="2400" b="1" i="0" u="none" strike="noStrike" dirty="0">
                        <a:solidFill>
                          <a:schemeClr val="bg1"/>
                        </a:solidFill>
                        <a:effectLst/>
                        <a:latin typeface="+mn-lt"/>
                        <a:ea typeface="맑은 고딕" panose="020B0503020000020004" pitchFamily="50" charset="-127"/>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algn="ctr" fontAlgn="b"/>
                      <a:endParaRPr lang="en-US" sz="1050" b="1" i="0" u="none" strike="noStrike" dirty="0">
                        <a:solidFill>
                          <a:schemeClr val="tx1"/>
                        </a:solidFill>
                        <a:effectLst/>
                        <a:latin typeface="+mn-lt"/>
                        <a:ea typeface="맑은 고딕" panose="020B0503020000020004" pitchFamily="50" charset="-127"/>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tc hMerge="1">
                  <a:txBody>
                    <a:bodyPr/>
                    <a:lstStyle/>
                    <a:p>
                      <a:pPr algn="ctr" fontAlgn="b"/>
                      <a:endParaRPr lang="en-US" sz="1050" b="1" i="0" u="none" strike="noStrike" dirty="0">
                        <a:solidFill>
                          <a:schemeClr val="tx1"/>
                        </a:solidFill>
                        <a:effectLst/>
                        <a:latin typeface="+mn-lt"/>
                        <a:ea typeface="맑은 고딕" panose="020B0503020000020004" pitchFamily="50" charset="-127"/>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tc hMerge="1">
                  <a:txBody>
                    <a:bodyPr/>
                    <a:lstStyle/>
                    <a:p>
                      <a:pPr algn="ctr" fontAlgn="b"/>
                      <a:endParaRPr lang="en-US" sz="1050" b="1" i="0" u="none" strike="noStrike" dirty="0">
                        <a:solidFill>
                          <a:schemeClr val="tx1"/>
                        </a:solidFill>
                        <a:effectLst/>
                        <a:latin typeface="+mn-lt"/>
                        <a:ea typeface="맑은 고딕" panose="020B0503020000020004" pitchFamily="50" charset="-127"/>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extLst>
                  <a:ext uri="{0D108BD9-81ED-4DB2-BD59-A6C34878D82A}">
                    <a16:rowId xmlns="" xmlns:a16="http://schemas.microsoft.com/office/drawing/2014/main" val="3825864422"/>
                  </a:ext>
                </a:extLst>
              </a:tr>
              <a:tr h="465517">
                <a:tc>
                  <a:txBody>
                    <a:bodyPr/>
                    <a:lstStyle/>
                    <a:p>
                      <a:pPr algn="ctr" fontAlgn="b"/>
                      <a:r>
                        <a:rPr lang="en-US" sz="1400" b="1" i="0" u="none" strike="noStrike" dirty="0">
                          <a:solidFill>
                            <a:schemeClr val="bg1"/>
                          </a:solidFill>
                          <a:effectLst/>
                          <a:latin typeface="+mn-lt"/>
                          <a:ea typeface="맑은 고딕" panose="020B0503020000020004" pitchFamily="50" charset="-127"/>
                        </a:rPr>
                        <a:t>Trial</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tc>
                  <a:txBody>
                    <a:bodyPr/>
                    <a:lstStyle/>
                    <a:p>
                      <a:pPr algn="ctr" fontAlgn="b"/>
                      <a:r>
                        <a:rPr lang="en-US" sz="1400" b="1" i="0" u="none" strike="noStrike" dirty="0">
                          <a:solidFill>
                            <a:schemeClr val="bg1"/>
                          </a:solidFill>
                          <a:effectLst/>
                          <a:latin typeface="+mn-lt"/>
                          <a:ea typeface="맑은 고딕" panose="020B0503020000020004" pitchFamily="50" charset="-127"/>
                        </a:rPr>
                        <a:t>Year</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tc>
                  <a:txBody>
                    <a:bodyPr/>
                    <a:lstStyle/>
                    <a:p>
                      <a:pPr algn="ctr" fontAlgn="b"/>
                      <a:r>
                        <a:rPr lang="en-US" sz="1400" b="1" i="0" u="none" strike="noStrike" dirty="0">
                          <a:solidFill>
                            <a:schemeClr val="bg1"/>
                          </a:solidFill>
                          <a:effectLst/>
                          <a:latin typeface="+mn-lt"/>
                          <a:ea typeface="맑은 고딕" panose="020B0503020000020004" pitchFamily="50" charset="-127"/>
                        </a:rPr>
                        <a:t>Type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tc>
                  <a:txBody>
                    <a:bodyPr/>
                    <a:lstStyle/>
                    <a:p>
                      <a:pPr algn="ctr" fontAlgn="b"/>
                      <a:r>
                        <a:rPr lang="en-US" sz="1400" b="1" i="1" u="none" strike="noStrike" dirty="0">
                          <a:solidFill>
                            <a:schemeClr val="bg1"/>
                          </a:solidFill>
                          <a:effectLst/>
                          <a:latin typeface="+mn-lt"/>
                          <a:ea typeface="맑은 고딕" panose="020B0503020000020004" pitchFamily="50" charset="-127"/>
                        </a:rPr>
                        <a:t>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tc>
                  <a:txBody>
                    <a:bodyPr/>
                    <a:lstStyle/>
                    <a:p>
                      <a:pPr algn="ctr" fontAlgn="b"/>
                      <a:r>
                        <a:rPr lang="en-US" sz="1400" b="1" i="0" u="none" strike="noStrike" dirty="0">
                          <a:solidFill>
                            <a:schemeClr val="bg1"/>
                          </a:solidFill>
                          <a:effectLst/>
                          <a:latin typeface="+mn-lt"/>
                          <a:ea typeface="맑은 고딕" panose="020B0503020000020004" pitchFamily="50" charset="-127"/>
                        </a:rPr>
                        <a:t>AF type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tc>
                  <a:txBody>
                    <a:bodyPr/>
                    <a:lstStyle/>
                    <a:p>
                      <a:pPr algn="ctr" fontAlgn="b"/>
                      <a:r>
                        <a:rPr lang="en-US" sz="1400" b="1" i="0" u="none" strike="noStrike" dirty="0">
                          <a:solidFill>
                            <a:schemeClr val="bg1"/>
                          </a:solidFill>
                          <a:effectLst/>
                          <a:latin typeface="+mn-lt"/>
                          <a:ea typeface="맑은 고딕" panose="020B0503020000020004" pitchFamily="50" charset="-127"/>
                        </a:rPr>
                        <a:t>Ablation strategy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tc>
                  <a:txBody>
                    <a:bodyPr/>
                    <a:lstStyle/>
                    <a:p>
                      <a:pPr algn="ctr" fontAlgn="b"/>
                      <a:r>
                        <a:rPr lang="en-US" sz="1400" b="1" i="0" u="none" strike="noStrike" dirty="0">
                          <a:solidFill>
                            <a:schemeClr val="bg1"/>
                          </a:solidFill>
                          <a:effectLst/>
                          <a:latin typeface="+mn-lt"/>
                          <a:ea typeface="맑은 고딕" panose="020B0503020000020004" pitchFamily="50" charset="-127"/>
                        </a:rPr>
                        <a:t>Initial time frame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extLst>
                  <a:ext uri="{0D108BD9-81ED-4DB2-BD59-A6C34878D82A}">
                    <a16:rowId xmlns="" xmlns:a16="http://schemas.microsoft.com/office/drawing/2014/main" val="4275264259"/>
                  </a:ext>
                </a:extLst>
              </a:tr>
              <a:tr h="1041898">
                <a:tc>
                  <a:txBody>
                    <a:bodyPr/>
                    <a:lstStyle/>
                    <a:p>
                      <a:pPr algn="ctr" fontAlgn="b"/>
                      <a:r>
                        <a:rPr lang="en-US" sz="1600" b="0" i="0" u="none" strike="noStrike" dirty="0">
                          <a:solidFill>
                            <a:srgbClr val="000000"/>
                          </a:solidFill>
                          <a:effectLst/>
                          <a:latin typeface="+mn-lt"/>
                          <a:ea typeface="맑은 고딕" panose="020B0503020000020004" pitchFamily="50" charset="-127"/>
                        </a:rPr>
                        <a:t>NEJM 2008; 359: </a:t>
                      </a:r>
                      <a:r>
                        <a:rPr lang="en-US" sz="1600" b="0" i="0" u="none" strike="noStrike" dirty="0" smtClean="0">
                          <a:solidFill>
                            <a:srgbClr val="000000"/>
                          </a:solidFill>
                          <a:effectLst/>
                          <a:latin typeface="+mn-lt"/>
                          <a:ea typeface="맑은 고딕" panose="020B0503020000020004" pitchFamily="50" charset="-127"/>
                        </a:rPr>
                        <a:t>1778-1785 </a:t>
                      </a:r>
                    </a:p>
                    <a:p>
                      <a:pPr algn="ctr" fontAlgn="b"/>
                      <a:r>
                        <a:rPr lang="en-US" sz="1600" b="0" i="0" u="none" strike="noStrike" dirty="0" smtClean="0">
                          <a:solidFill>
                            <a:srgbClr val="000000"/>
                          </a:solidFill>
                          <a:effectLst/>
                          <a:latin typeface="+mn-lt"/>
                          <a:ea typeface="맑은 고딕" panose="020B0503020000020004" pitchFamily="50" charset="-127"/>
                        </a:rPr>
                        <a:t>(</a:t>
                      </a:r>
                      <a:r>
                        <a:rPr lang="en-US" sz="1600" b="0" i="0" u="none" strike="noStrike" dirty="0">
                          <a:solidFill>
                            <a:srgbClr val="000000"/>
                          </a:solidFill>
                          <a:effectLst/>
                          <a:latin typeface="+mn-lt"/>
                          <a:ea typeface="맑은 고딕" panose="020B0503020000020004" pitchFamily="50" charset="-127"/>
                        </a:rPr>
                        <a:t>PABA-HF)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600" b="0" i="0" u="none" strike="noStrike">
                          <a:solidFill>
                            <a:srgbClr val="000000"/>
                          </a:solidFill>
                          <a:effectLst/>
                          <a:latin typeface="+mn-lt"/>
                          <a:ea typeface="맑은 고딕" panose="020B0503020000020004" pitchFamily="50" charset="-127"/>
                        </a:rPr>
                        <a:t>2008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dirty="0">
                          <a:solidFill>
                            <a:srgbClr val="000000"/>
                          </a:solidFill>
                          <a:effectLst/>
                          <a:latin typeface="+mn-lt"/>
                          <a:ea typeface="맑은 고딕" panose="020B0503020000020004" pitchFamily="50" charset="-127"/>
                        </a:rPr>
                        <a:t>Randomized to RF </a:t>
                      </a:r>
                      <a:r>
                        <a:rPr lang="en-US" sz="1600" b="0" i="0" u="none" strike="noStrike" dirty="0" smtClean="0">
                          <a:solidFill>
                            <a:srgbClr val="000000"/>
                          </a:solidFill>
                          <a:effectLst/>
                          <a:latin typeface="+mn-lt"/>
                          <a:ea typeface="맑은 고딕" panose="020B0503020000020004" pitchFamily="50" charset="-127"/>
                        </a:rPr>
                        <a:t> ablation </a:t>
                      </a:r>
                      <a:r>
                        <a:rPr lang="en-US" sz="1600" b="0" i="0" u="none" strike="noStrike" dirty="0">
                          <a:solidFill>
                            <a:srgbClr val="000000"/>
                          </a:solidFill>
                          <a:effectLst/>
                          <a:latin typeface="+mn-lt"/>
                          <a:ea typeface="맑은 고딕" panose="020B0503020000020004" pitchFamily="50" charset="-127"/>
                        </a:rPr>
                        <a:t>of AVJ </a:t>
                      </a:r>
                      <a:r>
                        <a:rPr lang="en-US" sz="1600" b="0" i="0" u="none" strike="noStrike" dirty="0" err="1">
                          <a:solidFill>
                            <a:srgbClr val="000000"/>
                          </a:solidFill>
                          <a:effectLst/>
                          <a:latin typeface="+mn-lt"/>
                          <a:ea typeface="맑은 고딕" panose="020B0503020000020004" pitchFamily="50" charset="-127"/>
                        </a:rPr>
                        <a:t>abl</a:t>
                      </a:r>
                      <a:r>
                        <a:rPr lang="en-US" sz="1600" b="0" i="0" u="none" strike="noStrike" dirty="0">
                          <a:solidFill>
                            <a:srgbClr val="000000"/>
                          </a:solidFill>
                          <a:effectLst/>
                          <a:latin typeface="+mn-lt"/>
                          <a:ea typeface="맑은 고딕" panose="020B0503020000020004" pitchFamily="50" charset="-127"/>
                        </a:rPr>
                        <a:t> </a:t>
                      </a:r>
                      <a:endParaRPr lang="en-US" sz="1600" b="0" i="0" u="none" strike="noStrike" dirty="0" smtClean="0">
                        <a:solidFill>
                          <a:srgbClr val="000000"/>
                        </a:solidFill>
                        <a:effectLst/>
                        <a:latin typeface="+mn-lt"/>
                        <a:ea typeface="맑은 고딕" panose="020B0503020000020004" pitchFamily="50" charset="-127"/>
                      </a:endParaRPr>
                    </a:p>
                    <a:p>
                      <a:pPr algn="ctr" fontAlgn="b"/>
                      <a:r>
                        <a:rPr lang="en-US" sz="1600" b="0" i="0" u="none" strike="noStrike" dirty="0" smtClean="0">
                          <a:solidFill>
                            <a:srgbClr val="000000"/>
                          </a:solidFill>
                          <a:effectLst/>
                          <a:latin typeface="+mn-lt"/>
                          <a:ea typeface="맑은 고딕" panose="020B0503020000020004" pitchFamily="50" charset="-127"/>
                        </a:rPr>
                        <a:t>and </a:t>
                      </a:r>
                      <a:r>
                        <a:rPr lang="en-US" sz="1600" b="0" i="0" u="none" strike="noStrike" dirty="0" err="1">
                          <a:solidFill>
                            <a:srgbClr val="000000"/>
                          </a:solidFill>
                          <a:effectLst/>
                          <a:latin typeface="+mn-lt"/>
                          <a:ea typeface="맑은 고딕" panose="020B0503020000020004" pitchFamily="50" charset="-127"/>
                        </a:rPr>
                        <a:t>BiV</a:t>
                      </a:r>
                      <a:r>
                        <a:rPr lang="en-US" sz="1600" b="0" i="0" u="none" strike="noStrike" dirty="0">
                          <a:solidFill>
                            <a:srgbClr val="000000"/>
                          </a:solidFill>
                          <a:effectLst/>
                          <a:latin typeface="+mn-lt"/>
                          <a:ea typeface="맑은 고딕" panose="020B0503020000020004" pitchFamily="50" charset="-127"/>
                        </a:rPr>
                        <a:t> pacing</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600" b="0" i="0" u="none" strike="noStrike" dirty="0">
                          <a:solidFill>
                            <a:srgbClr val="000000"/>
                          </a:solidFill>
                          <a:effectLst/>
                          <a:latin typeface="+mn-lt"/>
                          <a:ea typeface="맑은 고딕" panose="020B0503020000020004" pitchFamily="50" charset="-127"/>
                        </a:rPr>
                        <a:t>81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fr-FR" sz="1600" b="0" i="0" u="none" strike="noStrike" dirty="0" smtClean="0">
                          <a:solidFill>
                            <a:srgbClr val="000000"/>
                          </a:solidFill>
                          <a:effectLst/>
                          <a:latin typeface="+mn-lt"/>
                          <a:ea typeface="맑은 고딕" panose="020B0503020000020004" pitchFamily="50" charset="-127"/>
                        </a:rPr>
                        <a:t>PeAF </a:t>
                      </a:r>
                      <a:r>
                        <a:rPr lang="fr-FR" sz="1600" b="0" i="0" u="none" strike="noStrike" dirty="0">
                          <a:solidFill>
                            <a:srgbClr val="000000"/>
                          </a:solidFill>
                          <a:effectLst/>
                          <a:latin typeface="+mn-lt"/>
                          <a:ea typeface="맑은 고딕" panose="020B0503020000020004" pitchFamily="50" charset="-127"/>
                        </a:rPr>
                        <a:t>(50%), </a:t>
                      </a:r>
                      <a:r>
                        <a:rPr lang="fr-FR" sz="1600" b="0" i="0" u="none" strike="noStrike" dirty="0" smtClean="0">
                          <a:solidFill>
                            <a:srgbClr val="000000"/>
                          </a:solidFill>
                          <a:effectLst/>
                          <a:latin typeface="+mn-lt"/>
                          <a:ea typeface="맑은 고딕" panose="020B0503020000020004" pitchFamily="50" charset="-127"/>
                        </a:rPr>
                        <a:t>PAF(50</a:t>
                      </a:r>
                      <a:r>
                        <a:rPr lang="fr-FR" sz="1600" b="0" i="0" u="none" strike="noStrike" dirty="0">
                          <a:solidFill>
                            <a:srgbClr val="000000"/>
                          </a:solidFill>
                          <a:effectLst/>
                          <a:latin typeface="+mn-lt"/>
                          <a:ea typeface="맑은 고딕" panose="020B0503020000020004" pitchFamily="50" charset="-127"/>
                        </a:rPr>
                        <a:t>%), </a:t>
                      </a:r>
                      <a:endParaRPr lang="fr-FR" sz="1600" b="0" i="0" u="none" strike="noStrike" dirty="0" smtClean="0">
                        <a:solidFill>
                          <a:srgbClr val="000000"/>
                        </a:solidFill>
                        <a:effectLst/>
                        <a:latin typeface="+mn-lt"/>
                        <a:ea typeface="맑은 고딕" panose="020B0503020000020004" pitchFamily="50" charset="-127"/>
                      </a:endParaRPr>
                    </a:p>
                    <a:p>
                      <a:pPr algn="ctr" fontAlgn="b"/>
                      <a:r>
                        <a:rPr lang="fr-FR" sz="1600" b="0" i="0" u="none" strike="noStrike" dirty="0" smtClean="0">
                          <a:solidFill>
                            <a:srgbClr val="000000"/>
                          </a:solidFill>
                          <a:effectLst/>
                          <a:latin typeface="+mn-lt"/>
                          <a:ea typeface="맑은 고딕" panose="020B0503020000020004" pitchFamily="50" charset="-127"/>
                        </a:rPr>
                        <a:t>EF </a:t>
                      </a:r>
                      <a:r>
                        <a:rPr lang="fr-FR" sz="1600" b="0" i="0" u="none" strike="noStrike" dirty="0">
                          <a:solidFill>
                            <a:srgbClr val="000000"/>
                          </a:solidFill>
                          <a:effectLst/>
                          <a:latin typeface="+mn-lt"/>
                          <a:ea typeface="맑은 고딕" panose="020B0503020000020004" pitchFamily="50" charset="-127"/>
                        </a:rPr>
                        <a:t>27% abl</a:t>
                      </a:r>
                      <a:r>
                        <a:rPr lang="fr-FR" sz="1600" b="0" i="0" u="none" strike="noStrike" dirty="0" smtClean="0">
                          <a:solidFill>
                            <a:srgbClr val="000000"/>
                          </a:solidFill>
                          <a:effectLst/>
                          <a:latin typeface="+mn-lt"/>
                          <a:ea typeface="맑은 고딕" panose="020B0503020000020004" pitchFamily="50" charset="-127"/>
                        </a:rPr>
                        <a:t>,</a:t>
                      </a:r>
                    </a:p>
                    <a:p>
                      <a:pPr algn="ctr" fontAlgn="b"/>
                      <a:r>
                        <a:rPr lang="fr-FR" sz="1600" b="0" i="0" u="none" strike="noStrike" dirty="0" smtClean="0">
                          <a:solidFill>
                            <a:srgbClr val="000000"/>
                          </a:solidFill>
                          <a:effectLst/>
                          <a:latin typeface="+mn-lt"/>
                          <a:ea typeface="맑은 고딕" panose="020B0503020000020004" pitchFamily="50" charset="-127"/>
                        </a:rPr>
                        <a:t> </a:t>
                      </a:r>
                      <a:r>
                        <a:rPr lang="fr-FR" sz="1600" b="0" i="0" u="none" strike="noStrike" dirty="0">
                          <a:solidFill>
                            <a:srgbClr val="000000"/>
                          </a:solidFill>
                          <a:effectLst/>
                          <a:latin typeface="+mn-lt"/>
                          <a:ea typeface="맑은 고딕" panose="020B0503020000020004" pitchFamily="50" charset="-127"/>
                        </a:rPr>
                        <a:t>29% AVJ</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dirty="0">
                          <a:solidFill>
                            <a:srgbClr val="000000"/>
                          </a:solidFill>
                          <a:effectLst/>
                          <a:latin typeface="+mn-lt"/>
                          <a:ea typeface="맑은 고딕" panose="020B0503020000020004" pitchFamily="50" charset="-127"/>
                        </a:rPr>
                        <a:t>PVI, </a:t>
                      </a:r>
                      <a:r>
                        <a:rPr lang="en-US" sz="1600" b="0" i="0" u="none" strike="noStrike" dirty="0" smtClean="0">
                          <a:solidFill>
                            <a:srgbClr val="000000"/>
                          </a:solidFill>
                          <a:effectLst/>
                          <a:latin typeface="+mn-lt"/>
                          <a:ea typeface="맑은 고딕" panose="020B0503020000020004" pitchFamily="50" charset="-127"/>
                        </a:rPr>
                        <a:t>optional       </a:t>
                      </a:r>
                      <a:r>
                        <a:rPr lang="en-US" sz="1600" b="0" i="0" u="none" strike="noStrike" dirty="0">
                          <a:solidFill>
                            <a:srgbClr val="000000"/>
                          </a:solidFill>
                          <a:effectLst/>
                          <a:latin typeface="+mn-lt"/>
                          <a:ea typeface="맑은 고딕" panose="020B0503020000020004" pitchFamily="50" charset="-127"/>
                        </a:rPr>
                        <a:t>linear </a:t>
                      </a:r>
                      <a:r>
                        <a:rPr lang="en-US" sz="1600" b="0" i="0" u="none" strike="noStrike" dirty="0" err="1" smtClean="0">
                          <a:solidFill>
                            <a:srgbClr val="000000"/>
                          </a:solidFill>
                          <a:effectLst/>
                          <a:latin typeface="+mn-lt"/>
                          <a:ea typeface="맑은 고딕" panose="020B0503020000020004" pitchFamily="50" charset="-127"/>
                        </a:rPr>
                        <a:t>abl</a:t>
                      </a:r>
                      <a:r>
                        <a:rPr lang="en-US" sz="1600" b="0" i="0" u="none" strike="noStrike" dirty="0" smtClean="0">
                          <a:solidFill>
                            <a:srgbClr val="000000"/>
                          </a:solidFill>
                          <a:effectLst/>
                          <a:latin typeface="+mn-lt"/>
                          <a:ea typeface="맑은 고딕" panose="020B0503020000020004" pitchFamily="50" charset="-127"/>
                        </a:rPr>
                        <a:t>, </a:t>
                      </a:r>
                      <a:r>
                        <a:rPr lang="en-US" sz="1600" b="0" i="0" u="none" strike="noStrike" dirty="0">
                          <a:solidFill>
                            <a:srgbClr val="000000"/>
                          </a:solidFill>
                          <a:effectLst/>
                          <a:latin typeface="+mn-lt"/>
                          <a:ea typeface="맑은 고딕" panose="020B0503020000020004" pitchFamily="50" charset="-127"/>
                        </a:rPr>
                        <a:t>and </a:t>
                      </a:r>
                      <a:endParaRPr lang="en-US" sz="1600" b="0" i="0" u="none" strike="noStrike" dirty="0" smtClean="0">
                        <a:solidFill>
                          <a:srgbClr val="000000"/>
                        </a:solidFill>
                        <a:effectLst/>
                        <a:latin typeface="+mn-lt"/>
                        <a:ea typeface="맑은 고딕" panose="020B0503020000020004" pitchFamily="50" charset="-127"/>
                      </a:endParaRPr>
                    </a:p>
                    <a:p>
                      <a:pPr algn="ctr" fontAlgn="b"/>
                      <a:r>
                        <a:rPr lang="en-US" sz="1600" b="0" i="0" u="none" strike="noStrike" dirty="0" smtClean="0">
                          <a:solidFill>
                            <a:srgbClr val="000000"/>
                          </a:solidFill>
                          <a:effectLst/>
                          <a:latin typeface="+mn-lt"/>
                          <a:ea typeface="맑은 고딕" panose="020B0503020000020004" pitchFamily="50" charset="-127"/>
                        </a:rPr>
                        <a:t>CFAEs</a:t>
                      </a:r>
                      <a:endParaRPr lang="en-US" sz="1600" b="0" i="0" u="none" strike="noStrike" dirty="0">
                        <a:solidFill>
                          <a:srgbClr val="000000"/>
                        </a:solidFill>
                        <a:effectLst/>
                        <a:latin typeface="+mn-lt"/>
                        <a:ea typeface="맑은 고딕" panose="020B0503020000020004" pitchFamily="50" charset="-127"/>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a:solidFill>
                            <a:srgbClr val="000000"/>
                          </a:solidFill>
                          <a:effectLst/>
                          <a:latin typeface="+mn-lt"/>
                          <a:ea typeface="맑은 고딕" panose="020B0503020000020004" pitchFamily="50" charset="-127"/>
                        </a:rPr>
                        <a:t>6 months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167941316"/>
                  </a:ext>
                </a:extLst>
              </a:tr>
              <a:tr h="629435">
                <a:tc>
                  <a:txBody>
                    <a:bodyPr/>
                    <a:lstStyle/>
                    <a:p>
                      <a:pPr algn="ctr" fontAlgn="b"/>
                      <a:r>
                        <a:rPr lang="en-US" sz="1600" b="0" i="0" u="none" strike="noStrike" dirty="0">
                          <a:solidFill>
                            <a:srgbClr val="000000"/>
                          </a:solidFill>
                          <a:effectLst/>
                          <a:latin typeface="+mn-lt"/>
                          <a:ea typeface="맑은 고딕" panose="020B0503020000020004" pitchFamily="50" charset="-127"/>
                        </a:rPr>
                        <a:t>Heart 2011; 97: </a:t>
                      </a:r>
                      <a:r>
                        <a:rPr lang="en-US" sz="1600" b="0" i="0" u="none" strike="noStrike" dirty="0" smtClean="0">
                          <a:solidFill>
                            <a:srgbClr val="000000"/>
                          </a:solidFill>
                          <a:effectLst/>
                          <a:latin typeface="+mn-lt"/>
                          <a:ea typeface="맑은 고딕" panose="020B0503020000020004" pitchFamily="50" charset="-127"/>
                        </a:rPr>
                        <a:t>740-747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600" b="0" i="0" u="none" strike="noStrike">
                          <a:solidFill>
                            <a:srgbClr val="000000"/>
                          </a:solidFill>
                          <a:effectLst/>
                          <a:latin typeface="+mn-lt"/>
                          <a:ea typeface="맑은 고딕" panose="020B0503020000020004" pitchFamily="50" charset="-127"/>
                        </a:rPr>
                        <a:t>2011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dirty="0">
                          <a:solidFill>
                            <a:srgbClr val="000000"/>
                          </a:solidFill>
                          <a:effectLst/>
                          <a:latin typeface="+mn-lt"/>
                          <a:ea typeface="맑은 고딕" panose="020B0503020000020004" pitchFamily="50" charset="-127"/>
                        </a:rPr>
                        <a:t>Randomized to RF </a:t>
                      </a:r>
                      <a:r>
                        <a:rPr lang="en-US" sz="1600" b="0" i="0" u="none" strike="noStrike" dirty="0" smtClean="0">
                          <a:solidFill>
                            <a:srgbClr val="000000"/>
                          </a:solidFill>
                          <a:effectLst/>
                          <a:latin typeface="+mn-lt"/>
                          <a:ea typeface="맑은 고딕" panose="020B0503020000020004" pitchFamily="50" charset="-127"/>
                        </a:rPr>
                        <a:t> ablation </a:t>
                      </a:r>
                      <a:r>
                        <a:rPr lang="en-US" sz="1600" b="0" i="0" u="none" strike="noStrike" dirty="0">
                          <a:solidFill>
                            <a:srgbClr val="000000"/>
                          </a:solidFill>
                          <a:effectLst/>
                          <a:latin typeface="+mn-lt"/>
                          <a:ea typeface="맑은 고딕" panose="020B0503020000020004" pitchFamily="50" charset="-127"/>
                        </a:rPr>
                        <a:t>or </a:t>
                      </a:r>
                      <a:endParaRPr lang="en-US" sz="1600" b="0" i="0" u="none" strike="noStrike" dirty="0" smtClean="0">
                        <a:solidFill>
                          <a:srgbClr val="000000"/>
                        </a:solidFill>
                        <a:effectLst/>
                        <a:latin typeface="+mn-lt"/>
                        <a:ea typeface="맑은 고딕" panose="020B0503020000020004" pitchFamily="50" charset="-127"/>
                      </a:endParaRPr>
                    </a:p>
                    <a:p>
                      <a:pPr algn="ctr" fontAlgn="b"/>
                      <a:r>
                        <a:rPr lang="en-US" sz="1600" b="0" i="0" u="none" strike="noStrike" dirty="0" smtClean="0">
                          <a:solidFill>
                            <a:srgbClr val="000000"/>
                          </a:solidFill>
                          <a:effectLst/>
                          <a:latin typeface="+mn-lt"/>
                          <a:ea typeface="맑은 고딕" panose="020B0503020000020004" pitchFamily="50" charset="-127"/>
                        </a:rPr>
                        <a:t>pharmacological</a:t>
                      </a:r>
                    </a:p>
                    <a:p>
                      <a:pPr algn="ctr" fontAlgn="b"/>
                      <a:r>
                        <a:rPr lang="en-US" sz="1600" b="0" i="0" u="none" strike="noStrike" dirty="0" smtClean="0">
                          <a:solidFill>
                            <a:srgbClr val="000000"/>
                          </a:solidFill>
                          <a:effectLst/>
                          <a:latin typeface="+mn-lt"/>
                          <a:ea typeface="맑은 고딕" panose="020B0503020000020004" pitchFamily="50" charset="-127"/>
                        </a:rPr>
                        <a:t> </a:t>
                      </a:r>
                      <a:r>
                        <a:rPr lang="en-US" sz="1600" b="0" i="0" u="none" strike="noStrike" dirty="0">
                          <a:solidFill>
                            <a:srgbClr val="000000"/>
                          </a:solidFill>
                          <a:effectLst/>
                          <a:latin typeface="+mn-lt"/>
                          <a:ea typeface="맑은 고딕" panose="020B0503020000020004" pitchFamily="50" charset="-127"/>
                        </a:rPr>
                        <a:t>rate control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600" b="0" i="0" u="none" strike="noStrike">
                          <a:solidFill>
                            <a:srgbClr val="000000"/>
                          </a:solidFill>
                          <a:effectLst/>
                          <a:latin typeface="+mn-lt"/>
                          <a:ea typeface="맑은 고딕" panose="020B0503020000020004" pitchFamily="50" charset="-127"/>
                        </a:rPr>
                        <a:t>41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dirty="0">
                          <a:solidFill>
                            <a:srgbClr val="000000"/>
                          </a:solidFill>
                          <a:effectLst/>
                          <a:latin typeface="+mn-lt"/>
                          <a:ea typeface="맑은 고딕" panose="020B0503020000020004" pitchFamily="50" charset="-127"/>
                        </a:rPr>
                        <a:t>Persistent , </a:t>
                      </a:r>
                      <a:endParaRPr lang="en-US" sz="1600" b="0" i="0" u="none" strike="noStrike" dirty="0" smtClean="0">
                        <a:solidFill>
                          <a:srgbClr val="000000"/>
                        </a:solidFill>
                        <a:effectLst/>
                        <a:latin typeface="+mn-lt"/>
                        <a:ea typeface="맑은 고딕" panose="020B0503020000020004" pitchFamily="50" charset="-127"/>
                      </a:endParaRPr>
                    </a:p>
                    <a:p>
                      <a:pPr algn="ctr" fontAlgn="b"/>
                      <a:r>
                        <a:rPr lang="en-US" sz="1600" b="0" i="0" u="none" strike="noStrike" dirty="0" smtClean="0">
                          <a:solidFill>
                            <a:srgbClr val="000000"/>
                          </a:solidFill>
                          <a:effectLst/>
                          <a:latin typeface="+mn-lt"/>
                          <a:ea typeface="맑은 고딕" panose="020B0503020000020004" pitchFamily="50" charset="-127"/>
                        </a:rPr>
                        <a:t>EF </a:t>
                      </a:r>
                      <a:r>
                        <a:rPr lang="en-US" sz="1600" b="0" i="0" u="none" strike="noStrike" dirty="0">
                          <a:solidFill>
                            <a:srgbClr val="000000"/>
                          </a:solidFill>
                          <a:effectLst/>
                          <a:latin typeface="+mn-lt"/>
                          <a:ea typeface="맑은 고딕" panose="020B0503020000020004" pitchFamily="50" charset="-127"/>
                        </a:rPr>
                        <a:t>20% </a:t>
                      </a:r>
                      <a:r>
                        <a:rPr lang="en-US" sz="1600" b="0" i="0" u="none" strike="noStrike" dirty="0" err="1">
                          <a:solidFill>
                            <a:srgbClr val="000000"/>
                          </a:solidFill>
                          <a:effectLst/>
                          <a:latin typeface="+mn-lt"/>
                          <a:ea typeface="맑은 고딕" panose="020B0503020000020004" pitchFamily="50" charset="-127"/>
                        </a:rPr>
                        <a:t>abl</a:t>
                      </a:r>
                      <a:r>
                        <a:rPr lang="en-US" sz="1600" b="0" i="0" u="none" strike="noStrike" dirty="0">
                          <a:solidFill>
                            <a:srgbClr val="000000"/>
                          </a:solidFill>
                          <a:effectLst/>
                          <a:latin typeface="+mn-lt"/>
                          <a:ea typeface="맑은 고딕" panose="020B0503020000020004" pitchFamily="50" charset="-127"/>
                        </a:rPr>
                        <a:t>, </a:t>
                      </a:r>
                      <a:endParaRPr lang="en-US" sz="1600" b="0" i="0" u="none" strike="noStrike" dirty="0" smtClean="0">
                        <a:solidFill>
                          <a:srgbClr val="000000"/>
                        </a:solidFill>
                        <a:effectLst/>
                        <a:latin typeface="+mn-lt"/>
                        <a:ea typeface="맑은 고딕" panose="020B0503020000020004" pitchFamily="50" charset="-127"/>
                      </a:endParaRPr>
                    </a:p>
                    <a:p>
                      <a:pPr algn="ctr" fontAlgn="b"/>
                      <a:r>
                        <a:rPr lang="en-US" sz="1600" b="0" i="0" u="none" strike="noStrike" dirty="0" smtClean="0">
                          <a:solidFill>
                            <a:srgbClr val="000000"/>
                          </a:solidFill>
                          <a:effectLst/>
                          <a:latin typeface="+mn-lt"/>
                          <a:ea typeface="맑은 고딕" panose="020B0503020000020004" pitchFamily="50" charset="-127"/>
                        </a:rPr>
                        <a:t>16</a:t>
                      </a:r>
                      <a:r>
                        <a:rPr lang="en-US" sz="1600" b="0" i="0" u="none" strike="noStrike" dirty="0">
                          <a:solidFill>
                            <a:srgbClr val="000000"/>
                          </a:solidFill>
                          <a:effectLst/>
                          <a:latin typeface="+mn-lt"/>
                          <a:ea typeface="맑은 고딕" panose="020B0503020000020004" pitchFamily="50" charset="-127"/>
                        </a:rPr>
                        <a:t>% rate control</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dirty="0">
                          <a:solidFill>
                            <a:srgbClr val="000000"/>
                          </a:solidFill>
                          <a:effectLst/>
                          <a:latin typeface="+mn-lt"/>
                          <a:ea typeface="맑은 고딕" panose="020B0503020000020004" pitchFamily="50" charset="-127"/>
                        </a:rPr>
                        <a:t>PVI, roof line, </a:t>
                      </a:r>
                      <a:endParaRPr lang="en-US" sz="1600" b="0" i="0" u="none" strike="noStrike" dirty="0" smtClean="0">
                        <a:solidFill>
                          <a:srgbClr val="000000"/>
                        </a:solidFill>
                        <a:effectLst/>
                        <a:latin typeface="+mn-lt"/>
                        <a:ea typeface="맑은 고딕" panose="020B0503020000020004" pitchFamily="50" charset="-127"/>
                      </a:endParaRPr>
                    </a:p>
                    <a:p>
                      <a:pPr algn="ctr" fontAlgn="b"/>
                      <a:r>
                        <a:rPr lang="en-US" sz="1600" b="0" i="0" u="none" strike="noStrike" dirty="0" smtClean="0">
                          <a:solidFill>
                            <a:srgbClr val="000000"/>
                          </a:solidFill>
                          <a:effectLst/>
                          <a:latin typeface="+mn-lt"/>
                          <a:ea typeface="맑은 고딕" panose="020B0503020000020004" pitchFamily="50" charset="-127"/>
                        </a:rPr>
                        <a:t>CFAEs</a:t>
                      </a:r>
                      <a:endParaRPr lang="en-US" sz="1600" b="0" i="0" u="none" strike="noStrike" dirty="0">
                        <a:solidFill>
                          <a:srgbClr val="000000"/>
                        </a:solidFill>
                        <a:effectLst/>
                        <a:latin typeface="+mn-lt"/>
                        <a:ea typeface="맑은 고딕" panose="020B0503020000020004" pitchFamily="50" charset="-127"/>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dirty="0">
                          <a:solidFill>
                            <a:srgbClr val="000000"/>
                          </a:solidFill>
                          <a:effectLst/>
                          <a:latin typeface="+mn-lt"/>
                          <a:ea typeface="맑은 고딕" panose="020B0503020000020004" pitchFamily="50" charset="-127"/>
                        </a:rPr>
                        <a:t>6 months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3847556805"/>
                  </a:ext>
                </a:extLst>
              </a:tr>
              <a:tr h="835666">
                <a:tc>
                  <a:txBody>
                    <a:bodyPr/>
                    <a:lstStyle/>
                    <a:p>
                      <a:pPr algn="l" fontAlgn="b"/>
                      <a:r>
                        <a:rPr lang="en-US" sz="1600" b="0" i="0" u="none" strike="noStrike" spc="-20" baseline="0" dirty="0">
                          <a:solidFill>
                            <a:srgbClr val="000000"/>
                          </a:solidFill>
                          <a:effectLst/>
                          <a:latin typeface="+mn-lt"/>
                          <a:ea typeface="맑은 고딕" panose="020B0503020000020004" pitchFamily="50" charset="-127"/>
                        </a:rPr>
                        <a:t>JACC 2013; 61: </a:t>
                      </a:r>
                      <a:r>
                        <a:rPr lang="en-US" sz="1600" b="0" i="0" u="none" strike="noStrike" spc="-20" baseline="0" dirty="0" smtClean="0">
                          <a:solidFill>
                            <a:srgbClr val="000000"/>
                          </a:solidFill>
                          <a:effectLst/>
                          <a:latin typeface="+mn-lt"/>
                          <a:ea typeface="맑은 고딕" panose="020B0503020000020004" pitchFamily="50" charset="-127"/>
                        </a:rPr>
                        <a:t>1894-1903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600" b="0" i="0" u="none" strike="noStrike">
                          <a:solidFill>
                            <a:srgbClr val="000000"/>
                          </a:solidFill>
                          <a:effectLst/>
                          <a:latin typeface="+mn-lt"/>
                          <a:ea typeface="맑은 고딕" panose="020B0503020000020004" pitchFamily="50" charset="-127"/>
                        </a:rPr>
                        <a:t>2013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dirty="0">
                          <a:solidFill>
                            <a:srgbClr val="000000"/>
                          </a:solidFill>
                          <a:effectLst/>
                          <a:latin typeface="+mn-lt"/>
                          <a:ea typeface="맑은 고딕" panose="020B0503020000020004" pitchFamily="50" charset="-127"/>
                        </a:rPr>
                        <a:t>Randomized to RF </a:t>
                      </a:r>
                      <a:r>
                        <a:rPr lang="en-US" sz="1600" b="0" i="0" u="none" strike="noStrike" dirty="0" smtClean="0">
                          <a:solidFill>
                            <a:srgbClr val="000000"/>
                          </a:solidFill>
                          <a:effectLst/>
                          <a:latin typeface="+mn-lt"/>
                          <a:ea typeface="맑은 고딕" panose="020B0503020000020004" pitchFamily="50" charset="-127"/>
                        </a:rPr>
                        <a:t> ablation </a:t>
                      </a:r>
                      <a:r>
                        <a:rPr lang="en-US" sz="1600" b="0" i="0" u="none" strike="noStrike" dirty="0">
                          <a:solidFill>
                            <a:srgbClr val="000000"/>
                          </a:solidFill>
                          <a:effectLst/>
                          <a:latin typeface="+mn-lt"/>
                          <a:ea typeface="맑은 고딕" panose="020B0503020000020004" pitchFamily="50" charset="-127"/>
                        </a:rPr>
                        <a:t>or </a:t>
                      </a:r>
                      <a:r>
                        <a:rPr lang="en-US" sz="1600" b="0" i="0" u="none" strike="noStrike" dirty="0" smtClean="0">
                          <a:solidFill>
                            <a:srgbClr val="000000"/>
                          </a:solidFill>
                          <a:effectLst/>
                          <a:latin typeface="+mn-lt"/>
                          <a:ea typeface="맑은 고딕" panose="020B0503020000020004" pitchFamily="50" charset="-127"/>
                        </a:rPr>
                        <a:t>                 pharmacological</a:t>
                      </a:r>
                    </a:p>
                    <a:p>
                      <a:pPr algn="ctr" fontAlgn="b"/>
                      <a:r>
                        <a:rPr lang="en-US" sz="1600" b="0" i="0" u="none" strike="noStrike" dirty="0" smtClean="0">
                          <a:solidFill>
                            <a:srgbClr val="000000"/>
                          </a:solidFill>
                          <a:effectLst/>
                          <a:latin typeface="+mn-lt"/>
                          <a:ea typeface="맑은 고딕" panose="020B0503020000020004" pitchFamily="50" charset="-127"/>
                        </a:rPr>
                        <a:t> </a:t>
                      </a:r>
                      <a:r>
                        <a:rPr lang="en-US" sz="1600" b="0" i="0" u="none" strike="noStrike" dirty="0">
                          <a:solidFill>
                            <a:srgbClr val="000000"/>
                          </a:solidFill>
                          <a:effectLst/>
                          <a:latin typeface="+mn-lt"/>
                          <a:ea typeface="맑은 고딕" panose="020B0503020000020004" pitchFamily="50" charset="-127"/>
                        </a:rPr>
                        <a:t>rate control</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600" b="0" i="0" u="none" strike="noStrike">
                          <a:solidFill>
                            <a:srgbClr val="000000"/>
                          </a:solidFill>
                          <a:effectLst/>
                          <a:latin typeface="+mn-lt"/>
                          <a:ea typeface="맑은 고딕" panose="020B0503020000020004" pitchFamily="50" charset="-127"/>
                        </a:rPr>
                        <a:t>52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dirty="0">
                          <a:solidFill>
                            <a:srgbClr val="000000"/>
                          </a:solidFill>
                          <a:effectLst/>
                          <a:latin typeface="+mn-lt"/>
                          <a:ea typeface="맑은 고딕" panose="020B0503020000020004" pitchFamily="50" charset="-127"/>
                        </a:rPr>
                        <a:t>Persistent AF </a:t>
                      </a:r>
                      <a:endParaRPr lang="en-US" sz="1600" b="0" i="0" u="none" strike="noStrike" dirty="0" smtClean="0">
                        <a:solidFill>
                          <a:srgbClr val="000000"/>
                        </a:solidFill>
                        <a:effectLst/>
                        <a:latin typeface="+mn-lt"/>
                        <a:ea typeface="맑은 고딕" panose="020B0503020000020004" pitchFamily="50" charset="-127"/>
                      </a:endParaRPr>
                    </a:p>
                    <a:p>
                      <a:pPr algn="ctr" fontAlgn="b"/>
                      <a:r>
                        <a:rPr lang="en-US" sz="1600" b="0" i="0" u="none" strike="noStrike" dirty="0" smtClean="0">
                          <a:solidFill>
                            <a:srgbClr val="000000"/>
                          </a:solidFill>
                          <a:effectLst/>
                          <a:latin typeface="+mn-lt"/>
                          <a:ea typeface="맑은 고딕" panose="020B0503020000020004" pitchFamily="50" charset="-127"/>
                        </a:rPr>
                        <a:t>(</a:t>
                      </a:r>
                      <a:r>
                        <a:rPr lang="en-US" sz="1600" b="0" i="0" u="none" strike="noStrike" dirty="0">
                          <a:solidFill>
                            <a:srgbClr val="000000"/>
                          </a:solidFill>
                          <a:effectLst/>
                          <a:latin typeface="+mn-lt"/>
                          <a:ea typeface="맑은 고딕" panose="020B0503020000020004" pitchFamily="50" charset="-127"/>
                        </a:rPr>
                        <a:t>100</a:t>
                      </a:r>
                      <a:r>
                        <a:rPr lang="en-US" sz="1600" b="0" i="0" u="none" strike="noStrike" dirty="0" smtClean="0">
                          <a:solidFill>
                            <a:srgbClr val="000000"/>
                          </a:solidFill>
                          <a:effectLst/>
                          <a:latin typeface="+mn-lt"/>
                          <a:ea typeface="맑은 고딕" panose="020B0503020000020004" pitchFamily="50" charset="-127"/>
                        </a:rPr>
                        <a:t>%),</a:t>
                      </a:r>
                    </a:p>
                    <a:p>
                      <a:pPr algn="ctr" fontAlgn="b"/>
                      <a:r>
                        <a:rPr lang="en-US" sz="1600" b="0" i="0" u="none" strike="noStrike" dirty="0" smtClean="0">
                          <a:solidFill>
                            <a:srgbClr val="000000"/>
                          </a:solidFill>
                          <a:effectLst/>
                          <a:latin typeface="+mn-lt"/>
                          <a:ea typeface="맑은 고딕" panose="020B0503020000020004" pitchFamily="50" charset="-127"/>
                        </a:rPr>
                        <a:t> </a:t>
                      </a:r>
                      <a:r>
                        <a:rPr lang="en-US" sz="1600" b="0" i="0" u="none" strike="noStrike" dirty="0">
                          <a:solidFill>
                            <a:srgbClr val="000000"/>
                          </a:solidFill>
                          <a:effectLst/>
                          <a:latin typeface="+mn-lt"/>
                          <a:ea typeface="맑은 고딕" panose="020B0503020000020004" pitchFamily="50" charset="-127"/>
                        </a:rPr>
                        <a:t>EF 22% </a:t>
                      </a:r>
                      <a:r>
                        <a:rPr lang="en-US" sz="1600" b="0" i="0" u="none" strike="noStrike" dirty="0" err="1">
                          <a:solidFill>
                            <a:srgbClr val="000000"/>
                          </a:solidFill>
                          <a:effectLst/>
                          <a:latin typeface="+mn-lt"/>
                          <a:ea typeface="맑은 고딕" panose="020B0503020000020004" pitchFamily="50" charset="-127"/>
                        </a:rPr>
                        <a:t>abl</a:t>
                      </a:r>
                      <a:r>
                        <a:rPr lang="en-US" sz="1600" b="0" i="0" u="none" strike="noStrike" dirty="0">
                          <a:solidFill>
                            <a:srgbClr val="000000"/>
                          </a:solidFill>
                          <a:effectLst/>
                          <a:latin typeface="+mn-lt"/>
                          <a:ea typeface="맑은 고딕" panose="020B0503020000020004" pitchFamily="50" charset="-127"/>
                        </a:rPr>
                        <a:t>, </a:t>
                      </a:r>
                      <a:endParaRPr lang="en-US" sz="1600" b="0" i="0" u="none" strike="noStrike" dirty="0" smtClean="0">
                        <a:solidFill>
                          <a:srgbClr val="000000"/>
                        </a:solidFill>
                        <a:effectLst/>
                        <a:latin typeface="+mn-lt"/>
                        <a:ea typeface="맑은 고딕" panose="020B0503020000020004" pitchFamily="50" charset="-127"/>
                      </a:endParaRPr>
                    </a:p>
                    <a:p>
                      <a:pPr algn="ctr" fontAlgn="b"/>
                      <a:r>
                        <a:rPr lang="en-US" sz="1600" b="0" i="0" u="none" strike="noStrike" dirty="0" smtClean="0">
                          <a:solidFill>
                            <a:srgbClr val="000000"/>
                          </a:solidFill>
                          <a:effectLst/>
                          <a:latin typeface="+mn-lt"/>
                          <a:ea typeface="맑은 고딕" panose="020B0503020000020004" pitchFamily="50" charset="-127"/>
                        </a:rPr>
                        <a:t>25</a:t>
                      </a:r>
                      <a:r>
                        <a:rPr lang="en-US" sz="1600" b="0" i="0" u="none" strike="noStrike" dirty="0">
                          <a:solidFill>
                            <a:srgbClr val="000000"/>
                          </a:solidFill>
                          <a:effectLst/>
                          <a:latin typeface="+mn-lt"/>
                          <a:ea typeface="맑은 고딕" panose="020B0503020000020004" pitchFamily="50" charset="-127"/>
                        </a:rPr>
                        <a:t>% rate control</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dirty="0">
                          <a:solidFill>
                            <a:srgbClr val="000000"/>
                          </a:solidFill>
                          <a:effectLst/>
                          <a:latin typeface="+mn-lt"/>
                          <a:ea typeface="맑은 고딕" panose="020B0503020000020004" pitchFamily="50" charset="-127"/>
                        </a:rPr>
                        <a:t>PVI, optional </a:t>
                      </a:r>
                      <a:r>
                        <a:rPr lang="en-US" sz="1600" b="0" i="0" u="none" strike="noStrike" dirty="0" smtClean="0">
                          <a:solidFill>
                            <a:srgbClr val="000000"/>
                          </a:solidFill>
                          <a:effectLst/>
                          <a:latin typeface="+mn-lt"/>
                          <a:ea typeface="맑은 고딕" panose="020B0503020000020004" pitchFamily="50" charset="-127"/>
                        </a:rPr>
                        <a:t>      linear </a:t>
                      </a:r>
                      <a:r>
                        <a:rPr lang="en-US" sz="1600" b="0" i="0" u="none" strike="noStrike" dirty="0" err="1" smtClean="0">
                          <a:solidFill>
                            <a:srgbClr val="000000"/>
                          </a:solidFill>
                          <a:effectLst/>
                          <a:latin typeface="+mn-lt"/>
                          <a:ea typeface="맑은 고딕" panose="020B0503020000020004" pitchFamily="50" charset="-127"/>
                        </a:rPr>
                        <a:t>abl</a:t>
                      </a:r>
                      <a:r>
                        <a:rPr lang="en-US" sz="1600" b="0" i="0" u="none" strike="noStrike" dirty="0" smtClean="0">
                          <a:solidFill>
                            <a:srgbClr val="000000"/>
                          </a:solidFill>
                          <a:effectLst/>
                          <a:latin typeface="+mn-lt"/>
                          <a:ea typeface="맑은 고딕" panose="020B0503020000020004" pitchFamily="50" charset="-127"/>
                        </a:rPr>
                        <a:t>, </a:t>
                      </a:r>
                      <a:r>
                        <a:rPr lang="en-US" sz="1600" b="0" i="0" u="none" strike="noStrike" dirty="0">
                          <a:solidFill>
                            <a:srgbClr val="000000"/>
                          </a:solidFill>
                          <a:effectLst/>
                          <a:latin typeface="+mn-lt"/>
                          <a:ea typeface="맑은 고딕" panose="020B0503020000020004" pitchFamily="50" charset="-127"/>
                        </a:rPr>
                        <a:t>and </a:t>
                      </a:r>
                      <a:r>
                        <a:rPr lang="en-US" sz="1600" b="0" i="0" u="none" strike="noStrike" dirty="0" smtClean="0">
                          <a:solidFill>
                            <a:srgbClr val="000000"/>
                          </a:solidFill>
                          <a:effectLst/>
                          <a:latin typeface="+mn-lt"/>
                          <a:ea typeface="맑은 고딕" panose="020B0503020000020004" pitchFamily="50" charset="-127"/>
                        </a:rPr>
                        <a:t>   CFAEs</a:t>
                      </a:r>
                      <a:endParaRPr lang="en-US" sz="1600" b="0" i="0" u="none" strike="noStrike" dirty="0">
                        <a:solidFill>
                          <a:srgbClr val="000000"/>
                        </a:solidFill>
                        <a:effectLst/>
                        <a:latin typeface="+mn-lt"/>
                        <a:ea typeface="맑은 고딕" panose="020B0503020000020004" pitchFamily="50" charset="-127"/>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dirty="0">
                          <a:solidFill>
                            <a:srgbClr val="000000"/>
                          </a:solidFill>
                          <a:effectLst/>
                          <a:latin typeface="+mn-lt"/>
                          <a:ea typeface="맑은 고딕" panose="020B0503020000020004" pitchFamily="50" charset="-127"/>
                        </a:rPr>
                        <a:t>12 months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3046284270"/>
                  </a:ext>
                </a:extLst>
              </a:tr>
              <a:tr h="1103031">
                <a:tc>
                  <a:txBody>
                    <a:bodyPr/>
                    <a:lstStyle/>
                    <a:p>
                      <a:pPr algn="l" fontAlgn="b"/>
                      <a:r>
                        <a:rPr lang="en-US" sz="1600" b="0" i="0" u="none" strike="noStrike" spc="-30" baseline="0" dirty="0" err="1">
                          <a:solidFill>
                            <a:srgbClr val="000000"/>
                          </a:solidFill>
                          <a:effectLst/>
                          <a:latin typeface="+mn-lt"/>
                          <a:ea typeface="맑은 고딕" panose="020B0503020000020004" pitchFamily="50" charset="-127"/>
                        </a:rPr>
                        <a:t>Circ</a:t>
                      </a:r>
                      <a:r>
                        <a:rPr lang="en-US" sz="1600" b="0" i="0" u="none" strike="noStrike" spc="-30" baseline="0" dirty="0">
                          <a:solidFill>
                            <a:srgbClr val="000000"/>
                          </a:solidFill>
                          <a:effectLst/>
                          <a:latin typeface="+mn-lt"/>
                          <a:ea typeface="맑은 고딕" panose="020B0503020000020004" pitchFamily="50" charset="-127"/>
                        </a:rPr>
                        <a:t> A and E 2014; 7: 31-38 </a:t>
                      </a:r>
                      <a:endParaRPr lang="en-US" sz="1600" b="0" i="0" u="none" strike="noStrike" spc="-30" baseline="0" dirty="0" smtClean="0">
                        <a:solidFill>
                          <a:srgbClr val="000000"/>
                        </a:solidFill>
                        <a:effectLst/>
                        <a:latin typeface="+mn-lt"/>
                        <a:ea typeface="맑은 고딕" panose="020B0503020000020004" pitchFamily="50" charset="-127"/>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600" b="0" i="0" u="none" strike="noStrike">
                          <a:solidFill>
                            <a:srgbClr val="000000"/>
                          </a:solidFill>
                          <a:effectLst/>
                          <a:latin typeface="+mn-lt"/>
                          <a:ea typeface="맑은 고딕" panose="020B0503020000020004" pitchFamily="50" charset="-127"/>
                        </a:rPr>
                        <a:t>2014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dirty="0">
                          <a:solidFill>
                            <a:srgbClr val="000000"/>
                          </a:solidFill>
                          <a:effectLst/>
                          <a:latin typeface="+mn-lt"/>
                          <a:ea typeface="맑은 고딕" panose="020B0503020000020004" pitchFamily="50" charset="-127"/>
                        </a:rPr>
                        <a:t>Randomized to RF </a:t>
                      </a:r>
                      <a:r>
                        <a:rPr lang="en-US" sz="1600" b="0" i="0" u="none" strike="noStrike" dirty="0" smtClean="0">
                          <a:solidFill>
                            <a:srgbClr val="000000"/>
                          </a:solidFill>
                          <a:effectLst/>
                          <a:latin typeface="+mn-lt"/>
                          <a:ea typeface="맑은 고딕" panose="020B0503020000020004" pitchFamily="50" charset="-127"/>
                        </a:rPr>
                        <a:t> ablation </a:t>
                      </a:r>
                      <a:r>
                        <a:rPr lang="en-US" sz="1600" b="0" i="0" u="none" strike="noStrike" dirty="0">
                          <a:solidFill>
                            <a:srgbClr val="000000"/>
                          </a:solidFill>
                          <a:effectLst/>
                          <a:latin typeface="+mn-lt"/>
                          <a:ea typeface="맑은 고딕" panose="020B0503020000020004" pitchFamily="50" charset="-127"/>
                        </a:rPr>
                        <a:t>or </a:t>
                      </a:r>
                      <a:r>
                        <a:rPr lang="en-US" sz="1600" b="0" i="0" u="none" strike="noStrike" dirty="0" smtClean="0">
                          <a:solidFill>
                            <a:srgbClr val="000000"/>
                          </a:solidFill>
                          <a:effectLst/>
                          <a:latin typeface="+mn-lt"/>
                          <a:ea typeface="맑은 고딕" panose="020B0503020000020004" pitchFamily="50" charset="-127"/>
                        </a:rPr>
                        <a:t>                pharmacological </a:t>
                      </a:r>
                    </a:p>
                    <a:p>
                      <a:pPr algn="ctr" fontAlgn="b"/>
                      <a:r>
                        <a:rPr lang="en-US" sz="1600" b="0" i="0" u="none" strike="noStrike" dirty="0" smtClean="0">
                          <a:solidFill>
                            <a:srgbClr val="000000"/>
                          </a:solidFill>
                          <a:effectLst/>
                          <a:latin typeface="+mn-lt"/>
                          <a:ea typeface="맑은 고딕" panose="020B0503020000020004" pitchFamily="50" charset="-127"/>
                        </a:rPr>
                        <a:t>rate </a:t>
                      </a:r>
                      <a:r>
                        <a:rPr lang="en-US" sz="1600" b="0" i="0" u="none" strike="noStrike" dirty="0">
                          <a:solidFill>
                            <a:srgbClr val="000000"/>
                          </a:solidFill>
                          <a:effectLst/>
                          <a:latin typeface="+mn-lt"/>
                          <a:ea typeface="맑은 고딕" panose="020B0503020000020004" pitchFamily="50" charset="-127"/>
                        </a:rPr>
                        <a:t>control</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600" b="0" i="0" u="none" strike="noStrike">
                          <a:solidFill>
                            <a:srgbClr val="000000"/>
                          </a:solidFill>
                          <a:effectLst/>
                          <a:latin typeface="+mn-lt"/>
                          <a:ea typeface="맑은 고딕" panose="020B0503020000020004" pitchFamily="50" charset="-127"/>
                        </a:rPr>
                        <a:t>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dirty="0">
                          <a:solidFill>
                            <a:srgbClr val="000000"/>
                          </a:solidFill>
                          <a:effectLst/>
                          <a:latin typeface="+mn-lt"/>
                          <a:ea typeface="맑은 고딕" panose="020B0503020000020004" pitchFamily="50" charset="-127"/>
                        </a:rPr>
                        <a:t>Persistent </a:t>
                      </a:r>
                      <a:r>
                        <a:rPr lang="en-US" sz="1600" b="0" i="0" u="none" strike="noStrike" dirty="0" smtClean="0">
                          <a:solidFill>
                            <a:srgbClr val="000000"/>
                          </a:solidFill>
                          <a:effectLst/>
                          <a:latin typeface="+mn-lt"/>
                          <a:ea typeface="맑은 고딕" panose="020B0503020000020004" pitchFamily="50" charset="-127"/>
                        </a:rPr>
                        <a:t>AF</a:t>
                      </a:r>
                    </a:p>
                    <a:p>
                      <a:pPr algn="ctr" fontAlgn="b"/>
                      <a:r>
                        <a:rPr lang="en-US" sz="1600" b="0" i="0" u="none" strike="noStrike" dirty="0" smtClean="0">
                          <a:solidFill>
                            <a:srgbClr val="000000"/>
                          </a:solidFill>
                          <a:effectLst/>
                          <a:latin typeface="+mn-lt"/>
                          <a:ea typeface="맑은 고딕" panose="020B0503020000020004" pitchFamily="50" charset="-127"/>
                        </a:rPr>
                        <a:t> </a:t>
                      </a:r>
                      <a:r>
                        <a:rPr lang="en-US" sz="1600" b="0" i="0" u="none" strike="noStrike" dirty="0">
                          <a:solidFill>
                            <a:srgbClr val="000000"/>
                          </a:solidFill>
                          <a:effectLst/>
                          <a:latin typeface="+mn-lt"/>
                          <a:ea typeface="맑은 고딕" panose="020B0503020000020004" pitchFamily="50" charset="-127"/>
                        </a:rPr>
                        <a:t>(100%), </a:t>
                      </a:r>
                      <a:endParaRPr lang="en-US" sz="1600" b="0" i="0" u="none" strike="noStrike" dirty="0" smtClean="0">
                        <a:solidFill>
                          <a:srgbClr val="000000"/>
                        </a:solidFill>
                        <a:effectLst/>
                        <a:latin typeface="+mn-lt"/>
                        <a:ea typeface="맑은 고딕" panose="020B0503020000020004" pitchFamily="50" charset="-127"/>
                      </a:endParaRPr>
                    </a:p>
                    <a:p>
                      <a:pPr algn="ctr" fontAlgn="b"/>
                      <a:r>
                        <a:rPr lang="en-US" sz="1600" b="0" i="0" u="none" strike="noStrike" dirty="0" smtClean="0">
                          <a:solidFill>
                            <a:srgbClr val="000000"/>
                          </a:solidFill>
                          <a:effectLst/>
                          <a:latin typeface="+mn-lt"/>
                          <a:ea typeface="맑은 고딕" panose="020B0503020000020004" pitchFamily="50" charset="-127"/>
                        </a:rPr>
                        <a:t>EF </a:t>
                      </a:r>
                      <a:r>
                        <a:rPr lang="en-US" sz="1600" b="0" i="0" u="none" strike="noStrike" dirty="0">
                          <a:solidFill>
                            <a:srgbClr val="000000"/>
                          </a:solidFill>
                          <a:effectLst/>
                          <a:latin typeface="+mn-lt"/>
                          <a:ea typeface="맑은 고딕" panose="020B0503020000020004" pitchFamily="50" charset="-127"/>
                        </a:rPr>
                        <a:t>32</a:t>
                      </a:r>
                      <a:r>
                        <a:rPr lang="en-US" sz="1600" b="0" i="0" u="none" strike="noStrike" dirty="0" smtClean="0">
                          <a:solidFill>
                            <a:srgbClr val="000000"/>
                          </a:solidFill>
                          <a:effectLst/>
                          <a:latin typeface="+mn-lt"/>
                          <a:ea typeface="맑은 고딕" panose="020B0503020000020004" pitchFamily="50" charset="-127"/>
                        </a:rPr>
                        <a:t>%</a:t>
                      </a:r>
                    </a:p>
                    <a:p>
                      <a:pPr algn="ctr" fontAlgn="b"/>
                      <a:r>
                        <a:rPr lang="en-US" sz="1600" b="0" i="0" u="none" strike="noStrike" dirty="0" smtClean="0">
                          <a:solidFill>
                            <a:srgbClr val="000000"/>
                          </a:solidFill>
                          <a:effectLst/>
                          <a:latin typeface="+mn-lt"/>
                          <a:ea typeface="맑은 고딕" panose="020B0503020000020004" pitchFamily="50" charset="-127"/>
                        </a:rPr>
                        <a:t> </a:t>
                      </a:r>
                      <a:r>
                        <a:rPr lang="en-US" sz="1600" b="0" i="0" u="none" strike="noStrike" dirty="0" err="1">
                          <a:solidFill>
                            <a:srgbClr val="000000"/>
                          </a:solidFill>
                          <a:effectLst/>
                          <a:latin typeface="+mn-lt"/>
                          <a:ea typeface="맑은 고딕" panose="020B0503020000020004" pitchFamily="50" charset="-127"/>
                        </a:rPr>
                        <a:t>abl</a:t>
                      </a:r>
                      <a:r>
                        <a:rPr lang="en-US" sz="1600" b="0" i="0" u="none" strike="noStrike" dirty="0">
                          <a:solidFill>
                            <a:srgbClr val="000000"/>
                          </a:solidFill>
                          <a:effectLst/>
                          <a:latin typeface="+mn-lt"/>
                          <a:ea typeface="맑은 고딕" panose="020B0503020000020004" pitchFamily="50" charset="-127"/>
                        </a:rPr>
                        <a:t>, </a:t>
                      </a:r>
                      <a:endParaRPr lang="en-US" sz="1600" b="0" i="0" u="none" strike="noStrike" dirty="0" smtClean="0">
                        <a:solidFill>
                          <a:srgbClr val="000000"/>
                        </a:solidFill>
                        <a:effectLst/>
                        <a:latin typeface="+mn-lt"/>
                        <a:ea typeface="맑은 고딕" panose="020B0503020000020004" pitchFamily="50" charset="-127"/>
                      </a:endParaRPr>
                    </a:p>
                    <a:p>
                      <a:pPr algn="ctr" fontAlgn="b"/>
                      <a:r>
                        <a:rPr lang="en-US" sz="1600" b="0" i="0" u="none" strike="noStrike" dirty="0" smtClean="0">
                          <a:solidFill>
                            <a:srgbClr val="000000"/>
                          </a:solidFill>
                          <a:effectLst/>
                          <a:latin typeface="+mn-lt"/>
                          <a:ea typeface="맑은 고딕" panose="020B0503020000020004" pitchFamily="50" charset="-127"/>
                        </a:rPr>
                        <a:t>34</a:t>
                      </a:r>
                      <a:r>
                        <a:rPr lang="en-US" sz="1600" b="0" i="0" u="none" strike="noStrike" dirty="0">
                          <a:solidFill>
                            <a:srgbClr val="000000"/>
                          </a:solidFill>
                          <a:effectLst/>
                          <a:latin typeface="+mn-lt"/>
                          <a:ea typeface="맑은 고딕" panose="020B0503020000020004" pitchFamily="50" charset="-127"/>
                        </a:rPr>
                        <a:t>% rate control</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dirty="0">
                          <a:solidFill>
                            <a:srgbClr val="000000"/>
                          </a:solidFill>
                          <a:effectLst/>
                          <a:latin typeface="+mn-lt"/>
                          <a:ea typeface="맑은 고딕" panose="020B0503020000020004" pitchFamily="50" charset="-127"/>
                        </a:rPr>
                        <a:t>PVI, optional </a:t>
                      </a:r>
                      <a:r>
                        <a:rPr lang="en-US" sz="1600" b="0" i="0" u="none" strike="noStrike" dirty="0" smtClean="0">
                          <a:solidFill>
                            <a:srgbClr val="000000"/>
                          </a:solidFill>
                          <a:effectLst/>
                          <a:latin typeface="+mn-lt"/>
                          <a:ea typeface="맑은 고딕" panose="020B0503020000020004" pitchFamily="50" charset="-127"/>
                        </a:rPr>
                        <a:t>     linear </a:t>
                      </a:r>
                      <a:r>
                        <a:rPr lang="en-US" sz="1600" b="0" i="0" u="none" strike="noStrike" dirty="0" err="1" smtClean="0">
                          <a:solidFill>
                            <a:srgbClr val="000000"/>
                          </a:solidFill>
                          <a:effectLst/>
                          <a:latin typeface="+mn-lt"/>
                          <a:ea typeface="맑은 고딕" panose="020B0503020000020004" pitchFamily="50" charset="-127"/>
                        </a:rPr>
                        <a:t>abl</a:t>
                      </a:r>
                      <a:r>
                        <a:rPr lang="en-US" sz="1600" b="0" i="0" u="none" strike="noStrike" dirty="0" smtClean="0">
                          <a:solidFill>
                            <a:srgbClr val="000000"/>
                          </a:solidFill>
                          <a:effectLst/>
                          <a:latin typeface="+mn-lt"/>
                          <a:ea typeface="맑은 고딕" panose="020B0503020000020004" pitchFamily="50" charset="-127"/>
                        </a:rPr>
                        <a:t>, </a:t>
                      </a:r>
                      <a:r>
                        <a:rPr lang="en-US" sz="1600" b="0" i="0" u="none" strike="noStrike" dirty="0">
                          <a:solidFill>
                            <a:srgbClr val="000000"/>
                          </a:solidFill>
                          <a:effectLst/>
                          <a:latin typeface="+mn-lt"/>
                          <a:ea typeface="맑은 고딕" panose="020B0503020000020004" pitchFamily="50" charset="-127"/>
                        </a:rPr>
                        <a:t>and </a:t>
                      </a:r>
                      <a:r>
                        <a:rPr lang="en-US" sz="1600" b="0" i="0" u="none" strike="noStrike" dirty="0" smtClean="0">
                          <a:solidFill>
                            <a:srgbClr val="000000"/>
                          </a:solidFill>
                          <a:effectLst/>
                          <a:latin typeface="+mn-lt"/>
                          <a:ea typeface="맑은 고딕" panose="020B0503020000020004" pitchFamily="50" charset="-127"/>
                        </a:rPr>
                        <a:t>  CFAEs</a:t>
                      </a:r>
                      <a:endParaRPr lang="en-US" sz="1600" b="0" i="0" u="none" strike="noStrike" dirty="0">
                        <a:solidFill>
                          <a:srgbClr val="000000"/>
                        </a:solidFill>
                        <a:effectLst/>
                        <a:latin typeface="+mn-lt"/>
                        <a:ea typeface="맑은 고딕" panose="020B0503020000020004" pitchFamily="50" charset="-127"/>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dirty="0">
                          <a:solidFill>
                            <a:srgbClr val="000000"/>
                          </a:solidFill>
                          <a:effectLst/>
                          <a:latin typeface="+mn-lt"/>
                          <a:ea typeface="맑은 고딕" panose="020B0503020000020004" pitchFamily="50" charset="-127"/>
                        </a:rPr>
                        <a:t>6 months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3550218237"/>
                  </a:ext>
                </a:extLst>
              </a:tr>
            </a:tbl>
          </a:graphicData>
        </a:graphic>
      </p:graphicFrame>
      <p:pic>
        <p:nvPicPr>
          <p:cNvPr id="5" name="그림 4"/>
          <p:cNvPicPr>
            <a:picLocks noChangeAspect="1"/>
          </p:cNvPicPr>
          <p:nvPr/>
        </p:nvPicPr>
        <p:blipFill>
          <a:blip r:embed="rId2"/>
          <a:stretch>
            <a:fillRect/>
          </a:stretch>
        </p:blipFill>
        <p:spPr>
          <a:xfrm>
            <a:off x="179512" y="254923"/>
            <a:ext cx="574067" cy="581789"/>
          </a:xfrm>
          <a:prstGeom prst="rect">
            <a:avLst/>
          </a:prstGeom>
        </p:spPr>
      </p:pic>
    </p:spTree>
    <p:extLst>
      <p:ext uri="{BB962C8B-B14F-4D97-AF65-F5344CB8AC3E}">
        <p14:creationId xmlns:p14="http://schemas.microsoft.com/office/powerpoint/2010/main" val="146317031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표 1"/>
          <p:cNvGraphicFramePr>
            <a:graphicFrameLocks noGrp="1"/>
          </p:cNvGraphicFramePr>
          <p:nvPr>
            <p:extLst>
              <p:ext uri="{D42A27DB-BD31-4B8C-83A1-F6EECF244321}">
                <p14:modId xmlns:p14="http://schemas.microsoft.com/office/powerpoint/2010/main" val="1309662237"/>
              </p:ext>
            </p:extLst>
          </p:nvPr>
        </p:nvGraphicFramePr>
        <p:xfrm>
          <a:off x="70433" y="116632"/>
          <a:ext cx="8893088" cy="5659107"/>
        </p:xfrm>
        <a:graphic>
          <a:graphicData uri="http://schemas.openxmlformats.org/drawingml/2006/table">
            <a:tbl>
              <a:tblPr firstRow="1" firstCol="1" bandRow="1">
                <a:tableStyleId>{69CF1AB2-1976-4502-BF36-3FF5EA218861}</a:tableStyleId>
              </a:tblPr>
              <a:tblGrid>
                <a:gridCol w="2142288">
                  <a:extLst>
                    <a:ext uri="{9D8B030D-6E8A-4147-A177-3AD203B41FA5}">
                      <a16:colId xmlns="" xmlns:a16="http://schemas.microsoft.com/office/drawing/2014/main" val="4241351443"/>
                    </a:ext>
                  </a:extLst>
                </a:gridCol>
                <a:gridCol w="522008">
                  <a:extLst>
                    <a:ext uri="{9D8B030D-6E8A-4147-A177-3AD203B41FA5}">
                      <a16:colId xmlns="" xmlns:a16="http://schemas.microsoft.com/office/drawing/2014/main" val="3834866863"/>
                    </a:ext>
                  </a:extLst>
                </a:gridCol>
                <a:gridCol w="1710240">
                  <a:extLst>
                    <a:ext uri="{9D8B030D-6E8A-4147-A177-3AD203B41FA5}">
                      <a16:colId xmlns="" xmlns:a16="http://schemas.microsoft.com/office/drawing/2014/main" val="2059825506"/>
                    </a:ext>
                  </a:extLst>
                </a:gridCol>
                <a:gridCol w="576064">
                  <a:extLst>
                    <a:ext uri="{9D8B030D-6E8A-4147-A177-3AD203B41FA5}">
                      <a16:colId xmlns="" xmlns:a16="http://schemas.microsoft.com/office/drawing/2014/main" val="3374580670"/>
                    </a:ext>
                  </a:extLst>
                </a:gridCol>
                <a:gridCol w="1152128">
                  <a:extLst>
                    <a:ext uri="{9D8B030D-6E8A-4147-A177-3AD203B41FA5}">
                      <a16:colId xmlns="" xmlns:a16="http://schemas.microsoft.com/office/drawing/2014/main" val="2451646002"/>
                    </a:ext>
                  </a:extLst>
                </a:gridCol>
                <a:gridCol w="1368152">
                  <a:extLst>
                    <a:ext uri="{9D8B030D-6E8A-4147-A177-3AD203B41FA5}">
                      <a16:colId xmlns="" xmlns:a16="http://schemas.microsoft.com/office/drawing/2014/main" val="3011047178"/>
                    </a:ext>
                  </a:extLst>
                </a:gridCol>
                <a:gridCol w="1422208">
                  <a:extLst>
                    <a:ext uri="{9D8B030D-6E8A-4147-A177-3AD203B41FA5}">
                      <a16:colId xmlns="" xmlns:a16="http://schemas.microsoft.com/office/drawing/2014/main" val="2523762409"/>
                    </a:ext>
                  </a:extLst>
                </a:gridCol>
              </a:tblGrid>
              <a:tr h="465517">
                <a:tc gridSpan="7">
                  <a:txBody>
                    <a:bodyPr/>
                    <a:lstStyle/>
                    <a:p>
                      <a:pPr algn="ctr" fontAlgn="b"/>
                      <a:r>
                        <a:rPr lang="en-US" sz="2400" b="1" i="0" u="none" strike="noStrike" dirty="0" smtClean="0">
                          <a:solidFill>
                            <a:schemeClr val="bg1"/>
                          </a:solidFill>
                          <a:effectLst/>
                          <a:latin typeface="+mn-lt"/>
                          <a:ea typeface="맑은 고딕" panose="020B0503020000020004" pitchFamily="50" charset="-127"/>
                        </a:rPr>
                        <a:t>Randomized Trials of AF Ablation in Patients with Heart Failure</a:t>
                      </a:r>
                      <a:endParaRPr lang="en-US" sz="2400" b="1" i="0" u="none" strike="noStrike" dirty="0">
                        <a:solidFill>
                          <a:schemeClr val="bg1"/>
                        </a:solidFill>
                        <a:effectLst/>
                        <a:latin typeface="+mn-lt"/>
                        <a:ea typeface="맑은 고딕" panose="020B0503020000020004" pitchFamily="50" charset="-127"/>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algn="ctr" fontAlgn="b"/>
                      <a:endParaRPr lang="en-US" sz="1050" b="1" i="0" u="none" strike="noStrike" dirty="0">
                        <a:solidFill>
                          <a:schemeClr val="tx1"/>
                        </a:solidFill>
                        <a:effectLst/>
                        <a:latin typeface="+mn-lt"/>
                        <a:ea typeface="맑은 고딕" panose="020B0503020000020004" pitchFamily="50" charset="-127"/>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tc hMerge="1">
                  <a:txBody>
                    <a:bodyPr/>
                    <a:lstStyle/>
                    <a:p>
                      <a:pPr algn="ctr" fontAlgn="b"/>
                      <a:endParaRPr lang="en-US" sz="1050" b="1" i="0" u="none" strike="noStrike" dirty="0">
                        <a:solidFill>
                          <a:schemeClr val="tx1"/>
                        </a:solidFill>
                        <a:effectLst/>
                        <a:latin typeface="+mn-lt"/>
                        <a:ea typeface="맑은 고딕" panose="020B0503020000020004" pitchFamily="50" charset="-127"/>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tc hMerge="1">
                  <a:txBody>
                    <a:bodyPr/>
                    <a:lstStyle/>
                    <a:p>
                      <a:pPr algn="ctr" fontAlgn="b"/>
                      <a:endParaRPr lang="en-US" sz="1050" b="1" i="0" u="none" strike="noStrike" dirty="0">
                        <a:solidFill>
                          <a:schemeClr val="tx1"/>
                        </a:solidFill>
                        <a:effectLst/>
                        <a:latin typeface="+mn-lt"/>
                        <a:ea typeface="맑은 고딕" panose="020B0503020000020004" pitchFamily="50" charset="-127"/>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extLst>
                  <a:ext uri="{0D108BD9-81ED-4DB2-BD59-A6C34878D82A}">
                    <a16:rowId xmlns="" xmlns:a16="http://schemas.microsoft.com/office/drawing/2014/main" val="3825864422"/>
                  </a:ext>
                </a:extLst>
              </a:tr>
              <a:tr h="465517">
                <a:tc>
                  <a:txBody>
                    <a:bodyPr/>
                    <a:lstStyle/>
                    <a:p>
                      <a:pPr algn="ctr" fontAlgn="b"/>
                      <a:r>
                        <a:rPr lang="en-US" sz="1400" b="1" i="0" u="none" strike="noStrike" dirty="0">
                          <a:solidFill>
                            <a:schemeClr val="bg1"/>
                          </a:solidFill>
                          <a:effectLst/>
                          <a:latin typeface="+mn-lt"/>
                          <a:ea typeface="맑은 고딕" panose="020B0503020000020004" pitchFamily="50" charset="-127"/>
                        </a:rPr>
                        <a:t>Trial</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tc>
                  <a:txBody>
                    <a:bodyPr/>
                    <a:lstStyle/>
                    <a:p>
                      <a:pPr algn="ctr" fontAlgn="b"/>
                      <a:r>
                        <a:rPr lang="en-US" sz="1400" b="1" i="0" u="none" strike="noStrike" dirty="0">
                          <a:solidFill>
                            <a:schemeClr val="tx1"/>
                          </a:solidFill>
                          <a:effectLst/>
                          <a:latin typeface="+mn-lt"/>
                          <a:ea typeface="맑은 고딕" panose="020B0503020000020004" pitchFamily="50" charset="-127"/>
                        </a:rPr>
                        <a:t>Year</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tc>
                  <a:txBody>
                    <a:bodyPr/>
                    <a:lstStyle/>
                    <a:p>
                      <a:pPr algn="ctr" fontAlgn="b"/>
                      <a:r>
                        <a:rPr lang="en-US" sz="1400" b="1" i="0" u="none" strike="noStrike" dirty="0">
                          <a:solidFill>
                            <a:schemeClr val="tx1"/>
                          </a:solidFill>
                          <a:effectLst/>
                          <a:latin typeface="+mn-lt"/>
                          <a:ea typeface="맑은 고딕" panose="020B0503020000020004" pitchFamily="50" charset="-127"/>
                        </a:rPr>
                        <a:t>Type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tc>
                  <a:txBody>
                    <a:bodyPr/>
                    <a:lstStyle/>
                    <a:p>
                      <a:pPr algn="ctr" fontAlgn="b"/>
                      <a:r>
                        <a:rPr lang="en-US" sz="1400" b="1" i="0" u="none" strike="noStrike" dirty="0">
                          <a:solidFill>
                            <a:schemeClr val="tx1"/>
                          </a:solidFill>
                          <a:effectLst/>
                          <a:latin typeface="+mn-lt"/>
                          <a:ea typeface="맑은 고딕" panose="020B0503020000020004" pitchFamily="50" charset="-127"/>
                        </a:rPr>
                        <a:t>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tc>
                  <a:txBody>
                    <a:bodyPr/>
                    <a:lstStyle/>
                    <a:p>
                      <a:pPr algn="ctr" fontAlgn="b"/>
                      <a:r>
                        <a:rPr lang="en-US" sz="1400" b="1" i="0" u="none" strike="noStrike" dirty="0">
                          <a:solidFill>
                            <a:schemeClr val="tx1"/>
                          </a:solidFill>
                          <a:effectLst/>
                          <a:latin typeface="+mn-lt"/>
                          <a:ea typeface="맑은 고딕" panose="020B0503020000020004" pitchFamily="50" charset="-127"/>
                        </a:rPr>
                        <a:t>AF type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tc>
                  <a:txBody>
                    <a:bodyPr/>
                    <a:lstStyle/>
                    <a:p>
                      <a:pPr algn="ctr" fontAlgn="b"/>
                      <a:r>
                        <a:rPr lang="en-US" sz="1400" b="1" i="0" u="none" strike="noStrike" dirty="0">
                          <a:solidFill>
                            <a:schemeClr val="tx1"/>
                          </a:solidFill>
                          <a:effectLst/>
                          <a:latin typeface="+mn-lt"/>
                          <a:ea typeface="맑은 고딕" panose="020B0503020000020004" pitchFamily="50" charset="-127"/>
                        </a:rPr>
                        <a:t>Ablation strategy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tc>
                  <a:txBody>
                    <a:bodyPr/>
                    <a:lstStyle/>
                    <a:p>
                      <a:pPr algn="ctr" fontAlgn="b"/>
                      <a:r>
                        <a:rPr lang="en-US" sz="1400" b="1" i="0" u="none" strike="noStrike" dirty="0">
                          <a:solidFill>
                            <a:schemeClr val="tx1"/>
                          </a:solidFill>
                          <a:effectLst/>
                          <a:latin typeface="+mn-lt"/>
                          <a:ea typeface="맑은 고딕" panose="020B0503020000020004" pitchFamily="50" charset="-127"/>
                        </a:rPr>
                        <a:t>Initial time frame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extLst>
                  <a:ext uri="{0D108BD9-81ED-4DB2-BD59-A6C34878D82A}">
                    <a16:rowId xmlns="" xmlns:a16="http://schemas.microsoft.com/office/drawing/2014/main" val="4275264259"/>
                  </a:ext>
                </a:extLst>
              </a:tr>
              <a:tr h="1041898">
                <a:tc>
                  <a:txBody>
                    <a:bodyPr/>
                    <a:lstStyle/>
                    <a:p>
                      <a:pPr algn="l" fontAlgn="b"/>
                      <a:r>
                        <a:rPr lang="en-US" sz="1300" b="0" i="0" u="none" strike="noStrike" spc="40" baseline="0" dirty="0">
                          <a:solidFill>
                            <a:srgbClr val="000000"/>
                          </a:solidFill>
                          <a:effectLst/>
                          <a:latin typeface="+mn-lt"/>
                          <a:ea typeface="맑은 고딕" panose="020B0503020000020004" pitchFamily="50" charset="-127"/>
                        </a:rPr>
                        <a:t>NEJM </a:t>
                      </a:r>
                      <a:r>
                        <a:rPr lang="en-US" sz="1300" b="0" i="0" u="none" strike="noStrike" spc="40" baseline="0" dirty="0" smtClean="0">
                          <a:solidFill>
                            <a:srgbClr val="000000"/>
                          </a:solidFill>
                          <a:effectLst/>
                          <a:latin typeface="+mn-lt"/>
                          <a:ea typeface="맑은 고딕" panose="020B0503020000020004" pitchFamily="50" charset="-127"/>
                        </a:rPr>
                        <a:t>2008; 359</a:t>
                      </a:r>
                      <a:r>
                        <a:rPr lang="en-US" sz="1300" b="0" i="0" u="none" strike="noStrike" spc="40" baseline="0" dirty="0">
                          <a:solidFill>
                            <a:srgbClr val="000000"/>
                          </a:solidFill>
                          <a:effectLst/>
                          <a:latin typeface="+mn-lt"/>
                          <a:ea typeface="맑은 고딕" panose="020B0503020000020004" pitchFamily="50" charset="-127"/>
                        </a:rPr>
                        <a:t>: </a:t>
                      </a:r>
                      <a:r>
                        <a:rPr lang="en-US" sz="1300" b="0" i="0" u="none" strike="noStrike" spc="40" baseline="0" dirty="0" smtClean="0">
                          <a:solidFill>
                            <a:srgbClr val="000000"/>
                          </a:solidFill>
                          <a:effectLst/>
                          <a:latin typeface="+mn-lt"/>
                          <a:ea typeface="맑은 고딕" panose="020B0503020000020004" pitchFamily="50" charset="-127"/>
                        </a:rPr>
                        <a:t>1778-1785 </a:t>
                      </a:r>
                    </a:p>
                    <a:p>
                      <a:pPr algn="ctr" fontAlgn="b"/>
                      <a:r>
                        <a:rPr lang="en-US" sz="1600" b="0" i="0" u="none" strike="noStrike" dirty="0" smtClean="0">
                          <a:solidFill>
                            <a:srgbClr val="000000"/>
                          </a:solidFill>
                          <a:effectLst/>
                          <a:latin typeface="+mn-lt"/>
                          <a:ea typeface="맑은 고딕" panose="020B0503020000020004" pitchFamily="50" charset="-127"/>
                        </a:rPr>
                        <a:t>(</a:t>
                      </a:r>
                      <a:r>
                        <a:rPr lang="en-US" sz="1600" b="0" i="0" u="none" strike="noStrike" dirty="0">
                          <a:solidFill>
                            <a:srgbClr val="000000"/>
                          </a:solidFill>
                          <a:effectLst/>
                          <a:latin typeface="+mn-lt"/>
                          <a:ea typeface="맑은 고딕" panose="020B0503020000020004" pitchFamily="50" charset="-127"/>
                        </a:rPr>
                        <a:t>PABA-HF)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600" b="0" i="0" u="none" strike="noStrike" dirty="0">
                          <a:solidFill>
                            <a:srgbClr val="000000"/>
                          </a:solidFill>
                          <a:effectLst/>
                          <a:latin typeface="+mn-lt"/>
                          <a:ea typeface="맑은 고딕" panose="020B0503020000020004" pitchFamily="50" charset="-127"/>
                        </a:rPr>
                        <a:t>2008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dirty="0">
                          <a:solidFill>
                            <a:srgbClr val="000000"/>
                          </a:solidFill>
                          <a:effectLst/>
                          <a:latin typeface="+mn-lt"/>
                          <a:ea typeface="맑은 고딕" panose="020B0503020000020004" pitchFamily="50" charset="-127"/>
                        </a:rPr>
                        <a:t>Randomized to RF </a:t>
                      </a:r>
                      <a:r>
                        <a:rPr lang="en-US" sz="1600" b="0" i="0" u="none" strike="noStrike" dirty="0" smtClean="0">
                          <a:solidFill>
                            <a:srgbClr val="000000"/>
                          </a:solidFill>
                          <a:effectLst/>
                          <a:latin typeface="+mn-lt"/>
                          <a:ea typeface="맑은 고딕" panose="020B0503020000020004" pitchFamily="50" charset="-127"/>
                        </a:rPr>
                        <a:t> ablation </a:t>
                      </a:r>
                      <a:r>
                        <a:rPr lang="en-US" sz="1600" b="0" i="0" u="none" strike="noStrike" dirty="0">
                          <a:solidFill>
                            <a:srgbClr val="000000"/>
                          </a:solidFill>
                          <a:effectLst/>
                          <a:latin typeface="+mn-lt"/>
                          <a:ea typeface="맑은 고딕" panose="020B0503020000020004" pitchFamily="50" charset="-127"/>
                        </a:rPr>
                        <a:t>of AVJ </a:t>
                      </a:r>
                      <a:r>
                        <a:rPr lang="en-US" sz="1600" b="0" i="0" u="none" strike="noStrike" dirty="0" err="1">
                          <a:solidFill>
                            <a:srgbClr val="000000"/>
                          </a:solidFill>
                          <a:effectLst/>
                          <a:latin typeface="+mn-lt"/>
                          <a:ea typeface="맑은 고딕" panose="020B0503020000020004" pitchFamily="50" charset="-127"/>
                        </a:rPr>
                        <a:t>abl</a:t>
                      </a:r>
                      <a:r>
                        <a:rPr lang="en-US" sz="1600" b="0" i="0" u="none" strike="noStrike" dirty="0">
                          <a:solidFill>
                            <a:srgbClr val="000000"/>
                          </a:solidFill>
                          <a:effectLst/>
                          <a:latin typeface="+mn-lt"/>
                          <a:ea typeface="맑은 고딕" panose="020B0503020000020004" pitchFamily="50" charset="-127"/>
                        </a:rPr>
                        <a:t> </a:t>
                      </a:r>
                      <a:endParaRPr lang="en-US" sz="1600" b="0" i="0" u="none" strike="noStrike" dirty="0" smtClean="0">
                        <a:solidFill>
                          <a:srgbClr val="000000"/>
                        </a:solidFill>
                        <a:effectLst/>
                        <a:latin typeface="+mn-lt"/>
                        <a:ea typeface="맑은 고딕" panose="020B0503020000020004" pitchFamily="50" charset="-127"/>
                      </a:endParaRPr>
                    </a:p>
                    <a:p>
                      <a:pPr algn="ctr" fontAlgn="b"/>
                      <a:r>
                        <a:rPr lang="en-US" sz="1600" b="0" i="0" u="none" strike="noStrike" dirty="0" smtClean="0">
                          <a:solidFill>
                            <a:srgbClr val="000000"/>
                          </a:solidFill>
                          <a:effectLst/>
                          <a:latin typeface="+mn-lt"/>
                          <a:ea typeface="맑은 고딕" panose="020B0503020000020004" pitchFamily="50" charset="-127"/>
                        </a:rPr>
                        <a:t>and </a:t>
                      </a:r>
                      <a:r>
                        <a:rPr lang="en-US" sz="1600" b="0" i="0" u="none" strike="noStrike" dirty="0" err="1">
                          <a:solidFill>
                            <a:srgbClr val="000000"/>
                          </a:solidFill>
                          <a:effectLst/>
                          <a:latin typeface="+mn-lt"/>
                          <a:ea typeface="맑은 고딕" panose="020B0503020000020004" pitchFamily="50" charset="-127"/>
                        </a:rPr>
                        <a:t>BiV</a:t>
                      </a:r>
                      <a:r>
                        <a:rPr lang="en-US" sz="1600" b="0" i="0" u="none" strike="noStrike" dirty="0">
                          <a:solidFill>
                            <a:srgbClr val="000000"/>
                          </a:solidFill>
                          <a:effectLst/>
                          <a:latin typeface="+mn-lt"/>
                          <a:ea typeface="맑은 고딕" panose="020B0503020000020004" pitchFamily="50" charset="-127"/>
                        </a:rPr>
                        <a:t> pacing</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600" b="0" i="0" u="none" strike="noStrike" dirty="0">
                          <a:solidFill>
                            <a:srgbClr val="000000"/>
                          </a:solidFill>
                          <a:effectLst/>
                          <a:latin typeface="+mn-lt"/>
                          <a:ea typeface="맑은 고딕" panose="020B0503020000020004" pitchFamily="50" charset="-127"/>
                        </a:rPr>
                        <a:t>81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fr-FR" sz="1600" b="0" i="0" u="none" strike="noStrike" dirty="0" smtClean="0">
                          <a:solidFill>
                            <a:srgbClr val="000000"/>
                          </a:solidFill>
                          <a:effectLst/>
                          <a:latin typeface="+mn-lt"/>
                          <a:ea typeface="맑은 고딕" panose="020B0503020000020004" pitchFamily="50" charset="-127"/>
                        </a:rPr>
                        <a:t>PeAF </a:t>
                      </a:r>
                      <a:r>
                        <a:rPr lang="fr-FR" sz="1600" b="0" i="0" u="none" strike="noStrike" dirty="0">
                          <a:solidFill>
                            <a:srgbClr val="000000"/>
                          </a:solidFill>
                          <a:effectLst/>
                          <a:latin typeface="+mn-lt"/>
                          <a:ea typeface="맑은 고딕" panose="020B0503020000020004" pitchFamily="50" charset="-127"/>
                        </a:rPr>
                        <a:t>(50%), </a:t>
                      </a:r>
                      <a:r>
                        <a:rPr lang="fr-FR" sz="1600" b="0" i="0" u="none" strike="noStrike" dirty="0" smtClean="0">
                          <a:solidFill>
                            <a:srgbClr val="000000"/>
                          </a:solidFill>
                          <a:effectLst/>
                          <a:latin typeface="+mn-lt"/>
                          <a:ea typeface="맑은 고딕" panose="020B0503020000020004" pitchFamily="50" charset="-127"/>
                        </a:rPr>
                        <a:t>PAF(50</a:t>
                      </a:r>
                      <a:r>
                        <a:rPr lang="fr-FR" sz="1600" b="0" i="0" u="none" strike="noStrike" dirty="0">
                          <a:solidFill>
                            <a:srgbClr val="000000"/>
                          </a:solidFill>
                          <a:effectLst/>
                          <a:latin typeface="+mn-lt"/>
                          <a:ea typeface="맑은 고딕" panose="020B0503020000020004" pitchFamily="50" charset="-127"/>
                        </a:rPr>
                        <a:t>%), </a:t>
                      </a:r>
                      <a:endParaRPr lang="fr-FR" sz="1600" b="0" i="0" u="none" strike="noStrike" dirty="0" smtClean="0">
                        <a:solidFill>
                          <a:srgbClr val="000000"/>
                        </a:solidFill>
                        <a:effectLst/>
                        <a:latin typeface="+mn-lt"/>
                        <a:ea typeface="맑은 고딕" panose="020B0503020000020004" pitchFamily="50" charset="-127"/>
                      </a:endParaRPr>
                    </a:p>
                    <a:p>
                      <a:pPr algn="ctr" fontAlgn="b"/>
                      <a:r>
                        <a:rPr lang="fr-FR" sz="1600" b="0" i="0" u="none" strike="noStrike" dirty="0" smtClean="0">
                          <a:solidFill>
                            <a:srgbClr val="000000"/>
                          </a:solidFill>
                          <a:effectLst/>
                          <a:latin typeface="+mn-lt"/>
                          <a:ea typeface="맑은 고딕" panose="020B0503020000020004" pitchFamily="50" charset="-127"/>
                        </a:rPr>
                        <a:t>EF </a:t>
                      </a:r>
                      <a:r>
                        <a:rPr lang="fr-FR" sz="1600" b="0" i="0" u="none" strike="noStrike" dirty="0">
                          <a:solidFill>
                            <a:srgbClr val="000000"/>
                          </a:solidFill>
                          <a:effectLst/>
                          <a:latin typeface="+mn-lt"/>
                          <a:ea typeface="맑은 고딕" panose="020B0503020000020004" pitchFamily="50" charset="-127"/>
                        </a:rPr>
                        <a:t>27% abl</a:t>
                      </a:r>
                      <a:r>
                        <a:rPr lang="fr-FR" sz="1600" b="0" i="0" u="none" strike="noStrike" dirty="0" smtClean="0">
                          <a:solidFill>
                            <a:srgbClr val="000000"/>
                          </a:solidFill>
                          <a:effectLst/>
                          <a:latin typeface="+mn-lt"/>
                          <a:ea typeface="맑은 고딕" panose="020B0503020000020004" pitchFamily="50" charset="-127"/>
                        </a:rPr>
                        <a:t>,</a:t>
                      </a:r>
                    </a:p>
                    <a:p>
                      <a:pPr algn="ctr" fontAlgn="b"/>
                      <a:r>
                        <a:rPr lang="fr-FR" sz="1600" b="0" i="0" u="none" strike="noStrike" dirty="0" smtClean="0">
                          <a:solidFill>
                            <a:srgbClr val="000000"/>
                          </a:solidFill>
                          <a:effectLst/>
                          <a:latin typeface="+mn-lt"/>
                          <a:ea typeface="맑은 고딕" panose="020B0503020000020004" pitchFamily="50" charset="-127"/>
                        </a:rPr>
                        <a:t> </a:t>
                      </a:r>
                      <a:r>
                        <a:rPr lang="fr-FR" sz="1600" b="0" i="0" u="none" strike="noStrike" dirty="0">
                          <a:solidFill>
                            <a:srgbClr val="000000"/>
                          </a:solidFill>
                          <a:effectLst/>
                          <a:latin typeface="+mn-lt"/>
                          <a:ea typeface="맑은 고딕" panose="020B0503020000020004" pitchFamily="50" charset="-127"/>
                        </a:rPr>
                        <a:t>29% AVJ</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dirty="0">
                          <a:solidFill>
                            <a:srgbClr val="000000"/>
                          </a:solidFill>
                          <a:effectLst/>
                          <a:latin typeface="+mn-lt"/>
                          <a:ea typeface="맑은 고딕" panose="020B0503020000020004" pitchFamily="50" charset="-127"/>
                        </a:rPr>
                        <a:t>PVI, </a:t>
                      </a:r>
                      <a:r>
                        <a:rPr lang="en-US" sz="1600" b="0" i="0" u="none" strike="noStrike" dirty="0" smtClean="0">
                          <a:solidFill>
                            <a:srgbClr val="000000"/>
                          </a:solidFill>
                          <a:effectLst/>
                          <a:latin typeface="+mn-lt"/>
                          <a:ea typeface="맑은 고딕" panose="020B0503020000020004" pitchFamily="50" charset="-127"/>
                        </a:rPr>
                        <a:t>optional       </a:t>
                      </a:r>
                      <a:r>
                        <a:rPr lang="en-US" sz="1600" b="0" i="0" u="none" strike="noStrike" dirty="0">
                          <a:solidFill>
                            <a:srgbClr val="000000"/>
                          </a:solidFill>
                          <a:effectLst/>
                          <a:latin typeface="+mn-lt"/>
                          <a:ea typeface="맑은 고딕" panose="020B0503020000020004" pitchFamily="50" charset="-127"/>
                        </a:rPr>
                        <a:t>linear </a:t>
                      </a:r>
                      <a:r>
                        <a:rPr lang="en-US" sz="1600" b="0" i="0" u="none" strike="noStrike" dirty="0" err="1" smtClean="0">
                          <a:solidFill>
                            <a:srgbClr val="000000"/>
                          </a:solidFill>
                          <a:effectLst/>
                          <a:latin typeface="+mn-lt"/>
                          <a:ea typeface="맑은 고딕" panose="020B0503020000020004" pitchFamily="50" charset="-127"/>
                        </a:rPr>
                        <a:t>abl</a:t>
                      </a:r>
                      <a:r>
                        <a:rPr lang="en-US" sz="1600" b="0" i="0" u="none" strike="noStrike" dirty="0" smtClean="0">
                          <a:solidFill>
                            <a:srgbClr val="000000"/>
                          </a:solidFill>
                          <a:effectLst/>
                          <a:latin typeface="+mn-lt"/>
                          <a:ea typeface="맑은 고딕" panose="020B0503020000020004" pitchFamily="50" charset="-127"/>
                        </a:rPr>
                        <a:t> </a:t>
                      </a:r>
                      <a:r>
                        <a:rPr lang="en-US" sz="1600" b="0" i="0" u="none" strike="noStrike" dirty="0">
                          <a:solidFill>
                            <a:srgbClr val="000000"/>
                          </a:solidFill>
                          <a:effectLst/>
                          <a:latin typeface="+mn-lt"/>
                          <a:ea typeface="맑은 고딕" panose="020B0503020000020004" pitchFamily="50" charset="-127"/>
                        </a:rPr>
                        <a:t>and </a:t>
                      </a:r>
                      <a:endParaRPr lang="en-US" sz="1600" b="0" i="0" u="none" strike="noStrike" dirty="0" smtClean="0">
                        <a:solidFill>
                          <a:srgbClr val="000000"/>
                        </a:solidFill>
                        <a:effectLst/>
                        <a:latin typeface="+mn-lt"/>
                        <a:ea typeface="맑은 고딕" panose="020B0503020000020004" pitchFamily="50" charset="-127"/>
                      </a:endParaRPr>
                    </a:p>
                    <a:p>
                      <a:pPr algn="ctr" fontAlgn="b"/>
                      <a:r>
                        <a:rPr lang="en-US" sz="1600" b="0" i="0" u="none" strike="noStrike" dirty="0" smtClean="0">
                          <a:solidFill>
                            <a:srgbClr val="000000"/>
                          </a:solidFill>
                          <a:effectLst/>
                          <a:latin typeface="+mn-lt"/>
                          <a:ea typeface="맑은 고딕" panose="020B0503020000020004" pitchFamily="50" charset="-127"/>
                        </a:rPr>
                        <a:t>CFAEs</a:t>
                      </a:r>
                      <a:endParaRPr lang="en-US" sz="1600" b="0" i="0" u="none" strike="noStrike" dirty="0">
                        <a:solidFill>
                          <a:srgbClr val="000000"/>
                        </a:solidFill>
                        <a:effectLst/>
                        <a:latin typeface="+mn-lt"/>
                        <a:ea typeface="맑은 고딕" panose="020B0503020000020004" pitchFamily="50" charset="-127"/>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a:solidFill>
                            <a:srgbClr val="000000"/>
                          </a:solidFill>
                          <a:effectLst/>
                          <a:latin typeface="+mn-lt"/>
                          <a:ea typeface="맑은 고딕" panose="020B0503020000020004" pitchFamily="50" charset="-127"/>
                        </a:rPr>
                        <a:t>6 months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167941316"/>
                  </a:ext>
                </a:extLst>
              </a:tr>
              <a:tr h="629435">
                <a:tc>
                  <a:txBody>
                    <a:bodyPr/>
                    <a:lstStyle/>
                    <a:p>
                      <a:pPr algn="ctr" fontAlgn="b"/>
                      <a:r>
                        <a:rPr lang="en-US" sz="1600" b="0" i="0" u="none" strike="noStrike" dirty="0">
                          <a:solidFill>
                            <a:srgbClr val="000000"/>
                          </a:solidFill>
                          <a:effectLst/>
                          <a:latin typeface="+mn-lt"/>
                          <a:ea typeface="맑은 고딕" panose="020B0503020000020004" pitchFamily="50" charset="-127"/>
                        </a:rPr>
                        <a:t>Heart 2011; 97: </a:t>
                      </a:r>
                      <a:r>
                        <a:rPr lang="en-US" sz="1600" b="0" i="0" u="none" strike="noStrike" dirty="0" smtClean="0">
                          <a:solidFill>
                            <a:srgbClr val="000000"/>
                          </a:solidFill>
                          <a:effectLst/>
                          <a:latin typeface="+mn-lt"/>
                          <a:ea typeface="맑은 고딕" panose="020B0503020000020004" pitchFamily="50" charset="-127"/>
                        </a:rPr>
                        <a:t>740-747</a:t>
                      </a:r>
                    </a:p>
                    <a:p>
                      <a:pPr algn="ctr" fontAlgn="b"/>
                      <a:r>
                        <a:rPr lang="en-US" sz="1600" b="0" i="0" u="none" strike="noStrike" dirty="0" smtClean="0">
                          <a:solidFill>
                            <a:srgbClr val="000000"/>
                          </a:solidFill>
                          <a:effectLst/>
                          <a:latin typeface="+mn-lt"/>
                          <a:ea typeface="맑은 고딕" panose="020B0503020000020004" pitchFamily="50" charset="-127"/>
                        </a:rPr>
                        <a:t> </a:t>
                      </a:r>
                      <a:endParaRPr lang="en-US" sz="1600" b="0" i="0" u="none" strike="noStrike" dirty="0">
                        <a:solidFill>
                          <a:srgbClr val="000000"/>
                        </a:solidFill>
                        <a:effectLst/>
                        <a:latin typeface="+mn-lt"/>
                        <a:ea typeface="맑은 고딕" panose="020B0503020000020004" pitchFamily="50" charset="-127"/>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600" b="0" i="0" u="none" strike="noStrike">
                          <a:solidFill>
                            <a:srgbClr val="000000"/>
                          </a:solidFill>
                          <a:effectLst/>
                          <a:latin typeface="+mn-lt"/>
                          <a:ea typeface="맑은 고딕" panose="020B0503020000020004" pitchFamily="50" charset="-127"/>
                        </a:rPr>
                        <a:t>2011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dirty="0">
                          <a:solidFill>
                            <a:srgbClr val="000000"/>
                          </a:solidFill>
                          <a:effectLst/>
                          <a:latin typeface="+mn-lt"/>
                          <a:ea typeface="맑은 고딕" panose="020B0503020000020004" pitchFamily="50" charset="-127"/>
                        </a:rPr>
                        <a:t>Randomized to RF ablation or </a:t>
                      </a:r>
                      <a:r>
                        <a:rPr lang="en-US" sz="1600" b="0" i="0" u="none" strike="noStrike" dirty="0" smtClean="0">
                          <a:solidFill>
                            <a:srgbClr val="000000"/>
                          </a:solidFill>
                          <a:effectLst/>
                          <a:latin typeface="+mn-lt"/>
                          <a:ea typeface="맑은 고딕" panose="020B0503020000020004" pitchFamily="50" charset="-127"/>
                        </a:rPr>
                        <a:t>pharmacologic</a:t>
                      </a:r>
                    </a:p>
                    <a:p>
                      <a:pPr algn="ctr" fontAlgn="b"/>
                      <a:r>
                        <a:rPr lang="en-US" sz="1600" b="0" i="0" u="none" strike="noStrike" dirty="0" smtClean="0">
                          <a:solidFill>
                            <a:srgbClr val="000000"/>
                          </a:solidFill>
                          <a:effectLst/>
                          <a:latin typeface="+mn-lt"/>
                          <a:ea typeface="맑은 고딕" panose="020B0503020000020004" pitchFamily="50" charset="-127"/>
                        </a:rPr>
                        <a:t> </a:t>
                      </a:r>
                      <a:r>
                        <a:rPr lang="en-US" sz="1600" b="0" i="0" u="none" strike="noStrike" dirty="0">
                          <a:solidFill>
                            <a:srgbClr val="000000"/>
                          </a:solidFill>
                          <a:effectLst/>
                          <a:latin typeface="+mn-lt"/>
                          <a:ea typeface="맑은 고딕" panose="020B0503020000020004" pitchFamily="50" charset="-127"/>
                        </a:rPr>
                        <a:t>rate control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600" b="0" i="0" u="none" strike="noStrike">
                          <a:solidFill>
                            <a:srgbClr val="000000"/>
                          </a:solidFill>
                          <a:effectLst/>
                          <a:latin typeface="+mn-lt"/>
                          <a:ea typeface="맑은 고딕" panose="020B0503020000020004" pitchFamily="50" charset="-127"/>
                        </a:rPr>
                        <a:t>41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dirty="0">
                          <a:solidFill>
                            <a:srgbClr val="000000"/>
                          </a:solidFill>
                          <a:effectLst/>
                          <a:latin typeface="+mn-lt"/>
                          <a:ea typeface="맑은 고딕" panose="020B0503020000020004" pitchFamily="50" charset="-127"/>
                        </a:rPr>
                        <a:t>Persistent , </a:t>
                      </a:r>
                      <a:endParaRPr lang="en-US" sz="1600" b="0" i="0" u="none" strike="noStrike" dirty="0" smtClean="0">
                        <a:solidFill>
                          <a:srgbClr val="000000"/>
                        </a:solidFill>
                        <a:effectLst/>
                        <a:latin typeface="+mn-lt"/>
                        <a:ea typeface="맑은 고딕" panose="020B0503020000020004" pitchFamily="50" charset="-127"/>
                      </a:endParaRPr>
                    </a:p>
                    <a:p>
                      <a:pPr algn="ctr" fontAlgn="b"/>
                      <a:r>
                        <a:rPr lang="en-US" sz="1600" b="0" i="0" u="none" strike="noStrike" dirty="0" smtClean="0">
                          <a:solidFill>
                            <a:srgbClr val="000000"/>
                          </a:solidFill>
                          <a:effectLst/>
                          <a:latin typeface="+mn-lt"/>
                          <a:ea typeface="맑은 고딕" panose="020B0503020000020004" pitchFamily="50" charset="-127"/>
                        </a:rPr>
                        <a:t>EF </a:t>
                      </a:r>
                      <a:r>
                        <a:rPr lang="en-US" sz="1600" b="0" i="0" u="none" strike="noStrike" dirty="0">
                          <a:solidFill>
                            <a:srgbClr val="000000"/>
                          </a:solidFill>
                          <a:effectLst/>
                          <a:latin typeface="+mn-lt"/>
                          <a:ea typeface="맑은 고딕" panose="020B0503020000020004" pitchFamily="50" charset="-127"/>
                        </a:rPr>
                        <a:t>20% </a:t>
                      </a:r>
                      <a:r>
                        <a:rPr lang="en-US" sz="1600" b="0" i="0" u="none" strike="noStrike" dirty="0" err="1">
                          <a:solidFill>
                            <a:srgbClr val="000000"/>
                          </a:solidFill>
                          <a:effectLst/>
                          <a:latin typeface="+mn-lt"/>
                          <a:ea typeface="맑은 고딕" panose="020B0503020000020004" pitchFamily="50" charset="-127"/>
                        </a:rPr>
                        <a:t>abl</a:t>
                      </a:r>
                      <a:r>
                        <a:rPr lang="en-US" sz="1600" b="0" i="0" u="none" strike="noStrike" dirty="0">
                          <a:solidFill>
                            <a:srgbClr val="000000"/>
                          </a:solidFill>
                          <a:effectLst/>
                          <a:latin typeface="+mn-lt"/>
                          <a:ea typeface="맑은 고딕" panose="020B0503020000020004" pitchFamily="50" charset="-127"/>
                        </a:rPr>
                        <a:t>, </a:t>
                      </a:r>
                      <a:endParaRPr lang="en-US" sz="1600" b="0" i="0" u="none" strike="noStrike" dirty="0" smtClean="0">
                        <a:solidFill>
                          <a:srgbClr val="000000"/>
                        </a:solidFill>
                        <a:effectLst/>
                        <a:latin typeface="+mn-lt"/>
                        <a:ea typeface="맑은 고딕" panose="020B0503020000020004" pitchFamily="50" charset="-127"/>
                      </a:endParaRPr>
                    </a:p>
                    <a:p>
                      <a:pPr algn="ctr" fontAlgn="b"/>
                      <a:r>
                        <a:rPr lang="en-US" sz="1600" b="0" i="0" u="none" strike="noStrike" dirty="0" smtClean="0">
                          <a:solidFill>
                            <a:srgbClr val="000000"/>
                          </a:solidFill>
                          <a:effectLst/>
                          <a:latin typeface="+mn-lt"/>
                          <a:ea typeface="맑은 고딕" panose="020B0503020000020004" pitchFamily="50" charset="-127"/>
                        </a:rPr>
                        <a:t>16</a:t>
                      </a:r>
                      <a:r>
                        <a:rPr lang="en-US" sz="1600" b="0" i="0" u="none" strike="noStrike" dirty="0">
                          <a:solidFill>
                            <a:srgbClr val="000000"/>
                          </a:solidFill>
                          <a:effectLst/>
                          <a:latin typeface="+mn-lt"/>
                          <a:ea typeface="맑은 고딕" panose="020B0503020000020004" pitchFamily="50" charset="-127"/>
                        </a:rPr>
                        <a:t>% rate control</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dirty="0">
                          <a:solidFill>
                            <a:srgbClr val="000000"/>
                          </a:solidFill>
                          <a:effectLst/>
                          <a:latin typeface="+mn-lt"/>
                          <a:ea typeface="맑은 고딕" panose="020B0503020000020004" pitchFamily="50" charset="-127"/>
                        </a:rPr>
                        <a:t>PVI, roof line, </a:t>
                      </a:r>
                      <a:endParaRPr lang="en-US" sz="1600" b="0" i="0" u="none" strike="noStrike" dirty="0" smtClean="0">
                        <a:solidFill>
                          <a:srgbClr val="000000"/>
                        </a:solidFill>
                        <a:effectLst/>
                        <a:latin typeface="+mn-lt"/>
                        <a:ea typeface="맑은 고딕" panose="020B0503020000020004" pitchFamily="50" charset="-127"/>
                      </a:endParaRPr>
                    </a:p>
                    <a:p>
                      <a:pPr algn="ctr" fontAlgn="b"/>
                      <a:r>
                        <a:rPr lang="en-US" sz="1600" b="0" i="0" u="none" strike="noStrike" dirty="0" smtClean="0">
                          <a:solidFill>
                            <a:srgbClr val="000000"/>
                          </a:solidFill>
                          <a:effectLst/>
                          <a:latin typeface="+mn-lt"/>
                          <a:ea typeface="맑은 고딕" panose="020B0503020000020004" pitchFamily="50" charset="-127"/>
                        </a:rPr>
                        <a:t>CFAEs</a:t>
                      </a:r>
                      <a:endParaRPr lang="en-US" sz="1600" b="0" i="0" u="none" strike="noStrike" dirty="0">
                        <a:solidFill>
                          <a:srgbClr val="000000"/>
                        </a:solidFill>
                        <a:effectLst/>
                        <a:latin typeface="+mn-lt"/>
                        <a:ea typeface="맑은 고딕" panose="020B0503020000020004" pitchFamily="50" charset="-127"/>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dirty="0">
                          <a:solidFill>
                            <a:srgbClr val="000000"/>
                          </a:solidFill>
                          <a:effectLst/>
                          <a:latin typeface="+mn-lt"/>
                          <a:ea typeface="맑은 고딕" panose="020B0503020000020004" pitchFamily="50" charset="-127"/>
                        </a:rPr>
                        <a:t>6 months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3847556805"/>
                  </a:ext>
                </a:extLst>
              </a:tr>
              <a:tr h="835666">
                <a:tc>
                  <a:txBody>
                    <a:bodyPr/>
                    <a:lstStyle/>
                    <a:p>
                      <a:pPr algn="l" fontAlgn="b"/>
                      <a:r>
                        <a:rPr lang="en-US" sz="1500" b="0" i="0" u="none" strike="noStrike" spc="30" baseline="0" dirty="0">
                          <a:solidFill>
                            <a:srgbClr val="000000"/>
                          </a:solidFill>
                          <a:effectLst/>
                          <a:latin typeface="+mn-lt"/>
                          <a:ea typeface="맑은 고딕" panose="020B0503020000020004" pitchFamily="50" charset="-127"/>
                        </a:rPr>
                        <a:t>JACC 2013; 61: </a:t>
                      </a:r>
                      <a:r>
                        <a:rPr lang="en-US" sz="1500" b="0" i="0" u="none" strike="noStrike" spc="30" baseline="0" dirty="0" smtClean="0">
                          <a:solidFill>
                            <a:srgbClr val="000000"/>
                          </a:solidFill>
                          <a:effectLst/>
                          <a:latin typeface="+mn-lt"/>
                          <a:ea typeface="맑은 고딕" panose="020B0503020000020004" pitchFamily="50" charset="-127"/>
                        </a:rPr>
                        <a:t>1894-1903 </a:t>
                      </a:r>
                    </a:p>
                    <a:p>
                      <a:pPr algn="ctr" fontAlgn="b"/>
                      <a:endParaRPr lang="en-US" sz="1600" b="0" i="0" u="none" strike="noStrike" dirty="0">
                        <a:solidFill>
                          <a:srgbClr val="000000"/>
                        </a:solidFill>
                        <a:effectLst/>
                        <a:latin typeface="+mn-lt"/>
                        <a:ea typeface="맑은 고딕" panose="020B0503020000020004" pitchFamily="50" charset="-127"/>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600" b="0" i="0" u="none" strike="noStrike" dirty="0">
                          <a:solidFill>
                            <a:srgbClr val="000000"/>
                          </a:solidFill>
                          <a:effectLst/>
                          <a:latin typeface="+mn-lt"/>
                          <a:ea typeface="맑은 고딕" panose="020B0503020000020004" pitchFamily="50" charset="-127"/>
                        </a:rPr>
                        <a:t>2013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dirty="0">
                          <a:solidFill>
                            <a:srgbClr val="000000"/>
                          </a:solidFill>
                          <a:effectLst/>
                          <a:latin typeface="+mn-lt"/>
                          <a:ea typeface="맑은 고딕" panose="020B0503020000020004" pitchFamily="50" charset="-127"/>
                        </a:rPr>
                        <a:t>Randomized to RF ablation or </a:t>
                      </a:r>
                      <a:r>
                        <a:rPr lang="en-US" sz="1600" b="0" i="0" u="none" strike="noStrike" dirty="0" err="1" smtClean="0">
                          <a:solidFill>
                            <a:srgbClr val="000000"/>
                          </a:solidFill>
                          <a:effectLst/>
                          <a:latin typeface="+mn-lt"/>
                          <a:ea typeface="맑은 고딕" panose="020B0503020000020004" pitchFamily="50" charset="-127"/>
                        </a:rPr>
                        <a:t>pharmarcologic</a:t>
                      </a:r>
                      <a:endParaRPr lang="en-US" sz="1600" b="0" i="0" u="none" strike="noStrike" dirty="0" smtClean="0">
                        <a:solidFill>
                          <a:srgbClr val="000000"/>
                        </a:solidFill>
                        <a:effectLst/>
                        <a:latin typeface="+mn-lt"/>
                        <a:ea typeface="맑은 고딕" panose="020B0503020000020004" pitchFamily="50" charset="-127"/>
                      </a:endParaRPr>
                    </a:p>
                    <a:p>
                      <a:pPr algn="ctr" fontAlgn="b"/>
                      <a:r>
                        <a:rPr lang="en-US" sz="1600" b="0" i="0" u="none" strike="noStrike" dirty="0" smtClean="0">
                          <a:solidFill>
                            <a:srgbClr val="000000"/>
                          </a:solidFill>
                          <a:effectLst/>
                          <a:latin typeface="+mn-lt"/>
                          <a:ea typeface="맑은 고딕" panose="020B0503020000020004" pitchFamily="50" charset="-127"/>
                        </a:rPr>
                        <a:t> </a:t>
                      </a:r>
                      <a:r>
                        <a:rPr lang="en-US" sz="1600" b="0" i="0" u="none" strike="noStrike" dirty="0">
                          <a:solidFill>
                            <a:srgbClr val="000000"/>
                          </a:solidFill>
                          <a:effectLst/>
                          <a:latin typeface="+mn-lt"/>
                          <a:ea typeface="맑은 고딕" panose="020B0503020000020004" pitchFamily="50" charset="-127"/>
                        </a:rPr>
                        <a:t>rate control</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600" b="0" i="0" u="none" strike="noStrike">
                          <a:solidFill>
                            <a:srgbClr val="000000"/>
                          </a:solidFill>
                          <a:effectLst/>
                          <a:latin typeface="+mn-lt"/>
                          <a:ea typeface="맑은 고딕" panose="020B0503020000020004" pitchFamily="50" charset="-127"/>
                        </a:rPr>
                        <a:t>52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dirty="0">
                          <a:solidFill>
                            <a:srgbClr val="000000"/>
                          </a:solidFill>
                          <a:effectLst/>
                          <a:latin typeface="+mn-lt"/>
                          <a:ea typeface="맑은 고딕" panose="020B0503020000020004" pitchFamily="50" charset="-127"/>
                        </a:rPr>
                        <a:t>Persistent AF </a:t>
                      </a:r>
                      <a:endParaRPr lang="en-US" sz="1600" b="0" i="0" u="none" strike="noStrike" dirty="0" smtClean="0">
                        <a:solidFill>
                          <a:srgbClr val="000000"/>
                        </a:solidFill>
                        <a:effectLst/>
                        <a:latin typeface="+mn-lt"/>
                        <a:ea typeface="맑은 고딕" panose="020B0503020000020004" pitchFamily="50" charset="-127"/>
                      </a:endParaRPr>
                    </a:p>
                    <a:p>
                      <a:pPr algn="ctr" fontAlgn="b"/>
                      <a:r>
                        <a:rPr lang="en-US" sz="1600" b="0" i="0" u="none" strike="noStrike" dirty="0" smtClean="0">
                          <a:solidFill>
                            <a:srgbClr val="000000"/>
                          </a:solidFill>
                          <a:effectLst/>
                          <a:latin typeface="+mn-lt"/>
                          <a:ea typeface="맑은 고딕" panose="020B0503020000020004" pitchFamily="50" charset="-127"/>
                        </a:rPr>
                        <a:t>(</a:t>
                      </a:r>
                      <a:r>
                        <a:rPr lang="en-US" sz="1600" b="0" i="0" u="none" strike="noStrike" dirty="0">
                          <a:solidFill>
                            <a:srgbClr val="000000"/>
                          </a:solidFill>
                          <a:effectLst/>
                          <a:latin typeface="+mn-lt"/>
                          <a:ea typeface="맑은 고딕" panose="020B0503020000020004" pitchFamily="50" charset="-127"/>
                        </a:rPr>
                        <a:t>100</a:t>
                      </a:r>
                      <a:r>
                        <a:rPr lang="en-US" sz="1600" b="0" i="0" u="none" strike="noStrike" dirty="0" smtClean="0">
                          <a:solidFill>
                            <a:srgbClr val="000000"/>
                          </a:solidFill>
                          <a:effectLst/>
                          <a:latin typeface="+mn-lt"/>
                          <a:ea typeface="맑은 고딕" panose="020B0503020000020004" pitchFamily="50" charset="-127"/>
                        </a:rPr>
                        <a:t>%),</a:t>
                      </a:r>
                    </a:p>
                    <a:p>
                      <a:pPr algn="ctr" fontAlgn="b"/>
                      <a:r>
                        <a:rPr lang="en-US" sz="1600" b="0" i="0" u="none" strike="noStrike" dirty="0" smtClean="0">
                          <a:solidFill>
                            <a:srgbClr val="000000"/>
                          </a:solidFill>
                          <a:effectLst/>
                          <a:latin typeface="+mn-lt"/>
                          <a:ea typeface="맑은 고딕" panose="020B0503020000020004" pitchFamily="50" charset="-127"/>
                        </a:rPr>
                        <a:t> </a:t>
                      </a:r>
                      <a:r>
                        <a:rPr lang="en-US" sz="1600" b="0" i="0" u="none" strike="noStrike" dirty="0">
                          <a:solidFill>
                            <a:srgbClr val="000000"/>
                          </a:solidFill>
                          <a:effectLst/>
                          <a:latin typeface="+mn-lt"/>
                          <a:ea typeface="맑은 고딕" panose="020B0503020000020004" pitchFamily="50" charset="-127"/>
                        </a:rPr>
                        <a:t>EF 22% </a:t>
                      </a:r>
                      <a:r>
                        <a:rPr lang="en-US" sz="1600" b="0" i="0" u="none" strike="noStrike" dirty="0" err="1">
                          <a:solidFill>
                            <a:srgbClr val="000000"/>
                          </a:solidFill>
                          <a:effectLst/>
                          <a:latin typeface="+mn-lt"/>
                          <a:ea typeface="맑은 고딕" panose="020B0503020000020004" pitchFamily="50" charset="-127"/>
                        </a:rPr>
                        <a:t>abl</a:t>
                      </a:r>
                      <a:r>
                        <a:rPr lang="en-US" sz="1600" b="0" i="0" u="none" strike="noStrike" dirty="0">
                          <a:solidFill>
                            <a:srgbClr val="000000"/>
                          </a:solidFill>
                          <a:effectLst/>
                          <a:latin typeface="+mn-lt"/>
                          <a:ea typeface="맑은 고딕" panose="020B0503020000020004" pitchFamily="50" charset="-127"/>
                        </a:rPr>
                        <a:t>, </a:t>
                      </a:r>
                      <a:endParaRPr lang="en-US" sz="1600" b="0" i="0" u="none" strike="noStrike" dirty="0" smtClean="0">
                        <a:solidFill>
                          <a:srgbClr val="000000"/>
                        </a:solidFill>
                        <a:effectLst/>
                        <a:latin typeface="+mn-lt"/>
                        <a:ea typeface="맑은 고딕" panose="020B0503020000020004" pitchFamily="50" charset="-127"/>
                      </a:endParaRPr>
                    </a:p>
                    <a:p>
                      <a:pPr algn="ctr" fontAlgn="b"/>
                      <a:r>
                        <a:rPr lang="en-US" sz="1600" b="0" i="0" u="none" strike="noStrike" dirty="0" smtClean="0">
                          <a:solidFill>
                            <a:srgbClr val="000000"/>
                          </a:solidFill>
                          <a:effectLst/>
                          <a:latin typeface="+mn-lt"/>
                          <a:ea typeface="맑은 고딕" panose="020B0503020000020004" pitchFamily="50" charset="-127"/>
                        </a:rPr>
                        <a:t>25</a:t>
                      </a:r>
                      <a:r>
                        <a:rPr lang="en-US" sz="1600" b="0" i="0" u="none" strike="noStrike" dirty="0">
                          <a:solidFill>
                            <a:srgbClr val="000000"/>
                          </a:solidFill>
                          <a:effectLst/>
                          <a:latin typeface="+mn-lt"/>
                          <a:ea typeface="맑은 고딕" panose="020B0503020000020004" pitchFamily="50" charset="-127"/>
                        </a:rPr>
                        <a:t>% rate control</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dirty="0">
                          <a:solidFill>
                            <a:srgbClr val="000000"/>
                          </a:solidFill>
                          <a:effectLst/>
                          <a:latin typeface="+mn-lt"/>
                          <a:ea typeface="맑은 고딕" panose="020B0503020000020004" pitchFamily="50" charset="-127"/>
                        </a:rPr>
                        <a:t>PVI, optional </a:t>
                      </a:r>
                      <a:r>
                        <a:rPr lang="en-US" sz="1600" b="0" i="0" u="none" strike="noStrike" dirty="0" smtClean="0">
                          <a:solidFill>
                            <a:srgbClr val="000000"/>
                          </a:solidFill>
                          <a:effectLst/>
                          <a:latin typeface="+mn-lt"/>
                          <a:ea typeface="맑은 고딕" panose="020B0503020000020004" pitchFamily="50" charset="-127"/>
                        </a:rPr>
                        <a:t>      linear </a:t>
                      </a:r>
                      <a:r>
                        <a:rPr lang="en-US" sz="1600" b="0" i="0" u="none" strike="noStrike" dirty="0" err="1" smtClean="0">
                          <a:solidFill>
                            <a:srgbClr val="000000"/>
                          </a:solidFill>
                          <a:effectLst/>
                          <a:latin typeface="+mn-lt"/>
                          <a:ea typeface="맑은 고딕" panose="020B0503020000020004" pitchFamily="50" charset="-127"/>
                        </a:rPr>
                        <a:t>abl</a:t>
                      </a:r>
                      <a:r>
                        <a:rPr lang="en-US" sz="1600" b="0" i="0" u="none" strike="noStrike" dirty="0" smtClean="0">
                          <a:solidFill>
                            <a:srgbClr val="000000"/>
                          </a:solidFill>
                          <a:effectLst/>
                          <a:latin typeface="+mn-lt"/>
                          <a:ea typeface="맑은 고딕" panose="020B0503020000020004" pitchFamily="50" charset="-127"/>
                        </a:rPr>
                        <a:t> </a:t>
                      </a:r>
                      <a:r>
                        <a:rPr lang="en-US" sz="1600" b="0" i="0" u="none" strike="noStrike" dirty="0">
                          <a:solidFill>
                            <a:srgbClr val="000000"/>
                          </a:solidFill>
                          <a:effectLst/>
                          <a:latin typeface="+mn-lt"/>
                          <a:ea typeface="맑은 고딕" panose="020B0503020000020004" pitchFamily="50" charset="-127"/>
                        </a:rPr>
                        <a:t>and </a:t>
                      </a:r>
                      <a:r>
                        <a:rPr lang="en-US" sz="1600" b="0" i="0" u="none" strike="noStrike" dirty="0" smtClean="0">
                          <a:solidFill>
                            <a:srgbClr val="000000"/>
                          </a:solidFill>
                          <a:effectLst/>
                          <a:latin typeface="+mn-lt"/>
                          <a:ea typeface="맑은 고딕" panose="020B0503020000020004" pitchFamily="50" charset="-127"/>
                        </a:rPr>
                        <a:t>   CFAEs</a:t>
                      </a:r>
                      <a:endParaRPr lang="en-US" sz="1600" b="0" i="0" u="none" strike="noStrike" dirty="0">
                        <a:solidFill>
                          <a:srgbClr val="000000"/>
                        </a:solidFill>
                        <a:effectLst/>
                        <a:latin typeface="+mn-lt"/>
                        <a:ea typeface="맑은 고딕" panose="020B0503020000020004" pitchFamily="50" charset="-127"/>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dirty="0">
                          <a:solidFill>
                            <a:srgbClr val="000000"/>
                          </a:solidFill>
                          <a:effectLst/>
                          <a:latin typeface="+mn-lt"/>
                          <a:ea typeface="맑은 고딕" panose="020B0503020000020004" pitchFamily="50" charset="-127"/>
                        </a:rPr>
                        <a:t>12 months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3046284270"/>
                  </a:ext>
                </a:extLst>
              </a:tr>
              <a:tr h="1103031">
                <a:tc>
                  <a:txBody>
                    <a:bodyPr/>
                    <a:lstStyle/>
                    <a:p>
                      <a:pPr algn="ctr" fontAlgn="b"/>
                      <a:r>
                        <a:rPr lang="en-US" sz="1500" b="0" i="0" u="none" strike="noStrike" dirty="0" err="1">
                          <a:solidFill>
                            <a:srgbClr val="000000"/>
                          </a:solidFill>
                          <a:effectLst/>
                          <a:latin typeface="+mn-lt"/>
                          <a:ea typeface="맑은 고딕" panose="020B0503020000020004" pitchFamily="50" charset="-127"/>
                        </a:rPr>
                        <a:t>Circ</a:t>
                      </a:r>
                      <a:r>
                        <a:rPr lang="en-US" sz="1500" b="0" i="0" u="none" strike="noStrike" dirty="0">
                          <a:solidFill>
                            <a:srgbClr val="000000"/>
                          </a:solidFill>
                          <a:effectLst/>
                          <a:latin typeface="+mn-lt"/>
                          <a:ea typeface="맑은 고딕" panose="020B0503020000020004" pitchFamily="50" charset="-127"/>
                        </a:rPr>
                        <a:t> A and E 2014; 7: 31-38 </a:t>
                      </a:r>
                      <a:endParaRPr lang="en-US" sz="1500" b="0" i="0" u="none" strike="noStrike" dirty="0" smtClean="0">
                        <a:solidFill>
                          <a:srgbClr val="000000"/>
                        </a:solidFill>
                        <a:effectLst/>
                        <a:latin typeface="+mn-lt"/>
                        <a:ea typeface="맑은 고딕" panose="020B0503020000020004" pitchFamily="50" charset="-127"/>
                      </a:endParaRPr>
                    </a:p>
                    <a:p>
                      <a:pPr algn="ctr" fontAlgn="b"/>
                      <a:endParaRPr lang="en-US" sz="1600" b="0" i="0" u="none" strike="noStrike" dirty="0">
                        <a:solidFill>
                          <a:srgbClr val="000000"/>
                        </a:solidFill>
                        <a:effectLst/>
                        <a:latin typeface="+mn-lt"/>
                        <a:ea typeface="맑은 고딕" panose="020B0503020000020004" pitchFamily="50" charset="-127"/>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600" b="0" i="0" u="none" strike="noStrike">
                          <a:solidFill>
                            <a:srgbClr val="000000"/>
                          </a:solidFill>
                          <a:effectLst/>
                          <a:latin typeface="+mn-lt"/>
                          <a:ea typeface="맑은 고딕" panose="020B0503020000020004" pitchFamily="50" charset="-127"/>
                        </a:rPr>
                        <a:t>2014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dirty="0">
                          <a:solidFill>
                            <a:srgbClr val="000000"/>
                          </a:solidFill>
                          <a:effectLst/>
                          <a:latin typeface="+mn-lt"/>
                          <a:ea typeface="맑은 고딕" panose="020B0503020000020004" pitchFamily="50" charset="-127"/>
                        </a:rPr>
                        <a:t>Randomized to RF ablation or </a:t>
                      </a:r>
                      <a:r>
                        <a:rPr lang="en-US" sz="1600" b="0" i="0" u="none" strike="noStrike" dirty="0" err="1">
                          <a:solidFill>
                            <a:srgbClr val="000000"/>
                          </a:solidFill>
                          <a:effectLst/>
                          <a:latin typeface="+mn-lt"/>
                          <a:ea typeface="맑은 고딕" panose="020B0503020000020004" pitchFamily="50" charset="-127"/>
                        </a:rPr>
                        <a:t>pharmarcologic</a:t>
                      </a:r>
                      <a:r>
                        <a:rPr lang="en-US" sz="1600" b="0" i="0" u="none" strike="noStrike" dirty="0">
                          <a:solidFill>
                            <a:srgbClr val="000000"/>
                          </a:solidFill>
                          <a:effectLst/>
                          <a:latin typeface="+mn-lt"/>
                          <a:ea typeface="맑은 고딕" panose="020B0503020000020004" pitchFamily="50" charset="-127"/>
                        </a:rPr>
                        <a:t> </a:t>
                      </a:r>
                      <a:endParaRPr lang="en-US" sz="1600" b="0" i="0" u="none" strike="noStrike" dirty="0" smtClean="0">
                        <a:solidFill>
                          <a:srgbClr val="000000"/>
                        </a:solidFill>
                        <a:effectLst/>
                        <a:latin typeface="+mn-lt"/>
                        <a:ea typeface="맑은 고딕" panose="020B0503020000020004" pitchFamily="50" charset="-127"/>
                      </a:endParaRPr>
                    </a:p>
                    <a:p>
                      <a:pPr algn="ctr" fontAlgn="b"/>
                      <a:r>
                        <a:rPr lang="en-US" sz="1600" b="0" i="0" u="none" strike="noStrike" dirty="0" smtClean="0">
                          <a:solidFill>
                            <a:srgbClr val="000000"/>
                          </a:solidFill>
                          <a:effectLst/>
                          <a:latin typeface="+mn-lt"/>
                          <a:ea typeface="맑은 고딕" panose="020B0503020000020004" pitchFamily="50" charset="-127"/>
                        </a:rPr>
                        <a:t>rate </a:t>
                      </a:r>
                      <a:r>
                        <a:rPr lang="en-US" sz="1600" b="0" i="0" u="none" strike="noStrike" dirty="0">
                          <a:solidFill>
                            <a:srgbClr val="000000"/>
                          </a:solidFill>
                          <a:effectLst/>
                          <a:latin typeface="+mn-lt"/>
                          <a:ea typeface="맑은 고딕" panose="020B0503020000020004" pitchFamily="50" charset="-127"/>
                        </a:rPr>
                        <a:t>control</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600" b="0" i="0" u="none" strike="noStrike">
                          <a:solidFill>
                            <a:srgbClr val="000000"/>
                          </a:solidFill>
                          <a:effectLst/>
                          <a:latin typeface="+mn-lt"/>
                          <a:ea typeface="맑은 고딕" panose="020B0503020000020004" pitchFamily="50" charset="-127"/>
                        </a:rPr>
                        <a:t>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dirty="0">
                          <a:solidFill>
                            <a:srgbClr val="000000"/>
                          </a:solidFill>
                          <a:effectLst/>
                          <a:latin typeface="+mn-lt"/>
                          <a:ea typeface="맑은 고딕" panose="020B0503020000020004" pitchFamily="50" charset="-127"/>
                        </a:rPr>
                        <a:t>Persistent </a:t>
                      </a:r>
                      <a:r>
                        <a:rPr lang="en-US" sz="1600" b="0" i="0" u="none" strike="noStrike" dirty="0" smtClean="0">
                          <a:solidFill>
                            <a:srgbClr val="000000"/>
                          </a:solidFill>
                          <a:effectLst/>
                          <a:latin typeface="+mn-lt"/>
                          <a:ea typeface="맑은 고딕" panose="020B0503020000020004" pitchFamily="50" charset="-127"/>
                        </a:rPr>
                        <a:t>AF</a:t>
                      </a:r>
                    </a:p>
                    <a:p>
                      <a:pPr algn="ctr" fontAlgn="b"/>
                      <a:r>
                        <a:rPr lang="en-US" sz="1600" b="0" i="0" u="none" strike="noStrike" dirty="0" smtClean="0">
                          <a:solidFill>
                            <a:srgbClr val="000000"/>
                          </a:solidFill>
                          <a:effectLst/>
                          <a:latin typeface="+mn-lt"/>
                          <a:ea typeface="맑은 고딕" panose="020B0503020000020004" pitchFamily="50" charset="-127"/>
                        </a:rPr>
                        <a:t> </a:t>
                      </a:r>
                      <a:r>
                        <a:rPr lang="en-US" sz="1600" b="0" i="0" u="none" strike="noStrike" dirty="0">
                          <a:solidFill>
                            <a:srgbClr val="000000"/>
                          </a:solidFill>
                          <a:effectLst/>
                          <a:latin typeface="+mn-lt"/>
                          <a:ea typeface="맑은 고딕" panose="020B0503020000020004" pitchFamily="50" charset="-127"/>
                        </a:rPr>
                        <a:t>(100%), </a:t>
                      </a:r>
                      <a:endParaRPr lang="en-US" sz="1600" b="0" i="0" u="none" strike="noStrike" dirty="0" smtClean="0">
                        <a:solidFill>
                          <a:srgbClr val="000000"/>
                        </a:solidFill>
                        <a:effectLst/>
                        <a:latin typeface="+mn-lt"/>
                        <a:ea typeface="맑은 고딕" panose="020B0503020000020004" pitchFamily="50" charset="-127"/>
                      </a:endParaRPr>
                    </a:p>
                    <a:p>
                      <a:pPr algn="ctr" fontAlgn="b"/>
                      <a:r>
                        <a:rPr lang="en-US" sz="1600" b="0" i="0" u="none" strike="noStrike" dirty="0" smtClean="0">
                          <a:solidFill>
                            <a:srgbClr val="000000"/>
                          </a:solidFill>
                          <a:effectLst/>
                          <a:latin typeface="+mn-lt"/>
                          <a:ea typeface="맑은 고딕" panose="020B0503020000020004" pitchFamily="50" charset="-127"/>
                        </a:rPr>
                        <a:t>EF </a:t>
                      </a:r>
                      <a:r>
                        <a:rPr lang="en-US" sz="1600" b="0" i="0" u="none" strike="noStrike" dirty="0">
                          <a:solidFill>
                            <a:srgbClr val="000000"/>
                          </a:solidFill>
                          <a:effectLst/>
                          <a:latin typeface="+mn-lt"/>
                          <a:ea typeface="맑은 고딕" panose="020B0503020000020004" pitchFamily="50" charset="-127"/>
                        </a:rPr>
                        <a:t>32</a:t>
                      </a:r>
                      <a:r>
                        <a:rPr lang="en-US" sz="1600" b="0" i="0" u="none" strike="noStrike" dirty="0" smtClean="0">
                          <a:solidFill>
                            <a:srgbClr val="000000"/>
                          </a:solidFill>
                          <a:effectLst/>
                          <a:latin typeface="+mn-lt"/>
                          <a:ea typeface="맑은 고딕" panose="020B0503020000020004" pitchFamily="50" charset="-127"/>
                        </a:rPr>
                        <a:t>%</a:t>
                      </a:r>
                    </a:p>
                    <a:p>
                      <a:pPr algn="ctr" fontAlgn="b"/>
                      <a:r>
                        <a:rPr lang="en-US" sz="1600" b="0" i="0" u="none" strike="noStrike" dirty="0" smtClean="0">
                          <a:solidFill>
                            <a:srgbClr val="000000"/>
                          </a:solidFill>
                          <a:effectLst/>
                          <a:latin typeface="+mn-lt"/>
                          <a:ea typeface="맑은 고딕" panose="020B0503020000020004" pitchFamily="50" charset="-127"/>
                        </a:rPr>
                        <a:t> </a:t>
                      </a:r>
                      <a:r>
                        <a:rPr lang="en-US" sz="1600" b="0" i="0" u="none" strike="noStrike" dirty="0" err="1">
                          <a:solidFill>
                            <a:srgbClr val="000000"/>
                          </a:solidFill>
                          <a:effectLst/>
                          <a:latin typeface="+mn-lt"/>
                          <a:ea typeface="맑은 고딕" panose="020B0503020000020004" pitchFamily="50" charset="-127"/>
                        </a:rPr>
                        <a:t>abl</a:t>
                      </a:r>
                      <a:r>
                        <a:rPr lang="en-US" sz="1600" b="0" i="0" u="none" strike="noStrike" dirty="0">
                          <a:solidFill>
                            <a:srgbClr val="000000"/>
                          </a:solidFill>
                          <a:effectLst/>
                          <a:latin typeface="+mn-lt"/>
                          <a:ea typeface="맑은 고딕" panose="020B0503020000020004" pitchFamily="50" charset="-127"/>
                        </a:rPr>
                        <a:t>, </a:t>
                      </a:r>
                      <a:endParaRPr lang="en-US" sz="1600" b="0" i="0" u="none" strike="noStrike" dirty="0" smtClean="0">
                        <a:solidFill>
                          <a:srgbClr val="000000"/>
                        </a:solidFill>
                        <a:effectLst/>
                        <a:latin typeface="+mn-lt"/>
                        <a:ea typeface="맑은 고딕" panose="020B0503020000020004" pitchFamily="50" charset="-127"/>
                      </a:endParaRPr>
                    </a:p>
                    <a:p>
                      <a:pPr algn="ctr" fontAlgn="b"/>
                      <a:r>
                        <a:rPr lang="en-US" sz="1600" b="0" i="0" u="none" strike="noStrike" dirty="0" smtClean="0">
                          <a:solidFill>
                            <a:srgbClr val="000000"/>
                          </a:solidFill>
                          <a:effectLst/>
                          <a:latin typeface="+mn-lt"/>
                          <a:ea typeface="맑은 고딕" panose="020B0503020000020004" pitchFamily="50" charset="-127"/>
                        </a:rPr>
                        <a:t>34</a:t>
                      </a:r>
                      <a:r>
                        <a:rPr lang="en-US" sz="1600" b="0" i="0" u="none" strike="noStrike" dirty="0">
                          <a:solidFill>
                            <a:srgbClr val="000000"/>
                          </a:solidFill>
                          <a:effectLst/>
                          <a:latin typeface="+mn-lt"/>
                          <a:ea typeface="맑은 고딕" panose="020B0503020000020004" pitchFamily="50" charset="-127"/>
                        </a:rPr>
                        <a:t>% rate control</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dirty="0">
                          <a:solidFill>
                            <a:srgbClr val="000000"/>
                          </a:solidFill>
                          <a:effectLst/>
                          <a:latin typeface="+mn-lt"/>
                          <a:ea typeface="맑은 고딕" panose="020B0503020000020004" pitchFamily="50" charset="-127"/>
                        </a:rPr>
                        <a:t>PVI, optional </a:t>
                      </a:r>
                      <a:r>
                        <a:rPr lang="en-US" sz="1600" b="0" i="0" u="none" strike="noStrike" dirty="0" smtClean="0">
                          <a:solidFill>
                            <a:srgbClr val="000000"/>
                          </a:solidFill>
                          <a:effectLst/>
                          <a:latin typeface="+mn-lt"/>
                          <a:ea typeface="맑은 고딕" panose="020B0503020000020004" pitchFamily="50" charset="-127"/>
                        </a:rPr>
                        <a:t>     linear </a:t>
                      </a:r>
                      <a:r>
                        <a:rPr lang="en-US" sz="1600" b="0" i="0" u="none" strike="noStrike" dirty="0" err="1" smtClean="0">
                          <a:solidFill>
                            <a:srgbClr val="000000"/>
                          </a:solidFill>
                          <a:effectLst/>
                          <a:latin typeface="+mn-lt"/>
                          <a:ea typeface="맑은 고딕" panose="020B0503020000020004" pitchFamily="50" charset="-127"/>
                        </a:rPr>
                        <a:t>abl</a:t>
                      </a:r>
                      <a:r>
                        <a:rPr lang="en-US" sz="1600" b="0" i="0" u="none" strike="noStrike" dirty="0" smtClean="0">
                          <a:solidFill>
                            <a:srgbClr val="000000"/>
                          </a:solidFill>
                          <a:effectLst/>
                          <a:latin typeface="+mn-lt"/>
                          <a:ea typeface="맑은 고딕" panose="020B0503020000020004" pitchFamily="50" charset="-127"/>
                        </a:rPr>
                        <a:t> </a:t>
                      </a:r>
                      <a:r>
                        <a:rPr lang="en-US" sz="1600" b="0" i="0" u="none" strike="noStrike" dirty="0">
                          <a:solidFill>
                            <a:srgbClr val="000000"/>
                          </a:solidFill>
                          <a:effectLst/>
                          <a:latin typeface="+mn-lt"/>
                          <a:ea typeface="맑은 고딕" panose="020B0503020000020004" pitchFamily="50" charset="-127"/>
                        </a:rPr>
                        <a:t>and </a:t>
                      </a:r>
                      <a:r>
                        <a:rPr lang="en-US" sz="1600" b="0" i="0" u="none" strike="noStrike" dirty="0" smtClean="0">
                          <a:solidFill>
                            <a:srgbClr val="000000"/>
                          </a:solidFill>
                          <a:effectLst/>
                          <a:latin typeface="+mn-lt"/>
                          <a:ea typeface="맑은 고딕" panose="020B0503020000020004" pitchFamily="50" charset="-127"/>
                        </a:rPr>
                        <a:t>  CFAEs</a:t>
                      </a:r>
                      <a:endParaRPr lang="en-US" sz="1600" b="0" i="0" u="none" strike="noStrike" dirty="0">
                        <a:solidFill>
                          <a:srgbClr val="000000"/>
                        </a:solidFill>
                        <a:effectLst/>
                        <a:latin typeface="+mn-lt"/>
                        <a:ea typeface="맑은 고딕" panose="020B0503020000020004" pitchFamily="50" charset="-127"/>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dirty="0">
                          <a:solidFill>
                            <a:srgbClr val="000000"/>
                          </a:solidFill>
                          <a:effectLst/>
                          <a:latin typeface="+mn-lt"/>
                          <a:ea typeface="맑은 고딕" panose="020B0503020000020004" pitchFamily="50" charset="-127"/>
                        </a:rPr>
                        <a:t>6 months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3550218237"/>
                  </a:ext>
                </a:extLst>
              </a:tr>
            </a:tbl>
          </a:graphicData>
        </a:graphic>
      </p:graphicFrame>
      <p:graphicFrame>
        <p:nvGraphicFramePr>
          <p:cNvPr id="3" name="표 2"/>
          <p:cNvGraphicFramePr>
            <a:graphicFrameLocks noGrp="1"/>
          </p:cNvGraphicFramePr>
          <p:nvPr>
            <p:extLst>
              <p:ext uri="{D42A27DB-BD31-4B8C-83A1-F6EECF244321}">
                <p14:modId xmlns:p14="http://schemas.microsoft.com/office/powerpoint/2010/main" val="2579463713"/>
              </p:ext>
            </p:extLst>
          </p:nvPr>
        </p:nvGraphicFramePr>
        <p:xfrm>
          <a:off x="2218316" y="563880"/>
          <a:ext cx="6890188" cy="5220936"/>
        </p:xfrm>
        <a:graphic>
          <a:graphicData uri="http://schemas.openxmlformats.org/drawingml/2006/table">
            <a:tbl>
              <a:tblPr firstRow="1" firstCol="1" bandRow="1">
                <a:tableStyleId>{69CF1AB2-1976-4502-BF36-3FF5EA218861}</a:tableStyleId>
              </a:tblPr>
              <a:tblGrid>
                <a:gridCol w="2304259">
                  <a:extLst>
                    <a:ext uri="{9D8B030D-6E8A-4147-A177-3AD203B41FA5}">
                      <a16:colId xmlns="" xmlns:a16="http://schemas.microsoft.com/office/drawing/2014/main" val="2410842600"/>
                    </a:ext>
                  </a:extLst>
                </a:gridCol>
                <a:gridCol w="1440160">
                  <a:extLst>
                    <a:ext uri="{9D8B030D-6E8A-4147-A177-3AD203B41FA5}">
                      <a16:colId xmlns="" xmlns:a16="http://schemas.microsoft.com/office/drawing/2014/main" val="65472466"/>
                    </a:ext>
                  </a:extLst>
                </a:gridCol>
                <a:gridCol w="1008109">
                  <a:extLst>
                    <a:ext uri="{9D8B030D-6E8A-4147-A177-3AD203B41FA5}">
                      <a16:colId xmlns="" xmlns:a16="http://schemas.microsoft.com/office/drawing/2014/main" val="2311367198"/>
                    </a:ext>
                  </a:extLst>
                </a:gridCol>
                <a:gridCol w="697500">
                  <a:extLst>
                    <a:ext uri="{9D8B030D-6E8A-4147-A177-3AD203B41FA5}">
                      <a16:colId xmlns="" xmlns:a16="http://schemas.microsoft.com/office/drawing/2014/main" val="3179565229"/>
                    </a:ext>
                  </a:extLst>
                </a:gridCol>
                <a:gridCol w="792088">
                  <a:extLst>
                    <a:ext uri="{9D8B030D-6E8A-4147-A177-3AD203B41FA5}">
                      <a16:colId xmlns="" xmlns:a16="http://schemas.microsoft.com/office/drawing/2014/main" val="2930872420"/>
                    </a:ext>
                  </a:extLst>
                </a:gridCol>
                <a:gridCol w="648072">
                  <a:extLst>
                    <a:ext uri="{9D8B030D-6E8A-4147-A177-3AD203B41FA5}">
                      <a16:colId xmlns="" xmlns:a16="http://schemas.microsoft.com/office/drawing/2014/main" val="2579354946"/>
                    </a:ext>
                  </a:extLst>
                </a:gridCol>
              </a:tblGrid>
              <a:tr h="550545">
                <a:tc>
                  <a:txBody>
                    <a:bodyPr/>
                    <a:lstStyle/>
                    <a:p>
                      <a:pPr algn="ctr" fontAlgn="b"/>
                      <a:r>
                        <a:rPr lang="en-US" sz="1600" b="1" i="0" u="none" strike="noStrike" dirty="0">
                          <a:solidFill>
                            <a:schemeClr val="bg1"/>
                          </a:solidFill>
                          <a:effectLst/>
                          <a:latin typeface="+mn-lt"/>
                          <a:ea typeface="맑은 고딕" panose="020B0503020000020004" pitchFamily="50" charset="-127"/>
                        </a:rPr>
                        <a:t>Effectiveness endpoint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tc>
                  <a:txBody>
                    <a:bodyPr/>
                    <a:lstStyle/>
                    <a:p>
                      <a:pPr algn="ctr" fontAlgn="b"/>
                      <a:r>
                        <a:rPr lang="en-US" sz="1600" b="1" i="0" u="none" strike="noStrike" dirty="0">
                          <a:solidFill>
                            <a:schemeClr val="bg1"/>
                          </a:solidFill>
                          <a:effectLst/>
                          <a:latin typeface="+mn-lt"/>
                          <a:ea typeface="맑은 고딕" panose="020B0503020000020004" pitchFamily="50" charset="-127"/>
                        </a:rPr>
                        <a:t>Ablation </a:t>
                      </a:r>
                      <a:endParaRPr lang="en-US" sz="1600" b="1" i="0" u="none" strike="noStrike" dirty="0" smtClean="0">
                        <a:solidFill>
                          <a:schemeClr val="bg1"/>
                        </a:solidFill>
                        <a:effectLst/>
                        <a:latin typeface="+mn-lt"/>
                        <a:ea typeface="맑은 고딕" panose="020B0503020000020004" pitchFamily="50" charset="-127"/>
                      </a:endParaRPr>
                    </a:p>
                    <a:p>
                      <a:pPr algn="ctr" fontAlgn="b"/>
                      <a:r>
                        <a:rPr lang="en-US" sz="1600" b="1" i="0" u="none" strike="noStrike" dirty="0" smtClean="0">
                          <a:solidFill>
                            <a:schemeClr val="bg1"/>
                          </a:solidFill>
                          <a:effectLst/>
                          <a:latin typeface="+mn-lt"/>
                          <a:ea typeface="맑은 고딕" panose="020B0503020000020004" pitchFamily="50" charset="-127"/>
                        </a:rPr>
                        <a:t>success</a:t>
                      </a:r>
                      <a:endParaRPr lang="en-US" sz="1600" b="1" i="0" u="none" strike="noStrike" dirty="0">
                        <a:solidFill>
                          <a:schemeClr val="bg1"/>
                        </a:solidFill>
                        <a:effectLst/>
                        <a:latin typeface="+mn-lt"/>
                        <a:ea typeface="맑은 고딕" panose="020B0503020000020004" pitchFamily="50" charset="-127"/>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tc>
                  <a:txBody>
                    <a:bodyPr/>
                    <a:lstStyle/>
                    <a:p>
                      <a:pPr algn="ctr" fontAlgn="b"/>
                      <a:r>
                        <a:rPr lang="en-US" sz="1200" b="1" i="0" u="none" strike="noStrike" dirty="0" smtClean="0">
                          <a:solidFill>
                            <a:schemeClr val="bg1"/>
                          </a:solidFill>
                          <a:effectLst/>
                          <a:latin typeface="+mn-lt"/>
                          <a:ea typeface="맑은 고딕" panose="020B0503020000020004" pitchFamily="50" charset="-127"/>
                        </a:rPr>
                        <a:t>Drug/Control</a:t>
                      </a:r>
                    </a:p>
                    <a:p>
                      <a:pPr algn="ctr" fontAlgn="b"/>
                      <a:r>
                        <a:rPr lang="en-US" sz="1600" b="1" i="0" u="none" strike="noStrike" dirty="0" smtClean="0">
                          <a:solidFill>
                            <a:schemeClr val="bg1"/>
                          </a:solidFill>
                          <a:effectLst/>
                          <a:latin typeface="+mn-lt"/>
                          <a:ea typeface="맑은 고딕" panose="020B0503020000020004" pitchFamily="50" charset="-127"/>
                        </a:rPr>
                        <a:t>success</a:t>
                      </a:r>
                      <a:endParaRPr lang="en-US" sz="1600" b="1" i="0" u="none" strike="noStrike" dirty="0">
                        <a:solidFill>
                          <a:schemeClr val="bg1"/>
                        </a:solidFill>
                        <a:effectLst/>
                        <a:latin typeface="+mn-lt"/>
                        <a:ea typeface="맑은 고딕" panose="020B0503020000020004" pitchFamily="50" charset="-127"/>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tc>
                  <a:txBody>
                    <a:bodyPr/>
                    <a:lstStyle/>
                    <a:p>
                      <a:pPr algn="ctr" fontAlgn="b"/>
                      <a:r>
                        <a:rPr lang="en-US" sz="1600" b="1" i="1" u="none" strike="noStrike" dirty="0" smtClean="0">
                          <a:solidFill>
                            <a:schemeClr val="bg1"/>
                          </a:solidFill>
                          <a:effectLst/>
                          <a:latin typeface="+mn-lt"/>
                          <a:ea typeface="맑은 고딕" panose="020B0503020000020004" pitchFamily="50" charset="-127"/>
                        </a:rPr>
                        <a:t>P</a:t>
                      </a:r>
                      <a:endParaRPr lang="en-US" sz="1600" b="1" i="1" u="none" strike="noStrike" dirty="0">
                        <a:solidFill>
                          <a:schemeClr val="bg1"/>
                        </a:solidFill>
                        <a:effectLst/>
                        <a:latin typeface="+mn-lt"/>
                        <a:ea typeface="맑은 고딕" panose="020B0503020000020004" pitchFamily="50" charset="-127"/>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tc>
                  <a:txBody>
                    <a:bodyPr/>
                    <a:lstStyle/>
                    <a:p>
                      <a:pPr algn="ctr" fontAlgn="b"/>
                      <a:r>
                        <a:rPr lang="en-US" sz="1600" b="1" i="0" u="none" strike="noStrike" dirty="0">
                          <a:solidFill>
                            <a:schemeClr val="bg1"/>
                          </a:solidFill>
                          <a:effectLst/>
                          <a:latin typeface="+mn-lt"/>
                          <a:ea typeface="맑은 고딕" panose="020B0503020000020004" pitchFamily="50" charset="-127"/>
                        </a:rPr>
                        <a:t>Ablation </a:t>
                      </a:r>
                      <a:endParaRPr lang="en-US" sz="1600" b="1" i="0" u="none" strike="noStrike" dirty="0" smtClean="0">
                        <a:solidFill>
                          <a:schemeClr val="bg1"/>
                        </a:solidFill>
                        <a:effectLst/>
                        <a:latin typeface="+mn-lt"/>
                        <a:ea typeface="맑은 고딕" panose="020B0503020000020004" pitchFamily="50" charset="-127"/>
                      </a:endParaRPr>
                    </a:p>
                    <a:p>
                      <a:pPr algn="ctr" fontAlgn="b"/>
                      <a:r>
                        <a:rPr lang="en-US" sz="1600" b="1" i="0" u="none" strike="noStrike" dirty="0" err="1" smtClean="0">
                          <a:solidFill>
                            <a:schemeClr val="bg1"/>
                          </a:solidFill>
                          <a:effectLst/>
                          <a:latin typeface="+mn-lt"/>
                          <a:ea typeface="맑은 고딕" panose="020B0503020000020004" pitchFamily="50" charset="-127"/>
                        </a:rPr>
                        <a:t>Cxs</a:t>
                      </a:r>
                      <a:endParaRPr lang="en-US" sz="1600" b="1" i="0" u="none" strike="noStrike" dirty="0">
                        <a:solidFill>
                          <a:schemeClr val="bg1"/>
                        </a:solidFill>
                        <a:effectLst/>
                        <a:latin typeface="+mn-lt"/>
                        <a:ea typeface="맑은 고딕" panose="020B0503020000020004" pitchFamily="50" charset="-127"/>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tc>
                  <a:txBody>
                    <a:bodyPr/>
                    <a:lstStyle/>
                    <a:p>
                      <a:pPr algn="ctr" fontAlgn="b"/>
                      <a:r>
                        <a:rPr lang="en-US" sz="1600" b="1" i="0" u="none" strike="noStrike" dirty="0" smtClean="0">
                          <a:solidFill>
                            <a:schemeClr val="bg1"/>
                          </a:solidFill>
                          <a:effectLst/>
                          <a:latin typeface="+mn-lt"/>
                          <a:ea typeface="맑은 고딕" panose="020B0503020000020004" pitchFamily="50" charset="-127"/>
                        </a:rPr>
                        <a:t>Drug/C </a:t>
                      </a:r>
                    </a:p>
                    <a:p>
                      <a:pPr algn="ctr" fontAlgn="b"/>
                      <a:r>
                        <a:rPr lang="en-US" sz="1600" b="1" i="0" u="none" strike="noStrike" dirty="0" err="1" smtClean="0">
                          <a:solidFill>
                            <a:schemeClr val="bg1"/>
                          </a:solidFill>
                          <a:effectLst/>
                          <a:latin typeface="+mn-lt"/>
                          <a:ea typeface="맑은 고딕" panose="020B0503020000020004" pitchFamily="50" charset="-127"/>
                        </a:rPr>
                        <a:t>Cxs</a:t>
                      </a:r>
                      <a:endParaRPr lang="en-US" sz="1600" b="1" i="0" u="none" strike="noStrike" dirty="0">
                        <a:solidFill>
                          <a:schemeClr val="bg1"/>
                        </a:solidFill>
                        <a:effectLst/>
                        <a:latin typeface="+mn-lt"/>
                        <a:ea typeface="맑은 고딕" panose="020B0503020000020004" pitchFamily="50" charset="-127"/>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extLst>
                  <a:ext uri="{0D108BD9-81ED-4DB2-BD59-A6C34878D82A}">
                    <a16:rowId xmlns="" xmlns:a16="http://schemas.microsoft.com/office/drawing/2014/main" val="3953533501"/>
                  </a:ext>
                </a:extLst>
              </a:tr>
              <a:tr h="1093515">
                <a:tc>
                  <a:txBody>
                    <a:bodyPr/>
                    <a:lstStyle/>
                    <a:p>
                      <a:pPr algn="ctr" fontAlgn="b"/>
                      <a:r>
                        <a:rPr lang="en-US" sz="1400" b="0" i="0" u="none" strike="noStrike" dirty="0">
                          <a:solidFill>
                            <a:srgbClr val="000000"/>
                          </a:solidFill>
                          <a:effectLst/>
                          <a:latin typeface="+mn-lt"/>
                          <a:ea typeface="맑은 고딕" panose="020B0503020000020004" pitchFamily="50" charset="-127"/>
                        </a:rPr>
                        <a:t>Composite EF, 6 min walk, </a:t>
                      </a:r>
                      <a:endParaRPr lang="en-US" sz="1400" b="0" i="0" u="none" strike="noStrike" dirty="0" smtClean="0">
                        <a:solidFill>
                          <a:srgbClr val="000000"/>
                        </a:solidFill>
                        <a:effectLst/>
                        <a:latin typeface="+mn-lt"/>
                        <a:ea typeface="맑은 고딕" panose="020B0503020000020004" pitchFamily="50" charset="-127"/>
                      </a:endParaRPr>
                    </a:p>
                    <a:p>
                      <a:pPr algn="ctr" fontAlgn="b"/>
                      <a:r>
                        <a:rPr lang="en-US" sz="1400" b="0" i="0" u="none" strike="noStrike" dirty="0" smtClean="0">
                          <a:solidFill>
                            <a:srgbClr val="000000"/>
                          </a:solidFill>
                          <a:effectLst/>
                          <a:latin typeface="+mn-lt"/>
                          <a:ea typeface="맑은 고딕" panose="020B0503020000020004" pitchFamily="50" charset="-127"/>
                        </a:rPr>
                        <a:t>MLWHF </a:t>
                      </a:r>
                      <a:r>
                        <a:rPr lang="en-US" sz="1400" b="0" i="0" u="none" strike="noStrike" dirty="0">
                          <a:solidFill>
                            <a:srgbClr val="000000"/>
                          </a:solidFill>
                          <a:effectLst/>
                          <a:latin typeface="+mn-lt"/>
                          <a:ea typeface="맑은 고딕" panose="020B0503020000020004" pitchFamily="50" charset="-127"/>
                        </a:rPr>
                        <a:t>score; freedom from </a:t>
                      </a:r>
                      <a:r>
                        <a:rPr lang="en-US" sz="1400" b="0" i="0" u="none" strike="noStrike" dirty="0" smtClean="0">
                          <a:solidFill>
                            <a:srgbClr val="000000"/>
                          </a:solidFill>
                          <a:effectLst/>
                          <a:latin typeface="+mn-lt"/>
                          <a:ea typeface="맑은 고딕" panose="020B0503020000020004" pitchFamily="50" charset="-127"/>
                        </a:rPr>
                        <a:t> AF (</a:t>
                      </a:r>
                      <a:r>
                        <a:rPr lang="en-US" sz="1400" b="0" i="0" u="none" strike="noStrike" dirty="0">
                          <a:solidFill>
                            <a:srgbClr val="000000"/>
                          </a:solidFill>
                          <a:effectLst/>
                          <a:latin typeface="+mn-lt"/>
                          <a:ea typeface="맑은 고딕" panose="020B0503020000020004" pitchFamily="50" charset="-127"/>
                        </a:rPr>
                        <a:t>secondary, </a:t>
                      </a:r>
                      <a:r>
                        <a:rPr lang="en-US" sz="1400" b="0" i="0" u="none" strike="noStrike" dirty="0" err="1" smtClean="0">
                          <a:solidFill>
                            <a:srgbClr val="000000"/>
                          </a:solidFill>
                          <a:effectLst/>
                          <a:latin typeface="+mn-lt"/>
                          <a:ea typeface="맑은 고딕" panose="020B0503020000020004" pitchFamily="50" charset="-127"/>
                        </a:rPr>
                        <a:t>mult</a:t>
                      </a:r>
                      <a:r>
                        <a:rPr lang="en-US" sz="1400" b="0" i="0" u="none" strike="noStrike" dirty="0" smtClean="0">
                          <a:solidFill>
                            <a:srgbClr val="000000"/>
                          </a:solidFill>
                          <a:effectLst/>
                          <a:latin typeface="+mn-lt"/>
                          <a:ea typeface="맑은 고딕" panose="020B0503020000020004" pitchFamily="50" charset="-127"/>
                        </a:rPr>
                        <a:t> </a:t>
                      </a:r>
                      <a:r>
                        <a:rPr lang="en-US" sz="1400" b="0" i="0" u="none" strike="noStrike" dirty="0">
                          <a:solidFill>
                            <a:srgbClr val="000000"/>
                          </a:solidFill>
                          <a:effectLst/>
                          <a:latin typeface="+mn-lt"/>
                          <a:ea typeface="맑은 고딕" panose="020B0503020000020004" pitchFamily="50" charset="-127"/>
                        </a:rPr>
                        <a:t>proc, +/- AA drugs)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mn-lt"/>
                          <a:ea typeface="맑은 고딕" panose="020B0503020000020004" pitchFamily="50" charset="-127"/>
                        </a:rPr>
                        <a:t>88% AF free, EF 35% </a:t>
                      </a:r>
                      <a:r>
                        <a:rPr lang="en-US" sz="1400" b="0" i="0" u="none" strike="noStrike" dirty="0" err="1">
                          <a:solidFill>
                            <a:srgbClr val="000000"/>
                          </a:solidFill>
                          <a:effectLst/>
                          <a:latin typeface="+mn-lt"/>
                          <a:ea typeface="맑은 고딕" panose="020B0503020000020004" pitchFamily="50" charset="-127"/>
                        </a:rPr>
                        <a:t>abl</a:t>
                      </a:r>
                      <a:r>
                        <a:rPr lang="en-US" sz="1400" b="0" i="0" u="none" strike="noStrike" dirty="0">
                          <a:solidFill>
                            <a:srgbClr val="000000"/>
                          </a:solidFill>
                          <a:effectLst/>
                          <a:latin typeface="+mn-lt"/>
                          <a:ea typeface="맑은 고딕" panose="020B0503020000020004" pitchFamily="50" charset="-127"/>
                        </a:rPr>
                        <a:t>, 28% </a:t>
                      </a:r>
                      <a:r>
                        <a:rPr lang="en-US" sz="1400" b="0" i="0" u="none" strike="noStrike" dirty="0" smtClean="0">
                          <a:solidFill>
                            <a:srgbClr val="000000"/>
                          </a:solidFill>
                          <a:effectLst/>
                          <a:latin typeface="+mn-lt"/>
                          <a:ea typeface="맑은 고딕" panose="020B0503020000020004" pitchFamily="50" charset="-127"/>
                        </a:rPr>
                        <a:t>AVJ</a:t>
                      </a:r>
                    </a:p>
                    <a:p>
                      <a:pPr algn="ctr" fontAlgn="b"/>
                      <a:r>
                        <a:rPr lang="en-US" sz="1400" b="0" i="0" u="none" strike="noStrike" dirty="0" smtClean="0">
                          <a:solidFill>
                            <a:srgbClr val="000000"/>
                          </a:solidFill>
                          <a:effectLst/>
                          <a:latin typeface="+mn-lt"/>
                          <a:ea typeface="맑은 고딕" panose="020B0503020000020004" pitchFamily="50" charset="-127"/>
                        </a:rPr>
                        <a:t> </a:t>
                      </a:r>
                      <a:r>
                        <a:rPr lang="en-US" sz="1400" b="0" i="0" u="none" strike="noStrike" dirty="0">
                          <a:solidFill>
                            <a:srgbClr val="000000"/>
                          </a:solidFill>
                          <a:effectLst/>
                          <a:latin typeface="+mn-lt"/>
                          <a:ea typeface="맑은 고딕" panose="020B0503020000020004" pitchFamily="50" charset="-127"/>
                        </a:rPr>
                        <a:t>(</a:t>
                      </a:r>
                      <a:r>
                        <a:rPr lang="en-US" sz="1400" b="0" i="1" u="none" strike="noStrike" dirty="0">
                          <a:solidFill>
                            <a:srgbClr val="000000"/>
                          </a:solidFill>
                          <a:effectLst/>
                          <a:latin typeface="+mn-lt"/>
                          <a:ea typeface="맑은 고딕" panose="020B0503020000020004" pitchFamily="50" charset="-127"/>
                        </a:rPr>
                        <a:t>P</a:t>
                      </a:r>
                      <a:r>
                        <a:rPr lang="en-US" sz="1400" b="0" i="0" u="none" strike="noStrike" dirty="0">
                          <a:solidFill>
                            <a:srgbClr val="000000"/>
                          </a:solidFill>
                          <a:effectLst/>
                          <a:latin typeface="+mn-lt"/>
                          <a:ea typeface="맑은 고딕" panose="020B0503020000020004" pitchFamily="50" charset="-127"/>
                        </a:rPr>
                        <a:t> &lt;.001), &gt; </a:t>
                      </a:r>
                      <a:r>
                        <a:rPr lang="en-US" sz="1400" b="0" i="0" u="none" strike="noStrike" dirty="0" smtClean="0">
                          <a:solidFill>
                            <a:srgbClr val="000000"/>
                          </a:solidFill>
                          <a:effectLst/>
                          <a:latin typeface="+mn-lt"/>
                          <a:ea typeface="맑은 고딕" panose="020B0503020000020004" pitchFamily="50" charset="-127"/>
                        </a:rPr>
                        <a:t>QOL   </a:t>
                      </a:r>
                      <a:r>
                        <a:rPr lang="en-US" sz="1400" b="0" i="0" u="none" strike="noStrike" dirty="0">
                          <a:solidFill>
                            <a:srgbClr val="000000"/>
                          </a:solidFill>
                          <a:effectLst/>
                          <a:latin typeface="+mn-lt"/>
                          <a:ea typeface="맑은 고딕" panose="020B0503020000020004" pitchFamily="50" charset="-127"/>
                        </a:rPr>
                        <a:t>and 6 min </a:t>
                      </a:r>
                      <a:r>
                        <a:rPr lang="en-US" sz="1400" b="0" i="0" u="none" strike="noStrike" dirty="0" smtClean="0">
                          <a:solidFill>
                            <a:srgbClr val="000000"/>
                          </a:solidFill>
                          <a:effectLst/>
                          <a:latin typeface="+mn-lt"/>
                          <a:ea typeface="맑은 고딕" panose="020B0503020000020004" pitchFamily="50" charset="-127"/>
                        </a:rPr>
                        <a:t>walk         </a:t>
                      </a:r>
                      <a:r>
                        <a:rPr lang="en-US" sz="1400" b="0" i="0" u="none" strike="noStrike" dirty="0">
                          <a:solidFill>
                            <a:srgbClr val="000000"/>
                          </a:solidFill>
                          <a:effectLst/>
                          <a:latin typeface="+mn-lt"/>
                          <a:ea typeface="맑은 고딕" panose="020B0503020000020004" pitchFamily="50" charset="-127"/>
                        </a:rPr>
                        <a:t>increase with </a:t>
                      </a:r>
                      <a:r>
                        <a:rPr lang="en-US" sz="1400" b="0" i="0" u="none" strike="noStrike" dirty="0" err="1">
                          <a:solidFill>
                            <a:srgbClr val="000000"/>
                          </a:solidFill>
                          <a:effectLst/>
                          <a:latin typeface="+mn-lt"/>
                          <a:ea typeface="맑은 고딕" panose="020B0503020000020004" pitchFamily="50" charset="-127"/>
                        </a:rPr>
                        <a:t>abl</a:t>
                      </a:r>
                      <a:endParaRPr lang="en-US" sz="1400" b="0" i="0" u="none" strike="noStrike" dirty="0">
                        <a:solidFill>
                          <a:srgbClr val="000000"/>
                        </a:solidFill>
                        <a:effectLst/>
                        <a:latin typeface="+mn-lt"/>
                        <a:ea typeface="맑은 고딕" panose="020B0503020000020004" pitchFamily="50" charset="-127"/>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ko-KR" altLang="en-US" sz="1400" b="0" i="0" u="none" strike="noStrike" dirty="0">
                        <a:solidFill>
                          <a:srgbClr val="000000"/>
                        </a:solidFill>
                        <a:effectLst/>
                        <a:latin typeface="+mn-lt"/>
                        <a:ea typeface="맑은 고딕" panose="020B0503020000020004" pitchFamily="50" charset="-127"/>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400" b="0" i="0" u="none" strike="noStrike" dirty="0">
                          <a:solidFill>
                            <a:srgbClr val="000000"/>
                          </a:solidFill>
                          <a:effectLst/>
                          <a:latin typeface="+mn-lt"/>
                          <a:ea typeface="맑은 고딕" panose="020B0503020000020004" pitchFamily="50" charset="-127"/>
                        </a:rPr>
                        <a:t>&lt; 0.001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400" b="0" i="0" u="none" strike="noStrike" dirty="0">
                          <a:solidFill>
                            <a:srgbClr val="000000"/>
                          </a:solidFill>
                          <a:effectLst/>
                          <a:latin typeface="+mn-lt"/>
                          <a:ea typeface="맑은 고딕" panose="020B0503020000020004" pitchFamily="50" charset="-127"/>
                        </a:rPr>
                        <a:t>14.60%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400" b="0" i="0" u="none" strike="noStrike" dirty="0">
                          <a:solidFill>
                            <a:srgbClr val="000000"/>
                          </a:solidFill>
                          <a:effectLst/>
                          <a:latin typeface="+mn-lt"/>
                          <a:ea typeface="맑은 고딕" panose="020B0503020000020004" pitchFamily="50" charset="-127"/>
                        </a:rPr>
                        <a:t>17.50%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873555214"/>
                  </a:ext>
                </a:extLst>
              </a:tr>
              <a:tr h="912580">
                <a:tc>
                  <a:txBody>
                    <a:bodyPr/>
                    <a:lstStyle/>
                    <a:p>
                      <a:pPr algn="ctr" fontAlgn="b"/>
                      <a:r>
                        <a:rPr lang="en-US" sz="1400" b="0" i="0" u="none" strike="noStrike" dirty="0">
                          <a:solidFill>
                            <a:srgbClr val="000000"/>
                          </a:solidFill>
                          <a:effectLst/>
                          <a:latin typeface="+mn-lt"/>
                          <a:ea typeface="맑은 고딕" panose="020B0503020000020004" pitchFamily="50" charset="-127"/>
                        </a:rPr>
                        <a:t>Change in LVEF, sinus </a:t>
                      </a:r>
                      <a:r>
                        <a:rPr lang="en-US" sz="1400" b="0" i="0" u="none" strike="noStrike" dirty="0" smtClean="0">
                          <a:solidFill>
                            <a:srgbClr val="000000"/>
                          </a:solidFill>
                          <a:effectLst/>
                          <a:latin typeface="+mn-lt"/>
                          <a:ea typeface="맑은 고딕" panose="020B0503020000020004" pitchFamily="50" charset="-127"/>
                        </a:rPr>
                        <a:t>rhythm</a:t>
                      </a:r>
                    </a:p>
                    <a:p>
                      <a:pPr algn="ctr" fontAlgn="b"/>
                      <a:r>
                        <a:rPr lang="en-US" sz="1400" b="0" i="0" u="none" strike="noStrike" dirty="0" smtClean="0">
                          <a:solidFill>
                            <a:srgbClr val="000000"/>
                          </a:solidFill>
                          <a:effectLst/>
                          <a:latin typeface="+mn-lt"/>
                          <a:ea typeface="맑은 고딕" panose="020B0503020000020004" pitchFamily="50" charset="-127"/>
                        </a:rPr>
                        <a:t> </a:t>
                      </a:r>
                      <a:r>
                        <a:rPr lang="en-US" sz="1400" b="0" i="0" u="none" strike="noStrike" dirty="0">
                          <a:solidFill>
                            <a:srgbClr val="000000"/>
                          </a:solidFill>
                          <a:effectLst/>
                          <a:latin typeface="+mn-lt"/>
                          <a:ea typeface="맑은 고딕" panose="020B0503020000020004" pitchFamily="50" charset="-127"/>
                        </a:rPr>
                        <a:t>at 6 months (secondary)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mn-lt"/>
                          <a:ea typeface="맑은 고딕" panose="020B0503020000020004" pitchFamily="50" charset="-127"/>
                        </a:rPr>
                        <a:t>50% in NSR, </a:t>
                      </a:r>
                      <a:endParaRPr lang="en-US" sz="1400" b="0" i="0" u="none" strike="noStrike" dirty="0" smtClean="0">
                        <a:solidFill>
                          <a:srgbClr val="000000"/>
                        </a:solidFill>
                        <a:effectLst/>
                        <a:latin typeface="+mn-lt"/>
                        <a:ea typeface="맑은 고딕" panose="020B0503020000020004" pitchFamily="50" charset="-127"/>
                      </a:endParaRPr>
                    </a:p>
                    <a:p>
                      <a:pPr algn="ctr" fontAlgn="b"/>
                      <a:r>
                        <a:rPr lang="en-US" sz="1400" b="0" i="0" u="none" strike="noStrike" dirty="0" smtClean="0">
                          <a:solidFill>
                            <a:srgbClr val="000000"/>
                          </a:solidFill>
                          <a:effectLst/>
                          <a:latin typeface="+mn-lt"/>
                          <a:ea typeface="맑은 고딕" panose="020B0503020000020004" pitchFamily="50" charset="-127"/>
                        </a:rPr>
                        <a:t> </a:t>
                      </a:r>
                      <a:r>
                        <a:rPr lang="en-US" sz="1400" b="0" i="0" u="none" strike="noStrike" dirty="0">
                          <a:solidFill>
                            <a:srgbClr val="000000"/>
                          </a:solidFill>
                          <a:effectLst/>
                          <a:latin typeface="+mn-lt"/>
                          <a:ea typeface="맑은 고딕" panose="020B0503020000020004" pitchFamily="50" charset="-127"/>
                        </a:rPr>
                        <a:t>LVEF </a:t>
                      </a:r>
                      <a:r>
                        <a:rPr lang="en-US" sz="1400" b="0" i="0" u="none" strike="noStrike" dirty="0" smtClean="0">
                          <a:solidFill>
                            <a:srgbClr val="000000"/>
                          </a:solidFill>
                          <a:effectLst/>
                          <a:latin typeface="+mn-lt"/>
                          <a:ea typeface="맑은 고딕" panose="020B0503020000020004" pitchFamily="50" charset="-127"/>
                        </a:rPr>
                        <a:t>increase</a:t>
                      </a:r>
                    </a:p>
                    <a:p>
                      <a:pPr algn="ctr" fontAlgn="b"/>
                      <a:r>
                        <a:rPr lang="en-US" sz="1400" b="0" i="0" u="none" strike="noStrike" dirty="0" smtClean="0">
                          <a:solidFill>
                            <a:srgbClr val="000000"/>
                          </a:solidFill>
                          <a:effectLst/>
                          <a:latin typeface="+mn-lt"/>
                          <a:ea typeface="맑은 고딕" panose="020B0503020000020004" pitchFamily="50" charset="-127"/>
                        </a:rPr>
                        <a:t> </a:t>
                      </a:r>
                      <a:r>
                        <a:rPr lang="en-US" sz="1400" b="0" i="0" u="none" strike="noStrike" dirty="0">
                          <a:solidFill>
                            <a:srgbClr val="000000"/>
                          </a:solidFill>
                          <a:effectLst/>
                          <a:latin typeface="+mn-lt"/>
                          <a:ea typeface="맑은 고딕" panose="020B0503020000020004" pitchFamily="50" charset="-127"/>
                        </a:rPr>
                        <a:t>4.5%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mn-lt"/>
                          <a:ea typeface="맑은 고딕" panose="020B0503020000020004" pitchFamily="50" charset="-127"/>
                        </a:rPr>
                        <a:t>0% in NSR, </a:t>
                      </a:r>
                      <a:r>
                        <a:rPr lang="en-US" sz="1400" b="0" i="0" u="none" strike="noStrike" dirty="0" smtClean="0">
                          <a:solidFill>
                            <a:srgbClr val="000000"/>
                          </a:solidFill>
                          <a:effectLst/>
                          <a:latin typeface="+mn-lt"/>
                          <a:ea typeface="맑은 고딕" panose="020B0503020000020004" pitchFamily="50" charset="-127"/>
                        </a:rPr>
                        <a:t>   LVEF </a:t>
                      </a:r>
                    </a:p>
                    <a:p>
                      <a:pPr algn="ctr" fontAlgn="b"/>
                      <a:r>
                        <a:rPr lang="en-US" sz="1400" b="0" i="0" u="none" strike="noStrike" dirty="0" smtClean="0">
                          <a:solidFill>
                            <a:srgbClr val="000000"/>
                          </a:solidFill>
                          <a:effectLst/>
                          <a:latin typeface="+mn-lt"/>
                          <a:ea typeface="맑은 고딕" panose="020B0503020000020004" pitchFamily="50" charset="-127"/>
                        </a:rPr>
                        <a:t>increase </a:t>
                      </a:r>
                      <a:r>
                        <a:rPr lang="en-US" sz="1400" b="0" i="0" u="none" strike="noStrike" dirty="0">
                          <a:solidFill>
                            <a:srgbClr val="000000"/>
                          </a:solidFill>
                          <a:effectLst/>
                          <a:latin typeface="+mn-lt"/>
                          <a:ea typeface="맑은 고딕" panose="020B0503020000020004" pitchFamily="50" charset="-127"/>
                        </a:rPr>
                        <a:t>2.8%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mn-lt"/>
                          <a:ea typeface="맑은 고딕" panose="020B0503020000020004" pitchFamily="50" charset="-127"/>
                        </a:rPr>
                        <a:t>0.6 (for </a:t>
                      </a:r>
                      <a:r>
                        <a:rPr lang="en-US" sz="1400" b="0" i="0" u="none" strike="noStrike" dirty="0" smtClean="0">
                          <a:solidFill>
                            <a:srgbClr val="000000"/>
                          </a:solidFill>
                          <a:effectLst/>
                          <a:latin typeface="+mn-lt"/>
                          <a:ea typeface="맑은 고딕" panose="020B0503020000020004" pitchFamily="50" charset="-127"/>
                        </a:rPr>
                        <a:t> EF  </a:t>
                      </a:r>
                      <a:r>
                        <a:rPr lang="en-US" sz="1400" b="0" i="0" u="none" strike="noStrike" dirty="0">
                          <a:solidFill>
                            <a:srgbClr val="000000"/>
                          </a:solidFill>
                          <a:effectLst/>
                          <a:latin typeface="+mn-lt"/>
                          <a:ea typeface="맑은 고딕" panose="020B0503020000020004" pitchFamily="50" charset="-127"/>
                        </a:rPr>
                        <a:t>increase)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400" b="0" i="0" u="none" strike="noStrike">
                          <a:solidFill>
                            <a:srgbClr val="000000"/>
                          </a:solidFill>
                          <a:effectLst/>
                          <a:latin typeface="+mn-lt"/>
                          <a:ea typeface="맑은 고딕" panose="020B0503020000020004" pitchFamily="50" charset="-127"/>
                        </a:rPr>
                        <a:t>15%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dirty="0">
                          <a:solidFill>
                            <a:srgbClr val="000000"/>
                          </a:solidFill>
                          <a:effectLst/>
                          <a:latin typeface="+mn-lt"/>
                          <a:ea typeface="맑은 고딕" panose="020B0503020000020004" pitchFamily="50" charset="-127"/>
                        </a:rPr>
                        <a:t>Not reported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3415591971"/>
                  </a:ext>
                </a:extLst>
              </a:tr>
              <a:tr h="1224136">
                <a:tc>
                  <a:txBody>
                    <a:bodyPr/>
                    <a:lstStyle/>
                    <a:p>
                      <a:pPr algn="ctr" fontAlgn="b"/>
                      <a:r>
                        <a:rPr lang="en-US" sz="1400" b="0" i="0" u="none" strike="noStrike" dirty="0">
                          <a:solidFill>
                            <a:srgbClr val="000000"/>
                          </a:solidFill>
                          <a:effectLst/>
                          <a:latin typeface="+mn-lt"/>
                          <a:ea typeface="맑은 고딕" panose="020B0503020000020004" pitchFamily="50" charset="-127"/>
                        </a:rPr>
                        <a:t>Change in peak O</a:t>
                      </a:r>
                      <a:r>
                        <a:rPr lang="en-US" sz="1400" b="0" i="0" u="none" strike="noStrike" baseline="-25000" dirty="0">
                          <a:solidFill>
                            <a:srgbClr val="000000"/>
                          </a:solidFill>
                          <a:effectLst/>
                          <a:latin typeface="+mn-lt"/>
                          <a:ea typeface="맑은 고딕" panose="020B0503020000020004" pitchFamily="50" charset="-127"/>
                        </a:rPr>
                        <a:t>2</a:t>
                      </a:r>
                      <a:r>
                        <a:rPr lang="en-US" sz="1400" b="0" i="0" u="none" strike="noStrike" dirty="0">
                          <a:solidFill>
                            <a:srgbClr val="000000"/>
                          </a:solidFill>
                          <a:effectLst/>
                          <a:latin typeface="+mn-lt"/>
                          <a:ea typeface="맑은 고딕" panose="020B0503020000020004" pitchFamily="50" charset="-127"/>
                        </a:rPr>
                        <a:t> </a:t>
                      </a:r>
                      <a:endParaRPr lang="en-US" sz="1400" b="0" i="0" u="none" strike="noStrike" dirty="0" smtClean="0">
                        <a:solidFill>
                          <a:srgbClr val="000000"/>
                        </a:solidFill>
                        <a:effectLst/>
                        <a:latin typeface="+mn-lt"/>
                        <a:ea typeface="맑은 고딕" panose="020B0503020000020004" pitchFamily="50" charset="-127"/>
                      </a:endParaRPr>
                    </a:p>
                    <a:p>
                      <a:pPr algn="ctr" fontAlgn="b"/>
                      <a:r>
                        <a:rPr lang="en-US" sz="1400" b="0" i="0" u="none" strike="noStrike" dirty="0" smtClean="0">
                          <a:solidFill>
                            <a:srgbClr val="000000"/>
                          </a:solidFill>
                          <a:effectLst/>
                          <a:latin typeface="+mn-lt"/>
                          <a:ea typeface="맑은 고딕" panose="020B0503020000020004" pitchFamily="50" charset="-127"/>
                        </a:rPr>
                        <a:t>consumption </a:t>
                      </a:r>
                    </a:p>
                    <a:p>
                      <a:pPr algn="ctr" fontAlgn="b"/>
                      <a:r>
                        <a:rPr lang="en-US" sz="1400" b="0" i="0" u="none" strike="noStrike" dirty="0" smtClean="0">
                          <a:solidFill>
                            <a:srgbClr val="000000"/>
                          </a:solidFill>
                          <a:effectLst/>
                          <a:latin typeface="+mn-lt"/>
                          <a:ea typeface="맑은 고딕" panose="020B0503020000020004" pitchFamily="50" charset="-127"/>
                        </a:rPr>
                        <a:t>(</a:t>
                      </a:r>
                      <a:r>
                        <a:rPr lang="en-US" sz="1400" b="0" i="0" u="none" strike="noStrike" dirty="0">
                          <a:solidFill>
                            <a:srgbClr val="000000"/>
                          </a:solidFill>
                          <a:effectLst/>
                          <a:latin typeface="+mn-lt"/>
                          <a:ea typeface="맑은 고딕" panose="020B0503020000020004" pitchFamily="50" charset="-127"/>
                        </a:rPr>
                        <a:t>also reported single procedure </a:t>
                      </a:r>
                      <a:endParaRPr lang="en-US" sz="1400" b="0" i="0" u="none" strike="noStrike" dirty="0" smtClean="0">
                        <a:solidFill>
                          <a:srgbClr val="000000"/>
                        </a:solidFill>
                        <a:effectLst/>
                        <a:latin typeface="+mn-lt"/>
                        <a:ea typeface="맑은 고딕" panose="020B0503020000020004" pitchFamily="50" charset="-127"/>
                      </a:endParaRPr>
                    </a:p>
                    <a:p>
                      <a:pPr algn="ctr" fontAlgn="b"/>
                      <a:r>
                        <a:rPr lang="en-US" sz="1400" b="0" i="0" u="none" strike="noStrike" dirty="0" smtClean="0">
                          <a:solidFill>
                            <a:srgbClr val="000000"/>
                          </a:solidFill>
                          <a:effectLst/>
                          <a:latin typeface="+mn-lt"/>
                          <a:ea typeface="맑은 고딕" panose="020B0503020000020004" pitchFamily="50" charset="-127"/>
                        </a:rPr>
                        <a:t>off </a:t>
                      </a:r>
                      <a:r>
                        <a:rPr lang="en-US" sz="1400" b="0" i="0" u="none" strike="noStrike" dirty="0">
                          <a:solidFill>
                            <a:srgbClr val="000000"/>
                          </a:solidFill>
                          <a:effectLst/>
                          <a:latin typeface="+mn-lt"/>
                          <a:ea typeface="맑은 고딕" panose="020B0503020000020004" pitchFamily="50" charset="-127"/>
                        </a:rPr>
                        <a:t>drug ablation success)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mn-lt"/>
                          <a:ea typeface="맑은 고딕" panose="020B0503020000020004" pitchFamily="50" charset="-127"/>
                        </a:rPr>
                        <a:t>Peak O</a:t>
                      </a:r>
                      <a:r>
                        <a:rPr lang="en-US" sz="1400" b="0" i="0" u="none" strike="noStrike" baseline="-25000" dirty="0">
                          <a:solidFill>
                            <a:srgbClr val="000000"/>
                          </a:solidFill>
                          <a:effectLst/>
                          <a:latin typeface="+mn-lt"/>
                          <a:ea typeface="맑은 고딕" panose="020B0503020000020004" pitchFamily="50" charset="-127"/>
                        </a:rPr>
                        <a:t>2</a:t>
                      </a:r>
                      <a:r>
                        <a:rPr lang="en-US" sz="1400" b="0" i="0" u="none" strike="noStrike" dirty="0">
                          <a:solidFill>
                            <a:srgbClr val="000000"/>
                          </a:solidFill>
                          <a:effectLst/>
                          <a:latin typeface="+mn-lt"/>
                          <a:ea typeface="맑은 고딕" panose="020B0503020000020004" pitchFamily="50" charset="-127"/>
                        </a:rPr>
                        <a:t> </a:t>
                      </a:r>
                      <a:endParaRPr lang="en-US" sz="1400" b="0" i="0" u="none" strike="noStrike" dirty="0" smtClean="0">
                        <a:solidFill>
                          <a:srgbClr val="000000"/>
                        </a:solidFill>
                        <a:effectLst/>
                        <a:latin typeface="+mn-lt"/>
                        <a:ea typeface="맑은 고딕" panose="020B0503020000020004" pitchFamily="50" charset="-127"/>
                      </a:endParaRPr>
                    </a:p>
                    <a:p>
                      <a:pPr algn="ctr" fontAlgn="b"/>
                      <a:r>
                        <a:rPr lang="en-US" sz="1400" b="0" i="0" u="none" strike="noStrike" dirty="0" smtClean="0">
                          <a:solidFill>
                            <a:srgbClr val="000000"/>
                          </a:solidFill>
                          <a:effectLst/>
                          <a:latin typeface="+mn-lt"/>
                          <a:ea typeface="맑은 고딕" panose="020B0503020000020004" pitchFamily="50" charset="-127"/>
                        </a:rPr>
                        <a:t>consumption </a:t>
                      </a:r>
                    </a:p>
                    <a:p>
                      <a:pPr algn="ctr" fontAlgn="b"/>
                      <a:r>
                        <a:rPr lang="en-US" sz="1400" b="0" i="0" u="none" strike="noStrike" dirty="0" smtClean="0">
                          <a:solidFill>
                            <a:srgbClr val="000000"/>
                          </a:solidFill>
                          <a:effectLst/>
                          <a:latin typeface="+mn-lt"/>
                          <a:ea typeface="맑은 고딕" panose="020B0503020000020004" pitchFamily="50" charset="-127"/>
                        </a:rPr>
                        <a:t>increase </a:t>
                      </a:r>
                      <a:r>
                        <a:rPr lang="en-US" sz="1400" b="0" i="0" u="none" strike="noStrike" dirty="0">
                          <a:solidFill>
                            <a:srgbClr val="000000"/>
                          </a:solidFill>
                          <a:effectLst/>
                          <a:latin typeface="+mn-lt"/>
                          <a:ea typeface="맑은 고딕" panose="020B0503020000020004" pitchFamily="50" charset="-127"/>
                        </a:rPr>
                        <a:t>greater with </a:t>
                      </a:r>
                      <a:r>
                        <a:rPr lang="en-US" sz="1400" b="0" i="0" u="none" strike="noStrike" dirty="0" err="1" smtClean="0">
                          <a:solidFill>
                            <a:srgbClr val="000000"/>
                          </a:solidFill>
                          <a:effectLst/>
                          <a:latin typeface="+mn-lt"/>
                          <a:ea typeface="맑은 고딕" panose="020B0503020000020004" pitchFamily="50" charset="-127"/>
                        </a:rPr>
                        <a:t>abl</a:t>
                      </a:r>
                      <a:r>
                        <a:rPr lang="en-US" sz="1400" b="0" i="0" u="none" strike="noStrike" dirty="0" smtClean="0">
                          <a:solidFill>
                            <a:srgbClr val="000000"/>
                          </a:solidFill>
                          <a:effectLst/>
                          <a:latin typeface="+mn-lt"/>
                          <a:ea typeface="맑은 고딕" panose="020B0503020000020004" pitchFamily="50" charset="-127"/>
                        </a:rPr>
                        <a:t>,</a:t>
                      </a:r>
                    </a:p>
                    <a:p>
                      <a:pPr algn="ctr" fontAlgn="b"/>
                      <a:r>
                        <a:rPr lang="en-US" sz="1400" b="0" i="0" u="none" strike="noStrike" dirty="0" smtClean="0">
                          <a:solidFill>
                            <a:srgbClr val="000000"/>
                          </a:solidFill>
                          <a:effectLst/>
                          <a:latin typeface="+mn-lt"/>
                          <a:ea typeface="맑은 고딕" panose="020B0503020000020004" pitchFamily="50" charset="-127"/>
                        </a:rPr>
                        <a:t> </a:t>
                      </a:r>
                      <a:r>
                        <a:rPr lang="en-US" sz="1400" b="0" i="0" u="none" strike="noStrike" dirty="0">
                          <a:solidFill>
                            <a:srgbClr val="000000"/>
                          </a:solidFill>
                          <a:effectLst/>
                          <a:latin typeface="+mn-lt"/>
                          <a:ea typeface="맑은 고딕" panose="020B0503020000020004" pitchFamily="50" charset="-127"/>
                        </a:rPr>
                        <a:t>72%  </a:t>
                      </a:r>
                      <a:r>
                        <a:rPr lang="en-US" sz="1400" b="0" i="0" u="none" strike="noStrike" dirty="0" err="1">
                          <a:solidFill>
                            <a:srgbClr val="000000"/>
                          </a:solidFill>
                          <a:effectLst/>
                          <a:latin typeface="+mn-lt"/>
                          <a:ea typeface="맑은 고딕" panose="020B0503020000020004" pitchFamily="50" charset="-127"/>
                        </a:rPr>
                        <a:t>abl</a:t>
                      </a:r>
                      <a:r>
                        <a:rPr lang="en-US" sz="1400" b="0" i="0" u="none" strike="noStrike" dirty="0">
                          <a:solidFill>
                            <a:srgbClr val="000000"/>
                          </a:solidFill>
                          <a:effectLst/>
                          <a:latin typeface="+mn-lt"/>
                          <a:ea typeface="맑은 고딕" panose="020B0503020000020004" pitchFamily="50" charset="-127"/>
                        </a:rPr>
                        <a:t> success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ko-KR" altLang="en-US" sz="1400" b="0" i="0" u="none" strike="noStrike" dirty="0">
                        <a:solidFill>
                          <a:srgbClr val="000000"/>
                        </a:solidFill>
                        <a:effectLst/>
                        <a:latin typeface="+mn-lt"/>
                        <a:ea typeface="맑은 고딕" panose="020B0503020000020004" pitchFamily="50" charset="-127"/>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400" b="0" i="0" u="none" strike="noStrike" dirty="0">
                          <a:solidFill>
                            <a:srgbClr val="000000"/>
                          </a:solidFill>
                          <a:effectLst/>
                          <a:latin typeface="+mn-lt"/>
                          <a:ea typeface="맑은 고딕" panose="020B0503020000020004" pitchFamily="50" charset="-127"/>
                        </a:rPr>
                        <a:t>0.018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400" b="0" i="0" u="none" strike="noStrike" dirty="0">
                          <a:solidFill>
                            <a:srgbClr val="000000"/>
                          </a:solidFill>
                          <a:effectLst/>
                          <a:latin typeface="+mn-lt"/>
                          <a:ea typeface="맑은 고딕" panose="020B0503020000020004" pitchFamily="50" charset="-127"/>
                        </a:rPr>
                        <a:t>15%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0" i="0" u="none" strike="noStrike" dirty="0">
                          <a:solidFill>
                            <a:srgbClr val="000000"/>
                          </a:solidFill>
                          <a:effectLst/>
                          <a:latin typeface="+mn-lt"/>
                          <a:ea typeface="맑은 고딕" panose="020B0503020000020004" pitchFamily="50" charset="-127"/>
                        </a:rPr>
                        <a:t>Not reported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2725968378"/>
                  </a:ext>
                </a:extLst>
              </a:tr>
              <a:tr h="1440160">
                <a:tc>
                  <a:txBody>
                    <a:bodyPr/>
                    <a:lstStyle/>
                    <a:p>
                      <a:pPr algn="ctr" fontAlgn="b"/>
                      <a:r>
                        <a:rPr lang="en-US" sz="1400" b="0" i="0" u="none" strike="noStrike" dirty="0">
                          <a:solidFill>
                            <a:srgbClr val="000000"/>
                          </a:solidFill>
                          <a:effectLst/>
                          <a:latin typeface="+mn-lt"/>
                          <a:ea typeface="맑은 고딕" panose="020B0503020000020004" pitchFamily="50" charset="-127"/>
                        </a:rPr>
                        <a:t>Change in LVEF at 6 months, </a:t>
                      </a:r>
                      <a:endParaRPr lang="en-US" sz="1400" b="0" i="0" u="none" strike="noStrike" dirty="0" smtClean="0">
                        <a:solidFill>
                          <a:srgbClr val="000000"/>
                        </a:solidFill>
                        <a:effectLst/>
                        <a:latin typeface="+mn-lt"/>
                        <a:ea typeface="맑은 고딕" panose="020B0503020000020004" pitchFamily="50" charset="-127"/>
                      </a:endParaRPr>
                    </a:p>
                    <a:p>
                      <a:pPr algn="ctr" fontAlgn="b"/>
                      <a:r>
                        <a:rPr lang="en-US" sz="1400" b="0" i="0" u="none" strike="noStrike" dirty="0" smtClean="0">
                          <a:solidFill>
                            <a:srgbClr val="000000"/>
                          </a:solidFill>
                          <a:effectLst/>
                          <a:latin typeface="+mn-lt"/>
                          <a:ea typeface="맑은 고딕" panose="020B0503020000020004" pitchFamily="50" charset="-127"/>
                        </a:rPr>
                        <a:t>multiple </a:t>
                      </a:r>
                      <a:r>
                        <a:rPr lang="en-US" sz="1400" b="0" i="0" u="none" strike="noStrike" dirty="0">
                          <a:solidFill>
                            <a:srgbClr val="000000"/>
                          </a:solidFill>
                          <a:effectLst/>
                          <a:latin typeface="+mn-lt"/>
                          <a:ea typeface="맑은 고딕" panose="020B0503020000020004" pitchFamily="50" charset="-127"/>
                        </a:rPr>
                        <a:t>procedure </a:t>
                      </a:r>
                      <a:r>
                        <a:rPr lang="en-US" sz="1400" b="0" i="0" u="none" strike="noStrike" dirty="0" smtClean="0">
                          <a:solidFill>
                            <a:srgbClr val="000000"/>
                          </a:solidFill>
                          <a:effectLst/>
                          <a:latin typeface="+mn-lt"/>
                          <a:ea typeface="맑은 고딕" panose="020B0503020000020004" pitchFamily="50" charset="-127"/>
                        </a:rPr>
                        <a:t>freedom      </a:t>
                      </a:r>
                      <a:r>
                        <a:rPr lang="en-US" sz="1400" b="0" i="0" u="none" strike="noStrike" dirty="0">
                          <a:solidFill>
                            <a:srgbClr val="000000"/>
                          </a:solidFill>
                          <a:effectLst/>
                          <a:latin typeface="+mn-lt"/>
                          <a:ea typeface="맑은 고딕" panose="020B0503020000020004" pitchFamily="50" charset="-127"/>
                        </a:rPr>
                        <a:t>from </a:t>
                      </a:r>
                      <a:r>
                        <a:rPr lang="en-US" sz="1400" b="0" i="0" u="none" strike="noStrike" dirty="0" smtClean="0">
                          <a:solidFill>
                            <a:srgbClr val="000000"/>
                          </a:solidFill>
                          <a:effectLst/>
                          <a:latin typeface="+mn-lt"/>
                          <a:ea typeface="맑은 고딕" panose="020B0503020000020004" pitchFamily="50" charset="-127"/>
                        </a:rPr>
                        <a:t>AF</a:t>
                      </a:r>
                    </a:p>
                    <a:p>
                      <a:pPr algn="ctr" fontAlgn="b"/>
                      <a:r>
                        <a:rPr lang="en-US" sz="1400" b="0" i="0" u="none" strike="noStrike" dirty="0" smtClean="0">
                          <a:solidFill>
                            <a:srgbClr val="000000"/>
                          </a:solidFill>
                          <a:effectLst/>
                          <a:latin typeface="+mn-lt"/>
                          <a:ea typeface="맑은 고딕" panose="020B0503020000020004" pitchFamily="50" charset="-127"/>
                        </a:rPr>
                        <a:t> </a:t>
                      </a:r>
                      <a:r>
                        <a:rPr lang="en-US" sz="1400" b="0" i="0" u="none" strike="noStrike" dirty="0">
                          <a:solidFill>
                            <a:srgbClr val="000000"/>
                          </a:solidFill>
                          <a:effectLst/>
                          <a:latin typeface="+mn-lt"/>
                          <a:ea typeface="맑은 고딕" panose="020B0503020000020004" pitchFamily="50" charset="-127"/>
                        </a:rPr>
                        <a:t>also reported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0" i="0" u="none" strike="noStrike" dirty="0">
                          <a:solidFill>
                            <a:srgbClr val="000000"/>
                          </a:solidFill>
                          <a:effectLst/>
                          <a:latin typeface="+mn-lt"/>
                          <a:ea typeface="맑은 고딕" panose="020B0503020000020004" pitchFamily="50" charset="-127"/>
                        </a:rPr>
                        <a:t>LVEF 40% with </a:t>
                      </a:r>
                      <a:endParaRPr lang="en-US" sz="1400" b="0" i="0" u="none" strike="noStrike" dirty="0" smtClean="0">
                        <a:solidFill>
                          <a:srgbClr val="000000"/>
                        </a:solidFill>
                        <a:effectLst/>
                        <a:latin typeface="+mn-lt"/>
                        <a:ea typeface="맑은 고딕" panose="020B0503020000020004" pitchFamily="50" charset="-127"/>
                      </a:endParaRPr>
                    </a:p>
                    <a:p>
                      <a:pPr algn="ctr" fontAlgn="b"/>
                      <a:r>
                        <a:rPr lang="en-US" sz="1400" b="0" i="0" u="none" strike="noStrike" dirty="0" err="1" smtClean="0">
                          <a:solidFill>
                            <a:srgbClr val="000000"/>
                          </a:solidFill>
                          <a:effectLst/>
                          <a:latin typeface="+mn-lt"/>
                          <a:ea typeface="맑은 고딕" panose="020B0503020000020004" pitchFamily="50" charset="-127"/>
                        </a:rPr>
                        <a:t>abl</a:t>
                      </a:r>
                      <a:r>
                        <a:rPr lang="en-US" sz="1400" b="0" i="0" u="none" strike="noStrike" dirty="0">
                          <a:solidFill>
                            <a:srgbClr val="000000"/>
                          </a:solidFill>
                          <a:effectLst/>
                          <a:latin typeface="+mn-lt"/>
                          <a:ea typeface="맑은 고딕" panose="020B0503020000020004" pitchFamily="50" charset="-127"/>
                        </a:rPr>
                        <a:t>, 31% rate </a:t>
                      </a:r>
                      <a:endParaRPr lang="en-US" sz="1400" b="0" i="0" u="none" strike="noStrike" dirty="0" smtClean="0">
                        <a:solidFill>
                          <a:srgbClr val="000000"/>
                        </a:solidFill>
                        <a:effectLst/>
                        <a:latin typeface="+mn-lt"/>
                        <a:ea typeface="맑은 고딕" panose="020B0503020000020004" pitchFamily="50" charset="-127"/>
                      </a:endParaRPr>
                    </a:p>
                    <a:p>
                      <a:pPr algn="ctr" fontAlgn="b"/>
                      <a:r>
                        <a:rPr lang="en-US" sz="1400" b="0" i="0" u="none" strike="noStrike" dirty="0" smtClean="0">
                          <a:solidFill>
                            <a:srgbClr val="000000"/>
                          </a:solidFill>
                          <a:effectLst/>
                          <a:latin typeface="+mn-lt"/>
                          <a:ea typeface="맑은 고딕" panose="020B0503020000020004" pitchFamily="50" charset="-127"/>
                        </a:rPr>
                        <a:t>control</a:t>
                      </a:r>
                      <a:r>
                        <a:rPr lang="en-US" sz="1400" b="0" i="0" u="none" strike="noStrike" dirty="0">
                          <a:solidFill>
                            <a:srgbClr val="000000"/>
                          </a:solidFill>
                          <a:effectLst/>
                          <a:latin typeface="+mn-lt"/>
                          <a:ea typeface="맑은 고딕" panose="020B0503020000020004" pitchFamily="50" charset="-127"/>
                        </a:rPr>
                        <a:t>, 81% </a:t>
                      </a:r>
                      <a:r>
                        <a:rPr lang="en-US" sz="1400" b="0" i="0" u="none" strike="noStrike" dirty="0" smtClean="0">
                          <a:solidFill>
                            <a:srgbClr val="000000"/>
                          </a:solidFill>
                          <a:effectLst/>
                          <a:latin typeface="+mn-lt"/>
                          <a:ea typeface="맑은 고딕" panose="020B0503020000020004" pitchFamily="50" charset="-127"/>
                        </a:rPr>
                        <a:t>AF</a:t>
                      </a:r>
                    </a:p>
                    <a:p>
                      <a:pPr algn="ctr" fontAlgn="b"/>
                      <a:r>
                        <a:rPr lang="en-US" sz="1400" b="0" i="0" u="none" strike="noStrike" dirty="0" smtClean="0">
                          <a:solidFill>
                            <a:srgbClr val="000000"/>
                          </a:solidFill>
                          <a:effectLst/>
                          <a:latin typeface="+mn-lt"/>
                          <a:ea typeface="맑은 고딕" panose="020B0503020000020004" pitchFamily="50" charset="-127"/>
                        </a:rPr>
                        <a:t> </a:t>
                      </a:r>
                      <a:r>
                        <a:rPr lang="en-US" sz="1400" b="0" i="0" u="none" strike="noStrike" dirty="0">
                          <a:solidFill>
                            <a:srgbClr val="000000"/>
                          </a:solidFill>
                          <a:effectLst/>
                          <a:latin typeface="+mn-lt"/>
                          <a:ea typeface="맑은 고딕" panose="020B0503020000020004" pitchFamily="50" charset="-127"/>
                        </a:rPr>
                        <a:t>free with </a:t>
                      </a:r>
                      <a:r>
                        <a:rPr lang="en-US" sz="1400" b="0" i="0" u="none" strike="noStrike" dirty="0" err="1">
                          <a:solidFill>
                            <a:srgbClr val="000000"/>
                          </a:solidFill>
                          <a:effectLst/>
                          <a:latin typeface="+mn-lt"/>
                          <a:ea typeface="맑은 고딕" panose="020B0503020000020004" pitchFamily="50" charset="-127"/>
                        </a:rPr>
                        <a:t>abl</a:t>
                      </a:r>
                      <a:endParaRPr lang="en-US" sz="1400" b="0" i="0" u="none" strike="noStrike" dirty="0">
                        <a:solidFill>
                          <a:srgbClr val="000000"/>
                        </a:solidFill>
                        <a:effectLst/>
                        <a:latin typeface="+mn-lt"/>
                        <a:ea typeface="맑은 고딕" panose="020B0503020000020004" pitchFamily="50" charset="-127"/>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ko-KR" altLang="en-US" sz="1400" b="0" i="0" u="none" strike="noStrike">
                        <a:solidFill>
                          <a:srgbClr val="000000"/>
                        </a:solidFill>
                        <a:effectLst/>
                        <a:latin typeface="+mn-lt"/>
                        <a:ea typeface="맑은 고딕" panose="020B0503020000020004" pitchFamily="50" charset="-127"/>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400" b="0" i="0" u="none" strike="noStrike">
                          <a:solidFill>
                            <a:srgbClr val="000000"/>
                          </a:solidFill>
                          <a:effectLst/>
                          <a:latin typeface="+mn-lt"/>
                          <a:ea typeface="맑은 고딕" panose="020B0503020000020004" pitchFamily="50" charset="-127"/>
                        </a:rPr>
                        <a:t>0.015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altLang="ko-KR" sz="1400" b="0" i="0" u="none" strike="noStrike" dirty="0">
                          <a:solidFill>
                            <a:srgbClr val="000000"/>
                          </a:solidFill>
                          <a:effectLst/>
                          <a:latin typeface="+mn-lt"/>
                          <a:ea typeface="맑은 고딕" panose="020B0503020000020004" pitchFamily="50" charset="-127"/>
                        </a:rPr>
                        <a:t>7.70%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ko-KR" altLang="en-US" sz="1400" b="0" i="0" u="none" strike="noStrike" dirty="0">
                        <a:solidFill>
                          <a:srgbClr val="000000"/>
                        </a:solidFill>
                        <a:effectLst/>
                        <a:latin typeface="+mn-lt"/>
                        <a:ea typeface="맑은 고딕" panose="020B0503020000020004" pitchFamily="50" charset="-127"/>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2469980569"/>
                  </a:ext>
                </a:extLst>
              </a:tr>
            </a:tbl>
          </a:graphicData>
        </a:graphic>
      </p:graphicFrame>
      <p:sp>
        <p:nvSpPr>
          <p:cNvPr id="4" name="직사각형 3"/>
          <p:cNvSpPr/>
          <p:nvPr/>
        </p:nvSpPr>
        <p:spPr>
          <a:xfrm>
            <a:off x="44474" y="5775739"/>
            <a:ext cx="8642326" cy="954107"/>
          </a:xfrm>
          <a:prstGeom prst="rect">
            <a:avLst/>
          </a:prstGeom>
        </p:spPr>
        <p:txBody>
          <a:bodyPr wrap="square">
            <a:spAutoFit/>
          </a:bodyPr>
          <a:lstStyle/>
          <a:p>
            <a:r>
              <a:rPr lang="it-IT" altLang="ko-KR" sz="1400" dirty="0">
                <a:ea typeface="Arial" panose="020B0604020202020204" pitchFamily="34" charset="0"/>
              </a:rPr>
              <a:t>Di Biase </a:t>
            </a:r>
            <a:r>
              <a:rPr lang="it-IT" altLang="ko-KR" sz="1400" dirty="0" smtClean="0">
                <a:ea typeface="Arial" panose="020B0604020202020204" pitchFamily="34" charset="0"/>
              </a:rPr>
              <a:t>L </a:t>
            </a:r>
            <a:r>
              <a:rPr lang="it-IT" altLang="ko-KR" sz="1400" dirty="0">
                <a:ea typeface="Arial" panose="020B0604020202020204" pitchFamily="34" charset="0"/>
              </a:rPr>
              <a:t>et </a:t>
            </a:r>
            <a:r>
              <a:rPr lang="it-IT" altLang="ko-KR" sz="1400" dirty="0" smtClean="0">
                <a:ea typeface="Arial" panose="020B0604020202020204" pitchFamily="34" charset="0"/>
              </a:rPr>
              <a:t>al. </a:t>
            </a:r>
            <a:r>
              <a:rPr lang="en-US" altLang="ko-KR" sz="1400" dirty="0" smtClean="0">
                <a:ea typeface="Arial" panose="020B0604020202020204" pitchFamily="34" charset="0"/>
              </a:rPr>
              <a:t>Ablation versus amiodarone for treatment of persistent atrial fibrillation in patients with congestive heart failure and an implanted device: results from the </a:t>
            </a:r>
            <a:r>
              <a:rPr lang="en-US" altLang="ko-KR" sz="1400" dirty="0">
                <a:ea typeface="Arial" panose="020B0604020202020204" pitchFamily="34" charset="0"/>
              </a:rPr>
              <a:t>AATAC </a:t>
            </a:r>
            <a:r>
              <a:rPr lang="en-US" altLang="ko-KR" sz="1400" dirty="0" smtClean="0">
                <a:ea typeface="Arial" panose="020B0604020202020204" pitchFamily="34" charset="0"/>
              </a:rPr>
              <a:t>multicenter randomized trial</a:t>
            </a:r>
            <a:r>
              <a:rPr lang="en-US" altLang="ko-KR" sz="1400" i="1" dirty="0" smtClean="0">
                <a:ea typeface="Arial" panose="020B0604020202020204" pitchFamily="34" charset="0"/>
              </a:rPr>
              <a:t>.</a:t>
            </a:r>
            <a:r>
              <a:rPr lang="en-US" altLang="ko-KR" sz="1400" dirty="0">
                <a:ea typeface="Arial" panose="020B0604020202020204" pitchFamily="34" charset="0"/>
              </a:rPr>
              <a:t> Circulation </a:t>
            </a:r>
            <a:r>
              <a:rPr lang="en-US" altLang="ko-KR" sz="1400" dirty="0" smtClean="0">
                <a:ea typeface="Arial" panose="020B0604020202020204" pitchFamily="34" charset="0"/>
              </a:rPr>
              <a:t>2016;133(17</a:t>
            </a:r>
            <a:r>
              <a:rPr lang="en-US" altLang="ko-KR" sz="1400" dirty="0">
                <a:ea typeface="Arial" panose="020B0604020202020204" pitchFamily="34" charset="0"/>
              </a:rPr>
              <a:t>):1637–1644</a:t>
            </a:r>
            <a:r>
              <a:rPr lang="en-US" altLang="ko-KR" sz="1400" dirty="0" smtClean="0">
                <a:ea typeface="Arial" panose="020B0604020202020204" pitchFamily="34" charset="0"/>
              </a:rPr>
              <a:t>. </a:t>
            </a:r>
            <a:r>
              <a:rPr lang="en-US" altLang="ko-KR" sz="1400" dirty="0" smtClean="0"/>
              <a:t>CA was </a:t>
            </a:r>
            <a:r>
              <a:rPr lang="en-US" altLang="ko-KR" sz="1400" dirty="0"/>
              <a:t>more effective than amiodarone in preventing recurrent AF (70% after a mean of 1.4 procedures </a:t>
            </a:r>
            <a:r>
              <a:rPr lang="en-US" altLang="ko-KR" sz="1400" dirty="0" smtClean="0"/>
              <a:t>vs. </a:t>
            </a:r>
            <a:r>
              <a:rPr lang="en-US" altLang="ko-KR" sz="1400" dirty="0"/>
              <a:t>34%) and was associated with a lower rate of unplanned </a:t>
            </a:r>
            <a:r>
              <a:rPr lang="en-US" altLang="ko-KR" sz="1400" dirty="0" smtClean="0"/>
              <a:t>hospitalization.</a:t>
            </a:r>
            <a:endParaRPr lang="ko-KR" altLang="en-US" sz="1400" dirty="0"/>
          </a:p>
        </p:txBody>
      </p:sp>
      <p:pic>
        <p:nvPicPr>
          <p:cNvPr id="5" name="그림 4"/>
          <p:cNvPicPr>
            <a:picLocks noChangeAspect="1"/>
          </p:cNvPicPr>
          <p:nvPr/>
        </p:nvPicPr>
        <p:blipFill>
          <a:blip r:embed="rId2"/>
          <a:stretch>
            <a:fillRect/>
          </a:stretch>
        </p:blipFill>
        <p:spPr>
          <a:xfrm>
            <a:off x="70433" y="254923"/>
            <a:ext cx="397753" cy="403103"/>
          </a:xfrm>
          <a:prstGeom prst="rect">
            <a:avLst/>
          </a:prstGeom>
        </p:spPr>
      </p:pic>
    </p:spTree>
    <p:extLst>
      <p:ext uri="{BB962C8B-B14F-4D97-AF65-F5344CB8AC3E}">
        <p14:creationId xmlns:p14="http://schemas.microsoft.com/office/powerpoint/2010/main" val="217702153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p:cNvSpPr/>
          <p:nvPr/>
        </p:nvSpPr>
        <p:spPr>
          <a:xfrm>
            <a:off x="179512" y="260648"/>
            <a:ext cx="8856984" cy="6317114"/>
          </a:xfrm>
          <a:prstGeom prst="rect">
            <a:avLst/>
          </a:prstGeom>
        </p:spPr>
        <p:txBody>
          <a:bodyPr wrap="square">
            <a:spAutoFit/>
          </a:bodyPr>
          <a:lstStyle/>
          <a:p>
            <a:pPr marL="71755" marR="7620" indent="-6350">
              <a:lnSpc>
                <a:spcPct val="110000"/>
              </a:lnSpc>
              <a:spcAft>
                <a:spcPts val="265"/>
              </a:spcAft>
            </a:pPr>
            <a:r>
              <a:rPr lang="en-US" altLang="ko-KR" b="1" dirty="0">
                <a:ea typeface="Arial" panose="020B0604020202020204" pitchFamily="34" charset="0"/>
              </a:rPr>
              <a:t>OUTCOMES OF AF ABLATION IN POPULATIONS NOT WELL REPRESENTED IN CLINICAL TRIALS</a:t>
            </a:r>
            <a:endParaRPr lang="ko-KR" altLang="ko-KR" sz="1200" dirty="0">
              <a:ea typeface="Arial" panose="020B0604020202020204" pitchFamily="34" charset="0"/>
            </a:endParaRPr>
          </a:p>
          <a:p>
            <a:pPr marL="408305" marR="7620" indent="-342900">
              <a:lnSpc>
                <a:spcPct val="110000"/>
              </a:lnSpc>
              <a:spcAft>
                <a:spcPts val="265"/>
              </a:spcAft>
              <a:buAutoNum type="arabicPeriod"/>
            </a:pPr>
            <a:r>
              <a:rPr lang="en-US" altLang="ko-KR" b="1" dirty="0" smtClean="0">
                <a:ea typeface="Arial" panose="020B0604020202020204" pitchFamily="34" charset="0"/>
              </a:rPr>
              <a:t>Outcomes </a:t>
            </a:r>
            <a:r>
              <a:rPr lang="en-US" altLang="ko-KR" b="1" dirty="0">
                <a:ea typeface="Arial" panose="020B0604020202020204" pitchFamily="34" charset="0"/>
              </a:rPr>
              <a:t>of Catheter Ablation of Persistent and Long-Standing Persistent </a:t>
            </a:r>
            <a:r>
              <a:rPr lang="en-US" altLang="ko-KR" b="1" dirty="0" smtClean="0">
                <a:ea typeface="Arial" panose="020B0604020202020204" pitchFamily="34" charset="0"/>
              </a:rPr>
              <a:t>AF</a:t>
            </a:r>
          </a:p>
          <a:p>
            <a:pPr marL="65405" marR="7620">
              <a:lnSpc>
                <a:spcPct val="110000"/>
              </a:lnSpc>
              <a:spcAft>
                <a:spcPts val="265"/>
              </a:spcAft>
            </a:pPr>
            <a:r>
              <a:rPr lang="en-US" altLang="ko-KR" sz="1600" dirty="0" smtClean="0"/>
              <a:t>PVI </a:t>
            </a:r>
            <a:r>
              <a:rPr lang="en-US" altLang="ko-KR" sz="1600" dirty="0"/>
              <a:t>remains the </a:t>
            </a:r>
            <a:r>
              <a:rPr lang="en-US" altLang="ko-KR" sz="1600" dirty="0" smtClean="0"/>
              <a:t>cornerstone. </a:t>
            </a:r>
          </a:p>
          <a:p>
            <a:pPr marL="65405" marR="7620">
              <a:lnSpc>
                <a:spcPct val="110000"/>
              </a:lnSpc>
              <a:spcAft>
                <a:spcPts val="265"/>
              </a:spcAft>
            </a:pPr>
            <a:r>
              <a:rPr lang="en-US" altLang="ko-KR" sz="1600" dirty="0" smtClean="0"/>
              <a:t>Several </a:t>
            </a:r>
            <a:r>
              <a:rPr lang="en-US" altLang="ko-KR" sz="1600" dirty="0"/>
              <a:t>new ablation </a:t>
            </a:r>
            <a:r>
              <a:rPr lang="en-US" altLang="ko-KR" sz="1600" dirty="0" smtClean="0"/>
              <a:t>strategies: mapping </a:t>
            </a:r>
            <a:r>
              <a:rPr lang="en-US" altLang="ko-KR" sz="1600" dirty="0"/>
              <a:t>and ablation of rotational activity, ablation of areas of low voltage, ablation of areas identified on MRI as showing fibrosis, ablation of non-PV triggers, as well as LAA focal ablation, isolation, and/or ligation</a:t>
            </a:r>
            <a:r>
              <a:rPr lang="en-US" altLang="ko-KR" sz="1600" dirty="0" smtClean="0"/>
              <a:t>.</a:t>
            </a:r>
          </a:p>
          <a:p>
            <a:pPr marL="65405" marR="7620">
              <a:lnSpc>
                <a:spcPct val="110000"/>
              </a:lnSpc>
              <a:spcAft>
                <a:spcPts val="265"/>
              </a:spcAft>
            </a:pPr>
            <a:r>
              <a:rPr lang="en-US" altLang="ko-KR" sz="1600" dirty="0" smtClean="0">
                <a:ea typeface="Arial" panose="020B0604020202020204" pitchFamily="34" charset="0"/>
                <a:cs typeface="Times New Roman" panose="02020603050405020304" pitchFamily="18" charset="0"/>
              </a:rPr>
              <a:t>A single-procedure </a:t>
            </a:r>
            <a:r>
              <a:rPr lang="en-US" altLang="ko-KR" sz="1600" dirty="0">
                <a:ea typeface="Arial" panose="020B0604020202020204" pitchFamily="34" charset="0"/>
                <a:cs typeface="Times New Roman" panose="02020603050405020304" pitchFamily="18" charset="0"/>
              </a:rPr>
              <a:t>efficacy </a:t>
            </a:r>
            <a:r>
              <a:rPr lang="en-US" altLang="ko-KR" sz="1600" dirty="0" smtClean="0">
                <a:ea typeface="Arial" panose="020B0604020202020204" pitchFamily="34" charset="0"/>
                <a:cs typeface="Times New Roman" panose="02020603050405020304" pitchFamily="18" charset="0"/>
              </a:rPr>
              <a:t>of stepwise approach was 35% at 1 year, </a:t>
            </a:r>
            <a:r>
              <a:rPr lang="en-US" altLang="ko-KR" sz="1600" dirty="0">
                <a:ea typeface="Arial" panose="020B0604020202020204" pitchFamily="34" charset="0"/>
                <a:cs typeface="Times New Roman" panose="02020603050405020304" pitchFamily="18" charset="0"/>
              </a:rPr>
              <a:t>falling to 17% at year </a:t>
            </a:r>
            <a:r>
              <a:rPr lang="en-US" altLang="ko-KR" sz="1600" dirty="0" smtClean="0">
                <a:ea typeface="Arial" panose="020B0604020202020204" pitchFamily="34" charset="0"/>
                <a:cs typeface="Times New Roman" panose="02020603050405020304" pitchFamily="18" charset="0"/>
              </a:rPr>
              <a:t>5 and the </a:t>
            </a:r>
            <a:r>
              <a:rPr lang="en-US" altLang="ko-KR" sz="1600" dirty="0">
                <a:ea typeface="Arial" panose="020B0604020202020204" pitchFamily="34" charset="0"/>
                <a:cs typeface="Times New Roman" panose="02020603050405020304" pitchFamily="18" charset="0"/>
              </a:rPr>
              <a:t>5-year </a:t>
            </a:r>
            <a:r>
              <a:rPr lang="en-US" altLang="ko-KR" sz="1600" dirty="0" smtClean="0">
                <a:ea typeface="Arial" panose="020B0604020202020204" pitchFamily="34" charset="0"/>
                <a:cs typeface="Times New Roman" panose="02020603050405020304" pitchFamily="18" charset="0"/>
              </a:rPr>
              <a:t>outcome after repeated procedures was </a:t>
            </a:r>
            <a:r>
              <a:rPr lang="en-US" altLang="ko-KR" sz="1600" dirty="0">
                <a:ea typeface="Arial" panose="020B0604020202020204" pitchFamily="34" charset="0"/>
                <a:cs typeface="Times New Roman" panose="02020603050405020304" pitchFamily="18" charset="0"/>
              </a:rPr>
              <a:t>63%.</a:t>
            </a:r>
            <a:r>
              <a:rPr lang="en-US" altLang="ko-KR" sz="1600" dirty="0"/>
              <a:t> </a:t>
            </a:r>
            <a:endParaRPr lang="en-US" altLang="ko-KR" sz="1600" dirty="0" smtClean="0"/>
          </a:p>
          <a:p>
            <a:pPr marL="65405" marR="7620">
              <a:lnSpc>
                <a:spcPct val="110000"/>
              </a:lnSpc>
              <a:spcAft>
                <a:spcPts val="265"/>
              </a:spcAft>
            </a:pPr>
            <a:endParaRPr lang="en-US" altLang="ko-KR" sz="1600" dirty="0"/>
          </a:p>
          <a:p>
            <a:pPr marL="65405" marR="7620">
              <a:lnSpc>
                <a:spcPct val="110000"/>
              </a:lnSpc>
              <a:spcAft>
                <a:spcPts val="265"/>
              </a:spcAft>
            </a:pPr>
            <a:endParaRPr lang="en-US" altLang="ko-KR" sz="1600" dirty="0" smtClean="0"/>
          </a:p>
          <a:p>
            <a:pPr marL="65405" marR="7620">
              <a:lnSpc>
                <a:spcPct val="110000"/>
              </a:lnSpc>
              <a:spcAft>
                <a:spcPts val="265"/>
              </a:spcAft>
            </a:pPr>
            <a:r>
              <a:rPr lang="en-US" altLang="ko-KR" sz="1600" dirty="0" smtClean="0"/>
              <a:t>Similar </a:t>
            </a:r>
            <a:r>
              <a:rPr lang="en-US" altLang="ko-KR" sz="1600" dirty="0"/>
              <a:t>success rates with catheter ablation for AF in older patients compared with younger patients, with comparable complication rates. </a:t>
            </a:r>
            <a:r>
              <a:rPr lang="en-US" altLang="ko-KR" sz="1600" dirty="0" smtClean="0"/>
              <a:t>A </a:t>
            </a:r>
            <a:r>
              <a:rPr lang="en-US" altLang="ko-KR" sz="1600" dirty="0"/>
              <a:t>consistent finding is that older patients are less likely to undergo a second procedure if the index procedure fails to eliminate the arrhythmia</a:t>
            </a:r>
            <a:r>
              <a:rPr lang="en-US" altLang="ko-KR" sz="1600" dirty="0" smtClean="0"/>
              <a:t>. </a:t>
            </a:r>
          </a:p>
          <a:p>
            <a:pPr marL="65405" marR="7620">
              <a:lnSpc>
                <a:spcPct val="110000"/>
              </a:lnSpc>
              <a:spcAft>
                <a:spcPts val="265"/>
              </a:spcAft>
            </a:pPr>
            <a:endParaRPr lang="en-US" altLang="ko-KR" sz="1600" dirty="0" smtClean="0"/>
          </a:p>
          <a:p>
            <a:r>
              <a:rPr lang="en-US" altLang="ko-KR" sz="1600" b="1" dirty="0" smtClean="0"/>
              <a:t> 3.  </a:t>
            </a:r>
            <a:r>
              <a:rPr lang="en-US" altLang="ko-KR" b="1" dirty="0" smtClean="0"/>
              <a:t>Outcomes </a:t>
            </a:r>
            <a:r>
              <a:rPr lang="en-US" altLang="ko-KR" b="1" dirty="0"/>
              <a:t>of AF Ablation in Patients with </a:t>
            </a:r>
            <a:r>
              <a:rPr lang="en-US" altLang="ko-KR" b="1" dirty="0" smtClean="0"/>
              <a:t>CHF </a:t>
            </a:r>
            <a:r>
              <a:rPr lang="en-US" altLang="ko-KR" b="1" dirty="0"/>
              <a:t>and </a:t>
            </a:r>
            <a:r>
              <a:rPr lang="en-US" altLang="ko-KR" b="1" dirty="0" smtClean="0"/>
              <a:t>the Impact </a:t>
            </a:r>
            <a:r>
              <a:rPr lang="en-US" altLang="ko-KR" b="1" dirty="0"/>
              <a:t>of Ablation on </a:t>
            </a:r>
            <a:r>
              <a:rPr lang="en-US" altLang="ko-KR" b="1" dirty="0" smtClean="0"/>
              <a:t>LV</a:t>
            </a:r>
          </a:p>
          <a:p>
            <a:r>
              <a:rPr lang="en-US" altLang="ko-KR" b="1" dirty="0"/>
              <a:t> </a:t>
            </a:r>
            <a:r>
              <a:rPr lang="en-US" altLang="ko-KR" b="1" dirty="0" smtClean="0"/>
              <a:t>     </a:t>
            </a:r>
            <a:r>
              <a:rPr lang="en-US" altLang="ko-KR" b="1" dirty="0"/>
              <a:t>Function</a:t>
            </a:r>
          </a:p>
          <a:p>
            <a:pPr marL="65405" marR="7620">
              <a:lnSpc>
                <a:spcPct val="110000"/>
              </a:lnSpc>
              <a:spcAft>
                <a:spcPts val="265"/>
              </a:spcAft>
            </a:pPr>
            <a:r>
              <a:rPr lang="en-US" altLang="ko-KR" sz="1600" dirty="0" smtClean="0"/>
              <a:t>It is reasonable to use similar indications for AF ablation in selected patients with heart failure as in patients without heart failure. </a:t>
            </a:r>
            <a:endParaRPr lang="ko-KR" altLang="ko-KR" sz="1600" dirty="0" smtClean="0"/>
          </a:p>
          <a:p>
            <a:pPr marL="65405" marR="7620">
              <a:lnSpc>
                <a:spcPct val="110000"/>
              </a:lnSpc>
              <a:spcAft>
                <a:spcPts val="265"/>
              </a:spcAft>
            </a:pPr>
            <a:endParaRPr lang="en-US" altLang="ko-KR" sz="1600" dirty="0" smtClean="0"/>
          </a:p>
          <a:p>
            <a:pPr marL="65405" marR="7620">
              <a:lnSpc>
                <a:spcPct val="110000"/>
              </a:lnSpc>
              <a:spcAft>
                <a:spcPts val="265"/>
              </a:spcAft>
            </a:pPr>
            <a:endParaRPr lang="ko-KR" altLang="ko-KR" sz="1600" dirty="0">
              <a:effectLst/>
              <a:ea typeface="Arial" panose="020B0604020202020204" pitchFamily="34" charset="0"/>
            </a:endParaRPr>
          </a:p>
        </p:txBody>
      </p:sp>
      <p:sp>
        <p:nvSpPr>
          <p:cNvPr id="6" name="직사각형 5"/>
          <p:cNvSpPr/>
          <p:nvPr/>
        </p:nvSpPr>
        <p:spPr>
          <a:xfrm>
            <a:off x="251520" y="3175292"/>
            <a:ext cx="4704878" cy="369332"/>
          </a:xfrm>
          <a:prstGeom prst="rect">
            <a:avLst/>
          </a:prstGeom>
        </p:spPr>
        <p:txBody>
          <a:bodyPr wrap="none">
            <a:spAutoFit/>
          </a:bodyPr>
          <a:lstStyle/>
          <a:p>
            <a:r>
              <a:rPr lang="en-US" altLang="ko-KR" b="1" dirty="0" smtClean="0"/>
              <a:t>2. Outcomes </a:t>
            </a:r>
            <a:r>
              <a:rPr lang="en-US" altLang="ko-KR" b="1" dirty="0"/>
              <a:t>of AF Ablation in Elderly Patients</a:t>
            </a:r>
            <a:endParaRPr lang="ko-KR" altLang="ko-KR" dirty="0"/>
          </a:p>
        </p:txBody>
      </p:sp>
    </p:spTree>
    <p:extLst>
      <p:ext uri="{BB962C8B-B14F-4D97-AF65-F5344CB8AC3E}">
        <p14:creationId xmlns:p14="http://schemas.microsoft.com/office/powerpoint/2010/main" val="3250996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xEl>
                                              <p:pRg st="11" end="11"/>
                                            </p:txEl>
                                          </p:spTgt>
                                        </p:tgtEl>
                                        <p:attrNameLst>
                                          <p:attrName>style.visibility</p:attrName>
                                        </p:attrNameLst>
                                      </p:cBhvr>
                                      <p:to>
                                        <p:strVal val="visible"/>
                                      </p:to>
                                    </p:set>
                                    <p:animEffect transition="in" filter="wipe(up)">
                                      <p:cBhvr>
                                        <p:cTn id="7" dur="500"/>
                                        <p:tgtEl>
                                          <p:spTgt spid="2">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p:cNvSpPr/>
          <p:nvPr/>
        </p:nvSpPr>
        <p:spPr>
          <a:xfrm>
            <a:off x="476796" y="701988"/>
            <a:ext cx="7992888" cy="923330"/>
          </a:xfrm>
          <a:prstGeom prst="rect">
            <a:avLst/>
          </a:prstGeom>
        </p:spPr>
        <p:txBody>
          <a:bodyPr wrap="square">
            <a:spAutoFit/>
          </a:bodyPr>
          <a:lstStyle/>
          <a:p>
            <a:r>
              <a:rPr lang="en-US" altLang="ko-KR" dirty="0" smtClean="0">
                <a:ea typeface="Arial" panose="020B0604020202020204" pitchFamily="34" charset="0"/>
              </a:rPr>
              <a:t>The </a:t>
            </a:r>
            <a:r>
              <a:rPr lang="en-US" altLang="ko-KR" dirty="0">
                <a:ea typeface="Arial" panose="020B0604020202020204" pitchFamily="34" charset="0"/>
              </a:rPr>
              <a:t>risk of procedure-related adverse events was low. </a:t>
            </a:r>
            <a:r>
              <a:rPr lang="en-US" altLang="ko-KR" dirty="0" smtClean="0">
                <a:ea typeface="Arial" panose="020B0604020202020204" pitchFamily="34" charset="0"/>
              </a:rPr>
              <a:t>Even </a:t>
            </a:r>
            <a:r>
              <a:rPr lang="en-US" altLang="ko-KR" dirty="0">
                <a:ea typeface="Arial" panose="020B0604020202020204" pitchFamily="34" charset="0"/>
              </a:rPr>
              <a:t>though the likelihood of recurrence is twofold higher, catheter ablation can be effective in patients</a:t>
            </a:r>
            <a:r>
              <a:rPr lang="en-US" altLang="ko-KR" dirty="0">
                <a:ea typeface="Calibri" panose="020F0502020204030204" pitchFamily="34" charset="0"/>
              </a:rPr>
              <a:t> </a:t>
            </a:r>
            <a:r>
              <a:rPr lang="en-US" altLang="ko-KR" dirty="0">
                <a:ea typeface="Arial" panose="020B0604020202020204" pitchFamily="34" charset="0"/>
              </a:rPr>
              <a:t>with HCM and AF, particularly in patients with PAF and smaller atria</a:t>
            </a:r>
            <a:r>
              <a:rPr lang="en-US" altLang="ko-KR" dirty="0" smtClean="0">
                <a:ea typeface="Arial" panose="020B0604020202020204" pitchFamily="34" charset="0"/>
              </a:rPr>
              <a:t>. </a:t>
            </a:r>
            <a:endParaRPr lang="ko-KR" altLang="en-US" dirty="0"/>
          </a:p>
        </p:txBody>
      </p:sp>
      <p:sp>
        <p:nvSpPr>
          <p:cNvPr id="3" name="직사각형 2"/>
          <p:cNvSpPr/>
          <p:nvPr/>
        </p:nvSpPr>
        <p:spPr>
          <a:xfrm>
            <a:off x="476796" y="404664"/>
            <a:ext cx="8326228" cy="369332"/>
          </a:xfrm>
          <a:prstGeom prst="rect">
            <a:avLst/>
          </a:prstGeom>
        </p:spPr>
        <p:txBody>
          <a:bodyPr wrap="square">
            <a:spAutoFit/>
          </a:bodyPr>
          <a:lstStyle/>
          <a:p>
            <a:r>
              <a:rPr lang="en-US" altLang="ko-KR" b="1" dirty="0" smtClean="0">
                <a:solidFill>
                  <a:schemeClr val="tx2">
                    <a:lumMod val="90000"/>
                  </a:schemeClr>
                </a:solidFill>
              </a:rPr>
              <a:t>4. Outcomes </a:t>
            </a:r>
            <a:r>
              <a:rPr lang="en-US" altLang="ko-KR" b="1" dirty="0">
                <a:solidFill>
                  <a:schemeClr val="tx2">
                    <a:lumMod val="90000"/>
                  </a:schemeClr>
                </a:solidFill>
              </a:rPr>
              <a:t>of AF Ablation in Patients with Hypertrophic Cardiomyopathy</a:t>
            </a:r>
            <a:endParaRPr lang="ko-KR" altLang="en-US" dirty="0">
              <a:solidFill>
                <a:schemeClr val="tx2">
                  <a:lumMod val="90000"/>
                </a:schemeClr>
              </a:solidFill>
            </a:endParaRPr>
          </a:p>
        </p:txBody>
      </p:sp>
      <p:sp>
        <p:nvSpPr>
          <p:cNvPr id="4" name="직사각형 3"/>
          <p:cNvSpPr/>
          <p:nvPr/>
        </p:nvSpPr>
        <p:spPr>
          <a:xfrm>
            <a:off x="476796" y="1726752"/>
            <a:ext cx="4619791" cy="369332"/>
          </a:xfrm>
          <a:prstGeom prst="rect">
            <a:avLst/>
          </a:prstGeom>
        </p:spPr>
        <p:txBody>
          <a:bodyPr wrap="none">
            <a:spAutoFit/>
          </a:bodyPr>
          <a:lstStyle/>
          <a:p>
            <a:r>
              <a:rPr lang="en-US" altLang="ko-KR" b="1" dirty="0" smtClean="0">
                <a:solidFill>
                  <a:schemeClr val="tx2">
                    <a:lumMod val="90000"/>
                  </a:schemeClr>
                </a:solidFill>
              </a:rPr>
              <a:t>5. Outcomes </a:t>
            </a:r>
            <a:r>
              <a:rPr lang="en-US" altLang="ko-KR" b="1" dirty="0">
                <a:solidFill>
                  <a:schemeClr val="tx2">
                    <a:lumMod val="90000"/>
                  </a:schemeClr>
                </a:solidFill>
              </a:rPr>
              <a:t>of AF Ablation in Young </a:t>
            </a:r>
            <a:r>
              <a:rPr lang="en-US" altLang="ko-KR" b="1" dirty="0" smtClean="0">
                <a:solidFill>
                  <a:schemeClr val="tx2">
                    <a:lumMod val="90000"/>
                  </a:schemeClr>
                </a:solidFill>
              </a:rPr>
              <a:t>Patients</a:t>
            </a:r>
            <a:endParaRPr lang="en-US" altLang="ko-KR" b="1" dirty="0">
              <a:solidFill>
                <a:schemeClr val="tx2">
                  <a:lumMod val="90000"/>
                </a:schemeClr>
              </a:solidFill>
            </a:endParaRPr>
          </a:p>
        </p:txBody>
      </p:sp>
      <p:sp>
        <p:nvSpPr>
          <p:cNvPr id="5" name="직사각형 4"/>
          <p:cNvSpPr/>
          <p:nvPr/>
        </p:nvSpPr>
        <p:spPr>
          <a:xfrm>
            <a:off x="476796" y="2070140"/>
            <a:ext cx="8326228" cy="1200329"/>
          </a:xfrm>
          <a:prstGeom prst="rect">
            <a:avLst/>
          </a:prstGeom>
        </p:spPr>
        <p:txBody>
          <a:bodyPr wrap="square">
            <a:spAutoFit/>
          </a:bodyPr>
          <a:lstStyle/>
          <a:p>
            <a:r>
              <a:rPr lang="en-US" altLang="ko-KR" dirty="0">
                <a:ea typeface="Arial" panose="020B0604020202020204" pitchFamily="34" charset="0"/>
              </a:rPr>
              <a:t>The largest study on AF ablation in younger patients was a multicenter German registry in which 593 patients aged ≤45 years were compared with 6650 patients aged &gt;45 years. </a:t>
            </a:r>
            <a:r>
              <a:rPr lang="en-US" altLang="ko-KR" dirty="0" smtClean="0">
                <a:ea typeface="Arial" panose="020B0604020202020204" pitchFamily="34" charset="0"/>
              </a:rPr>
              <a:t>The </a:t>
            </a:r>
            <a:r>
              <a:rPr lang="en-US" altLang="ko-KR" dirty="0">
                <a:ea typeface="Arial" panose="020B0604020202020204" pitchFamily="34" charset="0"/>
              </a:rPr>
              <a:t>younger patients had lower rates of complication, shorter hospital stays, and lower rates of AF recurrence and AAD than older patients. </a:t>
            </a:r>
            <a:endParaRPr lang="ko-KR" altLang="en-US" b="1" dirty="0">
              <a:solidFill>
                <a:srgbClr val="00FF00"/>
              </a:solidFill>
            </a:endParaRPr>
          </a:p>
        </p:txBody>
      </p:sp>
      <p:sp>
        <p:nvSpPr>
          <p:cNvPr id="6" name="직사각형 5"/>
          <p:cNvSpPr/>
          <p:nvPr/>
        </p:nvSpPr>
        <p:spPr>
          <a:xfrm>
            <a:off x="478685" y="3409448"/>
            <a:ext cx="3994555" cy="369332"/>
          </a:xfrm>
          <a:prstGeom prst="rect">
            <a:avLst/>
          </a:prstGeom>
        </p:spPr>
        <p:txBody>
          <a:bodyPr wrap="none">
            <a:spAutoFit/>
          </a:bodyPr>
          <a:lstStyle/>
          <a:p>
            <a:r>
              <a:rPr lang="en-US" altLang="ko-KR" b="1" dirty="0" smtClean="0">
                <a:solidFill>
                  <a:schemeClr val="tx2">
                    <a:lumMod val="90000"/>
                  </a:schemeClr>
                </a:solidFill>
              </a:rPr>
              <a:t>6.  </a:t>
            </a:r>
            <a:r>
              <a:rPr lang="en-US" altLang="ko-KR" b="1" dirty="0">
                <a:solidFill>
                  <a:schemeClr val="tx2">
                    <a:lumMod val="90000"/>
                  </a:schemeClr>
                </a:solidFill>
              </a:rPr>
              <a:t>Outcomes of AF Ablation in Women</a:t>
            </a:r>
          </a:p>
        </p:txBody>
      </p:sp>
      <p:sp>
        <p:nvSpPr>
          <p:cNvPr id="7" name="직사각형 6"/>
          <p:cNvSpPr/>
          <p:nvPr/>
        </p:nvSpPr>
        <p:spPr>
          <a:xfrm>
            <a:off x="-459308" y="3668646"/>
            <a:ext cx="9262332" cy="1324978"/>
          </a:xfrm>
          <a:prstGeom prst="rect">
            <a:avLst/>
          </a:prstGeom>
        </p:spPr>
        <p:txBody>
          <a:bodyPr wrap="square">
            <a:spAutoFit/>
          </a:bodyPr>
          <a:lstStyle/>
          <a:p>
            <a:pPr marL="528955" marR="7620" lvl="1" indent="385445">
              <a:lnSpc>
                <a:spcPct val="110000"/>
              </a:lnSpc>
              <a:spcAft>
                <a:spcPts val="265"/>
              </a:spcAft>
            </a:pPr>
            <a:r>
              <a:rPr lang="en-US" altLang="ko-KR" dirty="0">
                <a:ea typeface="Arial" panose="020B0604020202020204" pitchFamily="34" charset="0"/>
              </a:rPr>
              <a:t>S</a:t>
            </a:r>
            <a:r>
              <a:rPr lang="en-US" altLang="ko-KR" dirty="0" smtClean="0">
                <a:ea typeface="Arial" panose="020B0604020202020204" pitchFamily="34" charset="0"/>
              </a:rPr>
              <a:t>tudies </a:t>
            </a:r>
            <a:r>
              <a:rPr lang="en-US" altLang="ko-KR" dirty="0">
                <a:ea typeface="Arial" panose="020B0604020202020204" pitchFamily="34" charset="0"/>
              </a:rPr>
              <a:t>have not shown a significant sex-related difference in outcomes </a:t>
            </a:r>
            <a:r>
              <a:rPr lang="en-US" altLang="ko-KR" dirty="0" smtClean="0">
                <a:ea typeface="Arial" panose="020B0604020202020204" pitchFamily="34" charset="0"/>
              </a:rPr>
              <a:t>with  AF</a:t>
            </a:r>
          </a:p>
          <a:p>
            <a:pPr marL="528955" marR="7620" lvl="1" indent="385445">
              <a:lnSpc>
                <a:spcPct val="110000"/>
              </a:lnSpc>
              <a:spcAft>
                <a:spcPts val="265"/>
              </a:spcAft>
            </a:pPr>
            <a:r>
              <a:rPr lang="en-US" altLang="ko-KR" dirty="0" smtClean="0">
                <a:ea typeface="Arial" panose="020B0604020202020204" pitchFamily="34" charset="0"/>
              </a:rPr>
              <a:t>ablation </a:t>
            </a:r>
            <a:r>
              <a:rPr lang="en-US" altLang="ko-KR" dirty="0">
                <a:ea typeface="Arial" panose="020B0604020202020204" pitchFamily="34" charset="0"/>
              </a:rPr>
              <a:t>in women compared with men, but complication rates </a:t>
            </a:r>
            <a:r>
              <a:rPr lang="en-US" altLang="ko-KR" dirty="0" smtClean="0">
                <a:ea typeface="Arial" panose="020B0604020202020204" pitchFamily="34" charset="0"/>
              </a:rPr>
              <a:t>are consistently higher </a:t>
            </a:r>
          </a:p>
          <a:p>
            <a:pPr marL="528955" marR="7620" lvl="1" indent="385445">
              <a:lnSpc>
                <a:spcPct val="110000"/>
              </a:lnSpc>
              <a:spcAft>
                <a:spcPts val="265"/>
              </a:spcAft>
            </a:pPr>
            <a:r>
              <a:rPr lang="en-US" altLang="ko-KR" dirty="0" smtClean="0">
                <a:ea typeface="Arial" panose="020B0604020202020204" pitchFamily="34" charset="0"/>
              </a:rPr>
              <a:t>in women.</a:t>
            </a:r>
            <a:endParaRPr lang="ko-KR" altLang="ko-KR" sz="1200" dirty="0" smtClean="0">
              <a:ea typeface="Arial" panose="020B0604020202020204" pitchFamily="34" charset="0"/>
            </a:endParaRPr>
          </a:p>
          <a:p>
            <a:pPr marL="528955" marR="7620" lvl="1" indent="385445">
              <a:lnSpc>
                <a:spcPct val="110000"/>
              </a:lnSpc>
              <a:spcAft>
                <a:spcPts val="265"/>
              </a:spcAft>
            </a:pPr>
            <a:endParaRPr lang="ko-KR" altLang="ko-KR" sz="1200" dirty="0">
              <a:effectLst/>
              <a:ea typeface="Arial" panose="020B0604020202020204" pitchFamily="34" charset="0"/>
            </a:endParaRPr>
          </a:p>
        </p:txBody>
      </p:sp>
      <p:sp>
        <p:nvSpPr>
          <p:cNvPr id="8" name="직사각형 7"/>
          <p:cNvSpPr/>
          <p:nvPr/>
        </p:nvSpPr>
        <p:spPr>
          <a:xfrm>
            <a:off x="467544" y="4647903"/>
            <a:ext cx="8568952" cy="2769989"/>
          </a:xfrm>
          <a:prstGeom prst="rect">
            <a:avLst/>
          </a:prstGeom>
        </p:spPr>
        <p:txBody>
          <a:bodyPr wrap="square">
            <a:spAutoFit/>
          </a:bodyPr>
          <a:lstStyle/>
          <a:p>
            <a:pPr marL="342900" indent="-342900">
              <a:buAutoNum type="arabicPeriod" startAt="7"/>
            </a:pPr>
            <a:r>
              <a:rPr lang="en-US" altLang="ko-KR" b="1" dirty="0" smtClean="0"/>
              <a:t>Outcomes </a:t>
            </a:r>
            <a:r>
              <a:rPr lang="en-US" altLang="ko-KR" b="1" dirty="0"/>
              <a:t>of </a:t>
            </a:r>
            <a:r>
              <a:rPr lang="en-US" altLang="ko-KR" b="1" dirty="0" err="1"/>
              <a:t>Cryoballoon</a:t>
            </a:r>
            <a:r>
              <a:rPr lang="en-US" altLang="ko-KR" b="1" dirty="0"/>
              <a:t> </a:t>
            </a:r>
            <a:r>
              <a:rPr lang="en-US" altLang="ko-KR" b="1" dirty="0" smtClean="0"/>
              <a:t>Ablation</a:t>
            </a:r>
          </a:p>
          <a:p>
            <a:r>
              <a:rPr lang="en-US" altLang="ko-KR" dirty="0" smtClean="0"/>
              <a:t>FREEZE-AF (2015): </a:t>
            </a:r>
            <a:r>
              <a:rPr lang="en-US" altLang="ko-KR" dirty="0" smtClean="0">
                <a:ea typeface="Arial" panose="020B0604020202020204" pitchFamily="34" charset="0"/>
              </a:rPr>
              <a:t>70.7% in </a:t>
            </a:r>
            <a:r>
              <a:rPr lang="en-US" altLang="ko-KR" dirty="0">
                <a:ea typeface="Arial" panose="020B0604020202020204" pitchFamily="34" charset="0"/>
              </a:rPr>
              <a:t>the </a:t>
            </a:r>
            <a:r>
              <a:rPr lang="en-US" altLang="ko-KR" dirty="0" smtClean="0">
                <a:ea typeface="Arial" panose="020B0604020202020204" pitchFamily="34" charset="0"/>
              </a:rPr>
              <a:t>RF vs. 73.6</a:t>
            </a:r>
            <a:r>
              <a:rPr lang="en-US" altLang="ko-KR" dirty="0">
                <a:ea typeface="Arial" panose="020B0604020202020204" pitchFamily="34" charset="0"/>
              </a:rPr>
              <a:t>% </a:t>
            </a:r>
            <a:r>
              <a:rPr lang="en-US" altLang="ko-KR" dirty="0" smtClean="0">
                <a:ea typeface="Arial" panose="020B0604020202020204" pitchFamily="34" charset="0"/>
              </a:rPr>
              <a:t>in the CB. Complications </a:t>
            </a:r>
            <a:r>
              <a:rPr lang="en-US" altLang="ko-KR" dirty="0">
                <a:ea typeface="Arial" panose="020B0604020202020204" pitchFamily="34" charset="0"/>
              </a:rPr>
              <a:t>occurred </a:t>
            </a:r>
            <a:r>
              <a:rPr lang="en-US" altLang="ko-KR" dirty="0" smtClean="0">
                <a:ea typeface="Arial" panose="020B0604020202020204" pitchFamily="34" charset="0"/>
              </a:rPr>
              <a:t>in CB (12.2% vs </a:t>
            </a:r>
            <a:r>
              <a:rPr lang="en-US" altLang="ko-KR" dirty="0">
                <a:ea typeface="Arial" panose="020B0604020202020204" pitchFamily="34" charset="0"/>
              </a:rPr>
              <a:t>5.0</a:t>
            </a:r>
            <a:r>
              <a:rPr lang="en-US" altLang="ko-KR" dirty="0" smtClean="0">
                <a:ea typeface="Arial" panose="020B0604020202020204" pitchFamily="34" charset="0"/>
              </a:rPr>
              <a:t>% in RF), </a:t>
            </a:r>
            <a:r>
              <a:rPr lang="en-US" altLang="ko-KR" dirty="0">
                <a:ea typeface="Arial" panose="020B0604020202020204" pitchFamily="34" charset="0"/>
              </a:rPr>
              <a:t>which </a:t>
            </a:r>
            <a:r>
              <a:rPr lang="en-US" altLang="ko-KR" dirty="0" smtClean="0">
                <a:ea typeface="Arial" panose="020B0604020202020204" pitchFamily="34" charset="0"/>
              </a:rPr>
              <a:t>was largely due to 9 </a:t>
            </a:r>
            <a:r>
              <a:rPr lang="en-US" altLang="ko-KR" dirty="0">
                <a:ea typeface="Arial" panose="020B0604020202020204" pitchFamily="34" charset="0"/>
              </a:rPr>
              <a:t>transient PN injuries (5.8%) in </a:t>
            </a:r>
            <a:r>
              <a:rPr lang="en-US" altLang="ko-KR" dirty="0" smtClean="0">
                <a:ea typeface="Arial" panose="020B0604020202020204" pitchFamily="34" charset="0"/>
              </a:rPr>
              <a:t>CB </a:t>
            </a:r>
            <a:r>
              <a:rPr lang="en-US" altLang="ko-KR" dirty="0">
                <a:ea typeface="Arial" panose="020B0604020202020204" pitchFamily="34" charset="0"/>
              </a:rPr>
              <a:t>arm</a:t>
            </a:r>
            <a:r>
              <a:rPr lang="en-US" altLang="ko-KR" dirty="0" smtClean="0">
                <a:ea typeface="Arial" panose="020B0604020202020204" pitchFamily="34" charset="0"/>
              </a:rPr>
              <a:t>.</a:t>
            </a:r>
          </a:p>
          <a:p>
            <a:r>
              <a:rPr lang="en-US" altLang="ko-KR" dirty="0"/>
              <a:t>FIRE AND ICE </a:t>
            </a:r>
            <a:r>
              <a:rPr lang="en-US" altLang="ko-KR" dirty="0" smtClean="0"/>
              <a:t>trial (2016)</a:t>
            </a:r>
          </a:p>
          <a:p>
            <a:r>
              <a:rPr lang="en-US" altLang="ko-KR" sz="1600" dirty="0" smtClean="0">
                <a:ea typeface="Arial" panose="020B0604020202020204" pitchFamily="34" charset="0"/>
                <a:cs typeface="Times New Roman" panose="02020603050405020304" pitchFamily="18" charset="0"/>
              </a:rPr>
              <a:t>CB </a:t>
            </a:r>
            <a:r>
              <a:rPr lang="en-US" altLang="ko-KR" sz="1600" dirty="0">
                <a:ea typeface="Arial" panose="020B0604020202020204" pitchFamily="34" charset="0"/>
                <a:cs typeface="Times New Roman" panose="02020603050405020304" pitchFamily="18" charset="0"/>
              </a:rPr>
              <a:t>appears to be associated with a favorable</a:t>
            </a:r>
            <a:r>
              <a:rPr lang="en-US" altLang="ko-KR" sz="1600" dirty="0">
                <a:ea typeface="Calibri" panose="020F0502020204030204" pitchFamily="34" charset="0"/>
                <a:cs typeface="Times New Roman" panose="02020603050405020304" pitchFamily="18" charset="0"/>
              </a:rPr>
              <a:t> </a:t>
            </a:r>
            <a:r>
              <a:rPr lang="en-US" altLang="ko-KR" sz="1600" dirty="0">
                <a:ea typeface="Arial" panose="020B0604020202020204" pitchFamily="34" charset="0"/>
                <a:cs typeface="Times New Roman" panose="02020603050405020304" pitchFamily="18" charset="0"/>
              </a:rPr>
              <a:t>long-term outcome in patients with persistent AF, with arrhythmia-free survival ranging from 56% to 82%. In one </a:t>
            </a:r>
            <a:r>
              <a:rPr lang="en-US" altLang="ko-KR" sz="1600" dirty="0" smtClean="0">
                <a:ea typeface="Arial" panose="020B0604020202020204" pitchFamily="34" charset="0"/>
                <a:cs typeface="Times New Roman" panose="02020603050405020304" pitchFamily="18" charset="0"/>
              </a:rPr>
              <a:t>nonrandomized study</a:t>
            </a:r>
            <a:r>
              <a:rPr lang="en-US" altLang="ko-KR" sz="1600" dirty="0">
                <a:ea typeface="Arial" panose="020B0604020202020204" pitchFamily="34" charset="0"/>
                <a:cs typeface="Times New Roman" panose="02020603050405020304" pitchFamily="18" charset="0"/>
              </a:rPr>
              <a:t>, arrhythmia-free survival off AADs was </a:t>
            </a:r>
            <a:r>
              <a:rPr lang="en-US" altLang="ko-KR" sz="1600" dirty="0" smtClean="0">
                <a:ea typeface="Arial" panose="020B0604020202020204" pitchFamily="34" charset="0"/>
                <a:cs typeface="Times New Roman" panose="02020603050405020304" pitchFamily="18" charset="0"/>
              </a:rPr>
              <a:t>similar between CB and RF (60</a:t>
            </a:r>
            <a:r>
              <a:rPr lang="en-US" altLang="ko-KR" sz="1600" dirty="0">
                <a:ea typeface="Arial" panose="020B0604020202020204" pitchFamily="34" charset="0"/>
                <a:cs typeface="Times New Roman" panose="02020603050405020304" pitchFamily="18" charset="0"/>
              </a:rPr>
              <a:t>% vs 50</a:t>
            </a:r>
            <a:r>
              <a:rPr lang="en-US" altLang="ko-KR" sz="1600" dirty="0" smtClean="0">
                <a:ea typeface="Arial" panose="020B0604020202020204" pitchFamily="34" charset="0"/>
                <a:cs typeface="Times New Roman" panose="02020603050405020304" pitchFamily="18" charset="0"/>
              </a:rPr>
              <a:t>%).</a:t>
            </a:r>
            <a:endParaRPr lang="en-US" altLang="ko-KR" sz="1600" dirty="0" smtClean="0"/>
          </a:p>
          <a:p>
            <a:endParaRPr lang="en-US" altLang="ko-KR" dirty="0" smtClean="0"/>
          </a:p>
          <a:p>
            <a:endParaRPr lang="ko-KR" altLang="en-US" dirty="0"/>
          </a:p>
          <a:p>
            <a:endParaRPr lang="ko-KR" altLang="ko-KR" dirty="0">
              <a:solidFill>
                <a:schemeClr val="accent4">
                  <a:lumMod val="20000"/>
                  <a:lumOff val="80000"/>
                </a:schemeClr>
              </a:solidFill>
            </a:endParaRPr>
          </a:p>
        </p:txBody>
      </p:sp>
      <p:sp>
        <p:nvSpPr>
          <p:cNvPr id="9" name="직사각형 8"/>
          <p:cNvSpPr/>
          <p:nvPr/>
        </p:nvSpPr>
        <p:spPr>
          <a:xfrm>
            <a:off x="5004906" y="4629329"/>
            <a:ext cx="4572000" cy="369332"/>
          </a:xfrm>
          <a:prstGeom prst="rect">
            <a:avLst/>
          </a:prstGeom>
        </p:spPr>
        <p:txBody>
          <a:bodyPr>
            <a:spAutoFit/>
          </a:bodyPr>
          <a:lstStyle/>
          <a:p>
            <a:endParaRPr lang="ko-KR" altLang="en-US" dirty="0"/>
          </a:p>
        </p:txBody>
      </p:sp>
      <p:pic>
        <p:nvPicPr>
          <p:cNvPr id="13" name="그림 12"/>
          <p:cNvPicPr>
            <a:picLocks noChangeAspect="1"/>
          </p:cNvPicPr>
          <p:nvPr/>
        </p:nvPicPr>
        <p:blipFill>
          <a:blip r:embed="rId2"/>
          <a:stretch>
            <a:fillRect/>
          </a:stretch>
        </p:blipFill>
        <p:spPr>
          <a:xfrm>
            <a:off x="182734" y="425928"/>
            <a:ext cx="360040" cy="364883"/>
          </a:xfrm>
          <a:prstGeom prst="rect">
            <a:avLst/>
          </a:prstGeom>
        </p:spPr>
      </p:pic>
      <p:pic>
        <p:nvPicPr>
          <p:cNvPr id="14" name="그림 13"/>
          <p:cNvPicPr>
            <a:picLocks noChangeAspect="1"/>
          </p:cNvPicPr>
          <p:nvPr/>
        </p:nvPicPr>
        <p:blipFill>
          <a:blip r:embed="rId2"/>
          <a:stretch>
            <a:fillRect/>
          </a:stretch>
        </p:blipFill>
        <p:spPr>
          <a:xfrm>
            <a:off x="182734" y="1734766"/>
            <a:ext cx="360040" cy="364883"/>
          </a:xfrm>
          <a:prstGeom prst="rect">
            <a:avLst/>
          </a:prstGeom>
        </p:spPr>
      </p:pic>
      <p:pic>
        <p:nvPicPr>
          <p:cNvPr id="15" name="그림 14"/>
          <p:cNvPicPr>
            <a:picLocks noChangeAspect="1"/>
          </p:cNvPicPr>
          <p:nvPr/>
        </p:nvPicPr>
        <p:blipFill>
          <a:blip r:embed="rId2"/>
          <a:stretch>
            <a:fillRect/>
          </a:stretch>
        </p:blipFill>
        <p:spPr>
          <a:xfrm>
            <a:off x="182734" y="3404411"/>
            <a:ext cx="360040" cy="364883"/>
          </a:xfrm>
          <a:prstGeom prst="rect">
            <a:avLst/>
          </a:prstGeom>
        </p:spPr>
      </p:pic>
    </p:spTree>
    <p:extLst>
      <p:ext uri="{BB962C8B-B14F-4D97-AF65-F5344CB8AC3E}">
        <p14:creationId xmlns:p14="http://schemas.microsoft.com/office/powerpoint/2010/main" val="273692463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Surgical and Hybrid AF Ablation</a:t>
            </a:r>
            <a:endParaRPr lang="en-US" sz="2800" dirty="0"/>
          </a:p>
        </p:txBody>
      </p:sp>
      <p:sp>
        <p:nvSpPr>
          <p:cNvPr id="3" name="Text Placeholder 2"/>
          <p:cNvSpPr>
            <a:spLocks noGrp="1"/>
          </p:cNvSpPr>
          <p:nvPr>
            <p:ph type="body" sz="quarter" idx="13"/>
          </p:nvPr>
        </p:nvSpPr>
        <p:spPr/>
        <p:txBody>
          <a:bodyPr/>
          <a:lstStyle/>
          <a:p>
            <a:r>
              <a:rPr lang="en-US" dirty="0" smtClean="0"/>
              <a:t>Terminology</a:t>
            </a:r>
            <a:endParaRPr lang="en-US" dirty="0"/>
          </a:p>
        </p:txBody>
      </p:sp>
      <p:sp>
        <p:nvSpPr>
          <p:cNvPr id="4" name="Text Placeholder 3"/>
          <p:cNvSpPr>
            <a:spLocks noGrp="1"/>
          </p:cNvSpPr>
          <p:nvPr>
            <p:ph type="body" sz="quarter" idx="14"/>
          </p:nvPr>
        </p:nvSpPr>
        <p:spPr/>
        <p:txBody>
          <a:bodyPr/>
          <a:lstStyle/>
          <a:p>
            <a:pPr>
              <a:buFont typeface="+mj-lt"/>
              <a:buAutoNum type="arabicPeriod"/>
            </a:pPr>
            <a:r>
              <a:rPr lang="en-US" dirty="0" smtClean="0"/>
              <a:t>  Avoid the term “Lone AF” to describe population of AF patients</a:t>
            </a:r>
          </a:p>
          <a:p>
            <a:pPr>
              <a:buFont typeface="+mj-lt"/>
              <a:buAutoNum type="arabicPeriod"/>
            </a:pPr>
            <a:r>
              <a:rPr lang="en-US" dirty="0" smtClean="0"/>
              <a:t>  Stand-alone ablation</a:t>
            </a:r>
          </a:p>
          <a:p>
            <a:pPr marL="914400" lvl="1" indent="-457200">
              <a:buFont typeface="Arial" panose="020B0604020202020204" pitchFamily="34" charset="0"/>
              <a:buChar char="•"/>
            </a:pPr>
            <a:r>
              <a:rPr lang="en-US" sz="1800" dirty="0" smtClean="0"/>
              <a:t>When no concomitant procedure is performed</a:t>
            </a:r>
          </a:p>
          <a:p>
            <a:pPr marL="914400" lvl="1" indent="-457200">
              <a:buFont typeface="Arial" panose="020B0604020202020204" pitchFamily="34" charset="0"/>
              <a:buChar char="•"/>
            </a:pPr>
            <a:endParaRPr lang="en-US" sz="1800" dirty="0"/>
          </a:p>
          <a:p>
            <a:pPr marL="514350" indent="-457200">
              <a:buFont typeface="+mj-lt"/>
              <a:buAutoNum type="arabicPeriod"/>
            </a:pPr>
            <a:r>
              <a:rPr lang="en-US" dirty="0" smtClean="0"/>
              <a:t>Maze procedure</a:t>
            </a:r>
          </a:p>
          <a:p>
            <a:pPr marL="914400" lvl="1" indent="-457200">
              <a:buFont typeface="Arial" panose="020B0604020202020204" pitchFamily="34" charset="0"/>
              <a:buChar char="•"/>
            </a:pPr>
            <a:r>
              <a:rPr lang="en-US" sz="1800" dirty="0" smtClean="0"/>
              <a:t>Refer only to the biatrial lesion set of the Cox-Maze surgery</a:t>
            </a:r>
          </a:p>
          <a:p>
            <a:pPr marL="57150" indent="0"/>
            <a:endParaRPr lang="en-US" sz="800" dirty="0"/>
          </a:p>
          <a:p>
            <a:pPr marL="285750" indent="-228600">
              <a:buFont typeface="+mj-lt"/>
              <a:buAutoNum type="arabicPeriod" startAt="4"/>
            </a:pPr>
            <a:r>
              <a:rPr lang="en-US" dirty="0" smtClean="0"/>
              <a:t>    Less extension lesion sets</a:t>
            </a:r>
          </a:p>
          <a:p>
            <a:pPr lvl="1">
              <a:buFont typeface="Arial" panose="020B0604020202020204" pitchFamily="34" charset="0"/>
              <a:buChar char="•"/>
            </a:pPr>
            <a:r>
              <a:rPr lang="en-US" sz="1800" dirty="0" smtClean="0"/>
              <a:t>Surgical AF ablation procedure (PVI or PVI + lesions)</a:t>
            </a:r>
          </a:p>
        </p:txBody>
      </p:sp>
    </p:spTree>
    <p:extLst>
      <p:ext uri="{BB962C8B-B14F-4D97-AF65-F5344CB8AC3E}">
        <p14:creationId xmlns:p14="http://schemas.microsoft.com/office/powerpoint/2010/main" val="331979004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p:cNvSpPr/>
          <p:nvPr/>
        </p:nvSpPr>
        <p:spPr>
          <a:xfrm>
            <a:off x="395536" y="332656"/>
            <a:ext cx="7920880" cy="400110"/>
          </a:xfrm>
          <a:prstGeom prst="rect">
            <a:avLst/>
          </a:prstGeom>
        </p:spPr>
        <p:txBody>
          <a:bodyPr wrap="square">
            <a:spAutoFit/>
          </a:bodyPr>
          <a:lstStyle/>
          <a:p>
            <a:r>
              <a:rPr lang="en-US" altLang="ko-KR" sz="2000" b="1" dirty="0" smtClean="0">
                <a:solidFill>
                  <a:schemeClr val="tx2">
                    <a:lumMod val="90000"/>
                  </a:schemeClr>
                </a:solidFill>
              </a:rPr>
              <a:t>8. Outcome </a:t>
            </a:r>
            <a:r>
              <a:rPr lang="en-US" altLang="ko-KR" sz="2000" b="1" dirty="0">
                <a:solidFill>
                  <a:schemeClr val="tx2">
                    <a:lumMod val="90000"/>
                  </a:schemeClr>
                </a:solidFill>
              </a:rPr>
              <a:t>of Rotational Activity Ablation for AF</a:t>
            </a:r>
            <a:endParaRPr lang="ko-KR" altLang="en-US" sz="2000" dirty="0">
              <a:solidFill>
                <a:schemeClr val="tx2">
                  <a:lumMod val="90000"/>
                </a:schemeClr>
              </a:solidFill>
            </a:endParaRPr>
          </a:p>
        </p:txBody>
      </p:sp>
      <p:sp>
        <p:nvSpPr>
          <p:cNvPr id="3" name="직사각형 2"/>
          <p:cNvSpPr/>
          <p:nvPr/>
        </p:nvSpPr>
        <p:spPr>
          <a:xfrm>
            <a:off x="395536" y="692696"/>
            <a:ext cx="8424935" cy="1200329"/>
          </a:xfrm>
          <a:prstGeom prst="rect">
            <a:avLst/>
          </a:prstGeom>
        </p:spPr>
        <p:txBody>
          <a:bodyPr wrap="square">
            <a:spAutoFit/>
          </a:bodyPr>
          <a:lstStyle/>
          <a:p>
            <a:r>
              <a:rPr lang="en-US" altLang="ko-KR" dirty="0" smtClean="0">
                <a:ea typeface="Arial" panose="020B0604020202020204" pitchFamily="34" charset="0"/>
              </a:rPr>
              <a:t>“64-pole </a:t>
            </a:r>
            <a:r>
              <a:rPr lang="en-US" altLang="ko-KR" dirty="0">
                <a:ea typeface="Arial" panose="020B0604020202020204" pitchFamily="34" charset="0"/>
              </a:rPr>
              <a:t>basket </a:t>
            </a:r>
            <a:r>
              <a:rPr lang="en-US" altLang="ko-KR" dirty="0" smtClean="0">
                <a:ea typeface="Arial" panose="020B0604020202020204" pitchFamily="34" charset="0"/>
              </a:rPr>
              <a:t>catheter/b</a:t>
            </a:r>
            <a:r>
              <a:rPr lang="en-US" altLang="ko-KR" dirty="0" smtClean="0"/>
              <a:t>ody-surface </a:t>
            </a:r>
            <a:r>
              <a:rPr lang="en-US" altLang="ko-KR" dirty="0"/>
              <a:t>high-density </a:t>
            </a:r>
            <a:r>
              <a:rPr lang="en-US" altLang="ko-KR" dirty="0" smtClean="0"/>
              <a:t>mapping/Phase mapping” </a:t>
            </a:r>
          </a:p>
          <a:p>
            <a:r>
              <a:rPr lang="en-US" altLang="ko-KR" dirty="0"/>
              <a:t>The usefulness of ablation of rotational activity as an initial or repeat ablation strategy for persistent and long-standing persistent AF is not well established</a:t>
            </a:r>
            <a:r>
              <a:rPr lang="en-US" altLang="ko-KR" dirty="0" smtClean="0"/>
              <a:t>. </a:t>
            </a:r>
            <a:endParaRPr lang="ko-KR" altLang="ko-KR" b="1" dirty="0">
              <a:solidFill>
                <a:srgbClr val="00FF00"/>
              </a:solidFill>
            </a:endParaRPr>
          </a:p>
          <a:p>
            <a:endParaRPr lang="ko-KR" altLang="en-US" dirty="0"/>
          </a:p>
        </p:txBody>
      </p:sp>
      <p:sp>
        <p:nvSpPr>
          <p:cNvPr id="4" name="직사각형 3"/>
          <p:cNvSpPr/>
          <p:nvPr/>
        </p:nvSpPr>
        <p:spPr>
          <a:xfrm>
            <a:off x="395536" y="1778454"/>
            <a:ext cx="3990260" cy="369332"/>
          </a:xfrm>
          <a:prstGeom prst="rect">
            <a:avLst/>
          </a:prstGeom>
        </p:spPr>
        <p:txBody>
          <a:bodyPr wrap="none">
            <a:spAutoFit/>
          </a:bodyPr>
          <a:lstStyle/>
          <a:p>
            <a:r>
              <a:rPr lang="en-US" altLang="ko-KR" b="1" dirty="0" smtClean="0">
                <a:solidFill>
                  <a:schemeClr val="tx2">
                    <a:lumMod val="90000"/>
                  </a:schemeClr>
                </a:solidFill>
              </a:rPr>
              <a:t>9. Outcomes </a:t>
            </a:r>
            <a:r>
              <a:rPr lang="en-US" altLang="ko-KR" b="1" dirty="0">
                <a:solidFill>
                  <a:schemeClr val="tx2">
                    <a:lumMod val="90000"/>
                  </a:schemeClr>
                </a:solidFill>
              </a:rPr>
              <a:t>of Laser Balloon Ablation</a:t>
            </a:r>
            <a:endParaRPr lang="ko-KR" altLang="en-US" dirty="0">
              <a:solidFill>
                <a:schemeClr val="tx2">
                  <a:lumMod val="90000"/>
                </a:schemeClr>
              </a:solidFill>
            </a:endParaRPr>
          </a:p>
        </p:txBody>
      </p:sp>
      <p:sp>
        <p:nvSpPr>
          <p:cNvPr id="6" name="Rectangle 1"/>
          <p:cNvSpPr>
            <a:spLocks noChangeArrowheads="1"/>
          </p:cNvSpPr>
          <p:nvPr/>
        </p:nvSpPr>
        <p:spPr bwMode="auto">
          <a:xfrm>
            <a:off x="368731" y="2199347"/>
            <a:ext cx="8568952"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ko-KR" b="0" i="0" u="none" strike="noStrike" cap="none" normalizeH="0" baseline="0" dirty="0" smtClean="0">
                <a:ln>
                  <a:noFill/>
                </a:ln>
                <a:effectLst/>
                <a:ea typeface="Arial" panose="020B0604020202020204" pitchFamily="34" charset="0"/>
                <a:cs typeface="Times New Roman" panose="02020603050405020304" pitchFamily="18" charset="0"/>
              </a:rPr>
              <a:t>The laser balloon is effective in achieving PVI,</a:t>
            </a:r>
            <a:r>
              <a:rPr kumimoji="0" lang="en-US" altLang="ko-KR" b="0" i="0" u="none" strike="noStrike" cap="none" normalizeH="0" dirty="0" smtClean="0">
                <a:ln>
                  <a:noFill/>
                </a:ln>
                <a:effectLst/>
                <a:ea typeface="Arial" panose="020B0604020202020204" pitchFamily="34" charset="0"/>
                <a:cs typeface="Times New Roman" panose="02020603050405020304" pitchFamily="18" charset="0"/>
              </a:rPr>
              <a:t> </a:t>
            </a:r>
            <a:r>
              <a:rPr kumimoji="0" lang="en-US" altLang="ko-KR" b="0" i="0" u="none" strike="noStrike" cap="none" normalizeH="0" baseline="0" dirty="0" smtClean="0">
                <a:ln>
                  <a:noFill/>
                </a:ln>
                <a:effectLst/>
                <a:ea typeface="Arial" panose="020B0604020202020204" pitchFamily="34" charset="0"/>
                <a:cs typeface="Times New Roman" panose="02020603050405020304" pitchFamily="18" charset="0"/>
              </a:rPr>
              <a:t>from 98% to 100%.</a:t>
            </a:r>
            <a:r>
              <a:rPr kumimoji="0" lang="en-US" altLang="ko-KR" b="0" i="0" u="none" strike="noStrike" cap="none" normalizeH="0" dirty="0" smtClean="0">
                <a:ln>
                  <a:noFill/>
                </a:ln>
                <a:effectLst/>
                <a:ea typeface="Arial" panose="020B0604020202020204" pitchFamily="34" charset="0"/>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ko-KR" b="0" i="0" u="none" strike="noStrike" cap="none" normalizeH="0" baseline="0" dirty="0" smtClean="0">
                <a:ln>
                  <a:noFill/>
                </a:ln>
                <a:effectLst/>
                <a:ea typeface="Arial" panose="020B0604020202020204" pitchFamily="34" charset="0"/>
                <a:cs typeface="Times New Roman" panose="02020603050405020304" pitchFamily="18" charset="0"/>
              </a:rPr>
              <a:t>The freedom from AF at follow-up ranged from 60% to 88%, which is comparable to the outcome of PVI using RF energy in similar</a:t>
            </a:r>
            <a:r>
              <a:rPr kumimoji="0" lang="en-US" altLang="ko-KR" b="0" i="0" u="none" strike="noStrike" cap="none" normalizeH="0" baseline="0" dirty="0" smtClean="0">
                <a:ln>
                  <a:noFill/>
                </a:ln>
                <a:effectLst/>
                <a:ea typeface="Calibri" panose="020F0502020204030204" pitchFamily="34" charset="0"/>
                <a:cs typeface="Times New Roman" panose="02020603050405020304" pitchFamily="18" charset="0"/>
              </a:rPr>
              <a:t> </a:t>
            </a:r>
            <a:r>
              <a:rPr kumimoji="0" lang="en-US" altLang="ko-KR" b="0" i="0" u="none" strike="noStrike" cap="none" normalizeH="0" baseline="0" dirty="0" smtClean="0">
                <a:ln>
                  <a:noFill/>
                </a:ln>
                <a:effectLst/>
                <a:ea typeface="Arial" panose="020B0604020202020204" pitchFamily="34" charset="0"/>
                <a:cs typeface="Times New Roman" panose="02020603050405020304" pitchFamily="18" charset="0"/>
              </a:rPr>
              <a:t>populations</a:t>
            </a:r>
            <a:r>
              <a:rPr kumimoji="0" lang="en-US" altLang="ko-KR" sz="1050" b="0" i="0" u="none" strike="noStrike" cap="none" normalizeH="0" baseline="0" dirty="0" smtClean="0">
                <a:ln>
                  <a:noFill/>
                </a:ln>
                <a:effectLst/>
              </a:rPr>
              <a:t> .</a:t>
            </a:r>
            <a:endParaRPr kumimoji="0" lang="en-US" altLang="ko-KR" sz="3200" b="0" i="0" u="none" strike="noStrike" cap="none" normalizeH="0" baseline="0" dirty="0" smtClean="0">
              <a:ln>
                <a:noFill/>
              </a:ln>
              <a:effectLst/>
            </a:endParaRPr>
          </a:p>
        </p:txBody>
      </p:sp>
      <p:sp>
        <p:nvSpPr>
          <p:cNvPr id="7" name="직사각형 6"/>
          <p:cNvSpPr/>
          <p:nvPr/>
        </p:nvSpPr>
        <p:spPr>
          <a:xfrm>
            <a:off x="360078" y="3501008"/>
            <a:ext cx="8136904" cy="1477328"/>
          </a:xfrm>
          <a:prstGeom prst="rect">
            <a:avLst/>
          </a:prstGeom>
        </p:spPr>
        <p:txBody>
          <a:bodyPr wrap="square">
            <a:spAutoFit/>
          </a:bodyPr>
          <a:lstStyle/>
          <a:p>
            <a:r>
              <a:rPr lang="en-US" altLang="ko-KR" dirty="0">
                <a:ea typeface="Arial" panose="020B0604020202020204" pitchFamily="34" charset="0"/>
              </a:rPr>
              <a:t>The predictors of late </a:t>
            </a:r>
            <a:r>
              <a:rPr lang="en-US" altLang="ko-KR" dirty="0" smtClean="0">
                <a:ea typeface="Arial" panose="020B0604020202020204" pitchFamily="34" charset="0"/>
              </a:rPr>
              <a:t>recurrence: persistent AF + </a:t>
            </a:r>
            <a:r>
              <a:rPr lang="en-US" altLang="ko-KR" dirty="0">
                <a:ea typeface="Arial" panose="020B0604020202020204" pitchFamily="34" charset="0"/>
              </a:rPr>
              <a:t>comorbid conditions.</a:t>
            </a:r>
            <a:r>
              <a:rPr lang="en-US" altLang="ko-KR" dirty="0">
                <a:ea typeface="Calibri" panose="020F0502020204030204" pitchFamily="34" charset="0"/>
              </a:rPr>
              <a:t> </a:t>
            </a:r>
            <a:endParaRPr lang="en-US" altLang="ko-KR" dirty="0" smtClean="0">
              <a:ea typeface="Calibri" panose="020F0502020204030204" pitchFamily="34" charset="0"/>
            </a:endParaRPr>
          </a:p>
          <a:p>
            <a:r>
              <a:rPr lang="en-US" altLang="ko-KR" dirty="0" smtClean="0">
                <a:ea typeface="Arial" panose="020B0604020202020204" pitchFamily="34" charset="0"/>
              </a:rPr>
              <a:t>Despite </a:t>
            </a:r>
            <a:r>
              <a:rPr lang="en-US" altLang="ko-KR" dirty="0">
                <a:ea typeface="Arial" panose="020B0604020202020204" pitchFamily="34" charset="0"/>
              </a:rPr>
              <a:t>the low single-procedure, long-term success rate reported in virtually all of these clinical trials, they also reveal that with the use of repeat AF ablation procedures and/or AAD therapy, much higher</a:t>
            </a:r>
            <a:r>
              <a:rPr lang="en-US" altLang="ko-KR" dirty="0">
                <a:ea typeface="Calibri" panose="020F0502020204030204" pitchFamily="34" charset="0"/>
              </a:rPr>
              <a:t> </a:t>
            </a:r>
            <a:r>
              <a:rPr lang="en-US" altLang="ko-KR" dirty="0">
                <a:ea typeface="Arial" panose="020B0604020202020204" pitchFamily="34" charset="0"/>
              </a:rPr>
              <a:t>rates of freedom from recurrent AF as well as concomitant reductions in AF burden can be achieved.</a:t>
            </a:r>
            <a:endParaRPr lang="ko-KR" altLang="en-US" dirty="0"/>
          </a:p>
        </p:txBody>
      </p:sp>
      <p:sp>
        <p:nvSpPr>
          <p:cNvPr id="8" name="직사각형 7"/>
          <p:cNvSpPr/>
          <p:nvPr/>
        </p:nvSpPr>
        <p:spPr>
          <a:xfrm>
            <a:off x="380481" y="3212976"/>
            <a:ext cx="3178306" cy="369332"/>
          </a:xfrm>
          <a:prstGeom prst="rect">
            <a:avLst/>
          </a:prstGeom>
        </p:spPr>
        <p:txBody>
          <a:bodyPr wrap="none">
            <a:spAutoFit/>
          </a:bodyPr>
          <a:lstStyle/>
          <a:p>
            <a:r>
              <a:rPr lang="en-US" altLang="ko-KR" b="1" dirty="0"/>
              <a:t>10</a:t>
            </a:r>
            <a:r>
              <a:rPr lang="en-US" altLang="ko-KR" b="1" dirty="0" smtClean="0"/>
              <a:t>. Long-Term </a:t>
            </a:r>
            <a:r>
              <a:rPr lang="en-US" altLang="ko-KR" b="1" dirty="0"/>
              <a:t>Ablation Efficacy</a:t>
            </a:r>
          </a:p>
        </p:txBody>
      </p:sp>
      <p:sp>
        <p:nvSpPr>
          <p:cNvPr id="9" name="직사각형 8"/>
          <p:cNvSpPr/>
          <p:nvPr/>
        </p:nvSpPr>
        <p:spPr>
          <a:xfrm>
            <a:off x="354484" y="5323274"/>
            <a:ext cx="8321972" cy="923330"/>
          </a:xfrm>
          <a:prstGeom prst="rect">
            <a:avLst/>
          </a:prstGeom>
        </p:spPr>
        <p:txBody>
          <a:bodyPr wrap="square">
            <a:spAutoFit/>
          </a:bodyPr>
          <a:lstStyle/>
          <a:p>
            <a:r>
              <a:rPr lang="en-US" altLang="ko-KR" dirty="0" smtClean="0">
                <a:ea typeface="Arial" panose="020B0604020202020204" pitchFamily="34" charset="0"/>
              </a:rPr>
              <a:t>Substantial </a:t>
            </a:r>
            <a:r>
              <a:rPr lang="en-US" altLang="ko-KR" dirty="0">
                <a:ea typeface="Arial" panose="020B0604020202020204" pitchFamily="34" charset="0"/>
              </a:rPr>
              <a:t>improvements in QOL with </a:t>
            </a:r>
            <a:r>
              <a:rPr lang="en-US" altLang="ko-KR" dirty="0" smtClean="0">
                <a:ea typeface="Arial" panose="020B0604020202020204" pitchFamily="34" charset="0"/>
              </a:rPr>
              <a:t>ablation; can </a:t>
            </a:r>
            <a:r>
              <a:rPr lang="en-US" altLang="ko-KR" dirty="0">
                <a:ea typeface="Arial" panose="020B0604020202020204" pitchFamily="34" charset="0"/>
              </a:rPr>
              <a:t>more accurately reflect ablation efficacy. However, there is currently no general agreement that any of the </a:t>
            </a:r>
            <a:r>
              <a:rPr lang="en-US" altLang="ko-KR" dirty="0" smtClean="0">
                <a:ea typeface="Arial" panose="020B0604020202020204" pitchFamily="34" charset="0"/>
              </a:rPr>
              <a:t>“AF-specific” </a:t>
            </a:r>
            <a:r>
              <a:rPr lang="en-US" altLang="ko-KR" dirty="0">
                <a:ea typeface="Arial" panose="020B0604020202020204" pitchFamily="34" charset="0"/>
              </a:rPr>
              <a:t>QOL </a:t>
            </a:r>
            <a:r>
              <a:rPr lang="en-US" altLang="ko-KR" dirty="0" smtClean="0">
                <a:ea typeface="Arial" panose="020B0604020202020204" pitchFamily="34" charset="0"/>
              </a:rPr>
              <a:t>instruments are superior to others or to the “general” QOL instruments.</a:t>
            </a:r>
            <a:endParaRPr lang="ko-KR" altLang="en-US" dirty="0"/>
          </a:p>
        </p:txBody>
      </p:sp>
      <p:sp>
        <p:nvSpPr>
          <p:cNvPr id="10" name="직사각형 9"/>
          <p:cNvSpPr/>
          <p:nvPr/>
        </p:nvSpPr>
        <p:spPr>
          <a:xfrm>
            <a:off x="354484" y="5013176"/>
            <a:ext cx="4613892" cy="369332"/>
          </a:xfrm>
          <a:prstGeom prst="rect">
            <a:avLst/>
          </a:prstGeom>
        </p:spPr>
        <p:txBody>
          <a:bodyPr wrap="none">
            <a:spAutoFit/>
          </a:bodyPr>
          <a:lstStyle/>
          <a:p>
            <a:r>
              <a:rPr lang="en-US" altLang="ko-KR" b="1" dirty="0"/>
              <a:t>11</a:t>
            </a:r>
            <a:r>
              <a:rPr lang="en-US" altLang="ko-KR" b="1" dirty="0" smtClean="0"/>
              <a:t>. Impact </a:t>
            </a:r>
            <a:r>
              <a:rPr lang="en-US" altLang="ko-KR" b="1" dirty="0"/>
              <a:t>of Catheter Ablation of AF on QOL</a:t>
            </a:r>
          </a:p>
        </p:txBody>
      </p:sp>
      <p:pic>
        <p:nvPicPr>
          <p:cNvPr id="11" name="그림 10"/>
          <p:cNvPicPr>
            <a:picLocks noChangeAspect="1"/>
          </p:cNvPicPr>
          <p:nvPr/>
        </p:nvPicPr>
        <p:blipFill>
          <a:blip r:embed="rId2"/>
          <a:stretch>
            <a:fillRect/>
          </a:stretch>
        </p:blipFill>
        <p:spPr>
          <a:xfrm>
            <a:off x="107504" y="369098"/>
            <a:ext cx="360040" cy="364883"/>
          </a:xfrm>
          <a:prstGeom prst="rect">
            <a:avLst/>
          </a:prstGeom>
        </p:spPr>
      </p:pic>
      <p:pic>
        <p:nvPicPr>
          <p:cNvPr id="12" name="그림 11"/>
          <p:cNvPicPr>
            <a:picLocks noChangeAspect="1"/>
          </p:cNvPicPr>
          <p:nvPr/>
        </p:nvPicPr>
        <p:blipFill>
          <a:blip r:embed="rId2"/>
          <a:stretch>
            <a:fillRect/>
          </a:stretch>
        </p:blipFill>
        <p:spPr>
          <a:xfrm>
            <a:off x="87632" y="1797839"/>
            <a:ext cx="360040" cy="364883"/>
          </a:xfrm>
          <a:prstGeom prst="rect">
            <a:avLst/>
          </a:prstGeom>
        </p:spPr>
      </p:pic>
    </p:spTree>
    <p:extLst>
      <p:ext uri="{BB962C8B-B14F-4D97-AF65-F5344CB8AC3E}">
        <p14:creationId xmlns:p14="http://schemas.microsoft.com/office/powerpoint/2010/main" val="119111599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p:cNvSpPr/>
          <p:nvPr/>
        </p:nvSpPr>
        <p:spPr>
          <a:xfrm>
            <a:off x="323528" y="548680"/>
            <a:ext cx="8136904" cy="2339102"/>
          </a:xfrm>
          <a:prstGeom prst="rect">
            <a:avLst/>
          </a:prstGeom>
        </p:spPr>
        <p:txBody>
          <a:bodyPr wrap="square">
            <a:spAutoFit/>
          </a:bodyPr>
          <a:lstStyle/>
          <a:p>
            <a:r>
              <a:rPr lang="en-US" altLang="ko-KR" b="1" dirty="0"/>
              <a:t>12. Impact of Catheter Ablation of AF on LA Size and </a:t>
            </a:r>
            <a:r>
              <a:rPr lang="en-US" altLang="ko-KR" b="1" dirty="0" smtClean="0"/>
              <a:t>Function</a:t>
            </a:r>
          </a:p>
          <a:p>
            <a:endParaRPr lang="en-US" altLang="ko-KR" b="1" dirty="0">
              <a:solidFill>
                <a:schemeClr val="accent4">
                  <a:lumMod val="20000"/>
                  <a:lumOff val="80000"/>
                </a:schemeClr>
              </a:solidFill>
            </a:endParaRPr>
          </a:p>
          <a:p>
            <a:endParaRPr lang="en-US" altLang="ko-KR" b="1" dirty="0" smtClean="0">
              <a:solidFill>
                <a:schemeClr val="accent4">
                  <a:lumMod val="20000"/>
                  <a:lumOff val="80000"/>
                </a:schemeClr>
              </a:solidFill>
            </a:endParaRPr>
          </a:p>
          <a:p>
            <a:endParaRPr lang="en-US" altLang="ko-KR" b="1" dirty="0" smtClean="0">
              <a:solidFill>
                <a:schemeClr val="accent4">
                  <a:lumMod val="20000"/>
                  <a:lumOff val="80000"/>
                </a:schemeClr>
              </a:solidFill>
            </a:endParaRPr>
          </a:p>
          <a:p>
            <a:endParaRPr lang="en-US" altLang="ko-KR" b="1" dirty="0" smtClean="0">
              <a:solidFill>
                <a:schemeClr val="accent4">
                  <a:lumMod val="20000"/>
                  <a:lumOff val="80000"/>
                </a:schemeClr>
              </a:solidFill>
            </a:endParaRPr>
          </a:p>
          <a:p>
            <a:endParaRPr lang="en-US" altLang="ko-KR" b="1" dirty="0" smtClean="0">
              <a:solidFill>
                <a:schemeClr val="accent4">
                  <a:lumMod val="20000"/>
                  <a:lumOff val="80000"/>
                </a:schemeClr>
              </a:solidFill>
            </a:endParaRPr>
          </a:p>
          <a:p>
            <a:endParaRPr lang="en-US" altLang="ko-KR" b="1" dirty="0" smtClean="0">
              <a:solidFill>
                <a:schemeClr val="accent4">
                  <a:lumMod val="20000"/>
                  <a:lumOff val="80000"/>
                </a:schemeClr>
              </a:solidFill>
            </a:endParaRPr>
          </a:p>
          <a:p>
            <a:r>
              <a:rPr lang="en-US" altLang="ko-KR" b="1" dirty="0" smtClean="0">
                <a:solidFill>
                  <a:schemeClr val="tx2">
                    <a:lumMod val="90000"/>
                  </a:schemeClr>
                </a:solidFill>
              </a:rPr>
              <a:t>13</a:t>
            </a:r>
            <a:r>
              <a:rPr lang="en-US" altLang="ko-KR" b="1" dirty="0">
                <a:solidFill>
                  <a:schemeClr val="tx2">
                    <a:lumMod val="90000"/>
                  </a:schemeClr>
                </a:solidFill>
              </a:rPr>
              <a:t>. Impact of Catheter Ablation on Stroke Risk</a:t>
            </a:r>
          </a:p>
        </p:txBody>
      </p:sp>
      <p:sp>
        <p:nvSpPr>
          <p:cNvPr id="4" name="Rectangle 2"/>
          <p:cNvSpPr>
            <a:spLocks noChangeArrowheads="1"/>
          </p:cNvSpPr>
          <p:nvPr/>
        </p:nvSpPr>
        <p:spPr bwMode="auto">
          <a:xfrm>
            <a:off x="-32960" y="928464"/>
            <a:ext cx="911184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385763" algn="l" defTabSz="914400" rtl="0" eaLnBrk="0" fontAlgn="base" latinLnBrk="0" hangingPunct="0">
              <a:lnSpc>
                <a:spcPct val="100000"/>
              </a:lnSpc>
              <a:spcBef>
                <a:spcPct val="0"/>
              </a:spcBef>
              <a:spcAft>
                <a:spcPct val="0"/>
              </a:spcAft>
              <a:buClrTx/>
              <a:buSzTx/>
              <a:buFontTx/>
              <a:buNone/>
              <a:tabLst/>
            </a:pPr>
            <a:r>
              <a:rPr kumimoji="0" lang="en-US" altLang="ko-KR" sz="1600" b="0" i="0" u="none" strike="noStrike" cap="none" normalizeH="0" baseline="0" dirty="0" smtClean="0">
                <a:ln>
                  <a:noFill/>
                </a:ln>
                <a:effectLst/>
                <a:ea typeface="Arial" panose="020B0604020202020204" pitchFamily="34" charset="0"/>
                <a:cs typeface="Times New Roman" panose="02020603050405020304" pitchFamily="18" charset="0"/>
              </a:rPr>
              <a:t>The reverse remodeling of LA was more pronounced when SR had been successfully restored.</a:t>
            </a:r>
          </a:p>
          <a:p>
            <a:pPr marL="0" marR="0" lvl="0" indent="385763" algn="l" defTabSz="914400" rtl="0" eaLnBrk="0" fontAlgn="base" latinLnBrk="0" hangingPunct="0">
              <a:lnSpc>
                <a:spcPct val="100000"/>
              </a:lnSpc>
              <a:spcBef>
                <a:spcPct val="0"/>
              </a:spcBef>
              <a:spcAft>
                <a:spcPct val="0"/>
              </a:spcAft>
              <a:buClrTx/>
              <a:buSzTx/>
              <a:buFontTx/>
              <a:buNone/>
              <a:tabLst/>
            </a:pPr>
            <a:r>
              <a:rPr kumimoji="0" lang="en-US" altLang="ko-KR" sz="1600" b="0" i="0" u="none" strike="noStrike" cap="none" normalizeH="0" baseline="0" dirty="0" smtClean="0">
                <a:ln>
                  <a:noFill/>
                </a:ln>
                <a:effectLst/>
                <a:ea typeface="Arial" panose="020B0604020202020204" pitchFamily="34" charset="0"/>
                <a:cs typeface="Times New Roman" panose="02020603050405020304" pitchFamily="18" charset="0"/>
              </a:rPr>
              <a:t>It appears consistent with reverse remodeling due to the decreased</a:t>
            </a:r>
            <a:r>
              <a:rPr kumimoji="0" lang="en-US" altLang="ko-KR" sz="1600" b="0" i="0" u="none" strike="noStrike" cap="none" normalizeH="0" baseline="0" dirty="0" smtClean="0">
                <a:ln>
                  <a:noFill/>
                </a:ln>
                <a:effectLst/>
                <a:ea typeface="Calibri" panose="020F0502020204030204" pitchFamily="34" charset="0"/>
                <a:cs typeface="Times New Roman" panose="02020603050405020304" pitchFamily="18" charset="0"/>
              </a:rPr>
              <a:t> </a:t>
            </a:r>
            <a:r>
              <a:rPr kumimoji="0" lang="en-US" altLang="ko-KR" sz="1600" b="0" i="0" u="none" strike="noStrike" cap="none" normalizeH="0" baseline="0" dirty="0" smtClean="0">
                <a:ln>
                  <a:noFill/>
                </a:ln>
                <a:effectLst/>
                <a:ea typeface="Arial" panose="020B0604020202020204" pitchFamily="34" charset="0"/>
                <a:cs typeface="Times New Roman" panose="02020603050405020304" pitchFamily="18" charset="0"/>
              </a:rPr>
              <a:t>burden of AF and scar formation</a:t>
            </a:r>
            <a:endParaRPr kumimoji="0" lang="en-US" altLang="ko-KR" sz="1600" b="0" i="0" u="none" strike="noStrike" cap="none" normalizeH="0" baseline="0" dirty="0" smtClean="0">
              <a:ln>
                <a:noFill/>
              </a:ln>
              <a:effectLst/>
            </a:endParaRPr>
          </a:p>
        </p:txBody>
      </p:sp>
      <p:sp>
        <p:nvSpPr>
          <p:cNvPr id="5" name="직사각형 4"/>
          <p:cNvSpPr/>
          <p:nvPr/>
        </p:nvSpPr>
        <p:spPr>
          <a:xfrm>
            <a:off x="-36512" y="1446333"/>
            <a:ext cx="9079240" cy="830997"/>
          </a:xfrm>
          <a:prstGeom prst="rect">
            <a:avLst/>
          </a:prstGeom>
        </p:spPr>
        <p:txBody>
          <a:bodyPr wrap="square">
            <a:spAutoFit/>
          </a:bodyPr>
          <a:lstStyle/>
          <a:p>
            <a:pPr lvl="0" indent="385763" eaLnBrk="0" fontAlgn="base" latinLnBrk="0" hangingPunct="0">
              <a:spcBef>
                <a:spcPct val="0"/>
              </a:spcBef>
              <a:spcAft>
                <a:spcPct val="0"/>
              </a:spcAft>
            </a:pPr>
            <a:r>
              <a:rPr lang="en-US" altLang="ko-KR" sz="1600" dirty="0">
                <a:ea typeface="Arial" panose="020B0604020202020204" pitchFamily="34" charset="0"/>
                <a:cs typeface="Times New Roman" panose="02020603050405020304" pitchFamily="18" charset="0"/>
              </a:rPr>
              <a:t>from the ablation </a:t>
            </a:r>
            <a:r>
              <a:rPr lang="en-US" altLang="ko-KR" sz="1600" dirty="0" smtClean="0">
                <a:ea typeface="Arial" panose="020B0604020202020204" pitchFamily="34" charset="0"/>
                <a:cs typeface="Times New Roman" panose="02020603050405020304" pitchFamily="18" charset="0"/>
              </a:rPr>
              <a:t>procedure. </a:t>
            </a:r>
            <a:r>
              <a:rPr lang="en-US" altLang="ko-KR" sz="1600" dirty="0" smtClean="0"/>
              <a:t>Restoration </a:t>
            </a:r>
            <a:r>
              <a:rPr lang="en-US" altLang="ko-KR" sz="1600" dirty="0"/>
              <a:t>of </a:t>
            </a:r>
            <a:r>
              <a:rPr lang="en-US" altLang="ko-KR" sz="1600" dirty="0" smtClean="0"/>
              <a:t>SR in </a:t>
            </a:r>
            <a:r>
              <a:rPr lang="en-US" altLang="ko-KR" sz="1600" dirty="0"/>
              <a:t>patients with persistent </a:t>
            </a:r>
            <a:r>
              <a:rPr lang="en-US" altLang="ko-KR" sz="1600" dirty="0" smtClean="0"/>
              <a:t>AF improves </a:t>
            </a:r>
            <a:r>
              <a:rPr lang="en-US" altLang="ko-KR" sz="1600" dirty="0"/>
              <a:t>atrial </a:t>
            </a:r>
            <a:r>
              <a:rPr lang="en-US" altLang="ko-KR" sz="1600" dirty="0" smtClean="0"/>
              <a:t>function</a:t>
            </a:r>
          </a:p>
          <a:p>
            <a:pPr lvl="0" indent="385763" eaLnBrk="0" fontAlgn="base" latinLnBrk="0" hangingPunct="0">
              <a:spcBef>
                <a:spcPct val="0"/>
              </a:spcBef>
              <a:spcAft>
                <a:spcPct val="0"/>
              </a:spcAft>
            </a:pPr>
            <a:r>
              <a:rPr lang="en-US" altLang="ko-KR" sz="1600" dirty="0" smtClean="0"/>
              <a:t>if SR is maintained. Ablation-related </a:t>
            </a:r>
            <a:r>
              <a:rPr lang="en-US" altLang="ko-KR" sz="1600" dirty="0"/>
              <a:t>scarring with the risk </a:t>
            </a:r>
            <a:r>
              <a:rPr lang="en-US" altLang="ko-KR" sz="1600" dirty="0" smtClean="0"/>
              <a:t>of causing </a:t>
            </a:r>
            <a:r>
              <a:rPr lang="en-US" altLang="ko-KR" sz="1600" dirty="0"/>
              <a:t>persistent atrial dysfunction </a:t>
            </a:r>
            <a:endParaRPr lang="en-US" altLang="ko-KR" sz="1600" dirty="0" smtClean="0"/>
          </a:p>
          <a:p>
            <a:pPr lvl="0" indent="385763" eaLnBrk="0" fontAlgn="base" latinLnBrk="0" hangingPunct="0">
              <a:spcBef>
                <a:spcPct val="0"/>
              </a:spcBef>
              <a:spcAft>
                <a:spcPct val="0"/>
              </a:spcAft>
            </a:pPr>
            <a:r>
              <a:rPr lang="en-US" altLang="ko-KR" sz="1600" dirty="0" smtClean="0"/>
              <a:t>still </a:t>
            </a:r>
            <a:r>
              <a:rPr lang="en-US" altLang="ko-KR" sz="1600" dirty="0"/>
              <a:t>remains a major concern after extensive ablation </a:t>
            </a:r>
            <a:r>
              <a:rPr lang="en-US" altLang="ko-KR" sz="1600" dirty="0" smtClean="0"/>
              <a:t>for persistent </a:t>
            </a:r>
            <a:r>
              <a:rPr lang="en-US" altLang="ko-KR" sz="1600" dirty="0"/>
              <a:t>AF. </a:t>
            </a:r>
          </a:p>
        </p:txBody>
      </p:sp>
      <p:pic>
        <p:nvPicPr>
          <p:cNvPr id="7" name="그림 6"/>
          <p:cNvPicPr>
            <a:picLocks noChangeAspect="1"/>
          </p:cNvPicPr>
          <p:nvPr/>
        </p:nvPicPr>
        <p:blipFill>
          <a:blip r:embed="rId2"/>
          <a:stretch>
            <a:fillRect/>
          </a:stretch>
        </p:blipFill>
        <p:spPr>
          <a:xfrm>
            <a:off x="34161" y="2497965"/>
            <a:ext cx="360040" cy="364883"/>
          </a:xfrm>
          <a:prstGeom prst="rect">
            <a:avLst/>
          </a:prstGeom>
        </p:spPr>
      </p:pic>
    </p:spTree>
    <p:extLst>
      <p:ext uri="{BB962C8B-B14F-4D97-AF65-F5344CB8AC3E}">
        <p14:creationId xmlns:p14="http://schemas.microsoft.com/office/powerpoint/2010/main" val="407257791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직사각형 5"/>
          <p:cNvSpPr/>
          <p:nvPr/>
        </p:nvSpPr>
        <p:spPr>
          <a:xfrm>
            <a:off x="2561900" y="5889346"/>
            <a:ext cx="6551619" cy="420564"/>
          </a:xfrm>
          <a:prstGeom prst="rect">
            <a:avLst/>
          </a:prstGeom>
        </p:spPr>
        <p:txBody>
          <a:bodyPr wrap="square">
            <a:spAutoFit/>
          </a:bodyPr>
          <a:lstStyle/>
          <a:p>
            <a:pPr fontAlgn="base">
              <a:spcBef>
                <a:spcPct val="0"/>
              </a:spcBef>
              <a:spcAft>
                <a:spcPct val="0"/>
              </a:spcAft>
            </a:pPr>
            <a:r>
              <a:rPr kumimoji="1" lang="en-US" altLang="ko-KR" sz="2133" dirty="0">
                <a:ea typeface="굴림" pitchFamily="50" charset="-127"/>
              </a:rPr>
              <a:t>J </a:t>
            </a:r>
            <a:r>
              <a:rPr kumimoji="1" lang="en-US" altLang="ko-KR" sz="2133" dirty="0" err="1" smtClean="0">
                <a:ea typeface="굴림" pitchFamily="50" charset="-127"/>
              </a:rPr>
              <a:t>Cardiovasc</a:t>
            </a:r>
            <a:r>
              <a:rPr kumimoji="1" lang="en-US" altLang="ko-KR" sz="2133" dirty="0" smtClean="0">
                <a:ea typeface="굴림" pitchFamily="50" charset="-127"/>
              </a:rPr>
              <a:t> </a:t>
            </a:r>
            <a:r>
              <a:rPr kumimoji="1" lang="en-US" altLang="ko-KR" sz="2133" dirty="0" err="1" smtClean="0">
                <a:ea typeface="굴림" pitchFamily="50" charset="-127"/>
              </a:rPr>
              <a:t>Electrophysiol</a:t>
            </a:r>
            <a:r>
              <a:rPr kumimoji="1" lang="en-US" altLang="ko-KR" sz="2133" dirty="0" smtClean="0">
                <a:ea typeface="굴림" pitchFamily="50" charset="-127"/>
              </a:rPr>
              <a:t> 2011;22:839-845</a:t>
            </a:r>
            <a:endParaRPr kumimoji="1" lang="ko-KR" altLang="en-US" sz="2133" dirty="0">
              <a:ea typeface="굴림" pitchFamily="50" charset="-127"/>
            </a:endParaRPr>
          </a:p>
        </p:txBody>
      </p:sp>
      <p:sp>
        <p:nvSpPr>
          <p:cNvPr id="3" name="직사각형 2"/>
          <p:cNvSpPr/>
          <p:nvPr/>
        </p:nvSpPr>
        <p:spPr>
          <a:xfrm>
            <a:off x="788929" y="314720"/>
            <a:ext cx="7416822" cy="523220"/>
          </a:xfrm>
          <a:prstGeom prst="rect">
            <a:avLst/>
          </a:prstGeom>
        </p:spPr>
        <p:txBody>
          <a:bodyPr wrap="square">
            <a:spAutoFit/>
          </a:bodyPr>
          <a:lstStyle/>
          <a:p>
            <a:r>
              <a:rPr lang="en-US" altLang="ko-KR" sz="2800" b="1" dirty="0"/>
              <a:t>13. Impact of Catheter Ablation on Stroke Risk</a:t>
            </a:r>
          </a:p>
        </p:txBody>
      </p:sp>
      <p:pic>
        <p:nvPicPr>
          <p:cNvPr id="12" name="그림 11"/>
          <p:cNvPicPr>
            <a:picLocks noChangeAspect="1"/>
          </p:cNvPicPr>
          <p:nvPr/>
        </p:nvPicPr>
        <p:blipFill>
          <a:blip r:embed="rId2"/>
          <a:stretch>
            <a:fillRect/>
          </a:stretch>
        </p:blipFill>
        <p:spPr>
          <a:xfrm>
            <a:off x="107504" y="319283"/>
            <a:ext cx="681425" cy="690591"/>
          </a:xfrm>
          <a:prstGeom prst="rect">
            <a:avLst/>
          </a:prstGeom>
        </p:spPr>
      </p:pic>
      <p:pic>
        <p:nvPicPr>
          <p:cNvPr id="1026" name="Picture 2" descr="\\hrs.local\vdfs\profileunitydata\valentina.such\Desktop\Untitled.png"/>
          <p:cNvPicPr>
            <a:picLocks noChangeAspect="1" noChangeArrowheads="1"/>
          </p:cNvPicPr>
          <p:nvPr/>
        </p:nvPicPr>
        <p:blipFill rotWithShape="1">
          <a:blip r:embed="rId3">
            <a:extLst>
              <a:ext uri="{28A0092B-C50C-407E-A947-70E740481C1C}">
                <a14:useLocalDpi xmlns:a14="http://schemas.microsoft.com/office/drawing/2010/main" val="0"/>
              </a:ext>
            </a:extLst>
          </a:blip>
          <a:srcRect r="43840" b="25462"/>
          <a:stretch/>
        </p:blipFill>
        <p:spPr bwMode="auto">
          <a:xfrm>
            <a:off x="1169001" y="1704908"/>
            <a:ext cx="4058319" cy="4131456"/>
          </a:xfrm>
          <a:prstGeom prst="rect">
            <a:avLst/>
          </a:prstGeom>
          <a:noFill/>
          <a:extLst>
            <a:ext uri="{909E8E84-426E-40DD-AFC4-6F175D3DCCD1}">
              <a14:hiddenFill xmlns:a14="http://schemas.microsoft.com/office/drawing/2010/main">
                <a:solidFill>
                  <a:srgbClr val="FFFFFF"/>
                </a:solidFill>
              </a14:hiddenFill>
            </a:ext>
          </a:extLst>
        </p:spPr>
      </p:pic>
      <p:sp>
        <p:nvSpPr>
          <p:cNvPr id="7" name="제목 1"/>
          <p:cNvSpPr txBox="1">
            <a:spLocks/>
          </p:cNvSpPr>
          <p:nvPr/>
        </p:nvSpPr>
        <p:spPr>
          <a:xfrm>
            <a:off x="2926081" y="2804160"/>
            <a:ext cx="716279" cy="338292"/>
          </a:xfrm>
          <a:prstGeom prst="rect">
            <a:avLst/>
          </a:prstGeom>
          <a:noFill/>
        </p:spPr>
        <p:txBody>
          <a:bodyPr anchor="ctr">
            <a:noAutofit/>
          </a:bodyPr>
          <a:lstStyle>
            <a:lvl1pPr algn="l" rtl="0" eaLnBrk="0" fontAlgn="base" latinLnBrk="1" hangingPunct="0">
              <a:spcBef>
                <a:spcPct val="0"/>
              </a:spcBef>
              <a:spcAft>
                <a:spcPct val="0"/>
              </a:spcAft>
              <a:defRPr sz="4000" kern="1200" spc="-100">
                <a:solidFill>
                  <a:srgbClr val="C1EEFF"/>
                </a:solidFill>
                <a:latin typeface="+mj-lt"/>
                <a:ea typeface="+mj-ea"/>
                <a:cs typeface="+mj-cs"/>
              </a:defRPr>
            </a:lvl1pPr>
            <a:lvl2pPr algn="l" rtl="0" eaLnBrk="0" fontAlgn="base" latinLnBrk="1" hangingPunct="0">
              <a:spcBef>
                <a:spcPct val="0"/>
              </a:spcBef>
              <a:spcAft>
                <a:spcPct val="0"/>
              </a:spcAft>
              <a:defRPr sz="4000">
                <a:solidFill>
                  <a:srgbClr val="C1EEFF"/>
                </a:solidFill>
                <a:latin typeface="Consolas" pitchFamily="49" charset="0"/>
                <a:ea typeface="HY중고딕" pitchFamily="18" charset="-127"/>
              </a:defRPr>
            </a:lvl2pPr>
            <a:lvl3pPr algn="l" rtl="0" eaLnBrk="0" fontAlgn="base" latinLnBrk="1" hangingPunct="0">
              <a:spcBef>
                <a:spcPct val="0"/>
              </a:spcBef>
              <a:spcAft>
                <a:spcPct val="0"/>
              </a:spcAft>
              <a:defRPr sz="4000">
                <a:solidFill>
                  <a:srgbClr val="C1EEFF"/>
                </a:solidFill>
                <a:latin typeface="Consolas" pitchFamily="49" charset="0"/>
                <a:ea typeface="HY중고딕" pitchFamily="18" charset="-127"/>
              </a:defRPr>
            </a:lvl3pPr>
            <a:lvl4pPr algn="l" rtl="0" eaLnBrk="0" fontAlgn="base" latinLnBrk="1" hangingPunct="0">
              <a:spcBef>
                <a:spcPct val="0"/>
              </a:spcBef>
              <a:spcAft>
                <a:spcPct val="0"/>
              </a:spcAft>
              <a:defRPr sz="4000">
                <a:solidFill>
                  <a:srgbClr val="C1EEFF"/>
                </a:solidFill>
                <a:latin typeface="Consolas" pitchFamily="49" charset="0"/>
                <a:ea typeface="HY중고딕" pitchFamily="18" charset="-127"/>
              </a:defRPr>
            </a:lvl4pPr>
            <a:lvl5pPr algn="l" rtl="0" eaLnBrk="0" fontAlgn="base" latinLnBrk="1" hangingPunct="0">
              <a:spcBef>
                <a:spcPct val="0"/>
              </a:spcBef>
              <a:spcAft>
                <a:spcPct val="0"/>
              </a:spcAft>
              <a:defRPr sz="4000">
                <a:solidFill>
                  <a:srgbClr val="C1EEFF"/>
                </a:solidFill>
                <a:latin typeface="Consolas" pitchFamily="49" charset="0"/>
                <a:ea typeface="HY중고딕" pitchFamily="18" charset="-127"/>
              </a:defRPr>
            </a:lvl5pPr>
            <a:lvl6pPr marL="457200" algn="l" rtl="0" fontAlgn="base" latinLnBrk="1">
              <a:spcBef>
                <a:spcPct val="0"/>
              </a:spcBef>
              <a:spcAft>
                <a:spcPct val="0"/>
              </a:spcAft>
              <a:defRPr sz="4000">
                <a:solidFill>
                  <a:srgbClr val="C1EEFF"/>
                </a:solidFill>
                <a:latin typeface="Consolas" pitchFamily="49" charset="0"/>
                <a:ea typeface="HY중고딕" pitchFamily="18" charset="-127"/>
              </a:defRPr>
            </a:lvl6pPr>
            <a:lvl7pPr marL="914400" algn="l" rtl="0" fontAlgn="base" latinLnBrk="1">
              <a:spcBef>
                <a:spcPct val="0"/>
              </a:spcBef>
              <a:spcAft>
                <a:spcPct val="0"/>
              </a:spcAft>
              <a:defRPr sz="4000">
                <a:solidFill>
                  <a:srgbClr val="C1EEFF"/>
                </a:solidFill>
                <a:latin typeface="Consolas" pitchFamily="49" charset="0"/>
                <a:ea typeface="HY중고딕" pitchFamily="18" charset="-127"/>
              </a:defRPr>
            </a:lvl7pPr>
            <a:lvl8pPr marL="1371600" algn="l" rtl="0" fontAlgn="base" latinLnBrk="1">
              <a:spcBef>
                <a:spcPct val="0"/>
              </a:spcBef>
              <a:spcAft>
                <a:spcPct val="0"/>
              </a:spcAft>
              <a:defRPr sz="4000">
                <a:solidFill>
                  <a:srgbClr val="C1EEFF"/>
                </a:solidFill>
                <a:latin typeface="Consolas" pitchFamily="49" charset="0"/>
                <a:ea typeface="HY중고딕" pitchFamily="18" charset="-127"/>
              </a:defRPr>
            </a:lvl8pPr>
            <a:lvl9pPr marL="1828800" algn="l" rtl="0" fontAlgn="base" latinLnBrk="1">
              <a:spcBef>
                <a:spcPct val="0"/>
              </a:spcBef>
              <a:spcAft>
                <a:spcPct val="0"/>
              </a:spcAft>
              <a:defRPr sz="4000">
                <a:solidFill>
                  <a:srgbClr val="C1EEFF"/>
                </a:solidFill>
                <a:latin typeface="Consolas" pitchFamily="49" charset="0"/>
                <a:ea typeface="HY중고딕" pitchFamily="18" charset="-127"/>
              </a:defRPr>
            </a:lvl9pPr>
            <a:extLst/>
          </a:lstStyle>
          <a:p>
            <a:pPr algn="ctr"/>
            <a:r>
              <a:rPr kumimoji="1" lang="en-US" altLang="ko-KR" sz="1400" b="1" dirty="0" smtClean="0">
                <a:solidFill>
                  <a:srgbClr val="D6ECFF">
                    <a:lumMod val="25000"/>
                  </a:srgbClr>
                </a:solidFill>
                <a:cs typeface="Arial" panose="020B0604020202020204" pitchFamily="34" charset="0"/>
              </a:rPr>
              <a:t>No AF</a:t>
            </a:r>
            <a:endParaRPr kumimoji="1" lang="en-US" altLang="ko-KR" sz="1400" b="1" dirty="0">
              <a:solidFill>
                <a:srgbClr val="D6ECFF">
                  <a:lumMod val="25000"/>
                </a:srgbClr>
              </a:solidFill>
              <a:cs typeface="Arial" panose="020B0604020202020204" pitchFamily="34" charset="0"/>
            </a:endParaRPr>
          </a:p>
        </p:txBody>
      </p:sp>
      <p:sp>
        <p:nvSpPr>
          <p:cNvPr id="9" name="제목 1"/>
          <p:cNvSpPr txBox="1">
            <a:spLocks/>
          </p:cNvSpPr>
          <p:nvPr/>
        </p:nvSpPr>
        <p:spPr>
          <a:xfrm>
            <a:off x="2743200" y="3561323"/>
            <a:ext cx="1249680" cy="240341"/>
          </a:xfrm>
          <a:prstGeom prst="rect">
            <a:avLst/>
          </a:prstGeom>
          <a:noFill/>
        </p:spPr>
        <p:txBody>
          <a:bodyPr anchor="ctr">
            <a:noAutofit/>
          </a:bodyPr>
          <a:lstStyle>
            <a:lvl1pPr algn="l" rtl="0" eaLnBrk="0" fontAlgn="base" latinLnBrk="1" hangingPunct="0">
              <a:spcBef>
                <a:spcPct val="0"/>
              </a:spcBef>
              <a:spcAft>
                <a:spcPct val="0"/>
              </a:spcAft>
              <a:defRPr sz="4000" kern="1200" spc="-100">
                <a:solidFill>
                  <a:srgbClr val="C1EEFF"/>
                </a:solidFill>
                <a:latin typeface="+mj-lt"/>
                <a:ea typeface="+mj-ea"/>
                <a:cs typeface="+mj-cs"/>
              </a:defRPr>
            </a:lvl1pPr>
            <a:lvl2pPr algn="l" rtl="0" eaLnBrk="0" fontAlgn="base" latinLnBrk="1" hangingPunct="0">
              <a:spcBef>
                <a:spcPct val="0"/>
              </a:spcBef>
              <a:spcAft>
                <a:spcPct val="0"/>
              </a:spcAft>
              <a:defRPr sz="4000">
                <a:solidFill>
                  <a:srgbClr val="C1EEFF"/>
                </a:solidFill>
                <a:latin typeface="Consolas" pitchFamily="49" charset="0"/>
                <a:ea typeface="HY중고딕" pitchFamily="18" charset="-127"/>
              </a:defRPr>
            </a:lvl2pPr>
            <a:lvl3pPr algn="l" rtl="0" eaLnBrk="0" fontAlgn="base" latinLnBrk="1" hangingPunct="0">
              <a:spcBef>
                <a:spcPct val="0"/>
              </a:spcBef>
              <a:spcAft>
                <a:spcPct val="0"/>
              </a:spcAft>
              <a:defRPr sz="4000">
                <a:solidFill>
                  <a:srgbClr val="C1EEFF"/>
                </a:solidFill>
                <a:latin typeface="Consolas" pitchFamily="49" charset="0"/>
                <a:ea typeface="HY중고딕" pitchFamily="18" charset="-127"/>
              </a:defRPr>
            </a:lvl3pPr>
            <a:lvl4pPr algn="l" rtl="0" eaLnBrk="0" fontAlgn="base" latinLnBrk="1" hangingPunct="0">
              <a:spcBef>
                <a:spcPct val="0"/>
              </a:spcBef>
              <a:spcAft>
                <a:spcPct val="0"/>
              </a:spcAft>
              <a:defRPr sz="4000">
                <a:solidFill>
                  <a:srgbClr val="C1EEFF"/>
                </a:solidFill>
                <a:latin typeface="Consolas" pitchFamily="49" charset="0"/>
                <a:ea typeface="HY중고딕" pitchFamily="18" charset="-127"/>
              </a:defRPr>
            </a:lvl4pPr>
            <a:lvl5pPr algn="l" rtl="0" eaLnBrk="0" fontAlgn="base" latinLnBrk="1" hangingPunct="0">
              <a:spcBef>
                <a:spcPct val="0"/>
              </a:spcBef>
              <a:spcAft>
                <a:spcPct val="0"/>
              </a:spcAft>
              <a:defRPr sz="4000">
                <a:solidFill>
                  <a:srgbClr val="C1EEFF"/>
                </a:solidFill>
                <a:latin typeface="Consolas" pitchFamily="49" charset="0"/>
                <a:ea typeface="HY중고딕" pitchFamily="18" charset="-127"/>
              </a:defRPr>
            </a:lvl5pPr>
            <a:lvl6pPr marL="457200" algn="l" rtl="0" fontAlgn="base" latinLnBrk="1">
              <a:spcBef>
                <a:spcPct val="0"/>
              </a:spcBef>
              <a:spcAft>
                <a:spcPct val="0"/>
              </a:spcAft>
              <a:defRPr sz="4000">
                <a:solidFill>
                  <a:srgbClr val="C1EEFF"/>
                </a:solidFill>
                <a:latin typeface="Consolas" pitchFamily="49" charset="0"/>
                <a:ea typeface="HY중고딕" pitchFamily="18" charset="-127"/>
              </a:defRPr>
            </a:lvl6pPr>
            <a:lvl7pPr marL="914400" algn="l" rtl="0" fontAlgn="base" latinLnBrk="1">
              <a:spcBef>
                <a:spcPct val="0"/>
              </a:spcBef>
              <a:spcAft>
                <a:spcPct val="0"/>
              </a:spcAft>
              <a:defRPr sz="4000">
                <a:solidFill>
                  <a:srgbClr val="C1EEFF"/>
                </a:solidFill>
                <a:latin typeface="Consolas" pitchFamily="49" charset="0"/>
                <a:ea typeface="HY중고딕" pitchFamily="18" charset="-127"/>
              </a:defRPr>
            </a:lvl7pPr>
            <a:lvl8pPr marL="1371600" algn="l" rtl="0" fontAlgn="base" latinLnBrk="1">
              <a:spcBef>
                <a:spcPct val="0"/>
              </a:spcBef>
              <a:spcAft>
                <a:spcPct val="0"/>
              </a:spcAft>
              <a:defRPr sz="4000">
                <a:solidFill>
                  <a:srgbClr val="C1EEFF"/>
                </a:solidFill>
                <a:latin typeface="Consolas" pitchFamily="49" charset="0"/>
                <a:ea typeface="HY중고딕" pitchFamily="18" charset="-127"/>
              </a:defRPr>
            </a:lvl8pPr>
            <a:lvl9pPr marL="1828800" algn="l" rtl="0" fontAlgn="base" latinLnBrk="1">
              <a:spcBef>
                <a:spcPct val="0"/>
              </a:spcBef>
              <a:spcAft>
                <a:spcPct val="0"/>
              </a:spcAft>
              <a:defRPr sz="4000">
                <a:solidFill>
                  <a:srgbClr val="C1EEFF"/>
                </a:solidFill>
                <a:latin typeface="Consolas" pitchFamily="49" charset="0"/>
                <a:ea typeface="HY중고딕" pitchFamily="18" charset="-127"/>
              </a:defRPr>
            </a:lvl9pPr>
            <a:extLst/>
          </a:lstStyle>
          <a:p>
            <a:pPr algn="ctr"/>
            <a:r>
              <a:rPr kumimoji="1" lang="en-US" altLang="ko-KR" sz="1400" b="1" dirty="0">
                <a:solidFill>
                  <a:srgbClr val="00B050"/>
                </a:solidFill>
                <a:cs typeface="Arial" panose="020B0604020202020204" pitchFamily="34" charset="0"/>
              </a:rPr>
              <a:t>AF, without ablation</a:t>
            </a:r>
          </a:p>
        </p:txBody>
      </p:sp>
      <p:sp>
        <p:nvSpPr>
          <p:cNvPr id="18" name="직사각형 17"/>
          <p:cNvSpPr/>
          <p:nvPr/>
        </p:nvSpPr>
        <p:spPr>
          <a:xfrm>
            <a:off x="788928" y="837939"/>
            <a:ext cx="6551379" cy="1733936"/>
          </a:xfrm>
          <a:prstGeom prst="rect">
            <a:avLst/>
          </a:prstGeom>
        </p:spPr>
        <p:txBody>
          <a:bodyPr wrap="square">
            <a:spAutoFit/>
          </a:bodyPr>
          <a:lstStyle/>
          <a:p>
            <a:pPr algn="ctr" fontAlgn="base">
              <a:spcBef>
                <a:spcPct val="0"/>
              </a:spcBef>
              <a:spcAft>
                <a:spcPct val="0"/>
              </a:spcAft>
            </a:pPr>
            <a:r>
              <a:rPr kumimoji="1" lang="en-US" altLang="ko-KR" sz="3200" b="1" dirty="0" smtClean="0">
                <a:ea typeface="굴림" pitchFamily="50" charset="-127"/>
              </a:rPr>
              <a:t>Long-Term </a:t>
            </a:r>
            <a:r>
              <a:rPr kumimoji="1" lang="en-US" altLang="ko-KR" sz="3200" b="1" dirty="0">
                <a:ea typeface="굴림" pitchFamily="50" charset="-127"/>
              </a:rPr>
              <a:t>Survival Free of Death </a:t>
            </a:r>
            <a:r>
              <a:rPr kumimoji="1" lang="en-US" altLang="ko-KR" sz="3556" b="1" dirty="0">
                <a:ea typeface="굴림" pitchFamily="50" charset="-127"/>
              </a:rPr>
              <a:t/>
            </a:r>
            <a:br>
              <a:rPr kumimoji="1" lang="en-US" altLang="ko-KR" sz="3556" b="1" dirty="0">
                <a:ea typeface="굴림" pitchFamily="50" charset="-127"/>
              </a:rPr>
            </a:br>
            <a:r>
              <a:rPr kumimoji="1" lang="en-US" altLang="ko-KR" sz="3556" b="1" dirty="0">
                <a:ea typeface="굴림" pitchFamily="50" charset="-127"/>
              </a:rPr>
              <a:t/>
            </a:r>
            <a:br>
              <a:rPr kumimoji="1" lang="en-US" altLang="ko-KR" sz="3556" b="1" dirty="0">
                <a:ea typeface="굴림" pitchFamily="50" charset="-127"/>
              </a:rPr>
            </a:br>
            <a:endParaRPr kumimoji="1" lang="ko-KR" altLang="en-US" sz="3556" b="1" dirty="0">
              <a:ea typeface="굴림" pitchFamily="50" charset="-127"/>
            </a:endParaRPr>
          </a:p>
        </p:txBody>
      </p:sp>
      <p:sp>
        <p:nvSpPr>
          <p:cNvPr id="5" name="제목 1"/>
          <p:cNvSpPr txBox="1">
            <a:spLocks/>
          </p:cNvSpPr>
          <p:nvPr/>
        </p:nvSpPr>
        <p:spPr>
          <a:xfrm>
            <a:off x="2926080" y="2286000"/>
            <a:ext cx="1752600" cy="316652"/>
          </a:xfrm>
          <a:prstGeom prst="rect">
            <a:avLst/>
          </a:prstGeom>
          <a:noFill/>
        </p:spPr>
        <p:txBody>
          <a:bodyPr anchor="ctr">
            <a:noAutofit/>
          </a:bodyPr>
          <a:lstStyle>
            <a:lvl1pPr algn="l" rtl="0" eaLnBrk="0" fontAlgn="base" latinLnBrk="1" hangingPunct="0">
              <a:spcBef>
                <a:spcPct val="0"/>
              </a:spcBef>
              <a:spcAft>
                <a:spcPct val="0"/>
              </a:spcAft>
              <a:defRPr sz="4000" kern="1200" spc="-100">
                <a:solidFill>
                  <a:srgbClr val="C1EEFF"/>
                </a:solidFill>
                <a:latin typeface="+mj-lt"/>
                <a:ea typeface="+mj-ea"/>
                <a:cs typeface="+mj-cs"/>
              </a:defRPr>
            </a:lvl1pPr>
            <a:lvl2pPr algn="l" rtl="0" eaLnBrk="0" fontAlgn="base" latinLnBrk="1" hangingPunct="0">
              <a:spcBef>
                <a:spcPct val="0"/>
              </a:spcBef>
              <a:spcAft>
                <a:spcPct val="0"/>
              </a:spcAft>
              <a:defRPr sz="4000">
                <a:solidFill>
                  <a:srgbClr val="C1EEFF"/>
                </a:solidFill>
                <a:latin typeface="Consolas" pitchFamily="49" charset="0"/>
                <a:ea typeface="HY중고딕" pitchFamily="18" charset="-127"/>
              </a:defRPr>
            </a:lvl2pPr>
            <a:lvl3pPr algn="l" rtl="0" eaLnBrk="0" fontAlgn="base" latinLnBrk="1" hangingPunct="0">
              <a:spcBef>
                <a:spcPct val="0"/>
              </a:spcBef>
              <a:spcAft>
                <a:spcPct val="0"/>
              </a:spcAft>
              <a:defRPr sz="4000">
                <a:solidFill>
                  <a:srgbClr val="C1EEFF"/>
                </a:solidFill>
                <a:latin typeface="Consolas" pitchFamily="49" charset="0"/>
                <a:ea typeface="HY중고딕" pitchFamily="18" charset="-127"/>
              </a:defRPr>
            </a:lvl3pPr>
            <a:lvl4pPr algn="l" rtl="0" eaLnBrk="0" fontAlgn="base" latinLnBrk="1" hangingPunct="0">
              <a:spcBef>
                <a:spcPct val="0"/>
              </a:spcBef>
              <a:spcAft>
                <a:spcPct val="0"/>
              </a:spcAft>
              <a:defRPr sz="4000">
                <a:solidFill>
                  <a:srgbClr val="C1EEFF"/>
                </a:solidFill>
                <a:latin typeface="Consolas" pitchFamily="49" charset="0"/>
                <a:ea typeface="HY중고딕" pitchFamily="18" charset="-127"/>
              </a:defRPr>
            </a:lvl4pPr>
            <a:lvl5pPr algn="l" rtl="0" eaLnBrk="0" fontAlgn="base" latinLnBrk="1" hangingPunct="0">
              <a:spcBef>
                <a:spcPct val="0"/>
              </a:spcBef>
              <a:spcAft>
                <a:spcPct val="0"/>
              </a:spcAft>
              <a:defRPr sz="4000">
                <a:solidFill>
                  <a:srgbClr val="C1EEFF"/>
                </a:solidFill>
                <a:latin typeface="Consolas" pitchFamily="49" charset="0"/>
                <a:ea typeface="HY중고딕" pitchFamily="18" charset="-127"/>
              </a:defRPr>
            </a:lvl5pPr>
            <a:lvl6pPr marL="457200" algn="l" rtl="0" fontAlgn="base" latinLnBrk="1">
              <a:spcBef>
                <a:spcPct val="0"/>
              </a:spcBef>
              <a:spcAft>
                <a:spcPct val="0"/>
              </a:spcAft>
              <a:defRPr sz="4000">
                <a:solidFill>
                  <a:srgbClr val="C1EEFF"/>
                </a:solidFill>
                <a:latin typeface="Consolas" pitchFamily="49" charset="0"/>
                <a:ea typeface="HY중고딕" pitchFamily="18" charset="-127"/>
              </a:defRPr>
            </a:lvl6pPr>
            <a:lvl7pPr marL="914400" algn="l" rtl="0" fontAlgn="base" latinLnBrk="1">
              <a:spcBef>
                <a:spcPct val="0"/>
              </a:spcBef>
              <a:spcAft>
                <a:spcPct val="0"/>
              </a:spcAft>
              <a:defRPr sz="4000">
                <a:solidFill>
                  <a:srgbClr val="C1EEFF"/>
                </a:solidFill>
                <a:latin typeface="Consolas" pitchFamily="49" charset="0"/>
                <a:ea typeface="HY중고딕" pitchFamily="18" charset="-127"/>
              </a:defRPr>
            </a:lvl7pPr>
            <a:lvl8pPr marL="1371600" algn="l" rtl="0" fontAlgn="base" latinLnBrk="1">
              <a:spcBef>
                <a:spcPct val="0"/>
              </a:spcBef>
              <a:spcAft>
                <a:spcPct val="0"/>
              </a:spcAft>
              <a:defRPr sz="4000">
                <a:solidFill>
                  <a:srgbClr val="C1EEFF"/>
                </a:solidFill>
                <a:latin typeface="Consolas" pitchFamily="49" charset="0"/>
                <a:ea typeface="HY중고딕" pitchFamily="18" charset="-127"/>
              </a:defRPr>
            </a:lvl8pPr>
            <a:lvl9pPr marL="1828800" algn="l" rtl="0" fontAlgn="base" latinLnBrk="1">
              <a:spcBef>
                <a:spcPct val="0"/>
              </a:spcBef>
              <a:spcAft>
                <a:spcPct val="0"/>
              </a:spcAft>
              <a:defRPr sz="4000">
                <a:solidFill>
                  <a:srgbClr val="C1EEFF"/>
                </a:solidFill>
                <a:latin typeface="Consolas" pitchFamily="49" charset="0"/>
                <a:ea typeface="HY중고딕" pitchFamily="18" charset="-127"/>
              </a:defRPr>
            </a:lvl9pPr>
            <a:extLst/>
          </a:lstStyle>
          <a:p>
            <a:pPr algn="ctr"/>
            <a:r>
              <a:rPr kumimoji="1" lang="en-US" altLang="ko-KR" sz="1400" b="1" dirty="0" smtClean="0">
                <a:solidFill>
                  <a:prstClr val="black"/>
                </a:solidFill>
                <a:cs typeface="Arial" panose="020B0604020202020204" pitchFamily="34" charset="0"/>
              </a:rPr>
              <a:t>AF</a:t>
            </a:r>
            <a:r>
              <a:rPr kumimoji="1" lang="en-US" altLang="ko-KR" sz="1400" b="1" dirty="0">
                <a:solidFill>
                  <a:prstClr val="black"/>
                </a:solidFill>
                <a:cs typeface="Arial" panose="020B0604020202020204" pitchFamily="34" charset="0"/>
              </a:rPr>
              <a:t>, with ablation</a:t>
            </a:r>
          </a:p>
        </p:txBody>
      </p:sp>
    </p:spTree>
    <p:extLst>
      <p:ext uri="{BB962C8B-B14F-4D97-AF65-F5344CB8AC3E}">
        <p14:creationId xmlns:p14="http://schemas.microsoft.com/office/powerpoint/2010/main" val="31021093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1475656" y="1329452"/>
            <a:ext cx="6782224" cy="4818144"/>
          </a:xfrm>
          <a:prstGeom prst="rect">
            <a:avLst/>
          </a:prstGeom>
          <a:solidFill>
            <a:schemeClr val="bg1"/>
          </a:solidFill>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fontAlgn="base">
              <a:spcBef>
                <a:spcPct val="0"/>
              </a:spcBef>
              <a:spcAft>
                <a:spcPct val="0"/>
              </a:spcAft>
            </a:pPr>
            <a:endParaRPr kumimoji="1" lang="ko-KR" altLang="en-US" sz="1600">
              <a:solidFill>
                <a:schemeClr val="tx2">
                  <a:lumMod val="75000"/>
                </a:schemeClr>
              </a:solidFill>
            </a:endParaRPr>
          </a:p>
        </p:txBody>
      </p:sp>
      <p:cxnSp>
        <p:nvCxnSpPr>
          <p:cNvPr id="18" name="직선 연결선 17"/>
          <p:cNvCxnSpPr/>
          <p:nvPr/>
        </p:nvCxnSpPr>
        <p:spPr>
          <a:xfrm>
            <a:off x="1376292" y="1597187"/>
            <a:ext cx="100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직선 연결선 18"/>
          <p:cNvCxnSpPr/>
          <p:nvPr/>
        </p:nvCxnSpPr>
        <p:spPr>
          <a:xfrm>
            <a:off x="1372788" y="2374195"/>
            <a:ext cx="100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직선 연결선 19"/>
          <p:cNvCxnSpPr/>
          <p:nvPr/>
        </p:nvCxnSpPr>
        <p:spPr>
          <a:xfrm>
            <a:off x="1374856" y="3156175"/>
            <a:ext cx="100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직선 연결선 20"/>
          <p:cNvCxnSpPr/>
          <p:nvPr/>
        </p:nvCxnSpPr>
        <p:spPr>
          <a:xfrm>
            <a:off x="1374856" y="3945103"/>
            <a:ext cx="100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직선 연결선 21"/>
          <p:cNvCxnSpPr/>
          <p:nvPr/>
        </p:nvCxnSpPr>
        <p:spPr>
          <a:xfrm>
            <a:off x="1368880" y="4732038"/>
            <a:ext cx="100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직선 연결선 22"/>
          <p:cNvCxnSpPr/>
          <p:nvPr/>
        </p:nvCxnSpPr>
        <p:spPr>
          <a:xfrm>
            <a:off x="1368476" y="5517491"/>
            <a:ext cx="100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직선 연결선 24"/>
          <p:cNvCxnSpPr/>
          <p:nvPr/>
        </p:nvCxnSpPr>
        <p:spPr>
          <a:xfrm>
            <a:off x="1800520" y="6147596"/>
            <a:ext cx="0" cy="8092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직선 연결선 25"/>
          <p:cNvCxnSpPr/>
          <p:nvPr/>
        </p:nvCxnSpPr>
        <p:spPr>
          <a:xfrm>
            <a:off x="2816452" y="6148776"/>
            <a:ext cx="0" cy="8092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직선 연결선 26"/>
          <p:cNvCxnSpPr/>
          <p:nvPr/>
        </p:nvCxnSpPr>
        <p:spPr>
          <a:xfrm>
            <a:off x="3832380" y="6147596"/>
            <a:ext cx="0" cy="8092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직선 연결선 27"/>
          <p:cNvCxnSpPr/>
          <p:nvPr/>
        </p:nvCxnSpPr>
        <p:spPr>
          <a:xfrm>
            <a:off x="4844400" y="6147596"/>
            <a:ext cx="0" cy="8092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직선 연결선 28"/>
          <p:cNvCxnSpPr/>
          <p:nvPr/>
        </p:nvCxnSpPr>
        <p:spPr>
          <a:xfrm>
            <a:off x="5854756" y="6150614"/>
            <a:ext cx="0" cy="8092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직선 연결선 29"/>
          <p:cNvCxnSpPr/>
          <p:nvPr/>
        </p:nvCxnSpPr>
        <p:spPr>
          <a:xfrm>
            <a:off x="6872348" y="6147596"/>
            <a:ext cx="0" cy="8092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직선 연결선 30"/>
          <p:cNvCxnSpPr/>
          <p:nvPr/>
        </p:nvCxnSpPr>
        <p:spPr>
          <a:xfrm>
            <a:off x="7884368" y="6145453"/>
            <a:ext cx="0" cy="8092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자유형 32"/>
          <p:cNvSpPr/>
          <p:nvPr/>
        </p:nvSpPr>
        <p:spPr>
          <a:xfrm>
            <a:off x="1795756" y="1594968"/>
            <a:ext cx="6026227" cy="2399228"/>
          </a:xfrm>
          <a:custGeom>
            <a:avLst/>
            <a:gdLst>
              <a:gd name="connsiteX0" fmla="*/ 0 w 6026227"/>
              <a:gd name="connsiteY0" fmla="*/ 0 h 2699132"/>
              <a:gd name="connsiteX1" fmla="*/ 121186 w 6026227"/>
              <a:gd name="connsiteY1" fmla="*/ 440674 h 2699132"/>
              <a:gd name="connsiteX2" fmla="*/ 473726 w 6026227"/>
              <a:gd name="connsiteY2" fmla="*/ 815248 h 2699132"/>
              <a:gd name="connsiteX3" fmla="*/ 881350 w 6026227"/>
              <a:gd name="connsiteY3" fmla="*/ 1123720 h 2699132"/>
              <a:gd name="connsiteX4" fmla="*/ 1542362 w 6026227"/>
              <a:gd name="connsiteY4" fmla="*/ 1476260 h 2699132"/>
              <a:gd name="connsiteX5" fmla="*/ 2126256 w 6026227"/>
              <a:gd name="connsiteY5" fmla="*/ 1751682 h 2699132"/>
              <a:gd name="connsiteX6" fmla="*/ 2721167 w 6026227"/>
              <a:gd name="connsiteY6" fmla="*/ 2016086 h 2699132"/>
              <a:gd name="connsiteX7" fmla="*/ 3084723 w 6026227"/>
              <a:gd name="connsiteY7" fmla="*/ 2115238 h 2699132"/>
              <a:gd name="connsiteX8" fmla="*/ 3371162 w 6026227"/>
              <a:gd name="connsiteY8" fmla="*/ 2225407 h 2699132"/>
              <a:gd name="connsiteX9" fmla="*/ 3503364 w 6026227"/>
              <a:gd name="connsiteY9" fmla="*/ 2236424 h 2699132"/>
              <a:gd name="connsiteX10" fmla="*/ 3558449 w 6026227"/>
              <a:gd name="connsiteY10" fmla="*/ 2324559 h 2699132"/>
              <a:gd name="connsiteX11" fmla="*/ 3767769 w 6026227"/>
              <a:gd name="connsiteY11" fmla="*/ 2313542 h 2699132"/>
              <a:gd name="connsiteX12" fmla="*/ 3800820 w 6026227"/>
              <a:gd name="connsiteY12" fmla="*/ 2368626 h 2699132"/>
              <a:gd name="connsiteX13" fmla="*/ 4043191 w 6026227"/>
              <a:gd name="connsiteY13" fmla="*/ 2368626 h 2699132"/>
              <a:gd name="connsiteX14" fmla="*/ 4109292 w 6026227"/>
              <a:gd name="connsiteY14" fmla="*/ 2456761 h 2699132"/>
              <a:gd name="connsiteX15" fmla="*/ 4318612 w 6026227"/>
              <a:gd name="connsiteY15" fmla="*/ 2456761 h 2699132"/>
              <a:gd name="connsiteX16" fmla="*/ 4318612 w 6026227"/>
              <a:gd name="connsiteY16" fmla="*/ 2456761 h 2699132"/>
              <a:gd name="connsiteX17" fmla="*/ 4605051 w 6026227"/>
              <a:gd name="connsiteY17" fmla="*/ 2478795 h 2699132"/>
              <a:gd name="connsiteX18" fmla="*/ 4616068 w 6026227"/>
              <a:gd name="connsiteY18" fmla="*/ 2533879 h 2699132"/>
              <a:gd name="connsiteX19" fmla="*/ 4869456 w 6026227"/>
              <a:gd name="connsiteY19" fmla="*/ 2522862 h 2699132"/>
              <a:gd name="connsiteX20" fmla="*/ 4869456 w 6026227"/>
              <a:gd name="connsiteY20" fmla="*/ 2522862 h 2699132"/>
              <a:gd name="connsiteX21" fmla="*/ 5001658 w 6026227"/>
              <a:gd name="connsiteY21" fmla="*/ 2577947 h 2699132"/>
              <a:gd name="connsiteX22" fmla="*/ 5001658 w 6026227"/>
              <a:gd name="connsiteY22" fmla="*/ 2588964 h 2699132"/>
              <a:gd name="connsiteX23" fmla="*/ 5233012 w 6026227"/>
              <a:gd name="connsiteY23" fmla="*/ 2566930 h 2699132"/>
              <a:gd name="connsiteX24" fmla="*/ 5244029 w 6026227"/>
              <a:gd name="connsiteY24" fmla="*/ 2644048 h 2699132"/>
              <a:gd name="connsiteX25" fmla="*/ 5629620 w 6026227"/>
              <a:gd name="connsiteY25" fmla="*/ 2644048 h 2699132"/>
              <a:gd name="connsiteX26" fmla="*/ 5629620 w 6026227"/>
              <a:gd name="connsiteY26" fmla="*/ 2699132 h 2699132"/>
              <a:gd name="connsiteX27" fmla="*/ 6026227 w 6026227"/>
              <a:gd name="connsiteY27" fmla="*/ 2688115 h 2699132"/>
              <a:gd name="connsiteX0" fmla="*/ 0 w 6026227"/>
              <a:gd name="connsiteY0" fmla="*/ 0 h 2699132"/>
              <a:gd name="connsiteX1" fmla="*/ 76852 w 6026227"/>
              <a:gd name="connsiteY1" fmla="*/ 313212 h 2699132"/>
              <a:gd name="connsiteX2" fmla="*/ 473726 w 6026227"/>
              <a:gd name="connsiteY2" fmla="*/ 815248 h 2699132"/>
              <a:gd name="connsiteX3" fmla="*/ 881350 w 6026227"/>
              <a:gd name="connsiteY3" fmla="*/ 1123720 h 2699132"/>
              <a:gd name="connsiteX4" fmla="*/ 1542362 w 6026227"/>
              <a:gd name="connsiteY4" fmla="*/ 1476260 h 2699132"/>
              <a:gd name="connsiteX5" fmla="*/ 2126256 w 6026227"/>
              <a:gd name="connsiteY5" fmla="*/ 1751682 h 2699132"/>
              <a:gd name="connsiteX6" fmla="*/ 2721167 w 6026227"/>
              <a:gd name="connsiteY6" fmla="*/ 2016086 h 2699132"/>
              <a:gd name="connsiteX7" fmla="*/ 3084723 w 6026227"/>
              <a:gd name="connsiteY7" fmla="*/ 2115238 h 2699132"/>
              <a:gd name="connsiteX8" fmla="*/ 3371162 w 6026227"/>
              <a:gd name="connsiteY8" fmla="*/ 2225407 h 2699132"/>
              <a:gd name="connsiteX9" fmla="*/ 3503364 w 6026227"/>
              <a:gd name="connsiteY9" fmla="*/ 2236424 h 2699132"/>
              <a:gd name="connsiteX10" fmla="*/ 3558449 w 6026227"/>
              <a:gd name="connsiteY10" fmla="*/ 2324559 h 2699132"/>
              <a:gd name="connsiteX11" fmla="*/ 3767769 w 6026227"/>
              <a:gd name="connsiteY11" fmla="*/ 2313542 h 2699132"/>
              <a:gd name="connsiteX12" fmla="*/ 3800820 w 6026227"/>
              <a:gd name="connsiteY12" fmla="*/ 2368626 h 2699132"/>
              <a:gd name="connsiteX13" fmla="*/ 4043191 w 6026227"/>
              <a:gd name="connsiteY13" fmla="*/ 2368626 h 2699132"/>
              <a:gd name="connsiteX14" fmla="*/ 4109292 w 6026227"/>
              <a:gd name="connsiteY14" fmla="*/ 2456761 h 2699132"/>
              <a:gd name="connsiteX15" fmla="*/ 4318612 w 6026227"/>
              <a:gd name="connsiteY15" fmla="*/ 2456761 h 2699132"/>
              <a:gd name="connsiteX16" fmla="*/ 4318612 w 6026227"/>
              <a:gd name="connsiteY16" fmla="*/ 2456761 h 2699132"/>
              <a:gd name="connsiteX17" fmla="*/ 4605051 w 6026227"/>
              <a:gd name="connsiteY17" fmla="*/ 2478795 h 2699132"/>
              <a:gd name="connsiteX18" fmla="*/ 4616068 w 6026227"/>
              <a:gd name="connsiteY18" fmla="*/ 2533879 h 2699132"/>
              <a:gd name="connsiteX19" fmla="*/ 4869456 w 6026227"/>
              <a:gd name="connsiteY19" fmla="*/ 2522862 h 2699132"/>
              <a:gd name="connsiteX20" fmla="*/ 4869456 w 6026227"/>
              <a:gd name="connsiteY20" fmla="*/ 2522862 h 2699132"/>
              <a:gd name="connsiteX21" fmla="*/ 5001658 w 6026227"/>
              <a:gd name="connsiteY21" fmla="*/ 2577947 h 2699132"/>
              <a:gd name="connsiteX22" fmla="*/ 5001658 w 6026227"/>
              <a:gd name="connsiteY22" fmla="*/ 2588964 h 2699132"/>
              <a:gd name="connsiteX23" fmla="*/ 5233012 w 6026227"/>
              <a:gd name="connsiteY23" fmla="*/ 2566930 h 2699132"/>
              <a:gd name="connsiteX24" fmla="*/ 5244029 w 6026227"/>
              <a:gd name="connsiteY24" fmla="*/ 2644048 h 2699132"/>
              <a:gd name="connsiteX25" fmla="*/ 5629620 w 6026227"/>
              <a:gd name="connsiteY25" fmla="*/ 2644048 h 2699132"/>
              <a:gd name="connsiteX26" fmla="*/ 5629620 w 6026227"/>
              <a:gd name="connsiteY26" fmla="*/ 2699132 h 2699132"/>
              <a:gd name="connsiteX27" fmla="*/ 6026227 w 6026227"/>
              <a:gd name="connsiteY27" fmla="*/ 2688115 h 2699132"/>
              <a:gd name="connsiteX0" fmla="*/ 0 w 6026227"/>
              <a:gd name="connsiteY0" fmla="*/ 0 h 2699132"/>
              <a:gd name="connsiteX1" fmla="*/ 76852 w 6026227"/>
              <a:gd name="connsiteY1" fmla="*/ 313212 h 2699132"/>
              <a:gd name="connsiteX2" fmla="*/ 473726 w 6026227"/>
              <a:gd name="connsiteY2" fmla="*/ 815248 h 2699132"/>
              <a:gd name="connsiteX3" fmla="*/ 881350 w 6026227"/>
              <a:gd name="connsiteY3" fmla="*/ 1123720 h 2699132"/>
              <a:gd name="connsiteX4" fmla="*/ 1542362 w 6026227"/>
              <a:gd name="connsiteY4" fmla="*/ 1476260 h 2699132"/>
              <a:gd name="connsiteX5" fmla="*/ 2126256 w 6026227"/>
              <a:gd name="connsiteY5" fmla="*/ 1751682 h 2699132"/>
              <a:gd name="connsiteX6" fmla="*/ 2721167 w 6026227"/>
              <a:gd name="connsiteY6" fmla="*/ 2016086 h 2699132"/>
              <a:gd name="connsiteX7" fmla="*/ 3084723 w 6026227"/>
              <a:gd name="connsiteY7" fmla="*/ 2115238 h 2699132"/>
              <a:gd name="connsiteX8" fmla="*/ 3371162 w 6026227"/>
              <a:gd name="connsiteY8" fmla="*/ 2225407 h 2699132"/>
              <a:gd name="connsiteX9" fmla="*/ 3503364 w 6026227"/>
              <a:gd name="connsiteY9" fmla="*/ 2236424 h 2699132"/>
              <a:gd name="connsiteX10" fmla="*/ 3558449 w 6026227"/>
              <a:gd name="connsiteY10" fmla="*/ 2324559 h 2699132"/>
              <a:gd name="connsiteX11" fmla="*/ 3767769 w 6026227"/>
              <a:gd name="connsiteY11" fmla="*/ 2313542 h 2699132"/>
              <a:gd name="connsiteX12" fmla="*/ 3800820 w 6026227"/>
              <a:gd name="connsiteY12" fmla="*/ 2368626 h 2699132"/>
              <a:gd name="connsiteX13" fmla="*/ 4043191 w 6026227"/>
              <a:gd name="connsiteY13" fmla="*/ 2368626 h 2699132"/>
              <a:gd name="connsiteX14" fmla="*/ 4109292 w 6026227"/>
              <a:gd name="connsiteY14" fmla="*/ 2456761 h 2699132"/>
              <a:gd name="connsiteX15" fmla="*/ 4318612 w 6026227"/>
              <a:gd name="connsiteY15" fmla="*/ 2456761 h 2699132"/>
              <a:gd name="connsiteX16" fmla="*/ 4318612 w 6026227"/>
              <a:gd name="connsiteY16" fmla="*/ 2456761 h 2699132"/>
              <a:gd name="connsiteX17" fmla="*/ 4605051 w 6026227"/>
              <a:gd name="connsiteY17" fmla="*/ 2478795 h 2699132"/>
              <a:gd name="connsiteX18" fmla="*/ 4616068 w 6026227"/>
              <a:gd name="connsiteY18" fmla="*/ 2533879 h 2699132"/>
              <a:gd name="connsiteX19" fmla="*/ 4869456 w 6026227"/>
              <a:gd name="connsiteY19" fmla="*/ 2522862 h 2699132"/>
              <a:gd name="connsiteX20" fmla="*/ 4869456 w 6026227"/>
              <a:gd name="connsiteY20" fmla="*/ 2522862 h 2699132"/>
              <a:gd name="connsiteX21" fmla="*/ 5001658 w 6026227"/>
              <a:gd name="connsiteY21" fmla="*/ 2577947 h 2699132"/>
              <a:gd name="connsiteX22" fmla="*/ 5001658 w 6026227"/>
              <a:gd name="connsiteY22" fmla="*/ 2588964 h 2699132"/>
              <a:gd name="connsiteX23" fmla="*/ 5233012 w 6026227"/>
              <a:gd name="connsiteY23" fmla="*/ 2566930 h 2699132"/>
              <a:gd name="connsiteX24" fmla="*/ 5244029 w 6026227"/>
              <a:gd name="connsiteY24" fmla="*/ 2644048 h 2699132"/>
              <a:gd name="connsiteX25" fmla="*/ 5629620 w 6026227"/>
              <a:gd name="connsiteY25" fmla="*/ 2644048 h 2699132"/>
              <a:gd name="connsiteX26" fmla="*/ 5629620 w 6026227"/>
              <a:gd name="connsiteY26" fmla="*/ 2699132 h 2699132"/>
              <a:gd name="connsiteX27" fmla="*/ 6026227 w 6026227"/>
              <a:gd name="connsiteY27" fmla="*/ 2688115 h 2699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026227" h="2699132">
                <a:moveTo>
                  <a:pt x="0" y="0"/>
                </a:moveTo>
                <a:cubicBezTo>
                  <a:pt x="25617" y="104404"/>
                  <a:pt x="17985" y="269768"/>
                  <a:pt x="76852" y="313212"/>
                </a:cubicBezTo>
                <a:lnTo>
                  <a:pt x="473726" y="815248"/>
                </a:lnTo>
                <a:lnTo>
                  <a:pt x="881350" y="1123720"/>
                </a:lnTo>
                <a:lnTo>
                  <a:pt x="1542362" y="1476260"/>
                </a:lnTo>
                <a:lnTo>
                  <a:pt x="2126256" y="1751682"/>
                </a:lnTo>
                <a:lnTo>
                  <a:pt x="2721167" y="2016086"/>
                </a:lnTo>
                <a:lnTo>
                  <a:pt x="3084723" y="2115238"/>
                </a:lnTo>
                <a:lnTo>
                  <a:pt x="3371162" y="2225407"/>
                </a:lnTo>
                <a:lnTo>
                  <a:pt x="3503364" y="2236424"/>
                </a:lnTo>
                <a:lnTo>
                  <a:pt x="3558449" y="2324559"/>
                </a:lnTo>
                <a:lnTo>
                  <a:pt x="3767769" y="2313542"/>
                </a:lnTo>
                <a:lnTo>
                  <a:pt x="3800820" y="2368626"/>
                </a:lnTo>
                <a:lnTo>
                  <a:pt x="4043191" y="2368626"/>
                </a:lnTo>
                <a:lnTo>
                  <a:pt x="4109292" y="2456761"/>
                </a:lnTo>
                <a:lnTo>
                  <a:pt x="4318612" y="2456761"/>
                </a:lnTo>
                <a:lnTo>
                  <a:pt x="4318612" y="2456761"/>
                </a:lnTo>
                <a:lnTo>
                  <a:pt x="4605051" y="2478795"/>
                </a:lnTo>
                <a:lnTo>
                  <a:pt x="4616068" y="2533879"/>
                </a:lnTo>
                <a:lnTo>
                  <a:pt x="4869456" y="2522862"/>
                </a:lnTo>
                <a:lnTo>
                  <a:pt x="4869456" y="2522862"/>
                </a:lnTo>
                <a:lnTo>
                  <a:pt x="5001658" y="2577947"/>
                </a:lnTo>
                <a:lnTo>
                  <a:pt x="5001658" y="2588964"/>
                </a:lnTo>
                <a:lnTo>
                  <a:pt x="5233012" y="2566930"/>
                </a:lnTo>
                <a:lnTo>
                  <a:pt x="5244029" y="2644048"/>
                </a:lnTo>
                <a:lnTo>
                  <a:pt x="5629620" y="2644048"/>
                </a:lnTo>
                <a:lnTo>
                  <a:pt x="5629620" y="2699132"/>
                </a:lnTo>
                <a:lnTo>
                  <a:pt x="6026227" y="2688115"/>
                </a:lnTo>
              </a:path>
            </a:pathLst>
          </a:cu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ko-KR" altLang="en-US" sz="1600">
              <a:solidFill>
                <a:schemeClr val="tx2">
                  <a:lumMod val="75000"/>
                </a:schemeClr>
              </a:solidFill>
            </a:endParaRPr>
          </a:p>
        </p:txBody>
      </p:sp>
      <p:sp>
        <p:nvSpPr>
          <p:cNvPr id="34" name="자유형 33"/>
          <p:cNvSpPr/>
          <p:nvPr/>
        </p:nvSpPr>
        <p:spPr>
          <a:xfrm>
            <a:off x="1798221" y="1594972"/>
            <a:ext cx="4186409" cy="2448193"/>
          </a:xfrm>
          <a:custGeom>
            <a:avLst/>
            <a:gdLst>
              <a:gd name="connsiteX0" fmla="*/ 0 w 4186409"/>
              <a:gd name="connsiteY0" fmla="*/ 0 h 2754217"/>
              <a:gd name="connsiteX1" fmla="*/ 231354 w 4186409"/>
              <a:gd name="connsiteY1" fmla="*/ 374574 h 2754217"/>
              <a:gd name="connsiteX2" fmla="*/ 539826 w 4186409"/>
              <a:gd name="connsiteY2" fmla="*/ 771181 h 2754217"/>
              <a:gd name="connsiteX3" fmla="*/ 782197 w 4186409"/>
              <a:gd name="connsiteY3" fmla="*/ 903384 h 2754217"/>
              <a:gd name="connsiteX4" fmla="*/ 881349 w 4186409"/>
              <a:gd name="connsiteY4" fmla="*/ 881350 h 2754217"/>
              <a:gd name="connsiteX5" fmla="*/ 1112703 w 4186409"/>
              <a:gd name="connsiteY5" fmla="*/ 1211856 h 2754217"/>
              <a:gd name="connsiteX6" fmla="*/ 1222872 w 4186409"/>
              <a:gd name="connsiteY6" fmla="*/ 1410159 h 2754217"/>
              <a:gd name="connsiteX7" fmla="*/ 1465243 w 4186409"/>
              <a:gd name="connsiteY7" fmla="*/ 1619480 h 2754217"/>
              <a:gd name="connsiteX8" fmla="*/ 1619479 w 4186409"/>
              <a:gd name="connsiteY8" fmla="*/ 1685581 h 2754217"/>
              <a:gd name="connsiteX9" fmla="*/ 1652530 w 4186409"/>
              <a:gd name="connsiteY9" fmla="*/ 1828800 h 2754217"/>
              <a:gd name="connsiteX10" fmla="*/ 2038120 w 4186409"/>
              <a:gd name="connsiteY10" fmla="*/ 1817784 h 2754217"/>
              <a:gd name="connsiteX11" fmla="*/ 2049137 w 4186409"/>
              <a:gd name="connsiteY11" fmla="*/ 1938969 h 2754217"/>
              <a:gd name="connsiteX12" fmla="*/ 2148289 w 4186409"/>
              <a:gd name="connsiteY12" fmla="*/ 1938969 h 2754217"/>
              <a:gd name="connsiteX13" fmla="*/ 2159306 w 4186409"/>
              <a:gd name="connsiteY13" fmla="*/ 2071171 h 2754217"/>
              <a:gd name="connsiteX14" fmla="*/ 2357609 w 4186409"/>
              <a:gd name="connsiteY14" fmla="*/ 2082188 h 2754217"/>
              <a:gd name="connsiteX15" fmla="*/ 2368626 w 4186409"/>
              <a:gd name="connsiteY15" fmla="*/ 2192357 h 2754217"/>
              <a:gd name="connsiteX16" fmla="*/ 2533879 w 4186409"/>
              <a:gd name="connsiteY16" fmla="*/ 2192357 h 2754217"/>
              <a:gd name="connsiteX17" fmla="*/ 2599980 w 4186409"/>
              <a:gd name="connsiteY17" fmla="*/ 2423711 h 2754217"/>
              <a:gd name="connsiteX18" fmla="*/ 2787267 w 4186409"/>
              <a:gd name="connsiteY18" fmla="*/ 2445745 h 2754217"/>
              <a:gd name="connsiteX19" fmla="*/ 2820318 w 4186409"/>
              <a:gd name="connsiteY19" fmla="*/ 2577947 h 2754217"/>
              <a:gd name="connsiteX20" fmla="*/ 2908453 w 4186409"/>
              <a:gd name="connsiteY20" fmla="*/ 2577947 h 2754217"/>
              <a:gd name="connsiteX21" fmla="*/ 2941503 w 4186409"/>
              <a:gd name="connsiteY21" fmla="*/ 2743200 h 2754217"/>
              <a:gd name="connsiteX22" fmla="*/ 4186409 w 4186409"/>
              <a:gd name="connsiteY22" fmla="*/ 2754217 h 2754217"/>
              <a:gd name="connsiteX0" fmla="*/ 0 w 4186409"/>
              <a:gd name="connsiteY0" fmla="*/ 0 h 2754217"/>
              <a:gd name="connsiteX1" fmla="*/ 225812 w 4186409"/>
              <a:gd name="connsiteY1" fmla="*/ 363491 h 2754217"/>
              <a:gd name="connsiteX2" fmla="*/ 539826 w 4186409"/>
              <a:gd name="connsiteY2" fmla="*/ 771181 h 2754217"/>
              <a:gd name="connsiteX3" fmla="*/ 782197 w 4186409"/>
              <a:gd name="connsiteY3" fmla="*/ 903384 h 2754217"/>
              <a:gd name="connsiteX4" fmla="*/ 881349 w 4186409"/>
              <a:gd name="connsiteY4" fmla="*/ 881350 h 2754217"/>
              <a:gd name="connsiteX5" fmla="*/ 1112703 w 4186409"/>
              <a:gd name="connsiteY5" fmla="*/ 1211856 h 2754217"/>
              <a:gd name="connsiteX6" fmla="*/ 1222872 w 4186409"/>
              <a:gd name="connsiteY6" fmla="*/ 1410159 h 2754217"/>
              <a:gd name="connsiteX7" fmla="*/ 1465243 w 4186409"/>
              <a:gd name="connsiteY7" fmla="*/ 1619480 h 2754217"/>
              <a:gd name="connsiteX8" fmla="*/ 1619479 w 4186409"/>
              <a:gd name="connsiteY8" fmla="*/ 1685581 h 2754217"/>
              <a:gd name="connsiteX9" fmla="*/ 1652530 w 4186409"/>
              <a:gd name="connsiteY9" fmla="*/ 1828800 h 2754217"/>
              <a:gd name="connsiteX10" fmla="*/ 2038120 w 4186409"/>
              <a:gd name="connsiteY10" fmla="*/ 1817784 h 2754217"/>
              <a:gd name="connsiteX11" fmla="*/ 2049137 w 4186409"/>
              <a:gd name="connsiteY11" fmla="*/ 1938969 h 2754217"/>
              <a:gd name="connsiteX12" fmla="*/ 2148289 w 4186409"/>
              <a:gd name="connsiteY12" fmla="*/ 1938969 h 2754217"/>
              <a:gd name="connsiteX13" fmla="*/ 2159306 w 4186409"/>
              <a:gd name="connsiteY13" fmla="*/ 2071171 h 2754217"/>
              <a:gd name="connsiteX14" fmla="*/ 2357609 w 4186409"/>
              <a:gd name="connsiteY14" fmla="*/ 2082188 h 2754217"/>
              <a:gd name="connsiteX15" fmla="*/ 2368626 w 4186409"/>
              <a:gd name="connsiteY15" fmla="*/ 2192357 h 2754217"/>
              <a:gd name="connsiteX16" fmla="*/ 2533879 w 4186409"/>
              <a:gd name="connsiteY16" fmla="*/ 2192357 h 2754217"/>
              <a:gd name="connsiteX17" fmla="*/ 2599980 w 4186409"/>
              <a:gd name="connsiteY17" fmla="*/ 2423711 h 2754217"/>
              <a:gd name="connsiteX18" fmla="*/ 2787267 w 4186409"/>
              <a:gd name="connsiteY18" fmla="*/ 2445745 h 2754217"/>
              <a:gd name="connsiteX19" fmla="*/ 2820318 w 4186409"/>
              <a:gd name="connsiteY19" fmla="*/ 2577947 h 2754217"/>
              <a:gd name="connsiteX20" fmla="*/ 2908453 w 4186409"/>
              <a:gd name="connsiteY20" fmla="*/ 2577947 h 2754217"/>
              <a:gd name="connsiteX21" fmla="*/ 2941503 w 4186409"/>
              <a:gd name="connsiteY21" fmla="*/ 2743200 h 2754217"/>
              <a:gd name="connsiteX22" fmla="*/ 4186409 w 4186409"/>
              <a:gd name="connsiteY22" fmla="*/ 2754217 h 2754217"/>
              <a:gd name="connsiteX0" fmla="*/ 0 w 4186409"/>
              <a:gd name="connsiteY0" fmla="*/ 0 h 2754217"/>
              <a:gd name="connsiteX1" fmla="*/ 225812 w 4186409"/>
              <a:gd name="connsiteY1" fmla="*/ 363491 h 2754217"/>
              <a:gd name="connsiteX2" fmla="*/ 539826 w 4186409"/>
              <a:gd name="connsiteY2" fmla="*/ 771181 h 2754217"/>
              <a:gd name="connsiteX3" fmla="*/ 782197 w 4186409"/>
              <a:gd name="connsiteY3" fmla="*/ 903384 h 2754217"/>
              <a:gd name="connsiteX4" fmla="*/ 881349 w 4186409"/>
              <a:gd name="connsiteY4" fmla="*/ 881350 h 2754217"/>
              <a:gd name="connsiteX5" fmla="*/ 1112703 w 4186409"/>
              <a:gd name="connsiteY5" fmla="*/ 1211856 h 2754217"/>
              <a:gd name="connsiteX6" fmla="*/ 1222872 w 4186409"/>
              <a:gd name="connsiteY6" fmla="*/ 1410159 h 2754217"/>
              <a:gd name="connsiteX7" fmla="*/ 1465243 w 4186409"/>
              <a:gd name="connsiteY7" fmla="*/ 1619480 h 2754217"/>
              <a:gd name="connsiteX8" fmla="*/ 1619479 w 4186409"/>
              <a:gd name="connsiteY8" fmla="*/ 1685581 h 2754217"/>
              <a:gd name="connsiteX9" fmla="*/ 1652530 w 4186409"/>
              <a:gd name="connsiteY9" fmla="*/ 1828800 h 2754217"/>
              <a:gd name="connsiteX10" fmla="*/ 2038120 w 4186409"/>
              <a:gd name="connsiteY10" fmla="*/ 1817784 h 2754217"/>
              <a:gd name="connsiteX11" fmla="*/ 2049137 w 4186409"/>
              <a:gd name="connsiteY11" fmla="*/ 1938969 h 2754217"/>
              <a:gd name="connsiteX12" fmla="*/ 2148289 w 4186409"/>
              <a:gd name="connsiteY12" fmla="*/ 1938969 h 2754217"/>
              <a:gd name="connsiteX13" fmla="*/ 2159306 w 4186409"/>
              <a:gd name="connsiteY13" fmla="*/ 2071171 h 2754217"/>
              <a:gd name="connsiteX14" fmla="*/ 2357609 w 4186409"/>
              <a:gd name="connsiteY14" fmla="*/ 2082188 h 2754217"/>
              <a:gd name="connsiteX15" fmla="*/ 2368626 w 4186409"/>
              <a:gd name="connsiteY15" fmla="*/ 2192357 h 2754217"/>
              <a:gd name="connsiteX16" fmla="*/ 2533879 w 4186409"/>
              <a:gd name="connsiteY16" fmla="*/ 2192357 h 2754217"/>
              <a:gd name="connsiteX17" fmla="*/ 2599980 w 4186409"/>
              <a:gd name="connsiteY17" fmla="*/ 2423711 h 2754217"/>
              <a:gd name="connsiteX18" fmla="*/ 2787267 w 4186409"/>
              <a:gd name="connsiteY18" fmla="*/ 2445745 h 2754217"/>
              <a:gd name="connsiteX19" fmla="*/ 2820318 w 4186409"/>
              <a:gd name="connsiteY19" fmla="*/ 2577947 h 2754217"/>
              <a:gd name="connsiteX20" fmla="*/ 2908453 w 4186409"/>
              <a:gd name="connsiteY20" fmla="*/ 2577947 h 2754217"/>
              <a:gd name="connsiteX21" fmla="*/ 2941503 w 4186409"/>
              <a:gd name="connsiteY21" fmla="*/ 2743200 h 2754217"/>
              <a:gd name="connsiteX22" fmla="*/ 4186409 w 4186409"/>
              <a:gd name="connsiteY22" fmla="*/ 2754217 h 2754217"/>
              <a:gd name="connsiteX0" fmla="*/ 0 w 4186409"/>
              <a:gd name="connsiteY0" fmla="*/ 0 h 2754217"/>
              <a:gd name="connsiteX1" fmla="*/ 225812 w 4186409"/>
              <a:gd name="connsiteY1" fmla="*/ 363491 h 2754217"/>
              <a:gd name="connsiteX2" fmla="*/ 539826 w 4186409"/>
              <a:gd name="connsiteY2" fmla="*/ 771181 h 2754217"/>
              <a:gd name="connsiteX3" fmla="*/ 782197 w 4186409"/>
              <a:gd name="connsiteY3" fmla="*/ 903384 h 2754217"/>
              <a:gd name="connsiteX4" fmla="*/ 881349 w 4186409"/>
              <a:gd name="connsiteY4" fmla="*/ 881350 h 2754217"/>
              <a:gd name="connsiteX5" fmla="*/ 1112703 w 4186409"/>
              <a:gd name="connsiteY5" fmla="*/ 1211856 h 2754217"/>
              <a:gd name="connsiteX6" fmla="*/ 1222872 w 4186409"/>
              <a:gd name="connsiteY6" fmla="*/ 1410159 h 2754217"/>
              <a:gd name="connsiteX7" fmla="*/ 1465243 w 4186409"/>
              <a:gd name="connsiteY7" fmla="*/ 1619480 h 2754217"/>
              <a:gd name="connsiteX8" fmla="*/ 1619479 w 4186409"/>
              <a:gd name="connsiteY8" fmla="*/ 1685581 h 2754217"/>
              <a:gd name="connsiteX9" fmla="*/ 1652530 w 4186409"/>
              <a:gd name="connsiteY9" fmla="*/ 1828800 h 2754217"/>
              <a:gd name="connsiteX10" fmla="*/ 2038120 w 4186409"/>
              <a:gd name="connsiteY10" fmla="*/ 1817784 h 2754217"/>
              <a:gd name="connsiteX11" fmla="*/ 2049137 w 4186409"/>
              <a:gd name="connsiteY11" fmla="*/ 1938969 h 2754217"/>
              <a:gd name="connsiteX12" fmla="*/ 2148289 w 4186409"/>
              <a:gd name="connsiteY12" fmla="*/ 1938969 h 2754217"/>
              <a:gd name="connsiteX13" fmla="*/ 2159306 w 4186409"/>
              <a:gd name="connsiteY13" fmla="*/ 2071171 h 2754217"/>
              <a:gd name="connsiteX14" fmla="*/ 2357609 w 4186409"/>
              <a:gd name="connsiteY14" fmla="*/ 2082188 h 2754217"/>
              <a:gd name="connsiteX15" fmla="*/ 2368626 w 4186409"/>
              <a:gd name="connsiteY15" fmla="*/ 2192357 h 2754217"/>
              <a:gd name="connsiteX16" fmla="*/ 2533879 w 4186409"/>
              <a:gd name="connsiteY16" fmla="*/ 2192357 h 2754217"/>
              <a:gd name="connsiteX17" fmla="*/ 2599980 w 4186409"/>
              <a:gd name="connsiteY17" fmla="*/ 2423711 h 2754217"/>
              <a:gd name="connsiteX18" fmla="*/ 2787267 w 4186409"/>
              <a:gd name="connsiteY18" fmla="*/ 2445745 h 2754217"/>
              <a:gd name="connsiteX19" fmla="*/ 2820318 w 4186409"/>
              <a:gd name="connsiteY19" fmla="*/ 2577947 h 2754217"/>
              <a:gd name="connsiteX20" fmla="*/ 2908453 w 4186409"/>
              <a:gd name="connsiteY20" fmla="*/ 2577947 h 2754217"/>
              <a:gd name="connsiteX21" fmla="*/ 2941503 w 4186409"/>
              <a:gd name="connsiteY21" fmla="*/ 2743200 h 2754217"/>
              <a:gd name="connsiteX22" fmla="*/ 4186409 w 4186409"/>
              <a:gd name="connsiteY22" fmla="*/ 2754217 h 2754217"/>
              <a:gd name="connsiteX0" fmla="*/ 0 w 4186409"/>
              <a:gd name="connsiteY0" fmla="*/ 0 h 2754217"/>
              <a:gd name="connsiteX1" fmla="*/ 52746 w 4186409"/>
              <a:gd name="connsiteY1" fmla="*/ 261133 h 2754217"/>
              <a:gd name="connsiteX2" fmla="*/ 225812 w 4186409"/>
              <a:gd name="connsiteY2" fmla="*/ 363491 h 2754217"/>
              <a:gd name="connsiteX3" fmla="*/ 539826 w 4186409"/>
              <a:gd name="connsiteY3" fmla="*/ 771181 h 2754217"/>
              <a:gd name="connsiteX4" fmla="*/ 782197 w 4186409"/>
              <a:gd name="connsiteY4" fmla="*/ 903384 h 2754217"/>
              <a:gd name="connsiteX5" fmla="*/ 881349 w 4186409"/>
              <a:gd name="connsiteY5" fmla="*/ 881350 h 2754217"/>
              <a:gd name="connsiteX6" fmla="*/ 1112703 w 4186409"/>
              <a:gd name="connsiteY6" fmla="*/ 1211856 h 2754217"/>
              <a:gd name="connsiteX7" fmla="*/ 1222872 w 4186409"/>
              <a:gd name="connsiteY7" fmla="*/ 1410159 h 2754217"/>
              <a:gd name="connsiteX8" fmla="*/ 1465243 w 4186409"/>
              <a:gd name="connsiteY8" fmla="*/ 1619480 h 2754217"/>
              <a:gd name="connsiteX9" fmla="*/ 1619479 w 4186409"/>
              <a:gd name="connsiteY9" fmla="*/ 1685581 h 2754217"/>
              <a:gd name="connsiteX10" fmla="*/ 1652530 w 4186409"/>
              <a:gd name="connsiteY10" fmla="*/ 1828800 h 2754217"/>
              <a:gd name="connsiteX11" fmla="*/ 2038120 w 4186409"/>
              <a:gd name="connsiteY11" fmla="*/ 1817784 h 2754217"/>
              <a:gd name="connsiteX12" fmla="*/ 2049137 w 4186409"/>
              <a:gd name="connsiteY12" fmla="*/ 1938969 h 2754217"/>
              <a:gd name="connsiteX13" fmla="*/ 2148289 w 4186409"/>
              <a:gd name="connsiteY13" fmla="*/ 1938969 h 2754217"/>
              <a:gd name="connsiteX14" fmla="*/ 2159306 w 4186409"/>
              <a:gd name="connsiteY14" fmla="*/ 2071171 h 2754217"/>
              <a:gd name="connsiteX15" fmla="*/ 2357609 w 4186409"/>
              <a:gd name="connsiteY15" fmla="*/ 2082188 h 2754217"/>
              <a:gd name="connsiteX16" fmla="*/ 2368626 w 4186409"/>
              <a:gd name="connsiteY16" fmla="*/ 2192357 h 2754217"/>
              <a:gd name="connsiteX17" fmla="*/ 2533879 w 4186409"/>
              <a:gd name="connsiteY17" fmla="*/ 2192357 h 2754217"/>
              <a:gd name="connsiteX18" fmla="*/ 2599980 w 4186409"/>
              <a:gd name="connsiteY18" fmla="*/ 2423711 h 2754217"/>
              <a:gd name="connsiteX19" fmla="*/ 2787267 w 4186409"/>
              <a:gd name="connsiteY19" fmla="*/ 2445745 h 2754217"/>
              <a:gd name="connsiteX20" fmla="*/ 2820318 w 4186409"/>
              <a:gd name="connsiteY20" fmla="*/ 2577947 h 2754217"/>
              <a:gd name="connsiteX21" fmla="*/ 2908453 w 4186409"/>
              <a:gd name="connsiteY21" fmla="*/ 2577947 h 2754217"/>
              <a:gd name="connsiteX22" fmla="*/ 2941503 w 4186409"/>
              <a:gd name="connsiteY22" fmla="*/ 2743200 h 2754217"/>
              <a:gd name="connsiteX23" fmla="*/ 4186409 w 4186409"/>
              <a:gd name="connsiteY23" fmla="*/ 2754217 h 2754217"/>
              <a:gd name="connsiteX0" fmla="*/ 0 w 4186409"/>
              <a:gd name="connsiteY0" fmla="*/ 0 h 2754217"/>
              <a:gd name="connsiteX1" fmla="*/ 52746 w 4186409"/>
              <a:gd name="connsiteY1" fmla="*/ 261133 h 2754217"/>
              <a:gd name="connsiteX2" fmla="*/ 146957 w 4186409"/>
              <a:gd name="connsiteY2" fmla="*/ 327635 h 2754217"/>
              <a:gd name="connsiteX3" fmla="*/ 225812 w 4186409"/>
              <a:gd name="connsiteY3" fmla="*/ 363491 h 2754217"/>
              <a:gd name="connsiteX4" fmla="*/ 539826 w 4186409"/>
              <a:gd name="connsiteY4" fmla="*/ 771181 h 2754217"/>
              <a:gd name="connsiteX5" fmla="*/ 782197 w 4186409"/>
              <a:gd name="connsiteY5" fmla="*/ 903384 h 2754217"/>
              <a:gd name="connsiteX6" fmla="*/ 881349 w 4186409"/>
              <a:gd name="connsiteY6" fmla="*/ 881350 h 2754217"/>
              <a:gd name="connsiteX7" fmla="*/ 1112703 w 4186409"/>
              <a:gd name="connsiteY7" fmla="*/ 1211856 h 2754217"/>
              <a:gd name="connsiteX8" fmla="*/ 1222872 w 4186409"/>
              <a:gd name="connsiteY8" fmla="*/ 1410159 h 2754217"/>
              <a:gd name="connsiteX9" fmla="*/ 1465243 w 4186409"/>
              <a:gd name="connsiteY9" fmla="*/ 1619480 h 2754217"/>
              <a:gd name="connsiteX10" fmla="*/ 1619479 w 4186409"/>
              <a:gd name="connsiteY10" fmla="*/ 1685581 h 2754217"/>
              <a:gd name="connsiteX11" fmla="*/ 1652530 w 4186409"/>
              <a:gd name="connsiteY11" fmla="*/ 1828800 h 2754217"/>
              <a:gd name="connsiteX12" fmla="*/ 2038120 w 4186409"/>
              <a:gd name="connsiteY12" fmla="*/ 1817784 h 2754217"/>
              <a:gd name="connsiteX13" fmla="*/ 2049137 w 4186409"/>
              <a:gd name="connsiteY13" fmla="*/ 1938969 h 2754217"/>
              <a:gd name="connsiteX14" fmla="*/ 2148289 w 4186409"/>
              <a:gd name="connsiteY14" fmla="*/ 1938969 h 2754217"/>
              <a:gd name="connsiteX15" fmla="*/ 2159306 w 4186409"/>
              <a:gd name="connsiteY15" fmla="*/ 2071171 h 2754217"/>
              <a:gd name="connsiteX16" fmla="*/ 2357609 w 4186409"/>
              <a:gd name="connsiteY16" fmla="*/ 2082188 h 2754217"/>
              <a:gd name="connsiteX17" fmla="*/ 2368626 w 4186409"/>
              <a:gd name="connsiteY17" fmla="*/ 2192357 h 2754217"/>
              <a:gd name="connsiteX18" fmla="*/ 2533879 w 4186409"/>
              <a:gd name="connsiteY18" fmla="*/ 2192357 h 2754217"/>
              <a:gd name="connsiteX19" fmla="*/ 2599980 w 4186409"/>
              <a:gd name="connsiteY19" fmla="*/ 2423711 h 2754217"/>
              <a:gd name="connsiteX20" fmla="*/ 2787267 w 4186409"/>
              <a:gd name="connsiteY20" fmla="*/ 2445745 h 2754217"/>
              <a:gd name="connsiteX21" fmla="*/ 2820318 w 4186409"/>
              <a:gd name="connsiteY21" fmla="*/ 2577947 h 2754217"/>
              <a:gd name="connsiteX22" fmla="*/ 2908453 w 4186409"/>
              <a:gd name="connsiteY22" fmla="*/ 2577947 h 2754217"/>
              <a:gd name="connsiteX23" fmla="*/ 2941503 w 4186409"/>
              <a:gd name="connsiteY23" fmla="*/ 2743200 h 2754217"/>
              <a:gd name="connsiteX24" fmla="*/ 4186409 w 4186409"/>
              <a:gd name="connsiteY24" fmla="*/ 2754217 h 275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186409" h="2754217">
                <a:moveTo>
                  <a:pt x="0" y="0"/>
                </a:moveTo>
                <a:cubicBezTo>
                  <a:pt x="12486" y="37980"/>
                  <a:pt x="15111" y="200551"/>
                  <a:pt x="52746" y="261133"/>
                </a:cubicBezTo>
                <a:cubicBezTo>
                  <a:pt x="79086" y="312968"/>
                  <a:pt x="118113" y="310575"/>
                  <a:pt x="146957" y="327635"/>
                </a:cubicBezTo>
                <a:cubicBezTo>
                  <a:pt x="175801" y="344695"/>
                  <a:pt x="162181" y="286796"/>
                  <a:pt x="225812" y="363491"/>
                </a:cubicBezTo>
                <a:lnTo>
                  <a:pt x="539826" y="771181"/>
                </a:lnTo>
                <a:lnTo>
                  <a:pt x="782197" y="903384"/>
                </a:lnTo>
                <a:lnTo>
                  <a:pt x="881349" y="881350"/>
                </a:lnTo>
                <a:lnTo>
                  <a:pt x="1112703" y="1211856"/>
                </a:lnTo>
                <a:lnTo>
                  <a:pt x="1222872" y="1410159"/>
                </a:lnTo>
                <a:lnTo>
                  <a:pt x="1465243" y="1619480"/>
                </a:lnTo>
                <a:lnTo>
                  <a:pt x="1619479" y="1685581"/>
                </a:lnTo>
                <a:lnTo>
                  <a:pt x="1652530" y="1828800"/>
                </a:lnTo>
                <a:lnTo>
                  <a:pt x="2038120" y="1817784"/>
                </a:lnTo>
                <a:lnTo>
                  <a:pt x="2049137" y="1938969"/>
                </a:lnTo>
                <a:lnTo>
                  <a:pt x="2148289" y="1938969"/>
                </a:lnTo>
                <a:lnTo>
                  <a:pt x="2159306" y="2071171"/>
                </a:lnTo>
                <a:lnTo>
                  <a:pt x="2357609" y="2082188"/>
                </a:lnTo>
                <a:lnTo>
                  <a:pt x="2368626" y="2192357"/>
                </a:lnTo>
                <a:lnTo>
                  <a:pt x="2533879" y="2192357"/>
                </a:lnTo>
                <a:lnTo>
                  <a:pt x="2599980" y="2423711"/>
                </a:lnTo>
                <a:lnTo>
                  <a:pt x="2787267" y="2445745"/>
                </a:lnTo>
                <a:lnTo>
                  <a:pt x="2820318" y="2577947"/>
                </a:lnTo>
                <a:lnTo>
                  <a:pt x="2908453" y="2577947"/>
                </a:lnTo>
                <a:lnTo>
                  <a:pt x="2941503" y="2743200"/>
                </a:lnTo>
                <a:lnTo>
                  <a:pt x="4186409" y="2754217"/>
                </a:ln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ko-KR" altLang="en-US" sz="1600">
              <a:solidFill>
                <a:schemeClr val="tx2">
                  <a:lumMod val="75000"/>
                </a:schemeClr>
              </a:solidFill>
            </a:endParaRPr>
          </a:p>
        </p:txBody>
      </p:sp>
      <p:sp>
        <p:nvSpPr>
          <p:cNvPr id="37" name="TextBox 36"/>
          <p:cNvSpPr txBox="1"/>
          <p:nvPr/>
        </p:nvSpPr>
        <p:spPr>
          <a:xfrm>
            <a:off x="827584" y="1427983"/>
            <a:ext cx="548548" cy="338554"/>
          </a:xfrm>
          <a:prstGeom prst="rect">
            <a:avLst/>
          </a:prstGeom>
          <a:noFill/>
        </p:spPr>
        <p:txBody>
          <a:bodyPr wrap="none" rtlCol="0">
            <a:spAutoFit/>
          </a:bodyPr>
          <a:lstStyle/>
          <a:p>
            <a:pPr fontAlgn="base">
              <a:spcBef>
                <a:spcPct val="0"/>
              </a:spcBef>
              <a:spcAft>
                <a:spcPct val="0"/>
              </a:spcAft>
            </a:pPr>
            <a:r>
              <a:rPr kumimoji="1" lang="en-US" altLang="ko-KR" sz="1600" dirty="0">
                <a:solidFill>
                  <a:schemeClr val="tx2">
                    <a:lumMod val="75000"/>
                  </a:schemeClr>
                </a:solidFill>
                <a:ea typeface="굴림" pitchFamily="50" charset="-127"/>
              </a:rPr>
              <a:t>1.00</a:t>
            </a:r>
            <a:endParaRPr kumimoji="1" lang="ko-KR" altLang="en-US" sz="1600" dirty="0">
              <a:solidFill>
                <a:schemeClr val="tx2">
                  <a:lumMod val="75000"/>
                </a:schemeClr>
              </a:solidFill>
              <a:ea typeface="굴림" pitchFamily="50" charset="-127"/>
            </a:endParaRPr>
          </a:p>
        </p:txBody>
      </p:sp>
      <p:sp>
        <p:nvSpPr>
          <p:cNvPr id="38" name="TextBox 37"/>
          <p:cNvSpPr txBox="1"/>
          <p:nvPr/>
        </p:nvSpPr>
        <p:spPr>
          <a:xfrm>
            <a:off x="831862" y="2201251"/>
            <a:ext cx="558166" cy="338554"/>
          </a:xfrm>
          <a:prstGeom prst="rect">
            <a:avLst/>
          </a:prstGeom>
          <a:noFill/>
        </p:spPr>
        <p:txBody>
          <a:bodyPr wrap="none" rtlCol="0">
            <a:spAutoFit/>
          </a:bodyPr>
          <a:lstStyle/>
          <a:p>
            <a:pPr fontAlgn="base">
              <a:spcBef>
                <a:spcPct val="0"/>
              </a:spcBef>
              <a:spcAft>
                <a:spcPct val="0"/>
              </a:spcAft>
            </a:pPr>
            <a:r>
              <a:rPr kumimoji="1" lang="en-US" altLang="ko-KR" sz="1600" dirty="0">
                <a:solidFill>
                  <a:schemeClr val="tx2">
                    <a:lumMod val="75000"/>
                  </a:schemeClr>
                </a:solidFill>
                <a:ea typeface="굴림" pitchFamily="50" charset="-127"/>
              </a:rPr>
              <a:t>0.98</a:t>
            </a:r>
            <a:endParaRPr kumimoji="1" lang="ko-KR" altLang="en-US" sz="1600" dirty="0">
              <a:solidFill>
                <a:schemeClr val="tx2">
                  <a:lumMod val="75000"/>
                </a:schemeClr>
              </a:solidFill>
              <a:ea typeface="굴림" pitchFamily="50" charset="-127"/>
            </a:endParaRPr>
          </a:p>
        </p:txBody>
      </p:sp>
      <p:sp>
        <p:nvSpPr>
          <p:cNvPr id="39" name="TextBox 38"/>
          <p:cNvSpPr txBox="1"/>
          <p:nvPr/>
        </p:nvSpPr>
        <p:spPr>
          <a:xfrm>
            <a:off x="823218" y="2978536"/>
            <a:ext cx="559769" cy="338554"/>
          </a:xfrm>
          <a:prstGeom prst="rect">
            <a:avLst/>
          </a:prstGeom>
          <a:noFill/>
        </p:spPr>
        <p:txBody>
          <a:bodyPr wrap="none" rtlCol="0">
            <a:spAutoFit/>
          </a:bodyPr>
          <a:lstStyle/>
          <a:p>
            <a:pPr fontAlgn="base">
              <a:spcBef>
                <a:spcPct val="0"/>
              </a:spcBef>
              <a:spcAft>
                <a:spcPct val="0"/>
              </a:spcAft>
            </a:pPr>
            <a:r>
              <a:rPr kumimoji="1" lang="en-US" altLang="ko-KR" sz="1600" dirty="0">
                <a:solidFill>
                  <a:schemeClr val="tx2">
                    <a:lumMod val="75000"/>
                  </a:schemeClr>
                </a:solidFill>
                <a:ea typeface="굴림" pitchFamily="50" charset="-127"/>
              </a:rPr>
              <a:t>0.96</a:t>
            </a:r>
            <a:endParaRPr kumimoji="1" lang="ko-KR" altLang="en-US" sz="1600" dirty="0">
              <a:solidFill>
                <a:schemeClr val="tx2">
                  <a:lumMod val="75000"/>
                </a:schemeClr>
              </a:solidFill>
              <a:ea typeface="굴림" pitchFamily="50" charset="-127"/>
            </a:endParaRPr>
          </a:p>
        </p:txBody>
      </p:sp>
      <p:sp>
        <p:nvSpPr>
          <p:cNvPr id="40" name="TextBox 39"/>
          <p:cNvSpPr txBox="1"/>
          <p:nvPr/>
        </p:nvSpPr>
        <p:spPr>
          <a:xfrm>
            <a:off x="806751" y="3777481"/>
            <a:ext cx="558166" cy="338554"/>
          </a:xfrm>
          <a:prstGeom prst="rect">
            <a:avLst/>
          </a:prstGeom>
          <a:noFill/>
        </p:spPr>
        <p:txBody>
          <a:bodyPr wrap="none" rtlCol="0">
            <a:spAutoFit/>
          </a:bodyPr>
          <a:lstStyle/>
          <a:p>
            <a:pPr fontAlgn="base">
              <a:spcBef>
                <a:spcPct val="0"/>
              </a:spcBef>
              <a:spcAft>
                <a:spcPct val="0"/>
              </a:spcAft>
            </a:pPr>
            <a:r>
              <a:rPr kumimoji="1" lang="en-US" altLang="ko-KR" sz="1600" dirty="0">
                <a:solidFill>
                  <a:schemeClr val="tx2">
                    <a:lumMod val="75000"/>
                  </a:schemeClr>
                </a:solidFill>
                <a:ea typeface="굴림" pitchFamily="50" charset="-127"/>
              </a:rPr>
              <a:t>0.94</a:t>
            </a:r>
            <a:endParaRPr kumimoji="1" lang="ko-KR" altLang="en-US" sz="1600" dirty="0">
              <a:solidFill>
                <a:schemeClr val="tx2">
                  <a:lumMod val="75000"/>
                </a:schemeClr>
              </a:solidFill>
              <a:ea typeface="굴림" pitchFamily="50" charset="-127"/>
            </a:endParaRPr>
          </a:p>
        </p:txBody>
      </p:sp>
      <p:sp>
        <p:nvSpPr>
          <p:cNvPr id="41" name="TextBox 40"/>
          <p:cNvSpPr txBox="1"/>
          <p:nvPr/>
        </p:nvSpPr>
        <p:spPr>
          <a:xfrm>
            <a:off x="838880" y="4538541"/>
            <a:ext cx="556563" cy="338554"/>
          </a:xfrm>
          <a:prstGeom prst="rect">
            <a:avLst/>
          </a:prstGeom>
          <a:noFill/>
        </p:spPr>
        <p:txBody>
          <a:bodyPr wrap="none" rtlCol="0">
            <a:spAutoFit/>
          </a:bodyPr>
          <a:lstStyle/>
          <a:p>
            <a:pPr fontAlgn="base">
              <a:spcBef>
                <a:spcPct val="0"/>
              </a:spcBef>
              <a:spcAft>
                <a:spcPct val="0"/>
              </a:spcAft>
            </a:pPr>
            <a:r>
              <a:rPr kumimoji="1" lang="en-US" altLang="ko-KR" sz="1600" dirty="0">
                <a:solidFill>
                  <a:schemeClr val="tx2">
                    <a:lumMod val="75000"/>
                  </a:schemeClr>
                </a:solidFill>
                <a:ea typeface="굴림" pitchFamily="50" charset="-127"/>
              </a:rPr>
              <a:t>0.92</a:t>
            </a:r>
            <a:endParaRPr kumimoji="1" lang="ko-KR" altLang="en-US" sz="1600" dirty="0">
              <a:solidFill>
                <a:schemeClr val="tx2">
                  <a:lumMod val="75000"/>
                </a:schemeClr>
              </a:solidFill>
              <a:ea typeface="굴림" pitchFamily="50" charset="-127"/>
            </a:endParaRPr>
          </a:p>
        </p:txBody>
      </p:sp>
      <p:sp>
        <p:nvSpPr>
          <p:cNvPr id="42" name="TextBox 41"/>
          <p:cNvSpPr txBox="1"/>
          <p:nvPr/>
        </p:nvSpPr>
        <p:spPr>
          <a:xfrm>
            <a:off x="846083" y="5328034"/>
            <a:ext cx="558166" cy="338554"/>
          </a:xfrm>
          <a:prstGeom prst="rect">
            <a:avLst/>
          </a:prstGeom>
          <a:noFill/>
        </p:spPr>
        <p:txBody>
          <a:bodyPr wrap="none" rtlCol="0">
            <a:spAutoFit/>
          </a:bodyPr>
          <a:lstStyle/>
          <a:p>
            <a:pPr fontAlgn="base">
              <a:spcBef>
                <a:spcPct val="0"/>
              </a:spcBef>
              <a:spcAft>
                <a:spcPct val="0"/>
              </a:spcAft>
            </a:pPr>
            <a:r>
              <a:rPr kumimoji="1" lang="en-US" altLang="ko-KR" sz="1600" dirty="0">
                <a:solidFill>
                  <a:schemeClr val="tx2">
                    <a:lumMod val="75000"/>
                  </a:schemeClr>
                </a:solidFill>
                <a:ea typeface="굴림" pitchFamily="50" charset="-127"/>
              </a:rPr>
              <a:t>0.90</a:t>
            </a:r>
            <a:endParaRPr kumimoji="1" lang="ko-KR" altLang="en-US" sz="1600" dirty="0">
              <a:solidFill>
                <a:schemeClr val="tx2">
                  <a:lumMod val="75000"/>
                </a:schemeClr>
              </a:solidFill>
              <a:ea typeface="굴림" pitchFamily="50" charset="-127"/>
            </a:endParaRPr>
          </a:p>
        </p:txBody>
      </p:sp>
      <p:sp>
        <p:nvSpPr>
          <p:cNvPr id="43" name="TextBox 42"/>
          <p:cNvSpPr txBox="1"/>
          <p:nvPr/>
        </p:nvSpPr>
        <p:spPr>
          <a:xfrm>
            <a:off x="1651571" y="6164510"/>
            <a:ext cx="290464" cy="338554"/>
          </a:xfrm>
          <a:prstGeom prst="rect">
            <a:avLst/>
          </a:prstGeom>
          <a:noFill/>
        </p:spPr>
        <p:txBody>
          <a:bodyPr wrap="none" rtlCol="0">
            <a:spAutoFit/>
          </a:bodyPr>
          <a:lstStyle/>
          <a:p>
            <a:pPr fontAlgn="base">
              <a:spcBef>
                <a:spcPct val="0"/>
              </a:spcBef>
              <a:spcAft>
                <a:spcPct val="0"/>
              </a:spcAft>
            </a:pPr>
            <a:r>
              <a:rPr kumimoji="1" lang="en-US" altLang="ko-KR" sz="1600" dirty="0">
                <a:solidFill>
                  <a:schemeClr val="tx2">
                    <a:lumMod val="75000"/>
                  </a:schemeClr>
                </a:solidFill>
                <a:ea typeface="굴림" pitchFamily="50" charset="-127"/>
              </a:rPr>
              <a:t>0</a:t>
            </a:r>
            <a:endParaRPr kumimoji="1" lang="ko-KR" altLang="en-US" sz="1600" dirty="0">
              <a:solidFill>
                <a:schemeClr val="tx2">
                  <a:lumMod val="75000"/>
                </a:schemeClr>
              </a:solidFill>
              <a:ea typeface="굴림" pitchFamily="50" charset="-127"/>
            </a:endParaRPr>
          </a:p>
        </p:txBody>
      </p:sp>
      <p:sp>
        <p:nvSpPr>
          <p:cNvPr id="44" name="TextBox 43"/>
          <p:cNvSpPr txBox="1"/>
          <p:nvPr/>
        </p:nvSpPr>
        <p:spPr>
          <a:xfrm>
            <a:off x="2491978" y="6164510"/>
            <a:ext cx="601447" cy="338554"/>
          </a:xfrm>
          <a:prstGeom prst="rect">
            <a:avLst/>
          </a:prstGeom>
          <a:noFill/>
        </p:spPr>
        <p:txBody>
          <a:bodyPr wrap="none" rtlCol="0">
            <a:spAutoFit/>
          </a:bodyPr>
          <a:lstStyle/>
          <a:p>
            <a:pPr fontAlgn="base">
              <a:spcBef>
                <a:spcPct val="0"/>
              </a:spcBef>
              <a:spcAft>
                <a:spcPct val="0"/>
              </a:spcAft>
            </a:pPr>
            <a:r>
              <a:rPr kumimoji="1" lang="en-US" altLang="ko-KR" sz="1600" dirty="0">
                <a:solidFill>
                  <a:schemeClr val="tx2">
                    <a:lumMod val="75000"/>
                  </a:schemeClr>
                </a:solidFill>
                <a:ea typeface="굴림" pitchFamily="50" charset="-127"/>
              </a:rPr>
              <a:t>1000</a:t>
            </a:r>
            <a:endParaRPr kumimoji="1" lang="ko-KR" altLang="en-US" sz="1600" dirty="0">
              <a:solidFill>
                <a:schemeClr val="tx2">
                  <a:lumMod val="75000"/>
                </a:schemeClr>
              </a:solidFill>
              <a:ea typeface="굴림" pitchFamily="50" charset="-127"/>
            </a:endParaRPr>
          </a:p>
        </p:txBody>
      </p:sp>
      <p:sp>
        <p:nvSpPr>
          <p:cNvPr id="45" name="TextBox 44"/>
          <p:cNvSpPr txBox="1"/>
          <p:nvPr/>
        </p:nvSpPr>
        <p:spPr>
          <a:xfrm>
            <a:off x="3495224" y="6164510"/>
            <a:ext cx="602216" cy="338554"/>
          </a:xfrm>
          <a:prstGeom prst="rect">
            <a:avLst/>
          </a:prstGeom>
          <a:noFill/>
        </p:spPr>
        <p:txBody>
          <a:bodyPr wrap="none" rtlCol="0">
            <a:spAutoFit/>
          </a:bodyPr>
          <a:lstStyle/>
          <a:p>
            <a:pPr fontAlgn="base">
              <a:spcBef>
                <a:spcPct val="0"/>
              </a:spcBef>
              <a:spcAft>
                <a:spcPct val="0"/>
              </a:spcAft>
            </a:pPr>
            <a:r>
              <a:rPr kumimoji="1" lang="en-US" altLang="ko-KR" sz="1600" dirty="0">
                <a:solidFill>
                  <a:schemeClr val="tx2">
                    <a:lumMod val="75000"/>
                  </a:schemeClr>
                </a:solidFill>
                <a:ea typeface="굴림" pitchFamily="50" charset="-127"/>
              </a:rPr>
              <a:t>2000</a:t>
            </a:r>
            <a:endParaRPr kumimoji="1" lang="ko-KR" altLang="en-US" sz="1600" dirty="0">
              <a:solidFill>
                <a:schemeClr val="tx2">
                  <a:lumMod val="75000"/>
                </a:schemeClr>
              </a:solidFill>
              <a:ea typeface="굴림" pitchFamily="50" charset="-127"/>
            </a:endParaRPr>
          </a:p>
        </p:txBody>
      </p:sp>
      <p:sp>
        <p:nvSpPr>
          <p:cNvPr id="46" name="TextBox 45"/>
          <p:cNvSpPr txBox="1"/>
          <p:nvPr/>
        </p:nvSpPr>
        <p:spPr>
          <a:xfrm>
            <a:off x="4522874" y="6164510"/>
            <a:ext cx="601447" cy="338554"/>
          </a:xfrm>
          <a:prstGeom prst="rect">
            <a:avLst/>
          </a:prstGeom>
          <a:noFill/>
        </p:spPr>
        <p:txBody>
          <a:bodyPr wrap="none" rtlCol="0">
            <a:spAutoFit/>
          </a:bodyPr>
          <a:lstStyle/>
          <a:p>
            <a:pPr fontAlgn="base">
              <a:spcBef>
                <a:spcPct val="0"/>
              </a:spcBef>
              <a:spcAft>
                <a:spcPct val="0"/>
              </a:spcAft>
            </a:pPr>
            <a:r>
              <a:rPr kumimoji="1" lang="en-US" altLang="ko-KR" sz="1600" dirty="0">
                <a:solidFill>
                  <a:schemeClr val="tx2">
                    <a:lumMod val="75000"/>
                  </a:schemeClr>
                </a:solidFill>
                <a:ea typeface="굴림" pitchFamily="50" charset="-127"/>
              </a:rPr>
              <a:t>3000</a:t>
            </a:r>
            <a:endParaRPr kumimoji="1" lang="ko-KR" altLang="en-US" sz="1600" dirty="0">
              <a:solidFill>
                <a:schemeClr val="tx2">
                  <a:lumMod val="75000"/>
                </a:schemeClr>
              </a:solidFill>
              <a:ea typeface="굴림" pitchFamily="50" charset="-127"/>
            </a:endParaRPr>
          </a:p>
        </p:txBody>
      </p:sp>
      <p:sp>
        <p:nvSpPr>
          <p:cNvPr id="47" name="TextBox 46"/>
          <p:cNvSpPr txBox="1"/>
          <p:nvPr/>
        </p:nvSpPr>
        <p:spPr>
          <a:xfrm>
            <a:off x="5531801" y="6164510"/>
            <a:ext cx="607859" cy="338554"/>
          </a:xfrm>
          <a:prstGeom prst="rect">
            <a:avLst/>
          </a:prstGeom>
          <a:noFill/>
        </p:spPr>
        <p:txBody>
          <a:bodyPr wrap="none" rtlCol="0">
            <a:spAutoFit/>
          </a:bodyPr>
          <a:lstStyle/>
          <a:p>
            <a:pPr fontAlgn="base">
              <a:spcBef>
                <a:spcPct val="0"/>
              </a:spcBef>
              <a:spcAft>
                <a:spcPct val="0"/>
              </a:spcAft>
            </a:pPr>
            <a:r>
              <a:rPr kumimoji="1" lang="en-US" altLang="ko-KR" sz="1600" dirty="0">
                <a:solidFill>
                  <a:schemeClr val="tx2">
                    <a:lumMod val="75000"/>
                  </a:schemeClr>
                </a:solidFill>
                <a:ea typeface="굴림" pitchFamily="50" charset="-127"/>
              </a:rPr>
              <a:t>4000</a:t>
            </a:r>
            <a:endParaRPr kumimoji="1" lang="ko-KR" altLang="en-US" sz="1600" dirty="0">
              <a:solidFill>
                <a:schemeClr val="tx2">
                  <a:lumMod val="75000"/>
                </a:schemeClr>
              </a:solidFill>
              <a:ea typeface="굴림" pitchFamily="50" charset="-127"/>
            </a:endParaRPr>
          </a:p>
        </p:txBody>
      </p:sp>
      <p:sp>
        <p:nvSpPr>
          <p:cNvPr id="48" name="TextBox 47"/>
          <p:cNvSpPr txBox="1"/>
          <p:nvPr/>
        </p:nvSpPr>
        <p:spPr>
          <a:xfrm>
            <a:off x="6534609" y="6164510"/>
            <a:ext cx="595804" cy="338554"/>
          </a:xfrm>
          <a:prstGeom prst="rect">
            <a:avLst/>
          </a:prstGeom>
          <a:noFill/>
        </p:spPr>
        <p:txBody>
          <a:bodyPr wrap="none" rtlCol="0">
            <a:spAutoFit/>
          </a:bodyPr>
          <a:lstStyle/>
          <a:p>
            <a:pPr fontAlgn="base">
              <a:spcBef>
                <a:spcPct val="0"/>
              </a:spcBef>
              <a:spcAft>
                <a:spcPct val="0"/>
              </a:spcAft>
            </a:pPr>
            <a:r>
              <a:rPr kumimoji="1" lang="en-US" altLang="ko-KR" sz="1600" dirty="0">
                <a:solidFill>
                  <a:schemeClr val="tx2">
                    <a:lumMod val="75000"/>
                  </a:schemeClr>
                </a:solidFill>
                <a:ea typeface="굴림" pitchFamily="50" charset="-127"/>
              </a:rPr>
              <a:t>5000</a:t>
            </a:r>
            <a:endParaRPr kumimoji="1" lang="ko-KR" altLang="en-US" sz="1600" dirty="0">
              <a:solidFill>
                <a:schemeClr val="tx2">
                  <a:lumMod val="75000"/>
                </a:schemeClr>
              </a:solidFill>
              <a:ea typeface="굴림" pitchFamily="50" charset="-127"/>
            </a:endParaRPr>
          </a:p>
        </p:txBody>
      </p:sp>
      <p:sp>
        <p:nvSpPr>
          <p:cNvPr id="49" name="TextBox 48"/>
          <p:cNvSpPr txBox="1"/>
          <p:nvPr/>
        </p:nvSpPr>
        <p:spPr>
          <a:xfrm>
            <a:off x="7565864" y="6164510"/>
            <a:ext cx="609462" cy="338554"/>
          </a:xfrm>
          <a:prstGeom prst="rect">
            <a:avLst/>
          </a:prstGeom>
          <a:noFill/>
        </p:spPr>
        <p:txBody>
          <a:bodyPr wrap="none" rtlCol="0">
            <a:spAutoFit/>
          </a:bodyPr>
          <a:lstStyle/>
          <a:p>
            <a:pPr fontAlgn="base">
              <a:spcBef>
                <a:spcPct val="0"/>
              </a:spcBef>
              <a:spcAft>
                <a:spcPct val="0"/>
              </a:spcAft>
            </a:pPr>
            <a:r>
              <a:rPr kumimoji="1" lang="en-US" altLang="ko-KR" sz="1600" dirty="0">
                <a:solidFill>
                  <a:schemeClr val="tx2">
                    <a:lumMod val="75000"/>
                  </a:schemeClr>
                </a:solidFill>
                <a:ea typeface="굴림" pitchFamily="50" charset="-127"/>
              </a:rPr>
              <a:t>6000</a:t>
            </a:r>
            <a:endParaRPr kumimoji="1" lang="ko-KR" altLang="en-US" sz="1600" dirty="0">
              <a:solidFill>
                <a:schemeClr val="tx2">
                  <a:lumMod val="75000"/>
                </a:schemeClr>
              </a:solidFill>
              <a:ea typeface="굴림" pitchFamily="50" charset="-127"/>
            </a:endParaRPr>
          </a:p>
        </p:txBody>
      </p:sp>
      <p:sp>
        <p:nvSpPr>
          <p:cNvPr id="51" name="TextBox 50"/>
          <p:cNvSpPr txBox="1"/>
          <p:nvPr/>
        </p:nvSpPr>
        <p:spPr>
          <a:xfrm rot="16200000">
            <a:off x="-469706" y="3512769"/>
            <a:ext cx="2170531" cy="420564"/>
          </a:xfrm>
          <a:prstGeom prst="rect">
            <a:avLst/>
          </a:prstGeom>
          <a:noFill/>
        </p:spPr>
        <p:txBody>
          <a:bodyPr wrap="none" rtlCol="0">
            <a:spAutoFit/>
          </a:bodyPr>
          <a:lstStyle/>
          <a:p>
            <a:pPr fontAlgn="base">
              <a:spcBef>
                <a:spcPct val="0"/>
              </a:spcBef>
              <a:spcAft>
                <a:spcPct val="0"/>
              </a:spcAft>
            </a:pPr>
            <a:r>
              <a:rPr kumimoji="1" lang="en-US" altLang="ko-KR" sz="1778" dirty="0">
                <a:solidFill>
                  <a:schemeClr val="tx2">
                    <a:lumMod val="75000"/>
                  </a:schemeClr>
                </a:solidFill>
                <a:ea typeface="굴림" pitchFamily="50" charset="-127"/>
              </a:rPr>
              <a:t>Event-Free</a:t>
            </a:r>
            <a:r>
              <a:rPr kumimoji="1" lang="en-US" altLang="ko-KR" sz="2133" dirty="0">
                <a:solidFill>
                  <a:schemeClr val="tx2">
                    <a:lumMod val="75000"/>
                  </a:schemeClr>
                </a:solidFill>
                <a:ea typeface="굴림" pitchFamily="50" charset="-127"/>
              </a:rPr>
              <a:t> Survival</a:t>
            </a:r>
            <a:endParaRPr kumimoji="1" lang="ko-KR" altLang="en-US" sz="2133" dirty="0">
              <a:solidFill>
                <a:schemeClr val="tx2">
                  <a:lumMod val="75000"/>
                </a:schemeClr>
              </a:solidFill>
              <a:ea typeface="굴림" pitchFamily="50" charset="-127"/>
            </a:endParaRPr>
          </a:p>
        </p:txBody>
      </p:sp>
      <p:sp>
        <p:nvSpPr>
          <p:cNvPr id="52" name="TextBox 51"/>
          <p:cNvSpPr txBox="1"/>
          <p:nvPr/>
        </p:nvSpPr>
        <p:spPr>
          <a:xfrm>
            <a:off x="1604466" y="5656329"/>
            <a:ext cx="1755609" cy="338554"/>
          </a:xfrm>
          <a:prstGeom prst="rect">
            <a:avLst/>
          </a:prstGeom>
          <a:noFill/>
        </p:spPr>
        <p:txBody>
          <a:bodyPr wrap="none" rtlCol="0">
            <a:spAutoFit/>
          </a:bodyPr>
          <a:lstStyle/>
          <a:p>
            <a:pPr fontAlgn="base">
              <a:spcBef>
                <a:spcPct val="0"/>
              </a:spcBef>
              <a:spcAft>
                <a:spcPct val="0"/>
              </a:spcAft>
            </a:pPr>
            <a:r>
              <a:rPr kumimoji="1" lang="en-US" altLang="ko-KR" sz="1600" dirty="0">
                <a:solidFill>
                  <a:schemeClr val="tx2">
                    <a:lumMod val="75000"/>
                  </a:schemeClr>
                </a:solidFill>
                <a:ea typeface="굴림" pitchFamily="50" charset="-127"/>
              </a:rPr>
              <a:t>Log rank </a:t>
            </a:r>
            <a:r>
              <a:rPr kumimoji="1" lang="en-US" altLang="ko-KR" sz="1600" i="1" dirty="0" smtClean="0">
                <a:solidFill>
                  <a:schemeClr val="tx2">
                    <a:lumMod val="75000"/>
                  </a:schemeClr>
                </a:solidFill>
                <a:ea typeface="굴림" pitchFamily="50" charset="-127"/>
              </a:rPr>
              <a:t>P </a:t>
            </a:r>
            <a:r>
              <a:rPr kumimoji="1" lang="en-US" altLang="ko-KR" sz="1600" dirty="0" smtClean="0">
                <a:solidFill>
                  <a:schemeClr val="tx2">
                    <a:lumMod val="75000"/>
                  </a:schemeClr>
                </a:solidFill>
                <a:ea typeface="굴림" pitchFamily="50" charset="-127"/>
              </a:rPr>
              <a:t>&lt;0.0001</a:t>
            </a:r>
            <a:endParaRPr kumimoji="1" lang="ko-KR" altLang="en-US" sz="1778" dirty="0">
              <a:solidFill>
                <a:schemeClr val="tx2">
                  <a:lumMod val="75000"/>
                </a:schemeClr>
              </a:solidFill>
              <a:ea typeface="굴림" pitchFamily="50" charset="-127"/>
            </a:endParaRPr>
          </a:p>
        </p:txBody>
      </p:sp>
      <p:sp>
        <p:nvSpPr>
          <p:cNvPr id="53" name="TextBox 52"/>
          <p:cNvSpPr txBox="1"/>
          <p:nvPr/>
        </p:nvSpPr>
        <p:spPr>
          <a:xfrm>
            <a:off x="5851980" y="4999739"/>
            <a:ext cx="1898661" cy="338554"/>
          </a:xfrm>
          <a:prstGeom prst="rect">
            <a:avLst/>
          </a:prstGeom>
          <a:noFill/>
        </p:spPr>
        <p:txBody>
          <a:bodyPr wrap="none" rtlCol="0">
            <a:spAutoFit/>
          </a:bodyPr>
          <a:lstStyle/>
          <a:p>
            <a:pPr fontAlgn="base">
              <a:spcBef>
                <a:spcPct val="0"/>
              </a:spcBef>
              <a:spcAft>
                <a:spcPct val="0"/>
              </a:spcAft>
            </a:pPr>
            <a:r>
              <a:rPr kumimoji="1" lang="en-US" altLang="ko-KR" sz="1600" dirty="0">
                <a:solidFill>
                  <a:schemeClr val="tx2">
                    <a:lumMod val="75000"/>
                  </a:schemeClr>
                </a:solidFill>
                <a:ea typeface="굴림" pitchFamily="50" charset="-127"/>
              </a:rPr>
              <a:t>AF, without ablation</a:t>
            </a:r>
            <a:endParaRPr kumimoji="1" lang="ko-KR" altLang="en-US" sz="1778" dirty="0">
              <a:solidFill>
                <a:schemeClr val="tx2">
                  <a:lumMod val="75000"/>
                </a:schemeClr>
              </a:solidFill>
              <a:ea typeface="굴림" pitchFamily="50" charset="-127"/>
            </a:endParaRPr>
          </a:p>
        </p:txBody>
      </p:sp>
      <p:sp>
        <p:nvSpPr>
          <p:cNvPr id="54" name="TextBox 53"/>
          <p:cNvSpPr txBox="1"/>
          <p:nvPr/>
        </p:nvSpPr>
        <p:spPr>
          <a:xfrm>
            <a:off x="5404934" y="4056392"/>
            <a:ext cx="1613327" cy="338554"/>
          </a:xfrm>
          <a:prstGeom prst="rect">
            <a:avLst/>
          </a:prstGeom>
          <a:noFill/>
        </p:spPr>
        <p:txBody>
          <a:bodyPr wrap="none" rtlCol="0">
            <a:spAutoFit/>
          </a:bodyPr>
          <a:lstStyle/>
          <a:p>
            <a:pPr fontAlgn="base">
              <a:spcBef>
                <a:spcPct val="0"/>
              </a:spcBef>
              <a:spcAft>
                <a:spcPct val="0"/>
              </a:spcAft>
            </a:pPr>
            <a:r>
              <a:rPr kumimoji="1" lang="en-US" altLang="ko-KR" sz="1600" dirty="0">
                <a:solidFill>
                  <a:schemeClr val="tx2">
                    <a:lumMod val="75000"/>
                  </a:schemeClr>
                </a:solidFill>
                <a:ea typeface="굴림" pitchFamily="50" charset="-127"/>
              </a:rPr>
              <a:t>AF, with ablation</a:t>
            </a:r>
            <a:endParaRPr kumimoji="1" lang="ko-KR" altLang="en-US" sz="1778" dirty="0">
              <a:solidFill>
                <a:schemeClr val="tx2">
                  <a:lumMod val="75000"/>
                </a:schemeClr>
              </a:solidFill>
              <a:ea typeface="굴림" pitchFamily="50" charset="-127"/>
            </a:endParaRPr>
          </a:p>
        </p:txBody>
      </p:sp>
      <p:sp>
        <p:nvSpPr>
          <p:cNvPr id="55" name="TextBox 54"/>
          <p:cNvSpPr txBox="1"/>
          <p:nvPr/>
        </p:nvSpPr>
        <p:spPr>
          <a:xfrm>
            <a:off x="7223586" y="3598974"/>
            <a:ext cx="703013" cy="338554"/>
          </a:xfrm>
          <a:prstGeom prst="rect">
            <a:avLst/>
          </a:prstGeom>
          <a:noFill/>
        </p:spPr>
        <p:txBody>
          <a:bodyPr wrap="none" rtlCol="0">
            <a:spAutoFit/>
          </a:bodyPr>
          <a:lstStyle/>
          <a:p>
            <a:pPr fontAlgn="base">
              <a:spcBef>
                <a:spcPct val="0"/>
              </a:spcBef>
              <a:spcAft>
                <a:spcPct val="0"/>
              </a:spcAft>
            </a:pPr>
            <a:r>
              <a:rPr kumimoji="1" lang="en-US" altLang="ko-KR" sz="1600" dirty="0">
                <a:solidFill>
                  <a:schemeClr val="tx2">
                    <a:lumMod val="75000"/>
                  </a:schemeClr>
                </a:solidFill>
                <a:ea typeface="굴림" pitchFamily="50" charset="-127"/>
              </a:rPr>
              <a:t>No AF</a:t>
            </a:r>
            <a:endParaRPr kumimoji="1" lang="ko-KR" altLang="en-US" sz="1778" dirty="0">
              <a:solidFill>
                <a:schemeClr val="tx2">
                  <a:lumMod val="75000"/>
                </a:schemeClr>
              </a:solidFill>
              <a:ea typeface="굴림" pitchFamily="50" charset="-127"/>
            </a:endParaRPr>
          </a:p>
        </p:txBody>
      </p:sp>
      <p:sp>
        <p:nvSpPr>
          <p:cNvPr id="56" name="TextBox 55"/>
          <p:cNvSpPr txBox="1"/>
          <p:nvPr/>
        </p:nvSpPr>
        <p:spPr>
          <a:xfrm>
            <a:off x="3717616" y="6375434"/>
            <a:ext cx="1290674" cy="365934"/>
          </a:xfrm>
          <a:prstGeom prst="rect">
            <a:avLst/>
          </a:prstGeom>
          <a:noFill/>
        </p:spPr>
        <p:txBody>
          <a:bodyPr wrap="none" rtlCol="0">
            <a:spAutoFit/>
          </a:bodyPr>
          <a:lstStyle/>
          <a:p>
            <a:pPr fontAlgn="base">
              <a:spcBef>
                <a:spcPct val="0"/>
              </a:spcBef>
              <a:spcAft>
                <a:spcPct val="0"/>
              </a:spcAft>
            </a:pPr>
            <a:r>
              <a:rPr kumimoji="1" lang="en-US" altLang="ko-KR" sz="1778" dirty="0">
                <a:solidFill>
                  <a:schemeClr val="tx2">
                    <a:lumMod val="75000"/>
                  </a:schemeClr>
                </a:solidFill>
                <a:ea typeface="굴림" pitchFamily="50" charset="-127"/>
              </a:rPr>
              <a:t>Days </a:t>
            </a:r>
            <a:r>
              <a:rPr kumimoji="1" lang="en-US" altLang="ko-KR" sz="1778" dirty="0" smtClean="0">
                <a:solidFill>
                  <a:schemeClr val="tx2">
                    <a:lumMod val="75000"/>
                  </a:schemeClr>
                </a:solidFill>
                <a:ea typeface="굴림" pitchFamily="50" charset="-127"/>
              </a:rPr>
              <a:t>to </a:t>
            </a:r>
            <a:r>
              <a:rPr kumimoji="1" lang="en-US" altLang="ko-KR" sz="1778" dirty="0">
                <a:solidFill>
                  <a:schemeClr val="tx2">
                    <a:lumMod val="75000"/>
                  </a:schemeClr>
                </a:solidFill>
                <a:ea typeface="굴림" pitchFamily="50" charset="-127"/>
              </a:rPr>
              <a:t>CVA</a:t>
            </a:r>
            <a:endParaRPr kumimoji="1" lang="ko-KR" altLang="en-US" sz="2133" dirty="0">
              <a:solidFill>
                <a:schemeClr val="tx2">
                  <a:lumMod val="75000"/>
                </a:schemeClr>
              </a:solidFill>
              <a:ea typeface="굴림" pitchFamily="50" charset="-127"/>
            </a:endParaRPr>
          </a:p>
        </p:txBody>
      </p:sp>
      <p:sp>
        <p:nvSpPr>
          <p:cNvPr id="32" name="자유형 31"/>
          <p:cNvSpPr/>
          <p:nvPr/>
        </p:nvSpPr>
        <p:spPr>
          <a:xfrm>
            <a:off x="1795756" y="1555801"/>
            <a:ext cx="6004193" cy="4191306"/>
          </a:xfrm>
          <a:custGeom>
            <a:avLst/>
            <a:gdLst>
              <a:gd name="connsiteX0" fmla="*/ 0 w 6004193"/>
              <a:gd name="connsiteY0" fmla="*/ 0 h 4715219"/>
              <a:gd name="connsiteX1" fmla="*/ 66102 w 6004193"/>
              <a:gd name="connsiteY1" fmla="*/ 1024569 h 4715219"/>
              <a:gd name="connsiteX2" fmla="*/ 341523 w 6004193"/>
              <a:gd name="connsiteY2" fmla="*/ 1663547 h 4715219"/>
              <a:gd name="connsiteX3" fmla="*/ 627962 w 6004193"/>
              <a:gd name="connsiteY3" fmla="*/ 2016087 h 4715219"/>
              <a:gd name="connsiteX4" fmla="*/ 892367 w 6004193"/>
              <a:gd name="connsiteY4" fmla="*/ 2313542 h 4715219"/>
              <a:gd name="connsiteX5" fmla="*/ 1222873 w 6004193"/>
              <a:gd name="connsiteY5" fmla="*/ 2622015 h 4715219"/>
              <a:gd name="connsiteX6" fmla="*/ 1597446 w 6004193"/>
              <a:gd name="connsiteY6" fmla="*/ 2963538 h 4715219"/>
              <a:gd name="connsiteX7" fmla="*/ 1994053 w 6004193"/>
              <a:gd name="connsiteY7" fmla="*/ 3227942 h 4715219"/>
              <a:gd name="connsiteX8" fmla="*/ 2379644 w 6004193"/>
              <a:gd name="connsiteY8" fmla="*/ 3547432 h 4715219"/>
              <a:gd name="connsiteX9" fmla="*/ 3062690 w 6004193"/>
              <a:gd name="connsiteY9" fmla="*/ 3888954 h 4715219"/>
              <a:gd name="connsiteX10" fmla="*/ 3238959 w 6004193"/>
              <a:gd name="connsiteY10" fmla="*/ 4043191 h 4715219"/>
              <a:gd name="connsiteX11" fmla="*/ 3470314 w 6004193"/>
              <a:gd name="connsiteY11" fmla="*/ 4065224 h 4715219"/>
              <a:gd name="connsiteX12" fmla="*/ 3646584 w 6004193"/>
              <a:gd name="connsiteY12" fmla="*/ 4208444 h 4715219"/>
              <a:gd name="connsiteX13" fmla="*/ 3866921 w 6004193"/>
              <a:gd name="connsiteY13" fmla="*/ 4307595 h 4715219"/>
              <a:gd name="connsiteX14" fmla="*/ 4164376 w 6004193"/>
              <a:gd name="connsiteY14" fmla="*/ 4318612 h 4715219"/>
              <a:gd name="connsiteX15" fmla="*/ 4373697 w 6004193"/>
              <a:gd name="connsiteY15" fmla="*/ 4406747 h 4715219"/>
              <a:gd name="connsiteX16" fmla="*/ 4583017 w 6004193"/>
              <a:gd name="connsiteY16" fmla="*/ 4439798 h 4715219"/>
              <a:gd name="connsiteX17" fmla="*/ 4792338 w 6004193"/>
              <a:gd name="connsiteY17" fmla="*/ 4505899 h 4715219"/>
              <a:gd name="connsiteX18" fmla="*/ 4902506 w 6004193"/>
              <a:gd name="connsiteY18" fmla="*/ 4616068 h 4715219"/>
              <a:gd name="connsiteX19" fmla="*/ 5221996 w 6004193"/>
              <a:gd name="connsiteY19" fmla="*/ 4616068 h 4715219"/>
              <a:gd name="connsiteX20" fmla="*/ 5321147 w 6004193"/>
              <a:gd name="connsiteY20" fmla="*/ 4704203 h 4715219"/>
              <a:gd name="connsiteX21" fmla="*/ 6004193 w 6004193"/>
              <a:gd name="connsiteY21" fmla="*/ 4715219 h 4715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04193" h="4715219">
                <a:moveTo>
                  <a:pt x="0" y="0"/>
                </a:moveTo>
                <a:lnTo>
                  <a:pt x="66102" y="1024569"/>
                </a:lnTo>
                <a:lnTo>
                  <a:pt x="341523" y="1663547"/>
                </a:lnTo>
                <a:lnTo>
                  <a:pt x="627962" y="2016087"/>
                </a:lnTo>
                <a:lnTo>
                  <a:pt x="892367" y="2313542"/>
                </a:lnTo>
                <a:lnTo>
                  <a:pt x="1222873" y="2622015"/>
                </a:lnTo>
                <a:lnTo>
                  <a:pt x="1597446" y="2963538"/>
                </a:lnTo>
                <a:lnTo>
                  <a:pt x="1994053" y="3227942"/>
                </a:lnTo>
                <a:lnTo>
                  <a:pt x="2379644" y="3547432"/>
                </a:lnTo>
                <a:lnTo>
                  <a:pt x="3062690" y="3888954"/>
                </a:lnTo>
                <a:lnTo>
                  <a:pt x="3238959" y="4043191"/>
                </a:lnTo>
                <a:lnTo>
                  <a:pt x="3470314" y="4065224"/>
                </a:lnTo>
                <a:lnTo>
                  <a:pt x="3646584" y="4208444"/>
                </a:lnTo>
                <a:lnTo>
                  <a:pt x="3866921" y="4307595"/>
                </a:lnTo>
                <a:lnTo>
                  <a:pt x="4164376" y="4318612"/>
                </a:lnTo>
                <a:lnTo>
                  <a:pt x="4373697" y="4406747"/>
                </a:lnTo>
                <a:lnTo>
                  <a:pt x="4583017" y="4439798"/>
                </a:lnTo>
                <a:lnTo>
                  <a:pt x="4792338" y="4505899"/>
                </a:lnTo>
                <a:lnTo>
                  <a:pt x="4902506" y="4616068"/>
                </a:lnTo>
                <a:lnTo>
                  <a:pt x="5221996" y="4616068"/>
                </a:lnTo>
                <a:lnTo>
                  <a:pt x="5321147" y="4704203"/>
                </a:lnTo>
                <a:lnTo>
                  <a:pt x="6004193" y="4715219"/>
                </a:lnTo>
              </a:path>
            </a:pathLst>
          </a:cu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ko-KR" altLang="en-US" sz="1600">
              <a:solidFill>
                <a:schemeClr val="tx2">
                  <a:lumMod val="75000"/>
                </a:schemeClr>
              </a:solidFill>
            </a:endParaRPr>
          </a:p>
        </p:txBody>
      </p:sp>
      <p:sp>
        <p:nvSpPr>
          <p:cNvPr id="57" name="제목 1"/>
          <p:cNvSpPr txBox="1">
            <a:spLocks/>
          </p:cNvSpPr>
          <p:nvPr/>
        </p:nvSpPr>
        <p:spPr>
          <a:xfrm>
            <a:off x="283524" y="650412"/>
            <a:ext cx="8590340" cy="704078"/>
          </a:xfrm>
          <a:prstGeom prst="rect">
            <a:avLst/>
          </a:prstGeom>
        </p:spPr>
        <p:txBody>
          <a:bodyPr anchor="ctr">
            <a:noAutofit/>
          </a:bodyPr>
          <a:lstStyle>
            <a:lvl1pPr algn="l" rtl="0" eaLnBrk="0" fontAlgn="base" latinLnBrk="1" hangingPunct="0">
              <a:spcBef>
                <a:spcPct val="0"/>
              </a:spcBef>
              <a:spcAft>
                <a:spcPct val="0"/>
              </a:spcAft>
              <a:defRPr sz="4000" kern="1200" spc="-100">
                <a:solidFill>
                  <a:srgbClr val="C1EEFF"/>
                </a:solidFill>
                <a:latin typeface="+mj-lt"/>
                <a:ea typeface="+mj-ea"/>
                <a:cs typeface="+mj-cs"/>
              </a:defRPr>
            </a:lvl1pPr>
            <a:lvl2pPr algn="l" rtl="0" eaLnBrk="0" fontAlgn="base" latinLnBrk="1" hangingPunct="0">
              <a:spcBef>
                <a:spcPct val="0"/>
              </a:spcBef>
              <a:spcAft>
                <a:spcPct val="0"/>
              </a:spcAft>
              <a:defRPr sz="4000">
                <a:solidFill>
                  <a:srgbClr val="C1EEFF"/>
                </a:solidFill>
                <a:latin typeface="Consolas" pitchFamily="49" charset="0"/>
                <a:ea typeface="HY중고딕" pitchFamily="18" charset="-127"/>
              </a:defRPr>
            </a:lvl2pPr>
            <a:lvl3pPr algn="l" rtl="0" eaLnBrk="0" fontAlgn="base" latinLnBrk="1" hangingPunct="0">
              <a:spcBef>
                <a:spcPct val="0"/>
              </a:spcBef>
              <a:spcAft>
                <a:spcPct val="0"/>
              </a:spcAft>
              <a:defRPr sz="4000">
                <a:solidFill>
                  <a:srgbClr val="C1EEFF"/>
                </a:solidFill>
                <a:latin typeface="Consolas" pitchFamily="49" charset="0"/>
                <a:ea typeface="HY중고딕" pitchFamily="18" charset="-127"/>
              </a:defRPr>
            </a:lvl3pPr>
            <a:lvl4pPr algn="l" rtl="0" eaLnBrk="0" fontAlgn="base" latinLnBrk="1" hangingPunct="0">
              <a:spcBef>
                <a:spcPct val="0"/>
              </a:spcBef>
              <a:spcAft>
                <a:spcPct val="0"/>
              </a:spcAft>
              <a:defRPr sz="4000">
                <a:solidFill>
                  <a:srgbClr val="C1EEFF"/>
                </a:solidFill>
                <a:latin typeface="Consolas" pitchFamily="49" charset="0"/>
                <a:ea typeface="HY중고딕" pitchFamily="18" charset="-127"/>
              </a:defRPr>
            </a:lvl4pPr>
            <a:lvl5pPr algn="l" rtl="0" eaLnBrk="0" fontAlgn="base" latinLnBrk="1" hangingPunct="0">
              <a:spcBef>
                <a:spcPct val="0"/>
              </a:spcBef>
              <a:spcAft>
                <a:spcPct val="0"/>
              </a:spcAft>
              <a:defRPr sz="4000">
                <a:solidFill>
                  <a:srgbClr val="C1EEFF"/>
                </a:solidFill>
                <a:latin typeface="Consolas" pitchFamily="49" charset="0"/>
                <a:ea typeface="HY중고딕" pitchFamily="18" charset="-127"/>
              </a:defRPr>
            </a:lvl5pPr>
            <a:lvl6pPr marL="457200" algn="l" rtl="0" fontAlgn="base" latinLnBrk="1">
              <a:spcBef>
                <a:spcPct val="0"/>
              </a:spcBef>
              <a:spcAft>
                <a:spcPct val="0"/>
              </a:spcAft>
              <a:defRPr sz="4000">
                <a:solidFill>
                  <a:srgbClr val="C1EEFF"/>
                </a:solidFill>
                <a:latin typeface="Consolas" pitchFamily="49" charset="0"/>
                <a:ea typeface="HY중고딕" pitchFamily="18" charset="-127"/>
              </a:defRPr>
            </a:lvl6pPr>
            <a:lvl7pPr marL="914400" algn="l" rtl="0" fontAlgn="base" latinLnBrk="1">
              <a:spcBef>
                <a:spcPct val="0"/>
              </a:spcBef>
              <a:spcAft>
                <a:spcPct val="0"/>
              </a:spcAft>
              <a:defRPr sz="4000">
                <a:solidFill>
                  <a:srgbClr val="C1EEFF"/>
                </a:solidFill>
                <a:latin typeface="Consolas" pitchFamily="49" charset="0"/>
                <a:ea typeface="HY중고딕" pitchFamily="18" charset="-127"/>
              </a:defRPr>
            </a:lvl7pPr>
            <a:lvl8pPr marL="1371600" algn="l" rtl="0" fontAlgn="base" latinLnBrk="1">
              <a:spcBef>
                <a:spcPct val="0"/>
              </a:spcBef>
              <a:spcAft>
                <a:spcPct val="0"/>
              </a:spcAft>
              <a:defRPr sz="4000">
                <a:solidFill>
                  <a:srgbClr val="C1EEFF"/>
                </a:solidFill>
                <a:latin typeface="Consolas" pitchFamily="49" charset="0"/>
                <a:ea typeface="HY중고딕" pitchFamily="18" charset="-127"/>
              </a:defRPr>
            </a:lvl8pPr>
            <a:lvl9pPr marL="1828800" algn="l" rtl="0" fontAlgn="base" latinLnBrk="1">
              <a:spcBef>
                <a:spcPct val="0"/>
              </a:spcBef>
              <a:spcAft>
                <a:spcPct val="0"/>
              </a:spcAft>
              <a:defRPr sz="4000">
                <a:solidFill>
                  <a:srgbClr val="C1EEFF"/>
                </a:solidFill>
                <a:latin typeface="Consolas" pitchFamily="49" charset="0"/>
                <a:ea typeface="HY중고딕" pitchFamily="18" charset="-127"/>
              </a:defRPr>
            </a:lvl9pPr>
            <a:extLst/>
          </a:lstStyle>
          <a:p>
            <a:pPr algn="ctr"/>
            <a:r>
              <a:rPr kumimoji="1" lang="en-US" altLang="ko-KR" sz="3200" b="1" dirty="0" smtClean="0">
                <a:solidFill>
                  <a:schemeClr val="tx2">
                    <a:lumMod val="75000"/>
                  </a:schemeClr>
                </a:solidFill>
              </a:rPr>
              <a:t>Long-Term </a:t>
            </a:r>
            <a:r>
              <a:rPr kumimoji="1" lang="en-US" altLang="ko-KR" sz="3200" b="1" dirty="0">
                <a:solidFill>
                  <a:schemeClr val="tx2">
                    <a:lumMod val="75000"/>
                  </a:schemeClr>
                </a:solidFill>
              </a:rPr>
              <a:t>Survival Free of  CVA</a:t>
            </a:r>
            <a:endParaRPr kumimoji="1" lang="en-US" altLang="ko-KR" sz="3200" b="1" dirty="0">
              <a:solidFill>
                <a:schemeClr val="tx2">
                  <a:lumMod val="75000"/>
                </a:schemeClr>
              </a:solidFill>
              <a:cs typeface="Arial" panose="020B0604020202020204" pitchFamily="34" charset="0"/>
            </a:endParaRPr>
          </a:p>
        </p:txBody>
      </p:sp>
      <p:sp>
        <p:nvSpPr>
          <p:cNvPr id="50" name="직사각형 49"/>
          <p:cNvSpPr/>
          <p:nvPr/>
        </p:nvSpPr>
        <p:spPr>
          <a:xfrm>
            <a:off x="899594" y="188640"/>
            <a:ext cx="7416822" cy="523220"/>
          </a:xfrm>
          <a:prstGeom prst="rect">
            <a:avLst/>
          </a:prstGeom>
        </p:spPr>
        <p:txBody>
          <a:bodyPr wrap="square">
            <a:spAutoFit/>
          </a:bodyPr>
          <a:lstStyle/>
          <a:p>
            <a:r>
              <a:rPr lang="en-US" altLang="ko-KR" sz="2800" b="1" dirty="0">
                <a:solidFill>
                  <a:schemeClr val="tx2">
                    <a:lumMod val="75000"/>
                  </a:schemeClr>
                </a:solidFill>
              </a:rPr>
              <a:t>13. Impact of Catheter Ablation on Stroke Risk</a:t>
            </a:r>
          </a:p>
        </p:txBody>
      </p:sp>
      <p:pic>
        <p:nvPicPr>
          <p:cNvPr id="59" name="그림 58"/>
          <p:cNvPicPr>
            <a:picLocks noChangeAspect="1"/>
          </p:cNvPicPr>
          <p:nvPr/>
        </p:nvPicPr>
        <p:blipFill>
          <a:blip r:embed="rId3"/>
          <a:stretch>
            <a:fillRect/>
          </a:stretch>
        </p:blipFill>
        <p:spPr>
          <a:xfrm>
            <a:off x="107504" y="319283"/>
            <a:ext cx="681425" cy="690591"/>
          </a:xfrm>
          <a:prstGeom prst="rect">
            <a:avLst/>
          </a:prstGeom>
        </p:spPr>
      </p:pic>
    </p:spTree>
    <p:extLst>
      <p:ext uri="{BB962C8B-B14F-4D97-AF65-F5344CB8AC3E}">
        <p14:creationId xmlns:p14="http://schemas.microsoft.com/office/powerpoint/2010/main" val="12069849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p:cNvSpPr/>
          <p:nvPr/>
        </p:nvSpPr>
        <p:spPr>
          <a:xfrm>
            <a:off x="323528" y="-243408"/>
            <a:ext cx="8136904" cy="1200329"/>
          </a:xfrm>
          <a:prstGeom prst="rect">
            <a:avLst/>
          </a:prstGeom>
        </p:spPr>
        <p:txBody>
          <a:bodyPr wrap="square">
            <a:spAutoFit/>
          </a:bodyPr>
          <a:lstStyle/>
          <a:p>
            <a:endParaRPr lang="en-US" altLang="ko-KR" sz="2400" b="1" dirty="0" smtClean="0">
              <a:solidFill>
                <a:schemeClr val="accent4">
                  <a:lumMod val="20000"/>
                  <a:lumOff val="80000"/>
                </a:schemeClr>
              </a:solidFill>
            </a:endParaRPr>
          </a:p>
          <a:p>
            <a:endParaRPr lang="en-US" altLang="ko-KR" sz="2400" b="1" dirty="0" smtClean="0">
              <a:solidFill>
                <a:schemeClr val="accent4">
                  <a:lumMod val="20000"/>
                  <a:lumOff val="80000"/>
                </a:schemeClr>
              </a:solidFill>
            </a:endParaRPr>
          </a:p>
          <a:p>
            <a:r>
              <a:rPr lang="en-US" altLang="ko-KR" sz="2400" b="1" dirty="0" smtClean="0"/>
              <a:t>13</a:t>
            </a:r>
            <a:r>
              <a:rPr lang="en-US" altLang="ko-KR" sz="2400" b="1" dirty="0"/>
              <a:t>. Impact of Catheter Ablation on Stroke Risk</a:t>
            </a:r>
          </a:p>
        </p:txBody>
      </p:sp>
      <p:sp>
        <p:nvSpPr>
          <p:cNvPr id="6" name="직사각형 5"/>
          <p:cNvSpPr/>
          <p:nvPr/>
        </p:nvSpPr>
        <p:spPr>
          <a:xfrm>
            <a:off x="251520" y="975196"/>
            <a:ext cx="8680152" cy="5239896"/>
          </a:xfrm>
          <a:prstGeom prst="rect">
            <a:avLst/>
          </a:prstGeom>
        </p:spPr>
        <p:txBody>
          <a:bodyPr wrap="square">
            <a:spAutoFit/>
          </a:bodyPr>
          <a:lstStyle/>
          <a:p>
            <a:r>
              <a:rPr lang="en-US" altLang="ko-KR" dirty="0">
                <a:ea typeface="Arial" panose="020B0604020202020204" pitchFamily="34" charset="0"/>
              </a:rPr>
              <a:t>To </a:t>
            </a:r>
            <a:r>
              <a:rPr lang="en-US" altLang="ko-KR" dirty="0" smtClean="0">
                <a:ea typeface="Arial" panose="020B0604020202020204" pitchFamily="34" charset="0"/>
              </a:rPr>
              <a:t>date, </a:t>
            </a:r>
            <a:r>
              <a:rPr lang="en-US" altLang="ko-KR" dirty="0">
                <a:ea typeface="Arial" panose="020B0604020202020204" pitchFamily="34" charset="0"/>
              </a:rPr>
              <a:t>there are no RCTs verifying the hypothesis that ablation lowers the long-term incidence of stroke or TIA</a:t>
            </a:r>
            <a:r>
              <a:rPr lang="en-US" altLang="ko-KR" dirty="0" smtClean="0">
                <a:ea typeface="Arial" panose="020B0604020202020204" pitchFamily="34" charset="0"/>
              </a:rPr>
              <a:t>.</a:t>
            </a:r>
          </a:p>
          <a:p>
            <a:endParaRPr lang="en-US" altLang="ko-KR" dirty="0"/>
          </a:p>
          <a:p>
            <a:r>
              <a:rPr lang="en-US" altLang="ko-KR" dirty="0" smtClean="0"/>
              <a:t>1. The </a:t>
            </a:r>
            <a:r>
              <a:rPr lang="en-US" altLang="ko-KR" dirty="0"/>
              <a:t>Intermountain Healthcare D</a:t>
            </a:r>
            <a:r>
              <a:rPr lang="en-US" altLang="ko-KR" dirty="0" smtClean="0"/>
              <a:t>atabase </a:t>
            </a:r>
            <a:r>
              <a:rPr lang="en-US" altLang="ko-KR" dirty="0"/>
              <a:t>in </a:t>
            </a:r>
            <a:r>
              <a:rPr lang="en-US" altLang="ko-KR" dirty="0" smtClean="0"/>
              <a:t>Utah (4,212 ablated patients)</a:t>
            </a:r>
          </a:p>
          <a:p>
            <a:r>
              <a:rPr lang="en-US" altLang="ko-KR" dirty="0" smtClean="0"/>
              <a:t>2. </a:t>
            </a:r>
            <a:r>
              <a:rPr lang="en-US" altLang="ko-KR" dirty="0" err="1" smtClean="0"/>
              <a:t>MarketScan</a:t>
            </a:r>
            <a:r>
              <a:rPr lang="en-US" altLang="ko-KR" dirty="0" smtClean="0"/>
              <a:t> </a:t>
            </a:r>
            <a:r>
              <a:rPr lang="en-US" altLang="ko-KR" dirty="0"/>
              <a:t>Research </a:t>
            </a:r>
            <a:r>
              <a:rPr lang="en-US" altLang="ko-KR" dirty="0" smtClean="0"/>
              <a:t>Database (</a:t>
            </a:r>
            <a:r>
              <a:rPr lang="en-US" altLang="ko-KR" i="1" dirty="0" smtClean="0"/>
              <a:t>n</a:t>
            </a:r>
            <a:r>
              <a:rPr lang="en-US" altLang="ko-KR" dirty="0" smtClean="0"/>
              <a:t> </a:t>
            </a:r>
            <a:r>
              <a:rPr lang="en-US" altLang="ko-KR" dirty="0"/>
              <a:t>= 805 in each </a:t>
            </a:r>
            <a:r>
              <a:rPr lang="en-US" altLang="ko-KR" dirty="0" smtClean="0"/>
              <a:t>group)</a:t>
            </a:r>
          </a:p>
          <a:p>
            <a:r>
              <a:rPr lang="en-US" altLang="ko-KR" dirty="0" smtClean="0"/>
              <a:t>3. Taiwanese </a:t>
            </a:r>
            <a:r>
              <a:rPr lang="en-US" altLang="ko-KR" dirty="0"/>
              <a:t>national health insurance claims database </a:t>
            </a:r>
            <a:r>
              <a:rPr lang="en-US" altLang="ko-KR" dirty="0" smtClean="0"/>
              <a:t>(</a:t>
            </a:r>
            <a:r>
              <a:rPr lang="en-US" altLang="ko-KR" dirty="0"/>
              <a:t>846 ablated </a:t>
            </a:r>
            <a:r>
              <a:rPr lang="en-US" altLang="ko-KR" dirty="0" smtClean="0"/>
              <a:t>patients)</a:t>
            </a:r>
          </a:p>
          <a:p>
            <a:r>
              <a:rPr lang="en-US" altLang="ko-KR" dirty="0" smtClean="0"/>
              <a:t>4. Swedish </a:t>
            </a:r>
            <a:r>
              <a:rPr lang="en-US" altLang="ko-KR" dirty="0"/>
              <a:t>health registries (</a:t>
            </a:r>
            <a:r>
              <a:rPr lang="en-US" altLang="ko-KR" i="1" dirty="0"/>
              <a:t>n</a:t>
            </a:r>
            <a:r>
              <a:rPr lang="en-US" altLang="ko-KR" dirty="0"/>
              <a:t> = 2836 in each </a:t>
            </a:r>
            <a:r>
              <a:rPr lang="en-US" altLang="ko-KR" dirty="0" smtClean="0"/>
              <a:t>group)</a:t>
            </a:r>
          </a:p>
          <a:p>
            <a:endParaRPr lang="en-US" altLang="ko-KR" dirty="0"/>
          </a:p>
          <a:p>
            <a:r>
              <a:rPr lang="en-US" altLang="ko-KR" dirty="0" smtClean="0"/>
              <a:t> Ablation </a:t>
            </a:r>
            <a:r>
              <a:rPr lang="en-US" altLang="ko-KR" dirty="0"/>
              <a:t>was associated with a lower incidence of ischemic stroke than </a:t>
            </a:r>
            <a:r>
              <a:rPr lang="en-US" altLang="ko-KR" dirty="0" smtClean="0"/>
              <a:t>in </a:t>
            </a:r>
            <a:r>
              <a:rPr lang="en-US" altLang="ko-KR" dirty="0" err="1" smtClean="0"/>
              <a:t>nonablated</a:t>
            </a:r>
            <a:r>
              <a:rPr lang="en-US" altLang="ko-KR" dirty="0" smtClean="0"/>
              <a:t> </a:t>
            </a:r>
          </a:p>
          <a:p>
            <a:r>
              <a:rPr lang="en-US" altLang="ko-KR" dirty="0"/>
              <a:t> </a:t>
            </a:r>
            <a:r>
              <a:rPr lang="en-US" altLang="ko-KR" dirty="0" smtClean="0"/>
              <a:t>patients.</a:t>
            </a:r>
            <a:endParaRPr lang="en-US" altLang="ko-KR" dirty="0"/>
          </a:p>
          <a:p>
            <a:r>
              <a:rPr lang="en-US" altLang="ko-KR" dirty="0" smtClean="0"/>
              <a:t> Ablation-treated </a:t>
            </a:r>
            <a:r>
              <a:rPr lang="en-US" altLang="ko-KR" dirty="0"/>
              <a:t>patients without AF recurrence had a lower incidence of ischemic </a:t>
            </a:r>
            <a:endParaRPr lang="en-US" altLang="ko-KR" dirty="0" smtClean="0"/>
          </a:p>
          <a:p>
            <a:r>
              <a:rPr lang="en-US" altLang="ko-KR" dirty="0"/>
              <a:t> </a:t>
            </a:r>
            <a:r>
              <a:rPr lang="en-US" altLang="ko-KR" dirty="0" smtClean="0"/>
              <a:t> strokes </a:t>
            </a:r>
            <a:r>
              <a:rPr lang="en-US" altLang="ko-KR" dirty="0"/>
              <a:t>and TIAs </a:t>
            </a:r>
            <a:r>
              <a:rPr lang="en-US" altLang="ko-KR" dirty="0" smtClean="0"/>
              <a:t>compared </a:t>
            </a:r>
            <a:r>
              <a:rPr lang="en-US" altLang="ko-KR" dirty="0"/>
              <a:t>with patients with AF recurrence or medically </a:t>
            </a:r>
            <a:r>
              <a:rPr lang="en-US" altLang="ko-KR" dirty="0" smtClean="0"/>
              <a:t>treated </a:t>
            </a:r>
            <a:r>
              <a:rPr lang="en-US" altLang="ko-KR" dirty="0"/>
              <a:t>patients</a:t>
            </a:r>
            <a:r>
              <a:rPr lang="en-US" altLang="ko-KR" dirty="0" smtClean="0"/>
              <a:t>. </a:t>
            </a:r>
          </a:p>
          <a:p>
            <a:r>
              <a:rPr lang="en-US" altLang="ko-KR" sz="1050" dirty="0"/>
              <a:t> </a:t>
            </a:r>
            <a:r>
              <a:rPr lang="en-US" altLang="ko-KR" sz="1050" dirty="0" smtClean="0"/>
              <a:t> </a:t>
            </a:r>
          </a:p>
          <a:p>
            <a:r>
              <a:rPr lang="en-US" altLang="ko-KR" dirty="0" smtClean="0"/>
              <a:t>It is recognized that the retrospective nature of these studies makes them prone to bias. </a:t>
            </a:r>
            <a:endParaRPr lang="ko-KR" altLang="ko-KR" dirty="0" smtClean="0"/>
          </a:p>
          <a:p>
            <a:endParaRPr lang="en-US" altLang="ko-KR" dirty="0" smtClean="0"/>
          </a:p>
          <a:p>
            <a:r>
              <a:rPr lang="en-US" altLang="ko-KR" dirty="0" smtClean="0"/>
              <a:t>Therefore</a:t>
            </a:r>
            <a:r>
              <a:rPr lang="en-US" altLang="ko-KR" dirty="0"/>
              <a:t>, the above findings cannot be viewed as definitive and do not provide sufficient evidence that ablation reduces stroke risk. Instead, they reinforce the hypothesis behind studies </a:t>
            </a:r>
            <a:r>
              <a:rPr lang="en-US" altLang="ko-KR" dirty="0" smtClean="0"/>
              <a:t>such as </a:t>
            </a:r>
            <a:r>
              <a:rPr lang="en-US" altLang="ko-KR" dirty="0"/>
              <a:t>the </a:t>
            </a:r>
            <a:r>
              <a:rPr lang="en-US" altLang="ko-KR" dirty="0" smtClean="0"/>
              <a:t>CABANA </a:t>
            </a:r>
            <a:r>
              <a:rPr lang="en-US" altLang="ko-KR" dirty="0"/>
              <a:t>trial or the </a:t>
            </a:r>
            <a:r>
              <a:rPr lang="en-US" altLang="ko-KR" dirty="0" smtClean="0"/>
              <a:t>EAST </a:t>
            </a:r>
            <a:r>
              <a:rPr lang="en-US" altLang="ko-KR" dirty="0"/>
              <a:t>trial, which will provide more definitive evidence. </a:t>
            </a:r>
            <a:endParaRPr lang="ko-KR" altLang="en-US" dirty="0"/>
          </a:p>
        </p:txBody>
      </p:sp>
      <p:pic>
        <p:nvPicPr>
          <p:cNvPr id="7" name="그림 6"/>
          <p:cNvPicPr>
            <a:picLocks noChangeAspect="1"/>
          </p:cNvPicPr>
          <p:nvPr/>
        </p:nvPicPr>
        <p:blipFill>
          <a:blip r:embed="rId2"/>
          <a:stretch>
            <a:fillRect/>
          </a:stretch>
        </p:blipFill>
        <p:spPr>
          <a:xfrm>
            <a:off x="107504" y="246103"/>
            <a:ext cx="681425" cy="690591"/>
          </a:xfrm>
          <a:prstGeom prst="rect">
            <a:avLst/>
          </a:prstGeom>
        </p:spPr>
      </p:pic>
    </p:spTree>
    <p:extLst>
      <p:ext uri="{BB962C8B-B14F-4D97-AF65-F5344CB8AC3E}">
        <p14:creationId xmlns:p14="http://schemas.microsoft.com/office/powerpoint/2010/main" val="311962330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직사각형 2"/>
          <p:cNvSpPr/>
          <p:nvPr/>
        </p:nvSpPr>
        <p:spPr>
          <a:xfrm>
            <a:off x="107504" y="225211"/>
            <a:ext cx="8928992" cy="9756517"/>
          </a:xfrm>
          <a:prstGeom prst="rect">
            <a:avLst/>
          </a:prstGeom>
        </p:spPr>
        <p:txBody>
          <a:bodyPr wrap="square">
            <a:spAutoFit/>
          </a:bodyPr>
          <a:lstStyle/>
          <a:p>
            <a:r>
              <a:rPr lang="en-US" altLang="ko-KR" sz="2000" dirty="0" smtClean="0">
                <a:ea typeface="Arial" panose="020B0604020202020204" pitchFamily="34" charset="0"/>
              </a:rPr>
              <a:t>OUTCOMES </a:t>
            </a:r>
            <a:r>
              <a:rPr lang="en-US" altLang="ko-KR" sz="2000" dirty="0">
                <a:ea typeface="Arial" panose="020B0604020202020204" pitchFamily="34" charset="0"/>
              </a:rPr>
              <a:t>AND </a:t>
            </a:r>
            <a:r>
              <a:rPr lang="en-US" altLang="ko-KR" sz="2000" dirty="0" smtClean="0">
                <a:ea typeface="Arial" panose="020B0604020202020204" pitchFamily="34" charset="0"/>
              </a:rPr>
              <a:t>EFFICACY</a:t>
            </a:r>
          </a:p>
          <a:p>
            <a:r>
              <a:rPr lang="en-US" altLang="ko-KR" sz="1600" b="1" dirty="0" smtClean="0"/>
              <a:t>Overview/ Published Literature Review: Clinical Trials Performed for FDA Approval</a:t>
            </a:r>
          </a:p>
          <a:p>
            <a:endParaRPr lang="en-US" altLang="ko-KR" sz="1600" b="1" dirty="0" smtClean="0"/>
          </a:p>
          <a:p>
            <a:r>
              <a:rPr lang="en-US" altLang="ko-KR" sz="1600" b="1" dirty="0" smtClean="0"/>
              <a:t>1. AF </a:t>
            </a:r>
            <a:r>
              <a:rPr lang="en-US" altLang="ko-KR" sz="1600" b="1" dirty="0"/>
              <a:t>Ablation </a:t>
            </a:r>
            <a:r>
              <a:rPr lang="en-US" altLang="ko-KR" sz="1600" b="1" dirty="0" smtClean="0"/>
              <a:t>as Second-Line </a:t>
            </a:r>
            <a:r>
              <a:rPr lang="en-US" altLang="ko-KR" sz="1600" b="1" dirty="0"/>
              <a:t>Rhythm Control Therapy</a:t>
            </a:r>
            <a:endParaRPr lang="ko-KR" altLang="ko-KR" sz="1600" dirty="0"/>
          </a:p>
          <a:p>
            <a:r>
              <a:rPr lang="en-US" altLang="ko-KR" sz="1600" b="1" dirty="0" smtClean="0"/>
              <a:t>2. Outcomes </a:t>
            </a:r>
            <a:r>
              <a:rPr lang="en-US" altLang="ko-KR" sz="1600" b="1" dirty="0"/>
              <a:t>and Efficacy of Catheter Ablation of AF as First-Line </a:t>
            </a:r>
            <a:r>
              <a:rPr lang="en-US" altLang="ko-KR" sz="1600" b="1" dirty="0" smtClean="0"/>
              <a:t>Rhythm Control Therapy</a:t>
            </a:r>
          </a:p>
          <a:p>
            <a:r>
              <a:rPr lang="en-US" altLang="ko-KR" sz="1600" b="1" dirty="0" smtClean="0"/>
              <a:t>Published </a:t>
            </a:r>
            <a:r>
              <a:rPr lang="en-US" altLang="ko-KR" sz="1600" b="1" dirty="0"/>
              <a:t>Literature Review: Survey </a:t>
            </a:r>
            <a:r>
              <a:rPr lang="en-US" altLang="ko-KR" sz="1600" b="1" dirty="0" smtClean="0"/>
              <a:t>Results</a:t>
            </a:r>
          </a:p>
          <a:p>
            <a:endParaRPr lang="en-US" altLang="ko-KR" sz="1600" b="1" dirty="0"/>
          </a:p>
          <a:p>
            <a:r>
              <a:rPr lang="en-US" altLang="ko-KR" sz="1600" b="1" dirty="0"/>
              <a:t>OUTCOMES OF AF ABLATION IN POPULATIONS NOT WELL REPRESENTED IN CLINICAL </a:t>
            </a:r>
            <a:r>
              <a:rPr lang="en-US" altLang="ko-KR" sz="1600" b="1" dirty="0" smtClean="0"/>
              <a:t>TRIALS</a:t>
            </a:r>
          </a:p>
          <a:p>
            <a:r>
              <a:rPr lang="en-US" altLang="ko-KR" sz="1600" b="1" dirty="0" smtClean="0"/>
              <a:t>1.  Outcomes </a:t>
            </a:r>
            <a:r>
              <a:rPr lang="en-US" altLang="ko-KR" sz="1600" b="1" dirty="0"/>
              <a:t>of Catheter Ablation of Persistent and Long-Standing Persistent AF</a:t>
            </a:r>
            <a:endParaRPr lang="ko-KR" altLang="ko-KR" sz="1600" dirty="0"/>
          </a:p>
          <a:p>
            <a:r>
              <a:rPr lang="en-US" altLang="ko-KR" sz="1600" b="1" dirty="0" smtClean="0"/>
              <a:t>2.  Outcomes </a:t>
            </a:r>
            <a:r>
              <a:rPr lang="en-US" altLang="ko-KR" sz="1600" b="1" dirty="0"/>
              <a:t>of AF Ablation in Elderly Patients</a:t>
            </a:r>
            <a:endParaRPr lang="ko-KR" altLang="ko-KR" sz="1600" dirty="0"/>
          </a:p>
          <a:p>
            <a:r>
              <a:rPr lang="en-US" altLang="ko-KR" sz="1600" b="1" dirty="0" smtClean="0"/>
              <a:t>3.  Outcomes </a:t>
            </a:r>
            <a:r>
              <a:rPr lang="en-US" altLang="ko-KR" sz="1600" b="1" dirty="0"/>
              <a:t>of AF Ablation in Patients with Congestive Heart Failure and </a:t>
            </a:r>
            <a:r>
              <a:rPr lang="en-US" altLang="ko-KR" sz="1600" b="1" dirty="0" smtClean="0"/>
              <a:t>the</a:t>
            </a:r>
          </a:p>
          <a:p>
            <a:r>
              <a:rPr lang="en-US" altLang="ko-KR" sz="1600" b="1" dirty="0"/>
              <a:t> </a:t>
            </a:r>
            <a:r>
              <a:rPr lang="en-US" altLang="ko-KR" sz="1600" b="1" dirty="0" smtClean="0"/>
              <a:t>     Impact </a:t>
            </a:r>
            <a:r>
              <a:rPr lang="en-US" altLang="ko-KR" sz="1600" b="1" dirty="0"/>
              <a:t>of Ablation on Left Ventricular </a:t>
            </a:r>
            <a:r>
              <a:rPr lang="en-US" altLang="ko-KR" sz="1600" b="1" dirty="0" smtClean="0"/>
              <a:t>Function</a:t>
            </a:r>
          </a:p>
          <a:p>
            <a:r>
              <a:rPr lang="en-US" altLang="ko-KR" sz="1600" b="1" dirty="0" smtClean="0"/>
              <a:t>4.  Outcomes </a:t>
            </a:r>
            <a:r>
              <a:rPr lang="en-US" altLang="ko-KR" sz="1600" b="1" dirty="0"/>
              <a:t>of AF Ablation in Patients with Hypertrophic </a:t>
            </a:r>
            <a:r>
              <a:rPr lang="en-US" altLang="ko-KR" sz="1600" b="1" dirty="0" smtClean="0"/>
              <a:t>Cardiomyopathy</a:t>
            </a:r>
          </a:p>
          <a:p>
            <a:r>
              <a:rPr lang="en-US" altLang="ko-KR" sz="1600" b="1" dirty="0" smtClean="0"/>
              <a:t>5.  Outcomes </a:t>
            </a:r>
            <a:r>
              <a:rPr lang="en-US" altLang="ko-KR" sz="1600" b="1" dirty="0"/>
              <a:t>of AF Ablation in Young </a:t>
            </a:r>
            <a:r>
              <a:rPr lang="en-US" altLang="ko-KR" sz="1600" b="1" dirty="0" smtClean="0"/>
              <a:t>Patients</a:t>
            </a:r>
          </a:p>
          <a:p>
            <a:r>
              <a:rPr lang="en-US" altLang="ko-KR" sz="1600" b="1" dirty="0" smtClean="0"/>
              <a:t>6.  Outcomes </a:t>
            </a:r>
            <a:r>
              <a:rPr lang="en-US" altLang="ko-KR" sz="1600" b="1" dirty="0"/>
              <a:t>of AF Ablation in </a:t>
            </a:r>
            <a:r>
              <a:rPr lang="en-US" altLang="ko-KR" sz="1600" b="1" dirty="0" smtClean="0"/>
              <a:t>Women</a:t>
            </a:r>
          </a:p>
          <a:p>
            <a:r>
              <a:rPr lang="en-US" altLang="ko-KR" sz="1600" b="1" dirty="0" smtClean="0"/>
              <a:t>7.  Outcomes </a:t>
            </a:r>
            <a:r>
              <a:rPr lang="en-US" altLang="ko-KR" sz="1600" b="1" dirty="0"/>
              <a:t>of Cryoballoon Ablation</a:t>
            </a:r>
            <a:endParaRPr lang="ko-KR" altLang="ko-KR" sz="1600" dirty="0"/>
          </a:p>
          <a:p>
            <a:r>
              <a:rPr lang="en-US" altLang="ko-KR" sz="1600" b="1" dirty="0" smtClean="0"/>
              <a:t>8.  Outcome </a:t>
            </a:r>
            <a:r>
              <a:rPr lang="en-US" altLang="ko-KR" sz="1600" b="1" dirty="0"/>
              <a:t>of Rotational Activity Ablation for </a:t>
            </a:r>
            <a:r>
              <a:rPr lang="en-US" altLang="ko-KR" sz="1600" b="1" dirty="0" smtClean="0"/>
              <a:t>AF</a:t>
            </a:r>
          </a:p>
          <a:p>
            <a:r>
              <a:rPr lang="en-US" altLang="ko-KR" sz="1600" b="1" dirty="0" smtClean="0"/>
              <a:t>9.  Outcomes </a:t>
            </a:r>
            <a:r>
              <a:rPr lang="en-US" altLang="ko-KR" sz="1600" b="1" dirty="0"/>
              <a:t>of Laser Balloon </a:t>
            </a:r>
            <a:r>
              <a:rPr lang="en-US" altLang="ko-KR" sz="1600" b="1" dirty="0" smtClean="0"/>
              <a:t>Ablation</a:t>
            </a:r>
          </a:p>
          <a:p>
            <a:r>
              <a:rPr lang="en-US" altLang="ko-KR" sz="1600" b="1" dirty="0" smtClean="0"/>
              <a:t>10. Long-Term </a:t>
            </a:r>
            <a:r>
              <a:rPr lang="en-US" altLang="ko-KR" sz="1600" b="1" dirty="0"/>
              <a:t>Ablation </a:t>
            </a:r>
            <a:r>
              <a:rPr lang="en-US" altLang="ko-KR" sz="1600" b="1" dirty="0" smtClean="0"/>
              <a:t>Efficacy</a:t>
            </a:r>
          </a:p>
          <a:p>
            <a:r>
              <a:rPr lang="en-US" altLang="ko-KR" sz="1600" b="1" dirty="0" smtClean="0"/>
              <a:t>11. Impact </a:t>
            </a:r>
            <a:r>
              <a:rPr lang="en-US" altLang="ko-KR" sz="1600" b="1" dirty="0"/>
              <a:t>of Catheter Ablation of AF on </a:t>
            </a:r>
            <a:r>
              <a:rPr lang="en-US" altLang="ko-KR" sz="1600" b="1" dirty="0" smtClean="0"/>
              <a:t>QOL</a:t>
            </a:r>
          </a:p>
          <a:p>
            <a:r>
              <a:rPr lang="en-US" altLang="ko-KR" sz="1600" b="1" dirty="0" smtClean="0"/>
              <a:t>12.</a:t>
            </a:r>
            <a:r>
              <a:rPr lang="en-US" altLang="ko-KR" sz="1600" b="1" dirty="0"/>
              <a:t> Impact of Catheter Ablation of AF on LA Size and </a:t>
            </a:r>
            <a:r>
              <a:rPr lang="en-US" altLang="ko-KR" sz="1600" b="1" dirty="0" smtClean="0"/>
              <a:t>Function</a:t>
            </a:r>
          </a:p>
          <a:p>
            <a:r>
              <a:rPr lang="en-US" altLang="ko-KR" sz="1600" b="1" dirty="0" smtClean="0"/>
              <a:t>13.</a:t>
            </a:r>
            <a:r>
              <a:rPr lang="en-US" altLang="ko-KR" sz="1600" b="1" dirty="0"/>
              <a:t> Impact of Catheter Ablation on Stroke </a:t>
            </a:r>
            <a:r>
              <a:rPr lang="en-US" altLang="ko-KR" sz="1600" b="1" dirty="0" smtClean="0"/>
              <a:t>Risk</a:t>
            </a:r>
          </a:p>
          <a:p>
            <a:endParaRPr lang="en-US" altLang="ko-KR" sz="1600" b="1" dirty="0"/>
          </a:p>
          <a:p>
            <a:r>
              <a:rPr lang="en-US" altLang="ko-KR" sz="2000" b="1" dirty="0"/>
              <a:t>Predictors of Success Following AF </a:t>
            </a:r>
            <a:r>
              <a:rPr lang="en-US" altLang="ko-KR" sz="2000" b="1" dirty="0" smtClean="0"/>
              <a:t>Ablation</a:t>
            </a:r>
          </a:p>
          <a:p>
            <a:r>
              <a:rPr lang="en-US" altLang="ko-KR" sz="2000" b="1" dirty="0" smtClean="0"/>
              <a:t>Cost-Effectiveness </a:t>
            </a:r>
            <a:r>
              <a:rPr lang="en-US" altLang="ko-KR" sz="2000" b="1" dirty="0"/>
              <a:t>of AF Ablation</a:t>
            </a:r>
            <a:endParaRPr lang="ko-KR" altLang="ko-KR" sz="2000" dirty="0"/>
          </a:p>
          <a:p>
            <a:endParaRPr lang="ko-KR" altLang="ko-KR" sz="2000" dirty="0"/>
          </a:p>
          <a:p>
            <a:endParaRPr lang="ko-KR" altLang="ko-KR" sz="1600" dirty="0"/>
          </a:p>
          <a:p>
            <a:endParaRPr lang="ko-KR" altLang="ko-KR" sz="1600" dirty="0"/>
          </a:p>
          <a:p>
            <a:endParaRPr lang="ko-KR" altLang="ko-KR" sz="1600" dirty="0"/>
          </a:p>
          <a:p>
            <a:endParaRPr lang="ko-KR" altLang="ko-KR" sz="1600" dirty="0"/>
          </a:p>
          <a:p>
            <a:endParaRPr lang="ko-KR" altLang="ko-KR" sz="1600" dirty="0"/>
          </a:p>
          <a:p>
            <a:endParaRPr lang="ko-KR" altLang="ko-KR" sz="1600" dirty="0"/>
          </a:p>
          <a:p>
            <a:endParaRPr lang="ko-KR" altLang="ko-KR" sz="1600" dirty="0"/>
          </a:p>
          <a:p>
            <a:endParaRPr lang="ko-KR" altLang="ko-KR" sz="1600" dirty="0"/>
          </a:p>
          <a:p>
            <a:endParaRPr lang="ko-KR" altLang="ko-KR" sz="1600" dirty="0"/>
          </a:p>
          <a:p>
            <a:endParaRPr lang="ko-KR" altLang="ko-KR" sz="1600" dirty="0"/>
          </a:p>
          <a:p>
            <a:endParaRPr lang="ko-KR" altLang="ko-KR" sz="1600" dirty="0"/>
          </a:p>
          <a:p>
            <a:endParaRPr lang="ko-KR" altLang="en-US" sz="1600" dirty="0">
              <a:solidFill>
                <a:srgbClr val="00FFFF"/>
              </a:solidFill>
            </a:endParaRPr>
          </a:p>
        </p:txBody>
      </p:sp>
    </p:spTree>
    <p:extLst>
      <p:ext uri="{BB962C8B-B14F-4D97-AF65-F5344CB8AC3E}">
        <p14:creationId xmlns:p14="http://schemas.microsoft.com/office/powerpoint/2010/main" val="2253226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mph" presetSubtype="0" fill="hold" nodeType="withEffect">
                                  <p:stCondLst>
                                    <p:cond delay="0"/>
                                  </p:stCondLst>
                                  <p:iterate type="lt">
                                    <p:tmPct val="4000"/>
                                  </p:iterate>
                                  <p:childTnLst>
                                    <p:set>
                                      <p:cBhvr override="childStyle">
                                        <p:cTn id="6" dur="500" fill="hold"/>
                                        <p:tgtEl>
                                          <p:spTgt spid="3">
                                            <p:txEl>
                                              <p:pRg st="3" end="3"/>
                                            </p:txEl>
                                          </p:spTgt>
                                        </p:tgtEl>
                                        <p:attrNameLst>
                                          <p:attrName>style.color</p:attrName>
                                        </p:attrNameLst>
                                      </p:cBhvr>
                                      <p:to>
                                        <p:clrVal>
                                          <a:srgbClr val="007DEA"/>
                                        </p:clrVal>
                                      </p:to>
                                    </p:set>
                                    <p:set>
                                      <p:cBhvr>
                                        <p:cTn id="7" dur="500" fill="hold"/>
                                        <p:tgtEl>
                                          <p:spTgt spid="3">
                                            <p:txEl>
                                              <p:pRg st="3" end="3"/>
                                            </p:txEl>
                                          </p:spTgt>
                                        </p:tgtEl>
                                        <p:attrNameLst>
                                          <p:attrName>fillcolor</p:attrName>
                                        </p:attrNameLst>
                                      </p:cBhvr>
                                      <p:to>
                                        <p:clrVal>
                                          <a:srgbClr val="007DEA"/>
                                        </p:clrVal>
                                      </p:to>
                                    </p:set>
                                    <p:set>
                                      <p:cBhvr>
                                        <p:cTn id="8" dur="500" fill="hold"/>
                                        <p:tgtEl>
                                          <p:spTgt spid="3">
                                            <p:txEl>
                                              <p:pRg st="3" end="3"/>
                                            </p:txEl>
                                          </p:spTgt>
                                        </p:tgtEl>
                                        <p:attrNameLst>
                                          <p:attrName>fill.type</p:attrName>
                                        </p:attrNameLst>
                                      </p:cBhvr>
                                      <p:to>
                                        <p:strVal val="solid"/>
                                      </p:to>
                                    </p:set>
                                  </p:childTnLst>
                                </p:cTn>
                              </p:par>
                              <p:par>
                                <p:cTn id="9" presetID="16" presetClass="emph" presetSubtype="0" fill="hold" nodeType="withEffect">
                                  <p:stCondLst>
                                    <p:cond delay="0"/>
                                  </p:stCondLst>
                                  <p:iterate type="lt">
                                    <p:tmPct val="4000"/>
                                  </p:iterate>
                                  <p:childTnLst>
                                    <p:set>
                                      <p:cBhvr override="childStyle">
                                        <p:cTn id="10" dur="500" fill="hold"/>
                                        <p:tgtEl>
                                          <p:spTgt spid="3">
                                            <p:txEl>
                                              <p:pRg st="4" end="4"/>
                                            </p:txEl>
                                          </p:spTgt>
                                        </p:tgtEl>
                                        <p:attrNameLst>
                                          <p:attrName>style.color</p:attrName>
                                        </p:attrNameLst>
                                      </p:cBhvr>
                                      <p:to>
                                        <p:clrVal>
                                          <a:srgbClr val="007DEA"/>
                                        </p:clrVal>
                                      </p:to>
                                    </p:set>
                                    <p:set>
                                      <p:cBhvr>
                                        <p:cTn id="11" dur="500" fill="hold"/>
                                        <p:tgtEl>
                                          <p:spTgt spid="3">
                                            <p:txEl>
                                              <p:pRg st="4" end="4"/>
                                            </p:txEl>
                                          </p:spTgt>
                                        </p:tgtEl>
                                        <p:attrNameLst>
                                          <p:attrName>fillcolor</p:attrName>
                                        </p:attrNameLst>
                                      </p:cBhvr>
                                      <p:to>
                                        <p:clrVal>
                                          <a:srgbClr val="007DEA"/>
                                        </p:clrVal>
                                      </p:to>
                                    </p:set>
                                    <p:set>
                                      <p:cBhvr>
                                        <p:cTn id="12" dur="500" fill="hold"/>
                                        <p:tgtEl>
                                          <p:spTgt spid="3">
                                            <p:txEl>
                                              <p:pRg st="4" end="4"/>
                                            </p:txEl>
                                          </p:spTgt>
                                        </p:tgtEl>
                                        <p:attrNameLst>
                                          <p:attrName>fill.type</p:attrName>
                                        </p:attrNameLst>
                                      </p:cBhvr>
                                      <p:to>
                                        <p:strVal val="solid"/>
                                      </p:to>
                                    </p:set>
                                  </p:childTnLst>
                                </p:cTn>
                              </p:par>
                              <p:par>
                                <p:cTn id="13" presetID="16" presetClass="emph" presetSubtype="0" fill="hold" nodeType="withEffect">
                                  <p:stCondLst>
                                    <p:cond delay="0"/>
                                  </p:stCondLst>
                                  <p:iterate type="lt">
                                    <p:tmPct val="4000"/>
                                  </p:iterate>
                                  <p:childTnLst>
                                    <p:set>
                                      <p:cBhvr override="childStyle">
                                        <p:cTn id="14" dur="500" fill="hold"/>
                                        <p:tgtEl>
                                          <p:spTgt spid="3">
                                            <p:txEl>
                                              <p:pRg st="5" end="5"/>
                                            </p:txEl>
                                          </p:spTgt>
                                        </p:tgtEl>
                                        <p:attrNameLst>
                                          <p:attrName>style.color</p:attrName>
                                        </p:attrNameLst>
                                      </p:cBhvr>
                                      <p:to>
                                        <p:clrVal>
                                          <a:srgbClr val="007DEA"/>
                                        </p:clrVal>
                                      </p:to>
                                    </p:set>
                                    <p:set>
                                      <p:cBhvr>
                                        <p:cTn id="15" dur="500" fill="hold"/>
                                        <p:tgtEl>
                                          <p:spTgt spid="3">
                                            <p:txEl>
                                              <p:pRg st="5" end="5"/>
                                            </p:txEl>
                                          </p:spTgt>
                                        </p:tgtEl>
                                        <p:attrNameLst>
                                          <p:attrName>fillcolor</p:attrName>
                                        </p:attrNameLst>
                                      </p:cBhvr>
                                      <p:to>
                                        <p:clrVal>
                                          <a:srgbClr val="007DEA"/>
                                        </p:clrVal>
                                      </p:to>
                                    </p:set>
                                    <p:set>
                                      <p:cBhvr>
                                        <p:cTn id="16" dur="500" fill="hold"/>
                                        <p:tgtEl>
                                          <p:spTgt spid="3">
                                            <p:txEl>
                                              <p:pRg st="5" end="5"/>
                                            </p:txEl>
                                          </p:spTgt>
                                        </p:tgtEl>
                                        <p:attrNameLst>
                                          <p:attrName>fill.type</p:attrName>
                                        </p:attrNameLst>
                                      </p:cBhvr>
                                      <p:to>
                                        <p:strVal val="solid"/>
                                      </p:to>
                                    </p:set>
                                  </p:childTnLst>
                                </p:cTn>
                              </p:par>
                              <p:par>
                                <p:cTn id="17" presetID="16" presetClass="emph" presetSubtype="0" fill="hold" nodeType="withEffect">
                                  <p:stCondLst>
                                    <p:cond delay="0"/>
                                  </p:stCondLst>
                                  <p:iterate type="lt">
                                    <p:tmPct val="4000"/>
                                  </p:iterate>
                                  <p:childTnLst>
                                    <p:set>
                                      <p:cBhvr override="childStyle">
                                        <p:cTn id="18" dur="500" fill="hold"/>
                                        <p:tgtEl>
                                          <p:spTgt spid="3">
                                            <p:txEl>
                                              <p:pRg st="7" end="7"/>
                                            </p:txEl>
                                          </p:spTgt>
                                        </p:tgtEl>
                                        <p:attrNameLst>
                                          <p:attrName>style.color</p:attrName>
                                        </p:attrNameLst>
                                      </p:cBhvr>
                                      <p:to>
                                        <p:clrVal>
                                          <a:srgbClr val="007DEA"/>
                                        </p:clrVal>
                                      </p:to>
                                    </p:set>
                                    <p:set>
                                      <p:cBhvr>
                                        <p:cTn id="19" dur="500" fill="hold"/>
                                        <p:tgtEl>
                                          <p:spTgt spid="3">
                                            <p:txEl>
                                              <p:pRg st="7" end="7"/>
                                            </p:txEl>
                                          </p:spTgt>
                                        </p:tgtEl>
                                        <p:attrNameLst>
                                          <p:attrName>fillcolor</p:attrName>
                                        </p:attrNameLst>
                                      </p:cBhvr>
                                      <p:to>
                                        <p:clrVal>
                                          <a:srgbClr val="007DEA"/>
                                        </p:clrVal>
                                      </p:to>
                                    </p:set>
                                    <p:set>
                                      <p:cBhvr>
                                        <p:cTn id="20" dur="500" fill="hold"/>
                                        <p:tgtEl>
                                          <p:spTgt spid="3">
                                            <p:txEl>
                                              <p:pRg st="7" end="7"/>
                                            </p:txEl>
                                          </p:spTgt>
                                        </p:tgtEl>
                                        <p:attrNameLst>
                                          <p:attrName>fill.type</p:attrName>
                                        </p:attrNameLst>
                                      </p:cBhvr>
                                      <p:to>
                                        <p:strVal val="solid"/>
                                      </p:to>
                                    </p:set>
                                  </p:childTnLst>
                                </p:cTn>
                              </p:par>
                              <p:par>
                                <p:cTn id="21" presetID="16" presetClass="emph" presetSubtype="0" fill="hold" nodeType="withEffect">
                                  <p:stCondLst>
                                    <p:cond delay="0"/>
                                  </p:stCondLst>
                                  <p:iterate type="lt">
                                    <p:tmPct val="4000"/>
                                  </p:iterate>
                                  <p:childTnLst>
                                    <p:set>
                                      <p:cBhvr override="childStyle">
                                        <p:cTn id="22" dur="500" fill="hold"/>
                                        <p:tgtEl>
                                          <p:spTgt spid="3">
                                            <p:txEl>
                                              <p:pRg st="8" end="8"/>
                                            </p:txEl>
                                          </p:spTgt>
                                        </p:tgtEl>
                                        <p:attrNameLst>
                                          <p:attrName>style.color</p:attrName>
                                        </p:attrNameLst>
                                      </p:cBhvr>
                                      <p:to>
                                        <p:clrVal>
                                          <a:srgbClr val="007DEA"/>
                                        </p:clrVal>
                                      </p:to>
                                    </p:set>
                                    <p:set>
                                      <p:cBhvr>
                                        <p:cTn id="23" dur="500" fill="hold"/>
                                        <p:tgtEl>
                                          <p:spTgt spid="3">
                                            <p:txEl>
                                              <p:pRg st="8" end="8"/>
                                            </p:txEl>
                                          </p:spTgt>
                                        </p:tgtEl>
                                        <p:attrNameLst>
                                          <p:attrName>fillcolor</p:attrName>
                                        </p:attrNameLst>
                                      </p:cBhvr>
                                      <p:to>
                                        <p:clrVal>
                                          <a:srgbClr val="007DEA"/>
                                        </p:clrVal>
                                      </p:to>
                                    </p:set>
                                    <p:set>
                                      <p:cBhvr>
                                        <p:cTn id="24" dur="500" fill="hold"/>
                                        <p:tgtEl>
                                          <p:spTgt spid="3">
                                            <p:txEl>
                                              <p:pRg st="8" end="8"/>
                                            </p:txEl>
                                          </p:spTgt>
                                        </p:tgtEl>
                                        <p:attrNameLst>
                                          <p:attrName>fill.type</p:attrName>
                                        </p:attrNameLst>
                                      </p:cBhvr>
                                      <p:to>
                                        <p:strVal val="solid"/>
                                      </p:to>
                                    </p:set>
                                  </p:childTnLst>
                                </p:cTn>
                              </p:par>
                              <p:par>
                                <p:cTn id="25" presetID="16" presetClass="emph" presetSubtype="0" fill="hold" nodeType="withEffect">
                                  <p:stCondLst>
                                    <p:cond delay="0"/>
                                  </p:stCondLst>
                                  <p:iterate type="lt">
                                    <p:tmPct val="4000"/>
                                  </p:iterate>
                                  <p:childTnLst>
                                    <p:set>
                                      <p:cBhvr override="childStyle">
                                        <p:cTn id="26" dur="500" fill="hold"/>
                                        <p:tgtEl>
                                          <p:spTgt spid="3">
                                            <p:txEl>
                                              <p:pRg st="9" end="9"/>
                                            </p:txEl>
                                          </p:spTgt>
                                        </p:tgtEl>
                                        <p:attrNameLst>
                                          <p:attrName>style.color</p:attrName>
                                        </p:attrNameLst>
                                      </p:cBhvr>
                                      <p:to>
                                        <p:clrVal>
                                          <a:srgbClr val="007DEA"/>
                                        </p:clrVal>
                                      </p:to>
                                    </p:set>
                                    <p:set>
                                      <p:cBhvr>
                                        <p:cTn id="27" dur="500" fill="hold"/>
                                        <p:tgtEl>
                                          <p:spTgt spid="3">
                                            <p:txEl>
                                              <p:pRg st="9" end="9"/>
                                            </p:txEl>
                                          </p:spTgt>
                                        </p:tgtEl>
                                        <p:attrNameLst>
                                          <p:attrName>fillcolor</p:attrName>
                                        </p:attrNameLst>
                                      </p:cBhvr>
                                      <p:to>
                                        <p:clrVal>
                                          <a:srgbClr val="007DEA"/>
                                        </p:clrVal>
                                      </p:to>
                                    </p:set>
                                    <p:set>
                                      <p:cBhvr>
                                        <p:cTn id="28" dur="500" fill="hold"/>
                                        <p:tgtEl>
                                          <p:spTgt spid="3">
                                            <p:txEl>
                                              <p:pRg st="9" end="9"/>
                                            </p:txEl>
                                          </p:spTgt>
                                        </p:tgtEl>
                                        <p:attrNameLst>
                                          <p:attrName>fill.type</p:attrName>
                                        </p:attrNameLst>
                                      </p:cBhvr>
                                      <p:to>
                                        <p:strVal val="solid"/>
                                      </p:to>
                                    </p:set>
                                  </p:childTnLst>
                                </p:cTn>
                              </p:par>
                              <p:par>
                                <p:cTn id="29" presetID="16" presetClass="emph" presetSubtype="0" fill="hold" nodeType="withEffect">
                                  <p:stCondLst>
                                    <p:cond delay="0"/>
                                  </p:stCondLst>
                                  <p:iterate type="lt">
                                    <p:tmPct val="4000"/>
                                  </p:iterate>
                                  <p:childTnLst>
                                    <p:set>
                                      <p:cBhvr override="childStyle">
                                        <p:cTn id="30" dur="500" fill="hold"/>
                                        <p:tgtEl>
                                          <p:spTgt spid="3">
                                            <p:txEl>
                                              <p:pRg st="10" end="10"/>
                                            </p:txEl>
                                          </p:spTgt>
                                        </p:tgtEl>
                                        <p:attrNameLst>
                                          <p:attrName>style.color</p:attrName>
                                        </p:attrNameLst>
                                      </p:cBhvr>
                                      <p:to>
                                        <p:clrVal>
                                          <a:srgbClr val="007DEA"/>
                                        </p:clrVal>
                                      </p:to>
                                    </p:set>
                                    <p:set>
                                      <p:cBhvr>
                                        <p:cTn id="31" dur="500" fill="hold"/>
                                        <p:tgtEl>
                                          <p:spTgt spid="3">
                                            <p:txEl>
                                              <p:pRg st="10" end="10"/>
                                            </p:txEl>
                                          </p:spTgt>
                                        </p:tgtEl>
                                        <p:attrNameLst>
                                          <p:attrName>fillcolor</p:attrName>
                                        </p:attrNameLst>
                                      </p:cBhvr>
                                      <p:to>
                                        <p:clrVal>
                                          <a:srgbClr val="007DEA"/>
                                        </p:clrVal>
                                      </p:to>
                                    </p:set>
                                    <p:set>
                                      <p:cBhvr>
                                        <p:cTn id="32" dur="500" fill="hold"/>
                                        <p:tgtEl>
                                          <p:spTgt spid="3">
                                            <p:txEl>
                                              <p:pRg st="10" end="10"/>
                                            </p:txEl>
                                          </p:spTgt>
                                        </p:tgtEl>
                                        <p:attrNameLst>
                                          <p:attrName>fill.type</p:attrName>
                                        </p:attrNameLst>
                                      </p:cBhvr>
                                      <p:to>
                                        <p:strVal val="solid"/>
                                      </p:to>
                                    </p:set>
                                  </p:childTnLst>
                                </p:cTn>
                              </p:par>
                              <p:par>
                                <p:cTn id="33" presetID="16" presetClass="emph" presetSubtype="0" fill="hold" nodeType="withEffect">
                                  <p:stCondLst>
                                    <p:cond delay="0"/>
                                  </p:stCondLst>
                                  <p:iterate type="lt">
                                    <p:tmPct val="4000"/>
                                  </p:iterate>
                                  <p:childTnLst>
                                    <p:set>
                                      <p:cBhvr override="childStyle">
                                        <p:cTn id="34" dur="500" fill="hold"/>
                                        <p:tgtEl>
                                          <p:spTgt spid="3">
                                            <p:txEl>
                                              <p:pRg st="11" end="11"/>
                                            </p:txEl>
                                          </p:spTgt>
                                        </p:tgtEl>
                                        <p:attrNameLst>
                                          <p:attrName>style.color</p:attrName>
                                        </p:attrNameLst>
                                      </p:cBhvr>
                                      <p:to>
                                        <p:clrVal>
                                          <a:srgbClr val="007DEA"/>
                                        </p:clrVal>
                                      </p:to>
                                    </p:set>
                                    <p:set>
                                      <p:cBhvr>
                                        <p:cTn id="35" dur="500" fill="hold"/>
                                        <p:tgtEl>
                                          <p:spTgt spid="3">
                                            <p:txEl>
                                              <p:pRg st="11" end="11"/>
                                            </p:txEl>
                                          </p:spTgt>
                                        </p:tgtEl>
                                        <p:attrNameLst>
                                          <p:attrName>fillcolor</p:attrName>
                                        </p:attrNameLst>
                                      </p:cBhvr>
                                      <p:to>
                                        <p:clrVal>
                                          <a:srgbClr val="007DEA"/>
                                        </p:clrVal>
                                      </p:to>
                                    </p:set>
                                    <p:set>
                                      <p:cBhvr>
                                        <p:cTn id="36" dur="500" fill="hold"/>
                                        <p:tgtEl>
                                          <p:spTgt spid="3">
                                            <p:txEl>
                                              <p:pRg st="11" end="11"/>
                                            </p:txEl>
                                          </p:spTgt>
                                        </p:tgtEl>
                                        <p:attrNameLst>
                                          <p:attrName>fill.type</p:attrName>
                                        </p:attrNameLst>
                                      </p:cBhvr>
                                      <p:to>
                                        <p:strVal val="solid"/>
                                      </p:to>
                                    </p:set>
                                  </p:childTnLst>
                                </p:cTn>
                              </p:par>
                              <p:par>
                                <p:cTn id="37" presetID="16" presetClass="emph" presetSubtype="0" fill="hold" nodeType="withEffect">
                                  <p:stCondLst>
                                    <p:cond delay="0"/>
                                  </p:stCondLst>
                                  <p:iterate type="lt">
                                    <p:tmPct val="4000"/>
                                  </p:iterate>
                                  <p:childTnLst>
                                    <p:set>
                                      <p:cBhvr override="childStyle">
                                        <p:cTn id="38" dur="500" fill="hold"/>
                                        <p:tgtEl>
                                          <p:spTgt spid="3">
                                            <p:txEl>
                                              <p:pRg st="12" end="12"/>
                                            </p:txEl>
                                          </p:spTgt>
                                        </p:tgtEl>
                                        <p:attrNameLst>
                                          <p:attrName>style.color</p:attrName>
                                        </p:attrNameLst>
                                      </p:cBhvr>
                                      <p:to>
                                        <p:clrVal>
                                          <a:srgbClr val="007DEA"/>
                                        </p:clrVal>
                                      </p:to>
                                    </p:set>
                                    <p:set>
                                      <p:cBhvr>
                                        <p:cTn id="39" dur="500" fill="hold"/>
                                        <p:tgtEl>
                                          <p:spTgt spid="3">
                                            <p:txEl>
                                              <p:pRg st="12" end="12"/>
                                            </p:txEl>
                                          </p:spTgt>
                                        </p:tgtEl>
                                        <p:attrNameLst>
                                          <p:attrName>fillcolor</p:attrName>
                                        </p:attrNameLst>
                                      </p:cBhvr>
                                      <p:to>
                                        <p:clrVal>
                                          <a:srgbClr val="007DEA"/>
                                        </p:clrVal>
                                      </p:to>
                                    </p:set>
                                    <p:set>
                                      <p:cBhvr>
                                        <p:cTn id="40" dur="500" fill="hold"/>
                                        <p:tgtEl>
                                          <p:spTgt spid="3">
                                            <p:txEl>
                                              <p:pRg st="12" end="12"/>
                                            </p:txEl>
                                          </p:spTgt>
                                        </p:tgtEl>
                                        <p:attrNameLst>
                                          <p:attrName>fill.type</p:attrName>
                                        </p:attrNameLst>
                                      </p:cBhvr>
                                      <p:to>
                                        <p:strVal val="solid"/>
                                      </p:to>
                                    </p:set>
                                  </p:childTnLst>
                                </p:cTn>
                              </p:par>
                              <p:par>
                                <p:cTn id="41" presetID="16" presetClass="emph" presetSubtype="0" fill="hold" nodeType="withEffect">
                                  <p:stCondLst>
                                    <p:cond delay="0"/>
                                  </p:stCondLst>
                                  <p:iterate type="lt">
                                    <p:tmPct val="4000"/>
                                  </p:iterate>
                                  <p:childTnLst>
                                    <p:set>
                                      <p:cBhvr override="childStyle">
                                        <p:cTn id="42" dur="500" fill="hold"/>
                                        <p:tgtEl>
                                          <p:spTgt spid="3">
                                            <p:txEl>
                                              <p:pRg st="13" end="13"/>
                                            </p:txEl>
                                          </p:spTgt>
                                        </p:tgtEl>
                                        <p:attrNameLst>
                                          <p:attrName>style.color</p:attrName>
                                        </p:attrNameLst>
                                      </p:cBhvr>
                                      <p:to>
                                        <p:clrVal>
                                          <a:srgbClr val="007DEA"/>
                                        </p:clrVal>
                                      </p:to>
                                    </p:set>
                                    <p:set>
                                      <p:cBhvr>
                                        <p:cTn id="43" dur="500" fill="hold"/>
                                        <p:tgtEl>
                                          <p:spTgt spid="3">
                                            <p:txEl>
                                              <p:pRg st="13" end="13"/>
                                            </p:txEl>
                                          </p:spTgt>
                                        </p:tgtEl>
                                        <p:attrNameLst>
                                          <p:attrName>fillcolor</p:attrName>
                                        </p:attrNameLst>
                                      </p:cBhvr>
                                      <p:to>
                                        <p:clrVal>
                                          <a:srgbClr val="007DEA"/>
                                        </p:clrVal>
                                      </p:to>
                                    </p:set>
                                    <p:set>
                                      <p:cBhvr>
                                        <p:cTn id="44" dur="500" fill="hold"/>
                                        <p:tgtEl>
                                          <p:spTgt spid="3">
                                            <p:txEl>
                                              <p:pRg st="13" end="13"/>
                                            </p:txEl>
                                          </p:spTgt>
                                        </p:tgtEl>
                                        <p:attrNameLst>
                                          <p:attrName>fill.type</p:attrName>
                                        </p:attrNameLst>
                                      </p:cBhvr>
                                      <p:to>
                                        <p:strVal val="solid"/>
                                      </p:to>
                                    </p:set>
                                  </p:childTnLst>
                                </p:cTn>
                              </p:par>
                              <p:par>
                                <p:cTn id="45" presetID="16" presetClass="emph" presetSubtype="0" fill="hold" nodeType="withEffect">
                                  <p:stCondLst>
                                    <p:cond delay="0"/>
                                  </p:stCondLst>
                                  <p:iterate type="lt">
                                    <p:tmPct val="4000"/>
                                  </p:iterate>
                                  <p:childTnLst>
                                    <p:set>
                                      <p:cBhvr override="childStyle">
                                        <p:cTn id="46" dur="500" fill="hold"/>
                                        <p:tgtEl>
                                          <p:spTgt spid="3">
                                            <p:txEl>
                                              <p:pRg st="14" end="14"/>
                                            </p:txEl>
                                          </p:spTgt>
                                        </p:tgtEl>
                                        <p:attrNameLst>
                                          <p:attrName>style.color</p:attrName>
                                        </p:attrNameLst>
                                      </p:cBhvr>
                                      <p:to>
                                        <p:clrVal>
                                          <a:srgbClr val="007DEA"/>
                                        </p:clrVal>
                                      </p:to>
                                    </p:set>
                                    <p:set>
                                      <p:cBhvr>
                                        <p:cTn id="47" dur="500" fill="hold"/>
                                        <p:tgtEl>
                                          <p:spTgt spid="3">
                                            <p:txEl>
                                              <p:pRg st="14" end="14"/>
                                            </p:txEl>
                                          </p:spTgt>
                                        </p:tgtEl>
                                        <p:attrNameLst>
                                          <p:attrName>fillcolor</p:attrName>
                                        </p:attrNameLst>
                                      </p:cBhvr>
                                      <p:to>
                                        <p:clrVal>
                                          <a:srgbClr val="007DEA"/>
                                        </p:clrVal>
                                      </p:to>
                                    </p:set>
                                    <p:set>
                                      <p:cBhvr>
                                        <p:cTn id="48" dur="500" fill="hold"/>
                                        <p:tgtEl>
                                          <p:spTgt spid="3">
                                            <p:txEl>
                                              <p:pRg st="14" end="14"/>
                                            </p:txEl>
                                          </p:spTgt>
                                        </p:tgtEl>
                                        <p:attrNameLst>
                                          <p:attrName>fill.type</p:attrName>
                                        </p:attrNameLst>
                                      </p:cBhvr>
                                      <p:to>
                                        <p:strVal val="solid"/>
                                      </p:to>
                                    </p:set>
                                  </p:childTnLst>
                                </p:cTn>
                              </p:par>
                              <p:par>
                                <p:cTn id="49" presetID="16" presetClass="emph" presetSubtype="0" fill="hold" nodeType="withEffect">
                                  <p:stCondLst>
                                    <p:cond delay="0"/>
                                  </p:stCondLst>
                                  <p:iterate type="lt">
                                    <p:tmPct val="4000"/>
                                  </p:iterate>
                                  <p:childTnLst>
                                    <p:set>
                                      <p:cBhvr override="childStyle">
                                        <p:cTn id="50" dur="500" fill="hold"/>
                                        <p:tgtEl>
                                          <p:spTgt spid="3">
                                            <p:txEl>
                                              <p:pRg st="15" end="15"/>
                                            </p:txEl>
                                          </p:spTgt>
                                        </p:tgtEl>
                                        <p:attrNameLst>
                                          <p:attrName>style.color</p:attrName>
                                        </p:attrNameLst>
                                      </p:cBhvr>
                                      <p:to>
                                        <p:clrVal>
                                          <a:srgbClr val="007DEA"/>
                                        </p:clrVal>
                                      </p:to>
                                    </p:set>
                                    <p:set>
                                      <p:cBhvr>
                                        <p:cTn id="51" dur="500" fill="hold"/>
                                        <p:tgtEl>
                                          <p:spTgt spid="3">
                                            <p:txEl>
                                              <p:pRg st="15" end="15"/>
                                            </p:txEl>
                                          </p:spTgt>
                                        </p:tgtEl>
                                        <p:attrNameLst>
                                          <p:attrName>fillcolor</p:attrName>
                                        </p:attrNameLst>
                                      </p:cBhvr>
                                      <p:to>
                                        <p:clrVal>
                                          <a:srgbClr val="007DEA"/>
                                        </p:clrVal>
                                      </p:to>
                                    </p:set>
                                    <p:set>
                                      <p:cBhvr>
                                        <p:cTn id="52" dur="500" fill="hold"/>
                                        <p:tgtEl>
                                          <p:spTgt spid="3">
                                            <p:txEl>
                                              <p:pRg st="15" end="15"/>
                                            </p:txEl>
                                          </p:spTgt>
                                        </p:tgtEl>
                                        <p:attrNameLst>
                                          <p:attrName>fill.type</p:attrName>
                                        </p:attrNameLst>
                                      </p:cBhvr>
                                      <p:to>
                                        <p:strVal val="solid"/>
                                      </p:to>
                                    </p:set>
                                  </p:childTnLst>
                                </p:cTn>
                              </p:par>
                              <p:par>
                                <p:cTn id="53" presetID="16" presetClass="emph" presetSubtype="0" fill="hold" nodeType="withEffect">
                                  <p:stCondLst>
                                    <p:cond delay="0"/>
                                  </p:stCondLst>
                                  <p:iterate type="lt">
                                    <p:tmPct val="4000"/>
                                  </p:iterate>
                                  <p:childTnLst>
                                    <p:set>
                                      <p:cBhvr override="childStyle">
                                        <p:cTn id="54" dur="500" fill="hold"/>
                                        <p:tgtEl>
                                          <p:spTgt spid="3">
                                            <p:txEl>
                                              <p:pRg st="16" end="16"/>
                                            </p:txEl>
                                          </p:spTgt>
                                        </p:tgtEl>
                                        <p:attrNameLst>
                                          <p:attrName>style.color</p:attrName>
                                        </p:attrNameLst>
                                      </p:cBhvr>
                                      <p:to>
                                        <p:clrVal>
                                          <a:srgbClr val="007DEA"/>
                                        </p:clrVal>
                                      </p:to>
                                    </p:set>
                                    <p:set>
                                      <p:cBhvr>
                                        <p:cTn id="55" dur="500" fill="hold"/>
                                        <p:tgtEl>
                                          <p:spTgt spid="3">
                                            <p:txEl>
                                              <p:pRg st="16" end="16"/>
                                            </p:txEl>
                                          </p:spTgt>
                                        </p:tgtEl>
                                        <p:attrNameLst>
                                          <p:attrName>fillcolor</p:attrName>
                                        </p:attrNameLst>
                                      </p:cBhvr>
                                      <p:to>
                                        <p:clrVal>
                                          <a:srgbClr val="007DEA"/>
                                        </p:clrVal>
                                      </p:to>
                                    </p:set>
                                    <p:set>
                                      <p:cBhvr>
                                        <p:cTn id="56" dur="500" fill="hold"/>
                                        <p:tgtEl>
                                          <p:spTgt spid="3">
                                            <p:txEl>
                                              <p:pRg st="16" end="16"/>
                                            </p:txEl>
                                          </p:spTgt>
                                        </p:tgtEl>
                                        <p:attrNameLst>
                                          <p:attrName>fill.type</p:attrName>
                                        </p:attrNameLst>
                                      </p:cBhvr>
                                      <p:to>
                                        <p:strVal val="solid"/>
                                      </p:to>
                                    </p:set>
                                  </p:childTnLst>
                                </p:cTn>
                              </p:par>
                              <p:par>
                                <p:cTn id="57" presetID="16" presetClass="emph" presetSubtype="0" fill="hold" nodeType="withEffect">
                                  <p:stCondLst>
                                    <p:cond delay="0"/>
                                  </p:stCondLst>
                                  <p:iterate type="lt">
                                    <p:tmPct val="4000"/>
                                  </p:iterate>
                                  <p:childTnLst>
                                    <p:set>
                                      <p:cBhvr override="childStyle">
                                        <p:cTn id="58" dur="500" fill="hold"/>
                                        <p:tgtEl>
                                          <p:spTgt spid="3">
                                            <p:txEl>
                                              <p:pRg st="17" end="17"/>
                                            </p:txEl>
                                          </p:spTgt>
                                        </p:tgtEl>
                                        <p:attrNameLst>
                                          <p:attrName>style.color</p:attrName>
                                        </p:attrNameLst>
                                      </p:cBhvr>
                                      <p:to>
                                        <p:clrVal>
                                          <a:srgbClr val="007DEA"/>
                                        </p:clrVal>
                                      </p:to>
                                    </p:set>
                                    <p:set>
                                      <p:cBhvr>
                                        <p:cTn id="59" dur="500" fill="hold"/>
                                        <p:tgtEl>
                                          <p:spTgt spid="3">
                                            <p:txEl>
                                              <p:pRg st="17" end="17"/>
                                            </p:txEl>
                                          </p:spTgt>
                                        </p:tgtEl>
                                        <p:attrNameLst>
                                          <p:attrName>fillcolor</p:attrName>
                                        </p:attrNameLst>
                                      </p:cBhvr>
                                      <p:to>
                                        <p:clrVal>
                                          <a:srgbClr val="007DEA"/>
                                        </p:clrVal>
                                      </p:to>
                                    </p:set>
                                    <p:set>
                                      <p:cBhvr>
                                        <p:cTn id="60" dur="500" fill="hold"/>
                                        <p:tgtEl>
                                          <p:spTgt spid="3">
                                            <p:txEl>
                                              <p:pRg st="17" end="17"/>
                                            </p:txEl>
                                          </p:spTgt>
                                        </p:tgtEl>
                                        <p:attrNameLst>
                                          <p:attrName>fill.type</p:attrName>
                                        </p:attrNameLst>
                                      </p:cBhvr>
                                      <p:to>
                                        <p:strVal val="solid"/>
                                      </p:to>
                                    </p:set>
                                  </p:childTnLst>
                                </p:cTn>
                              </p:par>
                              <p:par>
                                <p:cTn id="61" presetID="16" presetClass="emph" presetSubtype="0" fill="hold" nodeType="withEffect">
                                  <p:stCondLst>
                                    <p:cond delay="0"/>
                                  </p:stCondLst>
                                  <p:iterate type="lt">
                                    <p:tmPct val="4000"/>
                                  </p:iterate>
                                  <p:childTnLst>
                                    <p:set>
                                      <p:cBhvr override="childStyle">
                                        <p:cTn id="62" dur="500" fill="hold"/>
                                        <p:tgtEl>
                                          <p:spTgt spid="3">
                                            <p:txEl>
                                              <p:pRg st="18" end="18"/>
                                            </p:txEl>
                                          </p:spTgt>
                                        </p:tgtEl>
                                        <p:attrNameLst>
                                          <p:attrName>style.color</p:attrName>
                                        </p:attrNameLst>
                                      </p:cBhvr>
                                      <p:to>
                                        <p:clrVal>
                                          <a:srgbClr val="007DEA"/>
                                        </p:clrVal>
                                      </p:to>
                                    </p:set>
                                    <p:set>
                                      <p:cBhvr>
                                        <p:cTn id="63" dur="500" fill="hold"/>
                                        <p:tgtEl>
                                          <p:spTgt spid="3">
                                            <p:txEl>
                                              <p:pRg st="18" end="18"/>
                                            </p:txEl>
                                          </p:spTgt>
                                        </p:tgtEl>
                                        <p:attrNameLst>
                                          <p:attrName>fillcolor</p:attrName>
                                        </p:attrNameLst>
                                      </p:cBhvr>
                                      <p:to>
                                        <p:clrVal>
                                          <a:srgbClr val="007DEA"/>
                                        </p:clrVal>
                                      </p:to>
                                    </p:set>
                                    <p:set>
                                      <p:cBhvr>
                                        <p:cTn id="64" dur="500" fill="hold"/>
                                        <p:tgtEl>
                                          <p:spTgt spid="3">
                                            <p:txEl>
                                              <p:pRg st="18" end="18"/>
                                            </p:txEl>
                                          </p:spTgt>
                                        </p:tgtEl>
                                        <p:attrNameLst>
                                          <p:attrName>fill.type</p:attrName>
                                        </p:attrNameLst>
                                      </p:cBhvr>
                                      <p:to>
                                        <p:strVal val="solid"/>
                                      </p:to>
                                    </p:set>
                                  </p:childTnLst>
                                </p:cTn>
                              </p:par>
                              <p:par>
                                <p:cTn id="65" presetID="16" presetClass="emph" presetSubtype="0" fill="hold" nodeType="withEffect">
                                  <p:stCondLst>
                                    <p:cond delay="0"/>
                                  </p:stCondLst>
                                  <p:iterate type="lt">
                                    <p:tmPct val="4000"/>
                                  </p:iterate>
                                  <p:childTnLst>
                                    <p:set>
                                      <p:cBhvr override="childStyle">
                                        <p:cTn id="66" dur="500" fill="hold"/>
                                        <p:tgtEl>
                                          <p:spTgt spid="3">
                                            <p:txEl>
                                              <p:pRg st="19" end="19"/>
                                            </p:txEl>
                                          </p:spTgt>
                                        </p:tgtEl>
                                        <p:attrNameLst>
                                          <p:attrName>style.color</p:attrName>
                                        </p:attrNameLst>
                                      </p:cBhvr>
                                      <p:to>
                                        <p:clrVal>
                                          <a:srgbClr val="007DEA"/>
                                        </p:clrVal>
                                      </p:to>
                                    </p:set>
                                    <p:set>
                                      <p:cBhvr>
                                        <p:cTn id="67" dur="500" fill="hold"/>
                                        <p:tgtEl>
                                          <p:spTgt spid="3">
                                            <p:txEl>
                                              <p:pRg st="19" end="19"/>
                                            </p:txEl>
                                          </p:spTgt>
                                        </p:tgtEl>
                                        <p:attrNameLst>
                                          <p:attrName>fillcolor</p:attrName>
                                        </p:attrNameLst>
                                      </p:cBhvr>
                                      <p:to>
                                        <p:clrVal>
                                          <a:srgbClr val="007DEA"/>
                                        </p:clrVal>
                                      </p:to>
                                    </p:set>
                                    <p:set>
                                      <p:cBhvr>
                                        <p:cTn id="68" dur="500" fill="hold"/>
                                        <p:tgtEl>
                                          <p:spTgt spid="3">
                                            <p:txEl>
                                              <p:pRg st="19" end="19"/>
                                            </p:txEl>
                                          </p:spTgt>
                                        </p:tgtEl>
                                        <p:attrNameLst>
                                          <p:attrName>fill.type</p:attrName>
                                        </p:attrNameLst>
                                      </p:cBhvr>
                                      <p:to>
                                        <p:strVal val="solid"/>
                                      </p:to>
                                    </p:set>
                                  </p:childTnLst>
                                </p:cTn>
                              </p:par>
                              <p:par>
                                <p:cTn id="69" presetID="16" presetClass="emph" presetSubtype="0" fill="hold" nodeType="withEffect">
                                  <p:stCondLst>
                                    <p:cond delay="0"/>
                                  </p:stCondLst>
                                  <p:iterate type="lt">
                                    <p:tmPct val="4000"/>
                                  </p:iterate>
                                  <p:childTnLst>
                                    <p:set>
                                      <p:cBhvr override="childStyle">
                                        <p:cTn id="70" dur="500" fill="hold"/>
                                        <p:tgtEl>
                                          <p:spTgt spid="3">
                                            <p:txEl>
                                              <p:pRg st="20" end="20"/>
                                            </p:txEl>
                                          </p:spTgt>
                                        </p:tgtEl>
                                        <p:attrNameLst>
                                          <p:attrName>style.color</p:attrName>
                                        </p:attrNameLst>
                                      </p:cBhvr>
                                      <p:to>
                                        <p:clrVal>
                                          <a:srgbClr val="007DEA"/>
                                        </p:clrVal>
                                      </p:to>
                                    </p:set>
                                    <p:set>
                                      <p:cBhvr>
                                        <p:cTn id="71" dur="500" fill="hold"/>
                                        <p:tgtEl>
                                          <p:spTgt spid="3">
                                            <p:txEl>
                                              <p:pRg st="20" end="20"/>
                                            </p:txEl>
                                          </p:spTgt>
                                        </p:tgtEl>
                                        <p:attrNameLst>
                                          <p:attrName>fillcolor</p:attrName>
                                        </p:attrNameLst>
                                      </p:cBhvr>
                                      <p:to>
                                        <p:clrVal>
                                          <a:srgbClr val="007DEA"/>
                                        </p:clrVal>
                                      </p:to>
                                    </p:set>
                                    <p:set>
                                      <p:cBhvr>
                                        <p:cTn id="72" dur="500" fill="hold"/>
                                        <p:tgtEl>
                                          <p:spTgt spid="3">
                                            <p:txEl>
                                              <p:pRg st="20" end="20"/>
                                            </p:txEl>
                                          </p:spTgt>
                                        </p:tgtEl>
                                        <p:attrNameLst>
                                          <p:attrName>fill.type</p:attrName>
                                        </p:attrNameLst>
                                      </p:cBhvr>
                                      <p:to>
                                        <p:strVal val="solid"/>
                                      </p:to>
                                    </p:set>
                                  </p:childTnLst>
                                </p:cTn>
                              </p:par>
                              <p:par>
                                <p:cTn id="73" presetID="16" presetClass="emph" presetSubtype="0" fill="hold" nodeType="withEffect">
                                  <p:stCondLst>
                                    <p:cond delay="0"/>
                                  </p:stCondLst>
                                  <p:iterate type="lt">
                                    <p:tmPct val="4000"/>
                                  </p:iterate>
                                  <p:childTnLst>
                                    <p:set>
                                      <p:cBhvr override="childStyle">
                                        <p:cTn id="74" dur="500" fill="hold"/>
                                        <p:tgtEl>
                                          <p:spTgt spid="3">
                                            <p:txEl>
                                              <p:pRg st="21" end="21"/>
                                            </p:txEl>
                                          </p:spTgt>
                                        </p:tgtEl>
                                        <p:attrNameLst>
                                          <p:attrName>style.color</p:attrName>
                                        </p:attrNameLst>
                                      </p:cBhvr>
                                      <p:to>
                                        <p:clrVal>
                                          <a:srgbClr val="007DEA"/>
                                        </p:clrVal>
                                      </p:to>
                                    </p:set>
                                    <p:set>
                                      <p:cBhvr>
                                        <p:cTn id="75" dur="500" fill="hold"/>
                                        <p:tgtEl>
                                          <p:spTgt spid="3">
                                            <p:txEl>
                                              <p:pRg st="21" end="21"/>
                                            </p:txEl>
                                          </p:spTgt>
                                        </p:tgtEl>
                                        <p:attrNameLst>
                                          <p:attrName>fillcolor</p:attrName>
                                        </p:attrNameLst>
                                      </p:cBhvr>
                                      <p:to>
                                        <p:clrVal>
                                          <a:srgbClr val="007DEA"/>
                                        </p:clrVal>
                                      </p:to>
                                    </p:set>
                                    <p:set>
                                      <p:cBhvr>
                                        <p:cTn id="76" dur="500" fill="hold"/>
                                        <p:tgtEl>
                                          <p:spTgt spid="3">
                                            <p:txEl>
                                              <p:pRg st="21" end="2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p:cNvSpPr/>
          <p:nvPr/>
        </p:nvSpPr>
        <p:spPr>
          <a:xfrm>
            <a:off x="467544" y="404664"/>
            <a:ext cx="6630854" cy="523220"/>
          </a:xfrm>
          <a:prstGeom prst="rect">
            <a:avLst/>
          </a:prstGeom>
        </p:spPr>
        <p:txBody>
          <a:bodyPr wrap="none">
            <a:spAutoFit/>
          </a:bodyPr>
          <a:lstStyle/>
          <a:p>
            <a:r>
              <a:rPr lang="en-US" altLang="ko-KR" sz="2800" b="1" dirty="0"/>
              <a:t>Predictors of Success Following AF Ablation</a:t>
            </a:r>
          </a:p>
        </p:txBody>
      </p:sp>
      <p:sp>
        <p:nvSpPr>
          <p:cNvPr id="3" name="직사각형 2"/>
          <p:cNvSpPr/>
          <p:nvPr/>
        </p:nvSpPr>
        <p:spPr>
          <a:xfrm>
            <a:off x="467544" y="927884"/>
            <a:ext cx="8496944" cy="2616101"/>
          </a:xfrm>
          <a:prstGeom prst="rect">
            <a:avLst/>
          </a:prstGeom>
        </p:spPr>
        <p:txBody>
          <a:bodyPr wrap="square">
            <a:spAutoFit/>
          </a:bodyPr>
          <a:lstStyle/>
          <a:p>
            <a:r>
              <a:rPr lang="en-US" altLang="ko-KR" sz="2400" dirty="0" smtClean="0">
                <a:ea typeface="Arial" panose="020B0604020202020204" pitchFamily="34" charset="0"/>
              </a:rPr>
              <a:t>Predictors </a:t>
            </a:r>
            <a:r>
              <a:rPr lang="en-US" altLang="ko-KR" sz="2400" dirty="0">
                <a:ea typeface="Arial" panose="020B0604020202020204" pitchFamily="34" charset="0"/>
              </a:rPr>
              <a:t>of a poorer outcome, at least in some studies, include </a:t>
            </a:r>
            <a:endParaRPr lang="en-US" altLang="ko-KR" sz="2400" dirty="0" smtClean="0">
              <a:ea typeface="Arial" panose="020B0604020202020204" pitchFamily="34" charset="0"/>
            </a:endParaRPr>
          </a:p>
          <a:p>
            <a:pPr marL="457200" indent="-457200">
              <a:buAutoNum type="arabicParenBoth"/>
            </a:pPr>
            <a:r>
              <a:rPr lang="en-US" altLang="ko-KR" sz="2000" dirty="0" smtClean="0">
                <a:ea typeface="Arial" panose="020B0604020202020204" pitchFamily="34" charset="0"/>
              </a:rPr>
              <a:t>non-PAF </a:t>
            </a:r>
            <a:r>
              <a:rPr lang="en-US" altLang="ko-KR" sz="2000" dirty="0">
                <a:ea typeface="Arial" panose="020B0604020202020204" pitchFamily="34" charset="0"/>
              </a:rPr>
              <a:t>and particularly long-term persistent </a:t>
            </a:r>
            <a:r>
              <a:rPr lang="en-US" altLang="ko-KR" sz="2000" dirty="0" smtClean="0">
                <a:ea typeface="Arial" panose="020B0604020202020204" pitchFamily="34" charset="0"/>
              </a:rPr>
              <a:t>AF </a:t>
            </a:r>
          </a:p>
          <a:p>
            <a:pPr marL="457200" indent="-457200">
              <a:buAutoNum type="arabicParenBoth"/>
            </a:pPr>
            <a:r>
              <a:rPr lang="en-US" altLang="ko-KR" sz="2000" dirty="0" smtClean="0">
                <a:ea typeface="Arial" panose="020B0604020202020204" pitchFamily="34" charset="0"/>
              </a:rPr>
              <a:t>LV dysfunction</a:t>
            </a:r>
          </a:p>
          <a:p>
            <a:pPr marL="457200" indent="-457200">
              <a:buAutoNum type="arabicParenBoth"/>
            </a:pPr>
            <a:r>
              <a:rPr lang="en-US" altLang="ko-KR" sz="2000" dirty="0" smtClean="0">
                <a:ea typeface="Arial" panose="020B0604020202020204" pitchFamily="34" charset="0"/>
              </a:rPr>
              <a:t>sleep </a:t>
            </a:r>
            <a:r>
              <a:rPr lang="en-US" altLang="ko-KR" sz="2000" dirty="0">
                <a:ea typeface="Arial" panose="020B0604020202020204" pitchFamily="34" charset="0"/>
              </a:rPr>
              <a:t>apnea and </a:t>
            </a:r>
            <a:r>
              <a:rPr lang="en-US" altLang="ko-KR" sz="2000" dirty="0" smtClean="0">
                <a:ea typeface="Arial" panose="020B0604020202020204" pitchFamily="34" charset="0"/>
              </a:rPr>
              <a:t>obesity </a:t>
            </a:r>
          </a:p>
          <a:p>
            <a:pPr marL="457200" indent="-457200">
              <a:buAutoNum type="arabicParenBoth"/>
            </a:pPr>
            <a:r>
              <a:rPr lang="en-US" altLang="ko-KR" sz="2000" dirty="0" smtClean="0">
                <a:ea typeface="Arial" panose="020B0604020202020204" pitchFamily="34" charset="0"/>
              </a:rPr>
              <a:t>increased </a:t>
            </a:r>
            <a:r>
              <a:rPr lang="en-US" altLang="ko-KR" sz="2000" dirty="0">
                <a:ea typeface="Arial" panose="020B0604020202020204" pitchFamily="34" charset="0"/>
              </a:rPr>
              <a:t>LA </a:t>
            </a:r>
            <a:r>
              <a:rPr lang="en-US" altLang="ko-KR" sz="2000" dirty="0" smtClean="0">
                <a:ea typeface="Arial" panose="020B0604020202020204" pitchFamily="34" charset="0"/>
              </a:rPr>
              <a:t>size </a:t>
            </a:r>
          </a:p>
          <a:p>
            <a:pPr marL="457200" indent="-457200">
              <a:buAutoNum type="arabicParenBoth"/>
            </a:pPr>
            <a:r>
              <a:rPr lang="en-US" altLang="ko-KR" sz="2000" dirty="0" smtClean="0">
                <a:ea typeface="Arial" panose="020B0604020202020204" pitchFamily="34" charset="0"/>
              </a:rPr>
              <a:t>increased age</a:t>
            </a:r>
          </a:p>
          <a:p>
            <a:pPr marL="457200" indent="-457200">
              <a:buAutoNum type="arabicParenBoth"/>
            </a:pPr>
            <a:r>
              <a:rPr lang="en-US" altLang="ko-KR" sz="2000" dirty="0" smtClean="0">
                <a:ea typeface="Arial" panose="020B0604020202020204" pitchFamily="34" charset="0"/>
              </a:rPr>
              <a:t>hypertension</a:t>
            </a:r>
          </a:p>
          <a:p>
            <a:pPr marL="457200" indent="-457200">
              <a:buAutoNum type="arabicParenBoth"/>
            </a:pPr>
            <a:r>
              <a:rPr lang="en-US" altLang="ko-KR" sz="2000" dirty="0" smtClean="0">
                <a:ea typeface="Arial" panose="020B0604020202020204" pitchFamily="34" charset="0"/>
              </a:rPr>
              <a:t>LA </a:t>
            </a:r>
            <a:r>
              <a:rPr lang="en-US" altLang="ko-KR" sz="2000" dirty="0">
                <a:ea typeface="Arial" panose="020B0604020202020204" pitchFamily="34" charset="0"/>
              </a:rPr>
              <a:t>fibrosis as detected by cardiac MRI </a:t>
            </a:r>
            <a:endParaRPr lang="ko-KR" altLang="en-US" sz="2000" dirty="0"/>
          </a:p>
        </p:txBody>
      </p:sp>
      <p:sp>
        <p:nvSpPr>
          <p:cNvPr id="4" name="직사각형 3"/>
          <p:cNvSpPr/>
          <p:nvPr/>
        </p:nvSpPr>
        <p:spPr>
          <a:xfrm>
            <a:off x="488544" y="3933056"/>
            <a:ext cx="6315703" cy="954107"/>
          </a:xfrm>
          <a:prstGeom prst="rect">
            <a:avLst/>
          </a:prstGeom>
        </p:spPr>
        <p:txBody>
          <a:bodyPr wrap="square">
            <a:spAutoFit/>
          </a:bodyPr>
          <a:lstStyle/>
          <a:p>
            <a:r>
              <a:rPr lang="en-US" altLang="ko-KR" sz="2800" b="1" dirty="0" smtClean="0"/>
              <a:t>Cost-Effectiveness </a:t>
            </a:r>
            <a:r>
              <a:rPr lang="en-US" altLang="ko-KR" sz="2800" b="1" dirty="0"/>
              <a:t>of AF Ablation</a:t>
            </a:r>
            <a:endParaRPr lang="ko-KR" altLang="ko-KR" sz="2800" dirty="0"/>
          </a:p>
          <a:p>
            <a:endParaRPr lang="ko-KR" altLang="ko-KR" sz="2800" dirty="0">
              <a:solidFill>
                <a:srgbClr val="00FFFF"/>
              </a:solidFill>
            </a:endParaRPr>
          </a:p>
        </p:txBody>
      </p:sp>
      <p:sp>
        <p:nvSpPr>
          <p:cNvPr id="5" name="직사각형 4"/>
          <p:cNvSpPr/>
          <p:nvPr/>
        </p:nvSpPr>
        <p:spPr>
          <a:xfrm>
            <a:off x="488544" y="4451389"/>
            <a:ext cx="8259920" cy="1477328"/>
          </a:xfrm>
          <a:prstGeom prst="rect">
            <a:avLst/>
          </a:prstGeom>
        </p:spPr>
        <p:txBody>
          <a:bodyPr wrap="square">
            <a:spAutoFit/>
          </a:bodyPr>
          <a:lstStyle/>
          <a:p>
            <a:r>
              <a:rPr lang="en-US" altLang="ko-KR" dirty="0" smtClean="0">
                <a:ea typeface="Arial" panose="020B0604020202020204" pitchFamily="34" charset="0"/>
              </a:rPr>
              <a:t>Most </a:t>
            </a:r>
            <a:r>
              <a:rPr lang="en-US" altLang="ko-KR" dirty="0">
                <a:ea typeface="Arial" panose="020B0604020202020204" pitchFamily="34" charset="0"/>
              </a:rPr>
              <a:t>formal cost-effectiveness studies have not found AF ablation to be cost neutral or cost saving in the short to intermediate term</a:t>
            </a:r>
            <a:r>
              <a:rPr lang="en-US" altLang="ko-KR" dirty="0" smtClean="0">
                <a:ea typeface="Arial" panose="020B0604020202020204" pitchFamily="34" charset="0"/>
              </a:rPr>
              <a:t>.</a:t>
            </a:r>
          </a:p>
          <a:p>
            <a:r>
              <a:rPr lang="en-US" altLang="ko-KR" dirty="0" smtClean="0"/>
              <a:t>“Second-line” </a:t>
            </a:r>
            <a:r>
              <a:rPr lang="en-US" altLang="ko-KR" dirty="0"/>
              <a:t>therapy in patients with </a:t>
            </a:r>
            <a:r>
              <a:rPr lang="en-US" altLang="ko-KR" dirty="0" smtClean="0"/>
              <a:t>PAF vs. “first-line” </a:t>
            </a:r>
            <a:r>
              <a:rPr lang="en-US" altLang="ko-KR" dirty="0"/>
              <a:t>setting or in patients with persistent or long-term persistent AF</a:t>
            </a:r>
            <a:r>
              <a:rPr lang="en-US" altLang="ko-KR" dirty="0" smtClean="0"/>
              <a:t>.</a:t>
            </a:r>
          </a:p>
          <a:p>
            <a:r>
              <a:rPr lang="en-US" altLang="ko-KR" dirty="0"/>
              <a:t>AF ablation might only be cost-effective as first-line therapy in younger </a:t>
            </a:r>
            <a:r>
              <a:rPr lang="en-US" altLang="ko-KR" dirty="0" smtClean="0"/>
              <a:t>patients</a:t>
            </a:r>
            <a:r>
              <a:rPr lang="en-US" altLang="ko-KR" dirty="0"/>
              <a:t>.</a:t>
            </a:r>
            <a:endParaRPr lang="ko-KR" altLang="en-US" dirty="0"/>
          </a:p>
        </p:txBody>
      </p:sp>
      <p:pic>
        <p:nvPicPr>
          <p:cNvPr id="6" name="그림 5"/>
          <p:cNvPicPr>
            <a:picLocks noChangeAspect="1"/>
          </p:cNvPicPr>
          <p:nvPr/>
        </p:nvPicPr>
        <p:blipFill>
          <a:blip r:embed="rId2"/>
          <a:stretch>
            <a:fillRect/>
          </a:stretch>
        </p:blipFill>
        <p:spPr>
          <a:xfrm>
            <a:off x="107504" y="4985382"/>
            <a:ext cx="381040" cy="386165"/>
          </a:xfrm>
          <a:prstGeom prst="rect">
            <a:avLst/>
          </a:prstGeom>
        </p:spPr>
      </p:pic>
    </p:spTree>
    <p:extLst>
      <p:ext uri="{BB962C8B-B14F-4D97-AF65-F5344CB8AC3E}">
        <p14:creationId xmlns:p14="http://schemas.microsoft.com/office/powerpoint/2010/main" val="70233351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p:cNvSpPr/>
          <p:nvPr/>
        </p:nvSpPr>
        <p:spPr>
          <a:xfrm>
            <a:off x="72008" y="92207"/>
            <a:ext cx="8820472" cy="400110"/>
          </a:xfrm>
          <a:prstGeom prst="rect">
            <a:avLst/>
          </a:prstGeom>
        </p:spPr>
        <p:txBody>
          <a:bodyPr wrap="square">
            <a:spAutoFit/>
          </a:bodyPr>
          <a:lstStyle/>
          <a:p>
            <a:pPr marL="6350" indent="-6350">
              <a:spcAft>
                <a:spcPts val="1610"/>
              </a:spcAft>
              <a:tabLst>
                <a:tab pos="1604010" algn="ctr"/>
              </a:tabLst>
            </a:pPr>
            <a:r>
              <a:rPr lang="en-US" altLang="ko-KR" sz="2000" b="1" kern="0" dirty="0" smtClean="0">
                <a:ea typeface="Arial" panose="020B0604020202020204" pitchFamily="34" charset="0"/>
              </a:rPr>
              <a:t>COMPLICATIONS</a:t>
            </a:r>
            <a:endParaRPr lang="en-US" altLang="ko-KR" sz="2400" b="1" kern="0" dirty="0" smtClean="0">
              <a:ea typeface="Arial" panose="020B0604020202020204" pitchFamily="34" charset="0"/>
            </a:endParaRPr>
          </a:p>
        </p:txBody>
      </p:sp>
      <p:sp>
        <p:nvSpPr>
          <p:cNvPr id="8" name="직사각형 7"/>
          <p:cNvSpPr/>
          <p:nvPr/>
        </p:nvSpPr>
        <p:spPr>
          <a:xfrm>
            <a:off x="72008" y="4581659"/>
            <a:ext cx="8532440" cy="1151597"/>
          </a:xfrm>
          <a:prstGeom prst="rect">
            <a:avLst/>
          </a:prstGeom>
        </p:spPr>
        <p:txBody>
          <a:bodyPr wrap="square">
            <a:spAutoFit/>
          </a:bodyPr>
          <a:lstStyle/>
          <a:p>
            <a:pPr marL="71755" marR="7620" indent="-6350">
              <a:lnSpc>
                <a:spcPct val="110000"/>
              </a:lnSpc>
              <a:spcAft>
                <a:spcPts val="265"/>
              </a:spcAft>
            </a:pPr>
            <a:r>
              <a:rPr lang="en-US" altLang="ko-KR" b="1" dirty="0">
                <a:ea typeface="Arial" panose="020B0604020202020204" pitchFamily="34" charset="0"/>
              </a:rPr>
              <a:t>Mitral Valve Trauma and Curvilinear Catheter </a:t>
            </a:r>
            <a:r>
              <a:rPr lang="en-US" altLang="ko-KR" b="1" dirty="0" smtClean="0">
                <a:ea typeface="Arial" panose="020B0604020202020204" pitchFamily="34" charset="0"/>
              </a:rPr>
              <a:t>Entrapment</a:t>
            </a:r>
          </a:p>
          <a:p>
            <a:pPr marL="6350" lvl="0" indent="-6350">
              <a:spcAft>
                <a:spcPts val="1610"/>
              </a:spcAft>
              <a:tabLst>
                <a:tab pos="1604010" algn="ctr"/>
              </a:tabLst>
            </a:pPr>
            <a:r>
              <a:rPr lang="en-US" altLang="ko-KR" b="1" dirty="0" smtClean="0">
                <a:solidFill>
                  <a:prstClr val="white"/>
                </a:solidFill>
              </a:rPr>
              <a:t> </a:t>
            </a:r>
            <a:r>
              <a:rPr lang="en-US" altLang="ko-KR" b="1" dirty="0" smtClean="0">
                <a:solidFill>
                  <a:schemeClr val="tx2">
                    <a:lumMod val="75000"/>
                  </a:schemeClr>
                </a:solidFill>
              </a:rPr>
              <a:t>Mortality </a:t>
            </a:r>
            <a:r>
              <a:rPr lang="en-US" altLang="ko-KR" b="1" dirty="0">
                <a:solidFill>
                  <a:schemeClr val="tx2">
                    <a:lumMod val="75000"/>
                  </a:schemeClr>
                </a:solidFill>
              </a:rPr>
              <a:t>Risk with AF Ablation</a:t>
            </a:r>
          </a:p>
          <a:p>
            <a:pPr marL="71755" marR="7620" indent="-6350">
              <a:lnSpc>
                <a:spcPct val="110000"/>
              </a:lnSpc>
              <a:spcAft>
                <a:spcPts val="265"/>
              </a:spcAft>
            </a:pPr>
            <a:endParaRPr lang="ko-KR" altLang="ko-KR" sz="1200" dirty="0">
              <a:effectLst/>
              <a:ea typeface="Arial" panose="020B0604020202020204" pitchFamily="34" charset="0"/>
            </a:endParaRPr>
          </a:p>
        </p:txBody>
      </p:sp>
      <p:sp>
        <p:nvSpPr>
          <p:cNvPr id="11" name="직사각형 10"/>
          <p:cNvSpPr/>
          <p:nvPr/>
        </p:nvSpPr>
        <p:spPr>
          <a:xfrm>
            <a:off x="72008" y="494990"/>
            <a:ext cx="8532440" cy="4171911"/>
          </a:xfrm>
          <a:prstGeom prst="rect">
            <a:avLst/>
          </a:prstGeom>
        </p:spPr>
        <p:txBody>
          <a:bodyPr wrap="square">
            <a:spAutoFit/>
          </a:bodyPr>
          <a:lstStyle/>
          <a:p>
            <a:pPr marL="71755" marR="7620" indent="-6350">
              <a:lnSpc>
                <a:spcPct val="110000"/>
              </a:lnSpc>
              <a:spcAft>
                <a:spcPts val="265"/>
              </a:spcAft>
            </a:pPr>
            <a:r>
              <a:rPr lang="en-US" altLang="ko-KR" b="1" dirty="0" smtClean="0">
                <a:ea typeface="Arial" panose="020B0604020202020204" pitchFamily="34" charset="0"/>
              </a:rPr>
              <a:t>Overview</a:t>
            </a:r>
            <a:endParaRPr lang="en-US" altLang="ko-KR" sz="1200" dirty="0">
              <a:ea typeface="Arial" panose="020B0604020202020204" pitchFamily="34" charset="0"/>
            </a:endParaRPr>
          </a:p>
          <a:p>
            <a:pPr marL="71755" marR="7620" indent="-6350">
              <a:lnSpc>
                <a:spcPct val="110000"/>
              </a:lnSpc>
              <a:spcAft>
                <a:spcPts val="265"/>
              </a:spcAft>
            </a:pPr>
            <a:r>
              <a:rPr lang="en-US" altLang="ko-KR" b="1" dirty="0" smtClean="0">
                <a:ea typeface="Arial" panose="020B0604020202020204" pitchFamily="34" charset="0"/>
              </a:rPr>
              <a:t>Cardiac Tamponade</a:t>
            </a:r>
          </a:p>
          <a:p>
            <a:pPr marL="71755" marR="7620" indent="-6350">
              <a:lnSpc>
                <a:spcPct val="110000"/>
              </a:lnSpc>
              <a:spcAft>
                <a:spcPts val="265"/>
              </a:spcAft>
            </a:pPr>
            <a:r>
              <a:rPr lang="en-US" altLang="ko-KR" b="1" dirty="0" smtClean="0">
                <a:ea typeface="Arial" panose="020B0604020202020204" pitchFamily="34" charset="0"/>
              </a:rPr>
              <a:t>Pulmonary Vein Stenosis</a:t>
            </a:r>
          </a:p>
          <a:p>
            <a:pPr marL="71755" marR="7620" indent="-6350">
              <a:lnSpc>
                <a:spcPct val="110000"/>
              </a:lnSpc>
              <a:spcAft>
                <a:spcPts val="265"/>
              </a:spcAft>
            </a:pPr>
            <a:r>
              <a:rPr lang="en-US" altLang="ko-KR" b="1" dirty="0" smtClean="0">
                <a:ea typeface="Arial" panose="020B0604020202020204" pitchFamily="34" charset="0"/>
              </a:rPr>
              <a:t>Atrial Esophageal Fistula, Atrial pericardial Fistula, and Esophageal Hematoma</a:t>
            </a:r>
          </a:p>
          <a:p>
            <a:pPr marL="71755" marR="7620" indent="-6350">
              <a:lnSpc>
                <a:spcPct val="110000"/>
              </a:lnSpc>
              <a:spcAft>
                <a:spcPts val="265"/>
              </a:spcAft>
            </a:pPr>
            <a:r>
              <a:rPr lang="en-US" altLang="ko-KR" b="1" dirty="0" smtClean="0">
                <a:ea typeface="Arial" panose="020B0604020202020204" pitchFamily="34" charset="0"/>
              </a:rPr>
              <a:t>Gastric </a:t>
            </a:r>
            <a:r>
              <a:rPr lang="en-US" altLang="ko-KR" b="1" dirty="0" err="1" smtClean="0">
                <a:ea typeface="Arial" panose="020B0604020202020204" pitchFamily="34" charset="0"/>
              </a:rPr>
              <a:t>Hypomotility</a:t>
            </a:r>
            <a:r>
              <a:rPr lang="en-US" altLang="ko-KR" b="1" dirty="0" smtClean="0">
                <a:ea typeface="Arial" panose="020B0604020202020204" pitchFamily="34" charset="0"/>
              </a:rPr>
              <a:t> and </a:t>
            </a:r>
            <a:r>
              <a:rPr lang="en-US" altLang="ko-KR" b="1" dirty="0" err="1" smtClean="0">
                <a:ea typeface="Arial" panose="020B0604020202020204" pitchFamily="34" charset="0"/>
              </a:rPr>
              <a:t>Periesophageal</a:t>
            </a:r>
            <a:r>
              <a:rPr lang="en-US" altLang="ko-KR" b="1" dirty="0" smtClean="0">
                <a:ea typeface="Arial" panose="020B0604020202020204" pitchFamily="34" charset="0"/>
              </a:rPr>
              <a:t> Vagal Nerve Injury</a:t>
            </a:r>
          </a:p>
          <a:p>
            <a:pPr marL="71755" marR="7620" indent="-6350">
              <a:lnSpc>
                <a:spcPct val="110000"/>
              </a:lnSpc>
              <a:spcAft>
                <a:spcPts val="265"/>
              </a:spcAft>
            </a:pPr>
            <a:r>
              <a:rPr lang="en-US" altLang="ko-KR" b="1" dirty="0" smtClean="0">
                <a:ea typeface="Arial" panose="020B0604020202020204" pitchFamily="34" charset="0"/>
              </a:rPr>
              <a:t>Phrenic Nerve Palsy</a:t>
            </a:r>
          </a:p>
          <a:p>
            <a:pPr marL="71755" marR="7620" indent="-6350">
              <a:lnSpc>
                <a:spcPct val="110000"/>
              </a:lnSpc>
              <a:spcAft>
                <a:spcPts val="265"/>
              </a:spcAft>
            </a:pPr>
            <a:r>
              <a:rPr lang="en-US" altLang="ko-KR" b="1" dirty="0" smtClean="0">
                <a:ea typeface="Arial" panose="020B0604020202020204" pitchFamily="34" charset="0"/>
              </a:rPr>
              <a:t>Stroke, TIA, and Silent </a:t>
            </a:r>
            <a:r>
              <a:rPr lang="en-US" altLang="ko-KR" b="1" dirty="0" err="1" smtClean="0">
                <a:ea typeface="Arial" panose="020B0604020202020204" pitchFamily="34" charset="0"/>
              </a:rPr>
              <a:t>Microemboli</a:t>
            </a:r>
            <a:endParaRPr lang="en-US" altLang="ko-KR" b="1" dirty="0" smtClean="0">
              <a:ea typeface="Arial" panose="020B0604020202020204" pitchFamily="34" charset="0"/>
            </a:endParaRPr>
          </a:p>
          <a:p>
            <a:pPr marL="71755" marR="7620" indent="-6350">
              <a:lnSpc>
                <a:spcPct val="110000"/>
              </a:lnSpc>
              <a:spcAft>
                <a:spcPts val="265"/>
              </a:spcAft>
            </a:pPr>
            <a:r>
              <a:rPr lang="en-US" altLang="ko-KR" b="1" dirty="0" smtClean="0">
                <a:ea typeface="Arial" panose="020B0604020202020204" pitchFamily="34" charset="0"/>
              </a:rPr>
              <a:t>Air Embolism</a:t>
            </a:r>
          </a:p>
          <a:p>
            <a:pPr marL="71755" marR="7620" indent="-6350">
              <a:lnSpc>
                <a:spcPct val="110000"/>
              </a:lnSpc>
              <a:spcAft>
                <a:spcPts val="265"/>
              </a:spcAft>
            </a:pPr>
            <a:r>
              <a:rPr lang="en-US" altLang="ko-KR" b="1" dirty="0" smtClean="0">
                <a:ea typeface="Arial" panose="020B0604020202020204" pitchFamily="34" charset="0"/>
              </a:rPr>
              <a:t>Vascular Complications</a:t>
            </a:r>
          </a:p>
          <a:p>
            <a:pPr marL="71755" marR="7620" indent="-6350">
              <a:lnSpc>
                <a:spcPct val="110000"/>
              </a:lnSpc>
              <a:spcAft>
                <a:spcPts val="265"/>
              </a:spcAft>
            </a:pPr>
            <a:r>
              <a:rPr lang="en-US" altLang="ko-KR" b="1" dirty="0" smtClean="0">
                <a:ea typeface="Arial" panose="020B0604020202020204" pitchFamily="34" charset="0"/>
              </a:rPr>
              <a:t>Acute Coronary Artery Occlusion and Stenosis</a:t>
            </a:r>
          </a:p>
          <a:p>
            <a:pPr marL="71755" marR="7620" indent="-6350">
              <a:lnSpc>
                <a:spcPct val="110000"/>
              </a:lnSpc>
              <a:spcAft>
                <a:spcPts val="265"/>
              </a:spcAft>
            </a:pPr>
            <a:r>
              <a:rPr lang="en-US" altLang="ko-KR" b="1" dirty="0" smtClean="0">
                <a:ea typeface="Arial" panose="020B0604020202020204" pitchFamily="34" charset="0"/>
              </a:rPr>
              <a:t>Radiation Exposure During Catheter Ablation of AF</a:t>
            </a:r>
          </a:p>
          <a:p>
            <a:pPr marL="71755" marR="7620" indent="-6350">
              <a:lnSpc>
                <a:spcPct val="110000"/>
              </a:lnSpc>
              <a:spcAft>
                <a:spcPts val="265"/>
              </a:spcAft>
            </a:pPr>
            <a:r>
              <a:rPr lang="en-US" altLang="ko-KR" b="1" dirty="0" smtClean="0">
                <a:ea typeface="Arial" panose="020B0604020202020204" pitchFamily="34" charset="0"/>
              </a:rPr>
              <a:t>Pericarditis </a:t>
            </a:r>
          </a:p>
        </p:txBody>
      </p:sp>
    </p:spTree>
    <p:extLst>
      <p:ext uri="{BB962C8B-B14F-4D97-AF65-F5344CB8AC3E}">
        <p14:creationId xmlns:p14="http://schemas.microsoft.com/office/powerpoint/2010/main" val="140569371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864096" y="764704"/>
            <a:ext cx="8820472" cy="3765133"/>
          </a:xfrm>
          <a:prstGeom prst="rect">
            <a:avLst/>
          </a:prstGeom>
        </p:spPr>
        <p:txBody>
          <a:bodyPr wrap="square">
            <a:spAutoFit/>
          </a:bodyPr>
          <a:lstStyle/>
          <a:p>
            <a:pPr marL="6350" indent="-6350">
              <a:spcAft>
                <a:spcPts val="1610"/>
              </a:spcAft>
              <a:tabLst>
                <a:tab pos="1604010" algn="ctr"/>
              </a:tabLst>
            </a:pPr>
            <a:r>
              <a:rPr lang="en-US" altLang="ko-KR" sz="3200" b="1" kern="0" dirty="0" smtClean="0">
                <a:ea typeface="Arial" panose="020B0604020202020204" pitchFamily="34" charset="0"/>
              </a:rPr>
              <a:t>COMPLICATIONS</a:t>
            </a:r>
          </a:p>
          <a:p>
            <a:pPr marL="6350" indent="-6350">
              <a:spcAft>
                <a:spcPts val="1610"/>
              </a:spcAft>
              <a:tabLst>
                <a:tab pos="1604010" algn="ctr"/>
              </a:tabLst>
            </a:pPr>
            <a:r>
              <a:rPr lang="en-US" altLang="ko-KR" sz="2800" b="1" dirty="0" smtClean="0"/>
              <a:t>Stiff </a:t>
            </a:r>
            <a:r>
              <a:rPr lang="en-US" altLang="ko-KR" sz="2800" b="1" dirty="0"/>
              <a:t>Left Atrial Syndrome</a:t>
            </a:r>
            <a:endParaRPr lang="ko-KR" altLang="ko-KR" sz="2800" dirty="0"/>
          </a:p>
          <a:p>
            <a:pPr marL="6350" indent="-6350">
              <a:spcAft>
                <a:spcPts val="1610"/>
              </a:spcAft>
              <a:tabLst>
                <a:tab pos="1604010" algn="ctr"/>
              </a:tabLst>
            </a:pPr>
            <a:r>
              <a:rPr lang="en-US" altLang="ko-KR" sz="2800" b="1" dirty="0"/>
              <a:t>Cough</a:t>
            </a:r>
            <a:endParaRPr lang="ko-KR" altLang="ko-KR" sz="2800" dirty="0"/>
          </a:p>
          <a:p>
            <a:pPr marL="6350" indent="-6350">
              <a:spcAft>
                <a:spcPts val="1610"/>
              </a:spcAft>
              <a:tabLst>
                <a:tab pos="1604010" algn="ctr"/>
              </a:tabLst>
            </a:pPr>
            <a:r>
              <a:rPr lang="en-US" altLang="ko-KR" sz="2800" b="1" dirty="0"/>
              <a:t>Increase in Heart Rate and/or Sinus Tachycardia</a:t>
            </a:r>
            <a:endParaRPr lang="ko-KR" altLang="ko-KR" sz="2800" dirty="0"/>
          </a:p>
          <a:p>
            <a:pPr marL="6350" indent="-6350">
              <a:spcAft>
                <a:spcPts val="1610"/>
              </a:spcAft>
              <a:tabLst>
                <a:tab pos="1604010" algn="ctr"/>
              </a:tabLst>
            </a:pPr>
            <a:endParaRPr lang="ko-KR" altLang="ko-KR" sz="2800" dirty="0"/>
          </a:p>
          <a:p>
            <a:pPr marL="6350" indent="-6350">
              <a:spcAft>
                <a:spcPts val="1610"/>
              </a:spcAft>
              <a:tabLst>
                <a:tab pos="1604010" algn="ctr"/>
              </a:tabLst>
            </a:pPr>
            <a:endParaRPr lang="en-US" altLang="ko-KR" sz="2800" b="1" kern="0" dirty="0" smtClean="0">
              <a:solidFill>
                <a:srgbClr val="00FFFF"/>
              </a:solidFill>
              <a:ea typeface="Arial" panose="020B0604020202020204" pitchFamily="34" charset="0"/>
            </a:endParaRPr>
          </a:p>
        </p:txBody>
      </p:sp>
      <p:pic>
        <p:nvPicPr>
          <p:cNvPr id="5" name="그림 4"/>
          <p:cNvPicPr>
            <a:picLocks noChangeAspect="1"/>
          </p:cNvPicPr>
          <p:nvPr/>
        </p:nvPicPr>
        <p:blipFill>
          <a:blip r:embed="rId2"/>
          <a:stretch>
            <a:fillRect/>
          </a:stretch>
        </p:blipFill>
        <p:spPr>
          <a:xfrm>
            <a:off x="251520" y="1340768"/>
            <a:ext cx="532681" cy="539847"/>
          </a:xfrm>
          <a:prstGeom prst="rect">
            <a:avLst/>
          </a:prstGeom>
        </p:spPr>
      </p:pic>
      <p:pic>
        <p:nvPicPr>
          <p:cNvPr id="6" name="그림 5"/>
          <p:cNvPicPr>
            <a:picLocks noChangeAspect="1"/>
          </p:cNvPicPr>
          <p:nvPr/>
        </p:nvPicPr>
        <p:blipFill>
          <a:blip r:embed="rId2"/>
          <a:stretch>
            <a:fillRect/>
          </a:stretch>
        </p:blipFill>
        <p:spPr>
          <a:xfrm>
            <a:off x="251520" y="2060848"/>
            <a:ext cx="532681" cy="539847"/>
          </a:xfrm>
          <a:prstGeom prst="rect">
            <a:avLst/>
          </a:prstGeom>
        </p:spPr>
      </p:pic>
      <p:pic>
        <p:nvPicPr>
          <p:cNvPr id="7" name="그림 6"/>
          <p:cNvPicPr>
            <a:picLocks noChangeAspect="1"/>
          </p:cNvPicPr>
          <p:nvPr/>
        </p:nvPicPr>
        <p:blipFill>
          <a:blip r:embed="rId2"/>
          <a:stretch>
            <a:fillRect/>
          </a:stretch>
        </p:blipFill>
        <p:spPr>
          <a:xfrm>
            <a:off x="248603" y="2769353"/>
            <a:ext cx="532681" cy="539847"/>
          </a:xfrm>
          <a:prstGeom prst="rect">
            <a:avLst/>
          </a:prstGeom>
        </p:spPr>
      </p:pic>
    </p:spTree>
    <p:extLst>
      <p:ext uri="{BB962C8B-B14F-4D97-AF65-F5344CB8AC3E}">
        <p14:creationId xmlns:p14="http://schemas.microsoft.com/office/powerpoint/2010/main" val="1167553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표 4"/>
          <p:cNvGraphicFramePr>
            <a:graphicFrameLocks noGrp="1"/>
          </p:cNvGraphicFramePr>
          <p:nvPr>
            <p:extLst>
              <p:ext uri="{D42A27DB-BD31-4B8C-83A1-F6EECF244321}">
                <p14:modId xmlns:p14="http://schemas.microsoft.com/office/powerpoint/2010/main" val="2733593852"/>
              </p:ext>
            </p:extLst>
          </p:nvPr>
        </p:nvGraphicFramePr>
        <p:xfrm>
          <a:off x="179512" y="725439"/>
          <a:ext cx="8640960" cy="5303260"/>
        </p:xfrm>
        <a:graphic>
          <a:graphicData uri="http://schemas.openxmlformats.org/drawingml/2006/table">
            <a:tbl>
              <a:tblPr firstRow="1" firstCol="1" bandRow="1">
                <a:tableStyleId>{69CF1AB2-1976-4502-BF36-3FF5EA218861}</a:tableStyleId>
              </a:tblPr>
              <a:tblGrid>
                <a:gridCol w="2304256">
                  <a:extLst>
                    <a:ext uri="{9D8B030D-6E8A-4147-A177-3AD203B41FA5}">
                      <a16:colId xmlns="" xmlns:a16="http://schemas.microsoft.com/office/drawing/2014/main" val="20000"/>
                    </a:ext>
                  </a:extLst>
                </a:gridCol>
                <a:gridCol w="6336704">
                  <a:extLst>
                    <a:ext uri="{9D8B030D-6E8A-4147-A177-3AD203B41FA5}">
                      <a16:colId xmlns="" xmlns:a16="http://schemas.microsoft.com/office/drawing/2014/main" val="20001"/>
                    </a:ext>
                  </a:extLst>
                </a:gridCol>
              </a:tblGrid>
              <a:tr h="643562">
                <a:tc>
                  <a:txBody>
                    <a:bodyPr/>
                    <a:lstStyle/>
                    <a:p>
                      <a:pPr marL="76200" marR="0" lvl="0" indent="3175" algn="l" defTabSz="914400" rtl="0" eaLnBrk="1" fontAlgn="auto" latinLnBrk="1" hangingPunct="1">
                        <a:lnSpc>
                          <a:spcPct val="107000"/>
                        </a:lnSpc>
                        <a:spcBef>
                          <a:spcPts val="0"/>
                        </a:spcBef>
                        <a:spcAft>
                          <a:spcPts val="0"/>
                        </a:spcAft>
                        <a:buClrTx/>
                        <a:buSzTx/>
                        <a:buFontTx/>
                        <a:buNone/>
                        <a:tabLst/>
                        <a:defRPr/>
                      </a:pPr>
                      <a:r>
                        <a:rPr kumimoji="0" lang="en-US" altLang="ko-KR" sz="1600" kern="1200" dirty="0" smtClean="0">
                          <a:solidFill>
                            <a:schemeClr val="bg1"/>
                          </a:solidFill>
                          <a:effectLst/>
                        </a:rPr>
                        <a:t>Asymptomatic cerebral embolism</a:t>
                      </a:r>
                      <a:endParaRPr lang="ko-KR" altLang="ko-KR" sz="1600" b="0" dirty="0" smtClean="0">
                        <a:solidFill>
                          <a:schemeClr val="bg1"/>
                        </a:solidFill>
                        <a:effectLst/>
                        <a:latin typeface="+mn-lt"/>
                        <a:ea typeface="Calibri" panose="020F0502020204030204" pitchFamily="34" charset="0"/>
                        <a:cs typeface="Calibri" panose="020F0502020204030204" pitchFamily="34" charset="0"/>
                      </a:endParaRPr>
                    </a:p>
                  </a:txBody>
                  <a:tcPr marL="934" marR="50411" marT="1913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5000"/>
                      </a:schemeClr>
                    </a:solidFill>
                  </a:tcPr>
                </a:tc>
                <a:tc>
                  <a:txBody>
                    <a:bodyPr/>
                    <a:lstStyle/>
                    <a:p>
                      <a:pPr marL="64135" marR="0" lvl="0" indent="6350" algn="l" defTabSz="914400" rtl="0" eaLnBrk="1" fontAlgn="auto" latinLnBrk="1" hangingPunct="1">
                        <a:lnSpc>
                          <a:spcPct val="107000"/>
                        </a:lnSpc>
                        <a:spcBef>
                          <a:spcPts val="0"/>
                        </a:spcBef>
                        <a:spcAft>
                          <a:spcPts val="0"/>
                        </a:spcAft>
                        <a:buClrTx/>
                        <a:buSzTx/>
                        <a:buFontTx/>
                        <a:buNone/>
                        <a:tabLst/>
                        <a:defRPr/>
                      </a:pPr>
                      <a:r>
                        <a:rPr kumimoji="0" lang="en-US" altLang="ko-KR" sz="1200" b="0" kern="1200" dirty="0" smtClean="0">
                          <a:solidFill>
                            <a:schemeClr val="tx2">
                              <a:lumMod val="75000"/>
                            </a:schemeClr>
                          </a:solidFill>
                          <a:effectLst/>
                          <a:latin typeface="+mn-lt"/>
                        </a:rPr>
                        <a:t>Asymptomatic cerebral embolism is defined as an occlusion of a blood vessel in the brain due to an embolus that does not result in any acute clinical symptoms. Silent cerebral embolism is generally detected using a diffusion weighted MRI. </a:t>
                      </a:r>
                      <a:endParaRPr lang="ko-KR" altLang="ko-KR" sz="1200" b="0" dirty="0" smtClean="0">
                        <a:solidFill>
                          <a:schemeClr val="tx2">
                            <a:lumMod val="75000"/>
                          </a:schemeClr>
                        </a:solidFill>
                        <a:effectLst/>
                        <a:latin typeface="+mn-lt"/>
                        <a:ea typeface="Calibri" panose="020F0502020204030204" pitchFamily="34" charset="0"/>
                        <a:cs typeface="Calibri" panose="020F0502020204030204" pitchFamily="34" charset="0"/>
                      </a:endParaRPr>
                    </a:p>
                  </a:txBody>
                  <a:tcPr marL="934" marR="50411" marT="1913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1"/>
                  </a:ext>
                </a:extLst>
              </a:tr>
              <a:tr h="584780">
                <a:tc>
                  <a:txBody>
                    <a:bodyPr/>
                    <a:lstStyle/>
                    <a:p>
                      <a:pPr marL="73025" marR="28575">
                        <a:lnSpc>
                          <a:spcPct val="107000"/>
                        </a:lnSpc>
                        <a:spcAft>
                          <a:spcPts val="0"/>
                        </a:spcAft>
                      </a:pPr>
                      <a:r>
                        <a:rPr lang="en-US" altLang="ko-KR" sz="1600" dirty="0" err="1" smtClean="0">
                          <a:solidFill>
                            <a:schemeClr val="bg1"/>
                          </a:solidFill>
                          <a:effectLst/>
                          <a:latin typeface="Calibri" panose="020F0502020204030204" pitchFamily="34" charset="0"/>
                          <a:ea typeface="Calibri" panose="020F0502020204030204" pitchFamily="34" charset="0"/>
                          <a:cs typeface="Calibri" panose="020F0502020204030204" pitchFamily="34" charset="0"/>
                        </a:rPr>
                        <a:t>Atrioesophageal</a:t>
                      </a:r>
                      <a:r>
                        <a:rPr lang="en-US" altLang="ko-KR" sz="1600" dirty="0" smtClean="0">
                          <a:solidFill>
                            <a:schemeClr val="bg1"/>
                          </a:solidFill>
                          <a:effectLst/>
                          <a:latin typeface="Calibri" panose="020F0502020204030204" pitchFamily="34" charset="0"/>
                          <a:ea typeface="Calibri" panose="020F0502020204030204" pitchFamily="34" charset="0"/>
                          <a:cs typeface="Calibri" panose="020F0502020204030204" pitchFamily="34" charset="0"/>
                        </a:rPr>
                        <a:t> fistula </a:t>
                      </a:r>
                    </a:p>
                    <a:p>
                      <a:pPr marL="73025" marR="28575">
                        <a:lnSpc>
                          <a:spcPct val="107000"/>
                        </a:lnSpc>
                        <a:spcAft>
                          <a:spcPts val="0"/>
                        </a:spcAft>
                      </a:pPr>
                      <a:endParaRPr lang="ko-KR" sz="1600" dirty="0">
                        <a:solidFill>
                          <a:schemeClr val="tx1">
                            <a:lumMod val="95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934" marR="50411" marT="1913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5000"/>
                      </a:schemeClr>
                    </a:solidFill>
                  </a:tcPr>
                </a:tc>
                <a:tc>
                  <a:txBody>
                    <a:bodyPr/>
                    <a:lstStyle/>
                    <a:p>
                      <a:pPr marL="64135">
                        <a:lnSpc>
                          <a:spcPct val="107000"/>
                        </a:lnSpc>
                        <a:spcAft>
                          <a:spcPts val="0"/>
                        </a:spcAft>
                      </a:pPr>
                      <a:r>
                        <a:rPr lang="en-US" altLang="ko-KR" sz="1200" b="0" dirty="0" smtClean="0">
                          <a:solidFill>
                            <a:schemeClr val="tx2">
                              <a:lumMod val="75000"/>
                            </a:schemeClr>
                          </a:solidFill>
                          <a:effectLst/>
                          <a:latin typeface="+mn-lt"/>
                          <a:ea typeface="Calibri" panose="020F0502020204030204" pitchFamily="34" charset="0"/>
                          <a:cs typeface="Calibri" panose="020F0502020204030204" pitchFamily="34" charset="0"/>
                        </a:rPr>
                        <a:t>An atrioesophageal fistula is defined as a connection between the atrium and the lumen of the esophagus. Evidence supporting this diagnosis includes documentation of esophageal erosion combined with evidence of a fistulous connection to the atrium, such as air emboli, an embolic event, or direct observation at the time of surgical repair. A CT scan or MRI scan is the most common method of documentation of an atrioesophageal fistula. </a:t>
                      </a:r>
                    </a:p>
                  </a:txBody>
                  <a:tcPr marL="934" marR="50411" marT="1913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2"/>
                  </a:ext>
                </a:extLst>
              </a:tr>
              <a:tr h="405706">
                <a:tc>
                  <a:txBody>
                    <a:bodyPr/>
                    <a:lstStyle/>
                    <a:p>
                      <a:pPr marL="76200">
                        <a:lnSpc>
                          <a:spcPct val="107000"/>
                        </a:lnSpc>
                        <a:spcAft>
                          <a:spcPts val="0"/>
                        </a:spcAft>
                      </a:pPr>
                      <a:r>
                        <a:rPr lang="en-US" altLang="ko-KR" sz="1600" dirty="0" smtClean="0">
                          <a:solidFill>
                            <a:schemeClr val="bg1"/>
                          </a:solidFill>
                          <a:effectLst/>
                          <a:latin typeface="Calibri" panose="020F0502020204030204" pitchFamily="34" charset="0"/>
                          <a:ea typeface="Calibri" panose="020F0502020204030204" pitchFamily="34" charset="0"/>
                          <a:cs typeface="Calibri" panose="020F0502020204030204" pitchFamily="34" charset="0"/>
                        </a:rPr>
                        <a:t>Bleeding</a:t>
                      </a:r>
                    </a:p>
                    <a:p>
                      <a:pPr marL="76200">
                        <a:lnSpc>
                          <a:spcPct val="107000"/>
                        </a:lnSpc>
                        <a:spcAft>
                          <a:spcPts val="0"/>
                        </a:spcAft>
                      </a:pPr>
                      <a:endParaRPr lang="ko-KR" sz="1600" dirty="0">
                        <a:solidFill>
                          <a:schemeClr val="tx1">
                            <a:lumMod val="95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934" marR="50411" marT="1913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5000"/>
                      </a:schemeClr>
                    </a:solidFill>
                  </a:tcPr>
                </a:tc>
                <a:tc>
                  <a:txBody>
                    <a:bodyPr/>
                    <a:lstStyle/>
                    <a:p>
                      <a:pPr marL="69850" marR="0" lvl="0" indent="0" algn="l" defTabSz="914400" rtl="0" eaLnBrk="1" fontAlgn="auto" latinLnBrk="1" hangingPunct="1">
                        <a:lnSpc>
                          <a:spcPct val="107000"/>
                        </a:lnSpc>
                        <a:spcBef>
                          <a:spcPts val="0"/>
                        </a:spcBef>
                        <a:spcAft>
                          <a:spcPts val="0"/>
                        </a:spcAft>
                        <a:buClrTx/>
                        <a:buSzTx/>
                        <a:buFontTx/>
                        <a:buNone/>
                        <a:tabLst/>
                        <a:defRPr/>
                      </a:pPr>
                      <a:r>
                        <a:rPr lang="en-US" altLang="ko-KR" sz="1200" dirty="0" smtClean="0">
                          <a:solidFill>
                            <a:schemeClr val="tx2">
                              <a:lumMod val="75000"/>
                            </a:schemeClr>
                          </a:solidFill>
                          <a:effectLst/>
                        </a:rPr>
                        <a:t>Bleeding is defined as a major complication of AF ablation if it requires and/or is treated with transfusion or results in a 20% or greater fall in hematocrit. </a:t>
                      </a:r>
                      <a:endParaRPr lang="ko-KR" altLang="ko-KR" sz="1200" b="0" dirty="0" smtClean="0">
                        <a:solidFill>
                          <a:schemeClr val="tx2">
                            <a:lumMod val="75000"/>
                          </a:schemeClr>
                        </a:solidFill>
                        <a:effectLst/>
                        <a:latin typeface="+mn-lt"/>
                        <a:ea typeface="Calibri" panose="020F0502020204030204" pitchFamily="34" charset="0"/>
                        <a:cs typeface="Calibri" panose="020F0502020204030204" pitchFamily="34" charset="0"/>
                      </a:endParaRPr>
                    </a:p>
                  </a:txBody>
                  <a:tcPr marL="934" marR="50411" marT="1913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3"/>
                  </a:ext>
                </a:extLst>
              </a:tr>
              <a:tr h="427640">
                <a:tc>
                  <a:txBody>
                    <a:bodyPr/>
                    <a:lstStyle/>
                    <a:p>
                      <a:pPr marL="73025" marR="57150">
                        <a:lnSpc>
                          <a:spcPct val="107000"/>
                        </a:lnSpc>
                        <a:spcAft>
                          <a:spcPts val="0"/>
                        </a:spcAft>
                      </a:pPr>
                      <a:r>
                        <a:rPr lang="en-US" altLang="ko-KR" sz="1600" dirty="0" smtClean="0">
                          <a:solidFill>
                            <a:schemeClr val="bg1"/>
                          </a:solidFill>
                          <a:effectLst/>
                          <a:latin typeface="Calibri" panose="020F0502020204030204" pitchFamily="34" charset="0"/>
                          <a:ea typeface="Calibri" panose="020F0502020204030204" pitchFamily="34" charset="0"/>
                          <a:cs typeface="Calibri" panose="020F0502020204030204" pitchFamily="34" charset="0"/>
                        </a:rPr>
                        <a:t>Bleeding following cardiac surgery</a:t>
                      </a:r>
                    </a:p>
                    <a:p>
                      <a:pPr marL="73025" marR="57150">
                        <a:lnSpc>
                          <a:spcPct val="107000"/>
                        </a:lnSpc>
                        <a:spcAft>
                          <a:spcPts val="0"/>
                        </a:spcAft>
                      </a:pPr>
                      <a:endParaRPr lang="ko-KR" sz="1600" dirty="0">
                        <a:solidFill>
                          <a:schemeClr val="tx1">
                            <a:lumMod val="95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934" marR="50411" marT="1913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5000"/>
                      </a:schemeClr>
                    </a:solidFill>
                  </a:tcPr>
                </a:tc>
                <a:tc>
                  <a:txBody>
                    <a:bodyPr/>
                    <a:lstStyle/>
                    <a:p>
                      <a:pPr marL="69850" marR="0" lvl="0" indent="0" algn="l" defTabSz="914400" rtl="0" eaLnBrk="1" fontAlgn="auto" latinLnBrk="1" hangingPunct="1">
                        <a:lnSpc>
                          <a:spcPct val="107000"/>
                        </a:lnSpc>
                        <a:spcBef>
                          <a:spcPts val="0"/>
                        </a:spcBef>
                        <a:spcAft>
                          <a:spcPts val="0"/>
                        </a:spcAft>
                        <a:buClrTx/>
                        <a:buSzTx/>
                        <a:buFontTx/>
                        <a:buNone/>
                        <a:tabLst/>
                        <a:defRPr/>
                      </a:pPr>
                      <a:r>
                        <a:rPr lang="en-US" altLang="ko-KR" sz="1200" dirty="0" smtClean="0">
                          <a:solidFill>
                            <a:schemeClr val="tx2">
                              <a:lumMod val="75000"/>
                            </a:schemeClr>
                          </a:solidFill>
                          <a:effectLst/>
                        </a:rPr>
                        <a:t>Excessive bleeding following a surgical AF ablation procedure is defined as bleeding requiring reoperation or ≥2 units of PRBC transfusion within any 24 hours of the first 7 days following the index procedure. </a:t>
                      </a:r>
                      <a:endParaRPr lang="ko-KR" altLang="ko-KR" sz="1200" b="0" dirty="0" smtClean="0">
                        <a:solidFill>
                          <a:schemeClr val="tx2">
                            <a:lumMod val="75000"/>
                          </a:schemeClr>
                        </a:solidFill>
                        <a:effectLst/>
                        <a:latin typeface="+mn-lt"/>
                        <a:ea typeface="Calibri" panose="020F0502020204030204" pitchFamily="34" charset="0"/>
                        <a:cs typeface="Calibri" panose="020F0502020204030204" pitchFamily="34" charset="0"/>
                      </a:endParaRPr>
                    </a:p>
                  </a:txBody>
                  <a:tcPr marL="934" marR="50411" marT="1913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4"/>
                  </a:ext>
                </a:extLst>
              </a:tr>
              <a:tr h="584780">
                <a:tc>
                  <a:txBody>
                    <a:bodyPr/>
                    <a:lstStyle/>
                    <a:p>
                      <a:pPr marL="73660" indent="-6350">
                        <a:lnSpc>
                          <a:spcPct val="107000"/>
                        </a:lnSpc>
                        <a:spcAft>
                          <a:spcPts val="0"/>
                        </a:spcAft>
                      </a:pPr>
                      <a:r>
                        <a:rPr lang="en-US" altLang="ko-KR" sz="1600" dirty="0" smtClean="0">
                          <a:solidFill>
                            <a:schemeClr val="bg1"/>
                          </a:solidFill>
                          <a:effectLst/>
                          <a:latin typeface="Calibri" panose="020F0502020204030204" pitchFamily="34" charset="0"/>
                          <a:ea typeface="Calibri" panose="020F0502020204030204" pitchFamily="34" charset="0"/>
                          <a:cs typeface="Calibri" panose="020F0502020204030204" pitchFamily="34" charset="0"/>
                        </a:rPr>
                        <a:t>Cardiac perforation</a:t>
                      </a:r>
                    </a:p>
                    <a:p>
                      <a:pPr marL="73660" indent="-6350">
                        <a:lnSpc>
                          <a:spcPct val="107000"/>
                        </a:lnSpc>
                        <a:spcAft>
                          <a:spcPts val="0"/>
                        </a:spcAft>
                      </a:pPr>
                      <a:endParaRPr lang="ko-KR" sz="1600" dirty="0">
                        <a:solidFill>
                          <a:schemeClr val="tx1">
                            <a:lumMod val="95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934" marR="50411" marT="1913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5000"/>
                      </a:schemeClr>
                    </a:solidFill>
                  </a:tcPr>
                </a:tc>
                <a:tc>
                  <a:txBody>
                    <a:bodyPr/>
                    <a:lstStyle/>
                    <a:p>
                      <a:pPr marL="67310" marR="0" lvl="0" indent="0" algn="l" defTabSz="914400" rtl="0" eaLnBrk="1" fontAlgn="auto" latinLnBrk="1" hangingPunct="1">
                        <a:lnSpc>
                          <a:spcPct val="107000"/>
                        </a:lnSpc>
                        <a:spcBef>
                          <a:spcPts val="0"/>
                        </a:spcBef>
                        <a:spcAft>
                          <a:spcPts val="0"/>
                        </a:spcAft>
                        <a:buClrTx/>
                        <a:buSzTx/>
                        <a:buFontTx/>
                        <a:buNone/>
                        <a:tabLst/>
                        <a:defRPr/>
                      </a:pPr>
                      <a:r>
                        <a:rPr lang="en-US" altLang="ko-KR" sz="1200" dirty="0" smtClean="0">
                          <a:solidFill>
                            <a:schemeClr val="tx2">
                              <a:lumMod val="75000"/>
                            </a:schemeClr>
                          </a:solidFill>
                          <a:effectLst/>
                        </a:rPr>
                        <a:t>We recommend that cardiac perforation be defined together with cardiac tamponade. See “Cardiac tamponade/perforation.” </a:t>
                      </a:r>
                      <a:endParaRPr lang="ko-KR" altLang="ko-KR" sz="1200" b="0" dirty="0" smtClean="0">
                        <a:solidFill>
                          <a:schemeClr val="tx2">
                            <a:lumMod val="75000"/>
                          </a:schemeClr>
                        </a:solidFill>
                        <a:effectLst/>
                        <a:latin typeface="+mn-lt"/>
                        <a:ea typeface="Calibri" panose="020F0502020204030204" pitchFamily="34" charset="0"/>
                        <a:cs typeface="Calibri" panose="020F0502020204030204" pitchFamily="34" charset="0"/>
                      </a:endParaRPr>
                    </a:p>
                  </a:txBody>
                  <a:tcPr marL="934" marR="50411" marT="1913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5"/>
                  </a:ext>
                </a:extLst>
              </a:tr>
              <a:tr h="393279">
                <a:tc>
                  <a:txBody>
                    <a:bodyPr/>
                    <a:lstStyle/>
                    <a:p>
                      <a:pPr marL="65405" marR="1270" indent="6350">
                        <a:lnSpc>
                          <a:spcPct val="107000"/>
                        </a:lnSpc>
                        <a:spcAft>
                          <a:spcPts val="0"/>
                        </a:spcAft>
                      </a:pPr>
                      <a:r>
                        <a:rPr lang="en-US" altLang="ko-KR" sz="1600" dirty="0" smtClean="0">
                          <a:solidFill>
                            <a:schemeClr val="bg1"/>
                          </a:solidFill>
                          <a:effectLst/>
                          <a:latin typeface="Calibri" panose="020F0502020204030204" pitchFamily="34" charset="0"/>
                          <a:ea typeface="Calibri" panose="020F0502020204030204" pitchFamily="34" charset="0"/>
                          <a:cs typeface="Calibri" panose="020F0502020204030204" pitchFamily="34" charset="0"/>
                        </a:rPr>
                        <a:t>Cardiac tamponade </a:t>
                      </a:r>
                    </a:p>
                    <a:p>
                      <a:pPr marL="65405" marR="1270" indent="6350">
                        <a:lnSpc>
                          <a:spcPct val="107000"/>
                        </a:lnSpc>
                        <a:spcAft>
                          <a:spcPts val="0"/>
                        </a:spcAft>
                      </a:pPr>
                      <a:endParaRPr lang="ko-KR" sz="1600" dirty="0">
                        <a:solidFill>
                          <a:schemeClr val="tx1">
                            <a:lumMod val="95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934" marR="50411" marT="1913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5000"/>
                      </a:schemeClr>
                    </a:solidFill>
                  </a:tcPr>
                </a:tc>
                <a:tc>
                  <a:txBody>
                    <a:bodyPr/>
                    <a:lstStyle/>
                    <a:p>
                      <a:pPr marL="57785" marR="0" lvl="0" indent="0" algn="l" defTabSz="914400" rtl="0" eaLnBrk="1" fontAlgn="auto" latinLnBrk="1" hangingPunct="1">
                        <a:lnSpc>
                          <a:spcPct val="107000"/>
                        </a:lnSpc>
                        <a:spcBef>
                          <a:spcPts val="0"/>
                        </a:spcBef>
                        <a:spcAft>
                          <a:spcPts val="0"/>
                        </a:spcAft>
                        <a:buClrTx/>
                        <a:buSzTx/>
                        <a:buFontTx/>
                        <a:buNone/>
                        <a:tabLst/>
                        <a:defRPr/>
                      </a:pPr>
                      <a:r>
                        <a:rPr lang="en-US" altLang="ko-KR" sz="1200" dirty="0" smtClean="0">
                          <a:solidFill>
                            <a:schemeClr val="tx2">
                              <a:lumMod val="75000"/>
                            </a:schemeClr>
                          </a:solidFill>
                          <a:effectLst/>
                        </a:rPr>
                        <a:t>We recommend that cardiac tamponade be defined together with cardiac perforation. See “Cardiac tamponade/perforation.” </a:t>
                      </a:r>
                      <a:endParaRPr lang="ko-KR" altLang="ko-KR" sz="1200" b="0" dirty="0" smtClean="0">
                        <a:solidFill>
                          <a:schemeClr val="tx2">
                            <a:lumMod val="75000"/>
                          </a:schemeClr>
                        </a:solidFill>
                        <a:effectLst/>
                        <a:latin typeface="+mn-lt"/>
                        <a:ea typeface="Calibri" panose="020F0502020204030204" pitchFamily="34" charset="0"/>
                        <a:cs typeface="Calibri" panose="020F0502020204030204" pitchFamily="34" charset="0"/>
                      </a:endParaRPr>
                    </a:p>
                  </a:txBody>
                  <a:tcPr marL="934" marR="50411" marT="1913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6"/>
                  </a:ext>
                </a:extLst>
              </a:tr>
              <a:tr h="1048560">
                <a:tc>
                  <a:txBody>
                    <a:bodyPr/>
                    <a:lstStyle/>
                    <a:p>
                      <a:pPr marL="71755">
                        <a:lnSpc>
                          <a:spcPct val="107000"/>
                        </a:lnSpc>
                        <a:spcAft>
                          <a:spcPts val="0"/>
                        </a:spcAft>
                      </a:pPr>
                      <a:r>
                        <a:rPr lang="en-US" altLang="ko-KR" sz="1600" dirty="0" smtClean="0">
                          <a:solidFill>
                            <a:schemeClr val="bg1"/>
                          </a:solidFill>
                          <a:effectLst/>
                          <a:latin typeface="Calibri" panose="020F0502020204030204" pitchFamily="34" charset="0"/>
                          <a:ea typeface="Calibri" panose="020F0502020204030204" pitchFamily="34" charset="0"/>
                          <a:cs typeface="Calibri" panose="020F0502020204030204" pitchFamily="34" charset="0"/>
                        </a:rPr>
                        <a:t>Cardiac tamponade/ perforation</a:t>
                      </a:r>
                    </a:p>
                    <a:p>
                      <a:pPr marL="71755">
                        <a:lnSpc>
                          <a:spcPct val="107000"/>
                        </a:lnSpc>
                        <a:spcAft>
                          <a:spcPts val="0"/>
                        </a:spcAft>
                      </a:pPr>
                      <a:endParaRPr lang="ko-KR" sz="1600" dirty="0">
                        <a:solidFill>
                          <a:schemeClr val="tx1">
                            <a:lumMod val="95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934" marR="50411" marT="1913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5000"/>
                      </a:schemeClr>
                    </a:solidFill>
                  </a:tcPr>
                </a:tc>
                <a:tc>
                  <a:txBody>
                    <a:bodyPr/>
                    <a:lstStyle/>
                    <a:p>
                      <a:pPr marL="67310" marR="0" lvl="0" indent="0" algn="l" defTabSz="914400" rtl="0" eaLnBrk="1" fontAlgn="auto" latinLnBrk="1" hangingPunct="1">
                        <a:lnSpc>
                          <a:spcPct val="107000"/>
                        </a:lnSpc>
                        <a:spcBef>
                          <a:spcPts val="0"/>
                        </a:spcBef>
                        <a:spcAft>
                          <a:spcPts val="60"/>
                        </a:spcAft>
                        <a:buClrTx/>
                        <a:buSzTx/>
                        <a:buFontTx/>
                        <a:buNone/>
                        <a:tabLst/>
                        <a:defRPr/>
                      </a:pPr>
                      <a:r>
                        <a:rPr lang="en-US" altLang="ko-KR" sz="1200" dirty="0" smtClean="0">
                          <a:solidFill>
                            <a:schemeClr val="tx2">
                              <a:lumMod val="75000"/>
                            </a:schemeClr>
                          </a:solidFill>
                          <a:effectLst/>
                        </a:rPr>
                        <a:t>Cardiac tamponade/perforation is defined as the development of a significant pericardial effusion during or within 30 days of undergoing an AF ablation procedure. A significant pericardial effusion is one that results in hemodynamic compromise, requires elective or urgent </a:t>
                      </a:r>
                      <a:r>
                        <a:rPr lang="en-US" altLang="ko-KR" sz="1200" dirty="0" err="1" smtClean="0">
                          <a:solidFill>
                            <a:schemeClr val="tx2">
                              <a:lumMod val="75000"/>
                            </a:schemeClr>
                          </a:solidFill>
                          <a:effectLst/>
                        </a:rPr>
                        <a:t>pericardiocentesis</a:t>
                      </a:r>
                      <a:r>
                        <a:rPr lang="en-US" altLang="ko-KR" sz="1200" dirty="0" smtClean="0">
                          <a:solidFill>
                            <a:schemeClr val="tx2">
                              <a:lumMod val="75000"/>
                            </a:schemeClr>
                          </a:solidFill>
                          <a:effectLst/>
                        </a:rPr>
                        <a:t>, or results in a 1-cm or more pericardial effusion as documented by echocardiography. Cardiac tamponade/perforation should also be classified as “early” or “late” depending on whether it is diagnosed during or following initial discharge from the hospital. </a:t>
                      </a:r>
                      <a:endParaRPr lang="ko-KR" altLang="ko-KR" sz="1200" b="0" dirty="0" smtClean="0">
                        <a:solidFill>
                          <a:schemeClr val="tx2">
                            <a:lumMod val="75000"/>
                          </a:schemeClr>
                        </a:solidFill>
                        <a:effectLst/>
                        <a:latin typeface="+mn-lt"/>
                        <a:ea typeface="Calibri" panose="020F0502020204030204" pitchFamily="34" charset="0"/>
                        <a:cs typeface="Calibri" panose="020F0502020204030204" pitchFamily="34" charset="0"/>
                      </a:endParaRPr>
                    </a:p>
                  </a:txBody>
                  <a:tcPr marL="934" marR="50411" marT="1913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7"/>
                  </a:ext>
                </a:extLst>
              </a:tr>
            </a:tbl>
          </a:graphicData>
        </a:graphic>
      </p:graphicFrame>
      <p:sp>
        <p:nvSpPr>
          <p:cNvPr id="6" name="직사각형 5"/>
          <p:cNvSpPr/>
          <p:nvPr/>
        </p:nvSpPr>
        <p:spPr>
          <a:xfrm>
            <a:off x="555700" y="188640"/>
            <a:ext cx="8280920" cy="430887"/>
          </a:xfrm>
          <a:prstGeom prst="rect">
            <a:avLst/>
          </a:prstGeom>
        </p:spPr>
        <p:txBody>
          <a:bodyPr wrap="square">
            <a:spAutoFit/>
          </a:bodyPr>
          <a:lstStyle/>
          <a:p>
            <a:pPr marL="6350" marR="7620" indent="-6350">
              <a:lnSpc>
                <a:spcPct val="110000"/>
              </a:lnSpc>
              <a:spcAft>
                <a:spcPts val="265"/>
              </a:spcAft>
            </a:pPr>
            <a:r>
              <a:rPr lang="en-US" altLang="ko-KR" sz="2000" b="1" dirty="0" smtClean="0">
                <a:ea typeface="Arial" panose="020B0604020202020204" pitchFamily="34" charset="0"/>
              </a:rPr>
              <a:t>Definitions </a:t>
            </a:r>
            <a:r>
              <a:rPr lang="en-US" altLang="ko-KR" sz="2000" b="1" dirty="0">
                <a:ea typeface="Arial" panose="020B0604020202020204" pitchFamily="34" charset="0"/>
              </a:rPr>
              <a:t>of </a:t>
            </a:r>
            <a:r>
              <a:rPr lang="en-US" altLang="ko-KR" sz="2000" b="1" dirty="0" smtClean="0">
                <a:ea typeface="Arial" panose="020B0604020202020204" pitchFamily="34" charset="0"/>
              </a:rPr>
              <a:t>Complications Associated </a:t>
            </a:r>
            <a:r>
              <a:rPr lang="en-US" altLang="ko-KR" sz="2000" b="1" dirty="0">
                <a:ea typeface="Arial" panose="020B0604020202020204" pitchFamily="34" charset="0"/>
              </a:rPr>
              <a:t>with AF </a:t>
            </a:r>
            <a:r>
              <a:rPr lang="en-US" altLang="ko-KR" sz="2000" b="1" dirty="0" smtClean="0">
                <a:ea typeface="Arial" panose="020B0604020202020204" pitchFamily="34" charset="0"/>
              </a:rPr>
              <a:t>Ablation</a:t>
            </a:r>
            <a:endParaRPr lang="ko-KR" altLang="ko-KR" sz="1400" dirty="0">
              <a:effectLst/>
              <a:ea typeface="Arial" panose="020B0604020202020204" pitchFamily="34" charset="0"/>
            </a:endParaRPr>
          </a:p>
        </p:txBody>
      </p:sp>
    </p:spTree>
    <p:extLst>
      <p:ext uri="{BB962C8B-B14F-4D97-AF65-F5344CB8AC3E}">
        <p14:creationId xmlns:p14="http://schemas.microsoft.com/office/powerpoint/2010/main" val="35642598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Surgical AF Ablation</a:t>
            </a:r>
            <a:endParaRPr lang="en-US" sz="2800" dirty="0"/>
          </a:p>
        </p:txBody>
      </p:sp>
      <p:sp>
        <p:nvSpPr>
          <p:cNvPr id="3" name="Text Placeholder 2"/>
          <p:cNvSpPr>
            <a:spLocks noGrp="1"/>
          </p:cNvSpPr>
          <p:nvPr>
            <p:ph type="body" sz="quarter" idx="13"/>
          </p:nvPr>
        </p:nvSpPr>
        <p:spPr/>
        <p:txBody>
          <a:bodyPr/>
          <a:lstStyle/>
          <a:p>
            <a:r>
              <a:rPr lang="en-US" dirty="0" smtClean="0"/>
              <a:t>Surgical AF Ablation</a:t>
            </a:r>
            <a:endParaRPr lang="en-US" dirty="0"/>
          </a:p>
        </p:txBody>
      </p:sp>
      <p:sp>
        <p:nvSpPr>
          <p:cNvPr id="4" name="Text Placeholder 3"/>
          <p:cNvSpPr>
            <a:spLocks noGrp="1"/>
          </p:cNvSpPr>
          <p:nvPr>
            <p:ph type="body" sz="quarter" idx="14"/>
          </p:nvPr>
        </p:nvSpPr>
        <p:spPr/>
        <p:txBody>
          <a:bodyPr/>
          <a:lstStyle/>
          <a:p>
            <a:endParaRPr lang="en-US" dirty="0"/>
          </a:p>
        </p:txBody>
      </p:sp>
      <p:pic>
        <p:nvPicPr>
          <p:cNvPr id="1026" name="Picture 2" descr="\\hrs.local\vdfs\profileunitydata\valentina.such\Desktop\Pages from 14.Final.HRTHM_7159.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416051"/>
            <a:ext cx="4571341" cy="370821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hrs.local\vdfs\profileunitydata\valentina.such\Desktop\New folder\14.Final.HRTHM_7159 F_Page_02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5416" y="2018923"/>
            <a:ext cx="4678583" cy="2824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652913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표 1"/>
          <p:cNvGraphicFramePr>
            <a:graphicFrameLocks noGrp="1"/>
          </p:cNvGraphicFramePr>
          <p:nvPr>
            <p:extLst>
              <p:ext uri="{D42A27DB-BD31-4B8C-83A1-F6EECF244321}">
                <p14:modId xmlns:p14="http://schemas.microsoft.com/office/powerpoint/2010/main" val="783895644"/>
              </p:ext>
            </p:extLst>
          </p:nvPr>
        </p:nvGraphicFramePr>
        <p:xfrm>
          <a:off x="251520" y="151726"/>
          <a:ext cx="8640960" cy="6377452"/>
        </p:xfrm>
        <a:graphic>
          <a:graphicData uri="http://schemas.openxmlformats.org/drawingml/2006/table">
            <a:tbl>
              <a:tblPr firstRow="1" firstCol="1" bandRow="1">
                <a:tableStyleId>{69CF1AB2-1976-4502-BF36-3FF5EA218861}</a:tableStyleId>
              </a:tblPr>
              <a:tblGrid>
                <a:gridCol w="2304256">
                  <a:extLst>
                    <a:ext uri="{9D8B030D-6E8A-4147-A177-3AD203B41FA5}">
                      <a16:colId xmlns="" xmlns:a16="http://schemas.microsoft.com/office/drawing/2014/main" val="20000"/>
                    </a:ext>
                  </a:extLst>
                </a:gridCol>
                <a:gridCol w="6336704">
                  <a:extLst>
                    <a:ext uri="{9D8B030D-6E8A-4147-A177-3AD203B41FA5}">
                      <a16:colId xmlns="" xmlns:a16="http://schemas.microsoft.com/office/drawing/2014/main" val="20001"/>
                    </a:ext>
                  </a:extLst>
                </a:gridCol>
              </a:tblGrid>
              <a:tr h="643562">
                <a:tc>
                  <a:txBody>
                    <a:bodyPr/>
                    <a:lstStyle/>
                    <a:p>
                      <a:pPr marL="76200" marR="0" lvl="0" indent="3175" algn="l" defTabSz="914400" rtl="0" eaLnBrk="1" fontAlgn="auto" latinLnBrk="1" hangingPunct="1">
                        <a:lnSpc>
                          <a:spcPct val="107000"/>
                        </a:lnSpc>
                        <a:spcBef>
                          <a:spcPts val="0"/>
                        </a:spcBef>
                        <a:spcAft>
                          <a:spcPts val="0"/>
                        </a:spcAft>
                        <a:buClrTx/>
                        <a:buSzTx/>
                        <a:buFontTx/>
                        <a:buNone/>
                        <a:tabLst/>
                        <a:defRPr/>
                      </a:pPr>
                      <a:r>
                        <a:rPr lang="en-US" altLang="ko-KR" sz="1600" b="1" dirty="0" smtClean="0">
                          <a:solidFill>
                            <a:schemeClr val="bg1"/>
                          </a:solidFill>
                          <a:effectLst/>
                          <a:latin typeface="+mn-lt"/>
                          <a:ea typeface="Calibri" panose="020F0502020204030204" pitchFamily="34" charset="0"/>
                          <a:cs typeface="Calibri" panose="020F0502020204030204" pitchFamily="34" charset="0"/>
                        </a:rPr>
                        <a:t>Deep sternal wound </a:t>
                      </a:r>
                    </a:p>
                    <a:p>
                      <a:pPr marL="76200" marR="0" lvl="0" indent="3175" algn="l" defTabSz="914400" rtl="0" eaLnBrk="1" fontAlgn="auto" latinLnBrk="1" hangingPunct="1">
                        <a:lnSpc>
                          <a:spcPct val="107000"/>
                        </a:lnSpc>
                        <a:spcBef>
                          <a:spcPts val="0"/>
                        </a:spcBef>
                        <a:spcAft>
                          <a:spcPts val="0"/>
                        </a:spcAft>
                        <a:buClrTx/>
                        <a:buSzTx/>
                        <a:buFontTx/>
                        <a:buNone/>
                        <a:tabLst/>
                        <a:defRPr/>
                      </a:pPr>
                      <a:r>
                        <a:rPr lang="en-US" altLang="ko-KR" sz="1600" b="1" dirty="0" smtClean="0">
                          <a:solidFill>
                            <a:schemeClr val="bg1"/>
                          </a:solidFill>
                          <a:effectLst/>
                          <a:latin typeface="+mn-lt"/>
                          <a:ea typeface="Calibri" panose="020F0502020204030204" pitchFamily="34" charset="0"/>
                          <a:cs typeface="Calibri" panose="020F0502020204030204" pitchFamily="34" charset="0"/>
                        </a:rPr>
                        <a:t>infection/</a:t>
                      </a:r>
                      <a:r>
                        <a:rPr lang="en-US" altLang="ko-KR" sz="1600" b="1" dirty="0" err="1" smtClean="0">
                          <a:solidFill>
                            <a:schemeClr val="bg1"/>
                          </a:solidFill>
                          <a:effectLst/>
                          <a:latin typeface="+mn-lt"/>
                          <a:ea typeface="Calibri" panose="020F0502020204030204" pitchFamily="34" charset="0"/>
                          <a:cs typeface="Calibri" panose="020F0502020204030204" pitchFamily="34" charset="0"/>
                        </a:rPr>
                        <a:t>mediastinitis</a:t>
                      </a:r>
                      <a:r>
                        <a:rPr lang="en-US" altLang="ko-KR" sz="1600" b="1" dirty="0" smtClean="0">
                          <a:solidFill>
                            <a:schemeClr val="bg1"/>
                          </a:solidFill>
                          <a:effectLst/>
                          <a:latin typeface="+mn-lt"/>
                          <a:ea typeface="Calibri" panose="020F0502020204030204" pitchFamily="34" charset="0"/>
                          <a:cs typeface="Calibri" panose="020F0502020204030204" pitchFamily="34" charset="0"/>
                        </a:rPr>
                        <a:t> following cardiac surgery</a:t>
                      </a:r>
                    </a:p>
                  </a:txBody>
                  <a:tcPr marL="934" marR="50411" marT="1913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5000"/>
                      </a:schemeClr>
                    </a:solidFill>
                  </a:tcPr>
                </a:tc>
                <a:tc>
                  <a:txBody>
                    <a:bodyPr/>
                    <a:lstStyle/>
                    <a:p>
                      <a:pPr marL="64135" marR="0" lvl="0" indent="6350" algn="l" defTabSz="914400" rtl="0" eaLnBrk="1" fontAlgn="auto" latinLnBrk="1" hangingPunct="1">
                        <a:lnSpc>
                          <a:spcPct val="107000"/>
                        </a:lnSpc>
                        <a:spcBef>
                          <a:spcPts val="0"/>
                        </a:spcBef>
                        <a:spcAft>
                          <a:spcPts val="0"/>
                        </a:spcAft>
                        <a:buClrTx/>
                        <a:buSzTx/>
                        <a:buFontTx/>
                        <a:buNone/>
                        <a:tabLst/>
                        <a:defRPr/>
                      </a:pPr>
                      <a:r>
                        <a:rPr lang="en-US" altLang="ko-KR" sz="1200" b="0" dirty="0" smtClean="0">
                          <a:solidFill>
                            <a:schemeClr val="tx1"/>
                          </a:solidFill>
                          <a:effectLst/>
                          <a:latin typeface="+mn-lt"/>
                          <a:ea typeface="Calibri" panose="020F0502020204030204" pitchFamily="34" charset="0"/>
                          <a:cs typeface="Calibri" panose="020F0502020204030204" pitchFamily="34" charset="0"/>
                        </a:rPr>
                        <a:t>Deep sternal wound infection/mediastinitis following cardiac surgery requires one of the following: (1) an organism isolated from culture of mediastinal tissue or fluid; (2) evidence of mediastinitis observed during surgery; (3) one of the following conditions: chest pain, sternal instability, or fever (&gt;38°C), in combination with either purulent discharge from the mediastinum or an organism isolated from blood culture or culture of mediastinal drainage.</a:t>
                      </a:r>
                      <a:endParaRPr lang="ko-KR" altLang="ko-KR" sz="1200" b="0" dirty="0" smtClean="0">
                        <a:solidFill>
                          <a:schemeClr val="tx1"/>
                        </a:solidFill>
                        <a:effectLst/>
                        <a:latin typeface="+mn-lt"/>
                        <a:ea typeface="Calibri" panose="020F0502020204030204" pitchFamily="34" charset="0"/>
                        <a:cs typeface="Calibri" panose="020F0502020204030204" pitchFamily="34" charset="0"/>
                      </a:endParaRPr>
                    </a:p>
                  </a:txBody>
                  <a:tcPr marL="934" marR="50411" marT="1913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1"/>
                  </a:ext>
                </a:extLst>
              </a:tr>
              <a:tr h="584780">
                <a:tc>
                  <a:txBody>
                    <a:bodyPr/>
                    <a:lstStyle/>
                    <a:p>
                      <a:pPr marL="73025" marR="28575" lvl="0" indent="0" algn="l" defTabSz="914400" rtl="0" eaLnBrk="1" fontAlgn="auto" latinLnBrk="1" hangingPunct="1">
                        <a:lnSpc>
                          <a:spcPct val="107000"/>
                        </a:lnSpc>
                        <a:spcBef>
                          <a:spcPts val="0"/>
                        </a:spcBef>
                        <a:spcAft>
                          <a:spcPts val="0"/>
                        </a:spcAft>
                        <a:buClrTx/>
                        <a:buSzTx/>
                        <a:buFontTx/>
                        <a:buNone/>
                        <a:tabLst/>
                        <a:defRPr/>
                      </a:pPr>
                      <a:r>
                        <a:rPr lang="en-US" altLang="ko-KR" sz="1600" b="1" dirty="0" smtClean="0">
                          <a:solidFill>
                            <a:schemeClr val="bg1"/>
                          </a:solidFill>
                          <a:effectLst/>
                          <a:latin typeface="+mn-lt"/>
                          <a:ea typeface="Calibri" panose="020F0502020204030204" pitchFamily="34" charset="0"/>
                          <a:cs typeface="Times New Roman" panose="02020603050405020304" pitchFamily="18" charset="0"/>
                        </a:rPr>
                        <a:t>Esophageal injury</a:t>
                      </a:r>
                      <a:endParaRPr lang="ko-KR" altLang="ko-KR" sz="1600" b="1" dirty="0" smtClean="0">
                        <a:solidFill>
                          <a:schemeClr val="bg1"/>
                        </a:solidFill>
                        <a:effectLst/>
                        <a:latin typeface="+mn-lt"/>
                        <a:ea typeface="Calibri" panose="020F0502020204030204" pitchFamily="34" charset="0"/>
                        <a:cs typeface="Times New Roman" panose="02020603050405020304" pitchFamily="18" charset="0"/>
                      </a:endParaRPr>
                    </a:p>
                    <a:p>
                      <a:pPr marL="73025" marR="28575">
                        <a:lnSpc>
                          <a:spcPct val="107000"/>
                        </a:lnSpc>
                        <a:spcAft>
                          <a:spcPts val="0"/>
                        </a:spcAft>
                      </a:pPr>
                      <a:endParaRPr lang="ko-KR" sz="1600" b="1" dirty="0">
                        <a:solidFill>
                          <a:schemeClr val="tx1">
                            <a:lumMod val="95000"/>
                          </a:schemeClr>
                        </a:solidFill>
                        <a:effectLst/>
                        <a:latin typeface="+mn-lt"/>
                        <a:ea typeface="Calibri" panose="020F0502020204030204" pitchFamily="34" charset="0"/>
                        <a:cs typeface="Calibri" panose="020F0502020204030204" pitchFamily="34" charset="0"/>
                      </a:endParaRPr>
                    </a:p>
                  </a:txBody>
                  <a:tcPr marL="934" marR="50411" marT="1913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5000"/>
                      </a:schemeClr>
                    </a:solidFill>
                  </a:tcPr>
                </a:tc>
                <a:tc>
                  <a:txBody>
                    <a:bodyPr/>
                    <a:lstStyle/>
                    <a:p>
                      <a:pPr marL="64135">
                        <a:lnSpc>
                          <a:spcPct val="107000"/>
                        </a:lnSpc>
                        <a:spcAft>
                          <a:spcPts val="0"/>
                        </a:spcAft>
                      </a:pPr>
                      <a:r>
                        <a:rPr lang="en-US" altLang="ko-KR" sz="1200" b="0" dirty="0" smtClean="0">
                          <a:solidFill>
                            <a:schemeClr val="tx1"/>
                          </a:solidFill>
                          <a:effectLst/>
                          <a:latin typeface="+mn-lt"/>
                          <a:ea typeface="Calibri" panose="020F0502020204030204" pitchFamily="34" charset="0"/>
                          <a:cs typeface="Calibri" panose="020F0502020204030204" pitchFamily="34" charset="0"/>
                        </a:rPr>
                        <a:t>Esophageal injury is defined as an erosion, ulceration, or perforation of the esophagus. The method of screening for esophageal injury should be specified. Esophageal injury can be a mild complication (erosion or ulceration) or a major complication (perforation). </a:t>
                      </a:r>
                    </a:p>
                  </a:txBody>
                  <a:tcPr marL="934" marR="50411" marT="1913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2"/>
                  </a:ext>
                </a:extLst>
              </a:tr>
              <a:tr h="405706">
                <a:tc>
                  <a:txBody>
                    <a:bodyPr/>
                    <a:lstStyle/>
                    <a:p>
                      <a:pPr marL="76200" marR="0" lvl="0" indent="0" algn="l" defTabSz="914400" rtl="0" eaLnBrk="1" fontAlgn="auto" latinLnBrk="1" hangingPunct="1">
                        <a:lnSpc>
                          <a:spcPct val="107000"/>
                        </a:lnSpc>
                        <a:spcBef>
                          <a:spcPts val="0"/>
                        </a:spcBef>
                        <a:spcAft>
                          <a:spcPts val="0"/>
                        </a:spcAft>
                        <a:buClrTx/>
                        <a:buSzTx/>
                        <a:buFontTx/>
                        <a:buNone/>
                        <a:tabLst/>
                        <a:defRPr/>
                      </a:pPr>
                      <a:r>
                        <a:rPr lang="en-US" altLang="ko-KR" sz="1600" b="1" dirty="0" smtClean="0">
                          <a:solidFill>
                            <a:schemeClr val="bg1"/>
                          </a:solidFill>
                          <a:effectLst/>
                          <a:latin typeface="+mn-lt"/>
                          <a:ea typeface="Calibri" panose="020F0502020204030204" pitchFamily="34" charset="0"/>
                          <a:cs typeface="Calibri" panose="020F0502020204030204" pitchFamily="34" charset="0"/>
                        </a:rPr>
                        <a:t>Gastric motility/pyloric spasm disorders</a:t>
                      </a:r>
                      <a:endParaRPr lang="ko-KR" altLang="ko-KR" sz="1600" b="1" dirty="0" smtClean="0">
                        <a:solidFill>
                          <a:schemeClr val="bg1"/>
                        </a:solidFill>
                        <a:effectLst/>
                        <a:latin typeface="+mn-lt"/>
                        <a:ea typeface="Calibri" panose="020F0502020204030204" pitchFamily="34" charset="0"/>
                        <a:cs typeface="Calibri" panose="020F0502020204030204" pitchFamily="34" charset="0"/>
                      </a:endParaRPr>
                    </a:p>
                  </a:txBody>
                  <a:tcPr marL="934" marR="50411" marT="1913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5000"/>
                      </a:schemeClr>
                    </a:solidFill>
                  </a:tcPr>
                </a:tc>
                <a:tc>
                  <a:txBody>
                    <a:bodyPr/>
                    <a:lstStyle/>
                    <a:p>
                      <a:pPr marL="69850" marR="0" lvl="0" indent="0" algn="l" defTabSz="914400" rtl="0" eaLnBrk="1" fontAlgn="auto" latinLnBrk="1" hangingPunct="1">
                        <a:lnSpc>
                          <a:spcPct val="107000"/>
                        </a:lnSpc>
                        <a:spcBef>
                          <a:spcPts val="0"/>
                        </a:spcBef>
                        <a:spcAft>
                          <a:spcPts val="0"/>
                        </a:spcAft>
                        <a:buClrTx/>
                        <a:buSzTx/>
                        <a:buFontTx/>
                        <a:buNone/>
                        <a:tabLst/>
                        <a:defRPr/>
                      </a:pPr>
                      <a:r>
                        <a:rPr lang="en-US" altLang="ko-KR" sz="1200" b="0" dirty="0" smtClean="0">
                          <a:solidFill>
                            <a:schemeClr val="tx1"/>
                          </a:solidFill>
                          <a:effectLst/>
                          <a:latin typeface="+mn-lt"/>
                          <a:ea typeface="Calibri" panose="020F0502020204030204" pitchFamily="34" charset="0"/>
                          <a:cs typeface="Calibri" panose="020F0502020204030204" pitchFamily="34" charset="0"/>
                        </a:rPr>
                        <a:t>Gastric motility/pyloric spasm disorder should be considered a major complication of AF ablation when it prolongs or requires hospitalization, requires intervention, or results in late disability, such as weight loss, early satiety, diarrhea, or GI disturbance. </a:t>
                      </a:r>
                    </a:p>
                  </a:txBody>
                  <a:tcPr marL="934" marR="50411" marT="1913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3"/>
                  </a:ext>
                </a:extLst>
              </a:tr>
              <a:tr h="427640">
                <a:tc>
                  <a:txBody>
                    <a:bodyPr/>
                    <a:lstStyle/>
                    <a:p>
                      <a:pPr marL="73025" marR="57150">
                        <a:lnSpc>
                          <a:spcPct val="107000"/>
                        </a:lnSpc>
                        <a:spcAft>
                          <a:spcPts val="0"/>
                        </a:spcAft>
                      </a:pPr>
                      <a:r>
                        <a:rPr lang="en-US" altLang="ko-KR" sz="1600" b="1" dirty="0" smtClean="0">
                          <a:solidFill>
                            <a:schemeClr val="bg1"/>
                          </a:solidFill>
                          <a:effectLst/>
                          <a:latin typeface="+mn-lt"/>
                          <a:ea typeface="Calibri" panose="020F0502020204030204" pitchFamily="34" charset="0"/>
                          <a:cs typeface="Calibri" panose="020F0502020204030204" pitchFamily="34" charset="0"/>
                        </a:rPr>
                        <a:t>Major complication</a:t>
                      </a:r>
                    </a:p>
                    <a:p>
                      <a:pPr marL="73025" marR="57150">
                        <a:lnSpc>
                          <a:spcPct val="107000"/>
                        </a:lnSpc>
                        <a:spcAft>
                          <a:spcPts val="0"/>
                        </a:spcAft>
                      </a:pPr>
                      <a:endParaRPr lang="ko-KR" sz="1600" b="1" dirty="0">
                        <a:solidFill>
                          <a:schemeClr val="tx1">
                            <a:lumMod val="95000"/>
                          </a:schemeClr>
                        </a:solidFill>
                        <a:effectLst/>
                        <a:latin typeface="+mn-lt"/>
                        <a:ea typeface="Calibri" panose="020F0502020204030204" pitchFamily="34" charset="0"/>
                        <a:cs typeface="Calibri" panose="020F0502020204030204" pitchFamily="34" charset="0"/>
                      </a:endParaRPr>
                    </a:p>
                  </a:txBody>
                  <a:tcPr marL="934" marR="50411" marT="1913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5000"/>
                      </a:schemeClr>
                    </a:solidFill>
                  </a:tcPr>
                </a:tc>
                <a:tc>
                  <a:txBody>
                    <a:bodyPr/>
                    <a:lstStyle/>
                    <a:p>
                      <a:pPr marL="69850" marR="0" lvl="0" indent="0" algn="l" defTabSz="914400" rtl="0" eaLnBrk="1" fontAlgn="auto" latinLnBrk="1" hangingPunct="1">
                        <a:lnSpc>
                          <a:spcPct val="107000"/>
                        </a:lnSpc>
                        <a:spcBef>
                          <a:spcPts val="0"/>
                        </a:spcBef>
                        <a:spcAft>
                          <a:spcPts val="0"/>
                        </a:spcAft>
                        <a:buClrTx/>
                        <a:buSzTx/>
                        <a:buFontTx/>
                        <a:buNone/>
                        <a:tabLst/>
                        <a:defRPr/>
                      </a:pPr>
                      <a:r>
                        <a:rPr lang="en-US" altLang="ko-KR" sz="1200" b="0" dirty="0" smtClean="0">
                          <a:solidFill>
                            <a:schemeClr val="tx1"/>
                          </a:solidFill>
                          <a:effectLst/>
                          <a:latin typeface="+mn-lt"/>
                          <a:ea typeface="Calibri" panose="020F0502020204030204" pitchFamily="34" charset="0"/>
                          <a:cs typeface="Calibri" panose="020F0502020204030204" pitchFamily="34" charset="0"/>
                        </a:rPr>
                        <a:t>A major complication is a complication that results in permanent injury or death, requires intervention for treatment, or prolongs or requires hospitalization for more than 48 hours. Because early recurrences of AF/AFL/AT are to be expected following AF ablation, recurrent AF/AFL/AT within 3 months that requires or prolongs a patient’s hospitalization should not be considered to be a major complication of AF ablation. </a:t>
                      </a:r>
                    </a:p>
                  </a:txBody>
                  <a:tcPr marL="934" marR="50411" marT="1913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4"/>
                  </a:ext>
                </a:extLst>
              </a:tr>
              <a:tr h="584780">
                <a:tc>
                  <a:txBody>
                    <a:bodyPr/>
                    <a:lstStyle/>
                    <a:p>
                      <a:pPr marL="73660" indent="-6350">
                        <a:lnSpc>
                          <a:spcPct val="107000"/>
                        </a:lnSpc>
                        <a:spcAft>
                          <a:spcPts val="0"/>
                        </a:spcAft>
                      </a:pPr>
                      <a:r>
                        <a:rPr lang="en-US" altLang="ko-KR" sz="1600" b="1" dirty="0" err="1" smtClean="0">
                          <a:solidFill>
                            <a:schemeClr val="bg1"/>
                          </a:solidFill>
                          <a:effectLst/>
                          <a:latin typeface="+mn-lt"/>
                          <a:ea typeface="Calibri" panose="020F0502020204030204" pitchFamily="34" charset="0"/>
                          <a:cs typeface="Calibri" panose="020F0502020204030204" pitchFamily="34" charset="0"/>
                        </a:rPr>
                        <a:t>Mediastinitis</a:t>
                      </a:r>
                      <a:endParaRPr lang="en-US" altLang="ko-KR" sz="1600" b="1" dirty="0" smtClean="0">
                        <a:solidFill>
                          <a:schemeClr val="bg1"/>
                        </a:solidFill>
                        <a:effectLst/>
                        <a:latin typeface="+mn-lt"/>
                        <a:ea typeface="Calibri" panose="020F0502020204030204" pitchFamily="34" charset="0"/>
                        <a:cs typeface="Calibri" panose="020F0502020204030204" pitchFamily="34" charset="0"/>
                      </a:endParaRPr>
                    </a:p>
                    <a:p>
                      <a:pPr marL="73660" indent="-6350">
                        <a:lnSpc>
                          <a:spcPct val="107000"/>
                        </a:lnSpc>
                        <a:spcAft>
                          <a:spcPts val="0"/>
                        </a:spcAft>
                      </a:pPr>
                      <a:endParaRPr lang="ko-KR" sz="1600" b="1" dirty="0">
                        <a:solidFill>
                          <a:schemeClr val="tx1">
                            <a:lumMod val="95000"/>
                          </a:schemeClr>
                        </a:solidFill>
                        <a:effectLst/>
                        <a:latin typeface="+mn-lt"/>
                        <a:ea typeface="Calibri" panose="020F0502020204030204" pitchFamily="34" charset="0"/>
                        <a:cs typeface="Calibri" panose="020F0502020204030204" pitchFamily="34" charset="0"/>
                      </a:endParaRPr>
                    </a:p>
                  </a:txBody>
                  <a:tcPr marL="934" marR="50411" marT="1913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5000"/>
                      </a:schemeClr>
                    </a:solidFill>
                  </a:tcPr>
                </a:tc>
                <a:tc>
                  <a:txBody>
                    <a:bodyPr/>
                    <a:lstStyle/>
                    <a:p>
                      <a:pPr marL="67310" marR="0" lvl="0" indent="0" algn="l" defTabSz="914400" rtl="0" eaLnBrk="1" fontAlgn="auto" latinLnBrk="1" hangingPunct="1">
                        <a:lnSpc>
                          <a:spcPct val="107000"/>
                        </a:lnSpc>
                        <a:spcBef>
                          <a:spcPts val="0"/>
                        </a:spcBef>
                        <a:spcAft>
                          <a:spcPts val="0"/>
                        </a:spcAft>
                        <a:buClrTx/>
                        <a:buSzTx/>
                        <a:buFontTx/>
                        <a:buNone/>
                        <a:tabLst/>
                        <a:defRPr/>
                      </a:pPr>
                      <a:r>
                        <a:rPr lang="en-US" altLang="ko-KR" sz="1200" b="0" dirty="0" err="1" smtClean="0">
                          <a:solidFill>
                            <a:schemeClr val="tx1"/>
                          </a:solidFill>
                          <a:effectLst/>
                          <a:latin typeface="+mn-lt"/>
                          <a:ea typeface="Calibri" panose="020F0502020204030204" pitchFamily="34" charset="0"/>
                          <a:cs typeface="Calibri" panose="020F0502020204030204" pitchFamily="34" charset="0"/>
                        </a:rPr>
                        <a:t>Mediastinitis</a:t>
                      </a:r>
                      <a:r>
                        <a:rPr lang="en-US" altLang="ko-KR" sz="1200" b="0" dirty="0" smtClean="0">
                          <a:solidFill>
                            <a:schemeClr val="tx1"/>
                          </a:solidFill>
                          <a:effectLst/>
                          <a:latin typeface="+mn-lt"/>
                          <a:ea typeface="Calibri" panose="020F0502020204030204" pitchFamily="34" charset="0"/>
                          <a:cs typeface="Calibri" panose="020F0502020204030204" pitchFamily="34" charset="0"/>
                        </a:rPr>
                        <a:t> is defined as inflammation of the mediastinum. Diagnosis requires one of the following: (1) an organism isolated from culture of mediastinal tissue or fluid; (2) evidence of </a:t>
                      </a:r>
                      <a:r>
                        <a:rPr lang="en-US" altLang="ko-KR" sz="1200" b="0" dirty="0" err="1" smtClean="0">
                          <a:solidFill>
                            <a:schemeClr val="tx1"/>
                          </a:solidFill>
                          <a:effectLst/>
                          <a:latin typeface="+mn-lt"/>
                          <a:ea typeface="Calibri" panose="020F0502020204030204" pitchFamily="34" charset="0"/>
                          <a:cs typeface="Calibri" panose="020F0502020204030204" pitchFamily="34" charset="0"/>
                        </a:rPr>
                        <a:t>mediastinitis</a:t>
                      </a:r>
                      <a:r>
                        <a:rPr lang="en-US" altLang="ko-KR" sz="1200" b="0" dirty="0" smtClean="0">
                          <a:solidFill>
                            <a:schemeClr val="tx1"/>
                          </a:solidFill>
                          <a:effectLst/>
                          <a:latin typeface="+mn-lt"/>
                          <a:ea typeface="Calibri" panose="020F0502020204030204" pitchFamily="34" charset="0"/>
                          <a:cs typeface="Calibri" panose="020F0502020204030204" pitchFamily="34" charset="0"/>
                        </a:rPr>
                        <a:t> observed during surgery; (3) one of the following conditions: chest pain, sternal instability, or fever (&gt;38°C), in combination with either purulent discharge from the mediastinum or an organism isolated from blood culture or culture of mediastinal drainage. </a:t>
                      </a:r>
                    </a:p>
                  </a:txBody>
                  <a:tcPr marL="934" marR="50411" marT="1913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5"/>
                  </a:ext>
                </a:extLst>
              </a:tr>
              <a:tr h="393279">
                <a:tc>
                  <a:txBody>
                    <a:bodyPr/>
                    <a:lstStyle/>
                    <a:p>
                      <a:pPr marL="65405" marR="1270" indent="6350">
                        <a:lnSpc>
                          <a:spcPct val="107000"/>
                        </a:lnSpc>
                        <a:spcAft>
                          <a:spcPts val="0"/>
                        </a:spcAft>
                      </a:pPr>
                      <a:r>
                        <a:rPr lang="en-US" altLang="ko-KR" sz="1600" b="1" dirty="0" smtClean="0">
                          <a:solidFill>
                            <a:schemeClr val="bg1"/>
                          </a:solidFill>
                          <a:effectLst/>
                          <a:latin typeface="+mn-lt"/>
                          <a:ea typeface="Calibri" panose="020F0502020204030204" pitchFamily="34" charset="0"/>
                          <a:cs typeface="Calibri" panose="020F0502020204030204" pitchFamily="34" charset="0"/>
                        </a:rPr>
                        <a:t>Myocardial infarction in the context of AF ablation</a:t>
                      </a:r>
                      <a:endParaRPr lang="ko-KR" sz="1600" b="1" dirty="0">
                        <a:solidFill>
                          <a:schemeClr val="bg1"/>
                        </a:solidFill>
                        <a:effectLst/>
                        <a:latin typeface="+mn-lt"/>
                        <a:ea typeface="Calibri" panose="020F0502020204030204" pitchFamily="34" charset="0"/>
                        <a:cs typeface="Calibri" panose="020F0502020204030204" pitchFamily="34" charset="0"/>
                      </a:endParaRPr>
                    </a:p>
                  </a:txBody>
                  <a:tcPr marL="934" marR="50411" marT="1913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5000"/>
                      </a:schemeClr>
                    </a:solidFill>
                  </a:tcPr>
                </a:tc>
                <a:tc>
                  <a:txBody>
                    <a:bodyPr/>
                    <a:lstStyle/>
                    <a:p>
                      <a:pPr marL="57785" marR="0" lvl="0" indent="0" algn="l" defTabSz="914400" rtl="0" eaLnBrk="1" fontAlgn="auto" latinLnBrk="1" hangingPunct="1">
                        <a:lnSpc>
                          <a:spcPct val="107000"/>
                        </a:lnSpc>
                        <a:spcBef>
                          <a:spcPts val="0"/>
                        </a:spcBef>
                        <a:spcAft>
                          <a:spcPts val="0"/>
                        </a:spcAft>
                        <a:buClrTx/>
                        <a:buSzTx/>
                        <a:buFontTx/>
                        <a:buNone/>
                        <a:tabLst/>
                        <a:defRPr/>
                      </a:pPr>
                      <a:r>
                        <a:rPr lang="en-US" altLang="ko-KR" sz="1200" b="0" dirty="0" smtClean="0">
                          <a:solidFill>
                            <a:schemeClr val="tx1"/>
                          </a:solidFill>
                          <a:effectLst/>
                          <a:latin typeface="+mn-lt"/>
                          <a:ea typeface="Calibri" panose="020F0502020204030204" pitchFamily="34" charset="0"/>
                          <a:cs typeface="Calibri" panose="020F0502020204030204" pitchFamily="34" charset="0"/>
                        </a:rPr>
                        <a:t>The universal definition of myocardial infarction cannot be applied in the context of catheter or surgical AF ablation procedures because it relies heavily on cardiac biomarkers (troponin and CPK), which are anticipated to increase in all patients who undergo AF ablation as a result of the ablation of myocardial tissue. Similarly, chest pain and other cardiac symptoms are difficult to interpret in the context of AF ablation both because of the required sedation and anesthesia and also because most patients experience chest pain following the procedure as a result of the associated pericarditis that occurs following catheter ablation. We therefore propose that a myocardial infarction, in the context of catheter or surgical ablation, be defined as the presence of any one of the following criteria: (1) detection of ECG changes indicative of new ischemia (new ST-T wave changes or new LBBB) that persist for more than 1 hour; (2) development of new pathological Q waves on an ECG; (3) imaging evidence of new loss of viable myocardium or new regional wall motion abnormality. </a:t>
                      </a:r>
                      <a:endParaRPr lang="ko-KR" altLang="ko-KR" sz="1200" b="0" dirty="0" smtClean="0">
                        <a:solidFill>
                          <a:schemeClr val="tx1"/>
                        </a:solidFill>
                        <a:effectLst/>
                        <a:latin typeface="+mn-lt"/>
                        <a:ea typeface="Calibri" panose="020F0502020204030204" pitchFamily="34" charset="0"/>
                        <a:cs typeface="Calibri" panose="020F0502020204030204" pitchFamily="34" charset="0"/>
                      </a:endParaRPr>
                    </a:p>
                  </a:txBody>
                  <a:tcPr marL="934" marR="50411" marT="1913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6"/>
                  </a:ext>
                </a:extLst>
              </a:tr>
            </a:tbl>
          </a:graphicData>
        </a:graphic>
      </p:graphicFrame>
    </p:spTree>
    <p:extLst>
      <p:ext uri="{BB962C8B-B14F-4D97-AF65-F5344CB8AC3E}">
        <p14:creationId xmlns:p14="http://schemas.microsoft.com/office/powerpoint/2010/main" val="212033712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표 1"/>
          <p:cNvGraphicFramePr>
            <a:graphicFrameLocks noGrp="1"/>
          </p:cNvGraphicFramePr>
          <p:nvPr>
            <p:extLst>
              <p:ext uri="{D42A27DB-BD31-4B8C-83A1-F6EECF244321}">
                <p14:modId xmlns:p14="http://schemas.microsoft.com/office/powerpoint/2010/main" val="2399204288"/>
              </p:ext>
            </p:extLst>
          </p:nvPr>
        </p:nvGraphicFramePr>
        <p:xfrm>
          <a:off x="251520" y="295995"/>
          <a:ext cx="8640960" cy="6181618"/>
        </p:xfrm>
        <a:graphic>
          <a:graphicData uri="http://schemas.openxmlformats.org/drawingml/2006/table">
            <a:tbl>
              <a:tblPr firstRow="1" firstCol="1" bandRow="1">
                <a:tableStyleId>{69CF1AB2-1976-4502-BF36-3FF5EA218861}</a:tableStyleId>
              </a:tblPr>
              <a:tblGrid>
                <a:gridCol w="2304256">
                  <a:extLst>
                    <a:ext uri="{9D8B030D-6E8A-4147-A177-3AD203B41FA5}">
                      <a16:colId xmlns="" xmlns:a16="http://schemas.microsoft.com/office/drawing/2014/main" val="20000"/>
                    </a:ext>
                  </a:extLst>
                </a:gridCol>
                <a:gridCol w="6336704">
                  <a:extLst>
                    <a:ext uri="{9D8B030D-6E8A-4147-A177-3AD203B41FA5}">
                      <a16:colId xmlns="" xmlns:a16="http://schemas.microsoft.com/office/drawing/2014/main" val="20001"/>
                    </a:ext>
                  </a:extLst>
                </a:gridCol>
              </a:tblGrid>
              <a:tr h="643562">
                <a:tc>
                  <a:txBody>
                    <a:bodyPr/>
                    <a:lstStyle/>
                    <a:p>
                      <a:pPr marL="76200" marR="0" lvl="0" indent="3175" algn="l" defTabSz="914400" rtl="0" eaLnBrk="1" fontAlgn="auto" latinLnBrk="1" hangingPunct="1">
                        <a:lnSpc>
                          <a:spcPct val="107000"/>
                        </a:lnSpc>
                        <a:spcBef>
                          <a:spcPts val="0"/>
                        </a:spcBef>
                        <a:spcAft>
                          <a:spcPts val="0"/>
                        </a:spcAft>
                        <a:buClrTx/>
                        <a:buSzTx/>
                        <a:buFontTx/>
                        <a:buNone/>
                        <a:tabLst/>
                        <a:defRPr/>
                      </a:pPr>
                      <a:r>
                        <a:rPr lang="en-US" altLang="ko-KR" sz="1800" b="1" dirty="0" smtClean="0">
                          <a:solidFill>
                            <a:schemeClr val="bg1"/>
                          </a:solidFill>
                          <a:effectLst/>
                          <a:latin typeface="+mn-lt"/>
                          <a:ea typeface="Calibri" panose="020F0502020204030204" pitchFamily="34" charset="0"/>
                          <a:cs typeface="Calibri" panose="020F0502020204030204" pitchFamily="34" charset="0"/>
                        </a:rPr>
                        <a:t>Pericarditis</a:t>
                      </a:r>
                    </a:p>
                  </a:txBody>
                  <a:tcPr marL="934" marR="50411" marT="1913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5000"/>
                      </a:schemeClr>
                    </a:solidFill>
                  </a:tcPr>
                </a:tc>
                <a:tc>
                  <a:txBody>
                    <a:bodyPr/>
                    <a:lstStyle/>
                    <a:p>
                      <a:pPr marL="64135" marR="0" lvl="0" indent="6350" algn="l" defTabSz="914400" rtl="0" eaLnBrk="1" fontAlgn="auto" latinLnBrk="1" hangingPunct="1">
                        <a:lnSpc>
                          <a:spcPct val="107000"/>
                        </a:lnSpc>
                        <a:spcBef>
                          <a:spcPts val="0"/>
                        </a:spcBef>
                        <a:spcAft>
                          <a:spcPts val="0"/>
                        </a:spcAft>
                        <a:buClrTx/>
                        <a:buSzTx/>
                        <a:buFontTx/>
                        <a:buNone/>
                        <a:tabLst/>
                        <a:defRPr/>
                      </a:pPr>
                      <a:r>
                        <a:rPr lang="en-US" altLang="ko-KR" sz="1200" b="0" dirty="0" smtClean="0">
                          <a:solidFill>
                            <a:schemeClr val="tx1"/>
                          </a:solidFill>
                          <a:effectLst/>
                          <a:latin typeface="+mn-lt"/>
                          <a:ea typeface="Calibri" panose="020F0502020204030204" pitchFamily="34" charset="0"/>
                          <a:cs typeface="Calibri" panose="020F0502020204030204" pitchFamily="34" charset="0"/>
                        </a:rPr>
                        <a:t>Pericarditis should be considered a major complication following ablation if it results in an effusion that leads to hemodynamic compromise or requires </a:t>
                      </a:r>
                      <a:r>
                        <a:rPr lang="en-US" altLang="ko-KR" sz="1200" b="0" dirty="0" err="1" smtClean="0">
                          <a:solidFill>
                            <a:schemeClr val="tx1"/>
                          </a:solidFill>
                          <a:effectLst/>
                          <a:latin typeface="+mn-lt"/>
                          <a:ea typeface="Calibri" panose="020F0502020204030204" pitchFamily="34" charset="0"/>
                          <a:cs typeface="Calibri" panose="020F0502020204030204" pitchFamily="34" charset="0"/>
                        </a:rPr>
                        <a:t>pericardiocentesis</a:t>
                      </a:r>
                      <a:r>
                        <a:rPr lang="en-US" altLang="ko-KR" sz="1200" b="0" dirty="0" smtClean="0">
                          <a:solidFill>
                            <a:schemeClr val="tx1"/>
                          </a:solidFill>
                          <a:effectLst/>
                          <a:latin typeface="+mn-lt"/>
                          <a:ea typeface="Calibri" panose="020F0502020204030204" pitchFamily="34" charset="0"/>
                          <a:cs typeface="Calibri" panose="020F0502020204030204" pitchFamily="34" charset="0"/>
                        </a:rPr>
                        <a:t>, prolongs hospitalization by more than 48 hours, requires hospitalization, or persists for more than 30 days following the ablation procedure. </a:t>
                      </a:r>
                      <a:endParaRPr lang="ko-KR" altLang="ko-KR" sz="1200" b="0" dirty="0" smtClean="0">
                        <a:solidFill>
                          <a:schemeClr val="tx1"/>
                        </a:solidFill>
                        <a:effectLst/>
                        <a:latin typeface="+mn-lt"/>
                        <a:ea typeface="Calibri" panose="020F0502020204030204" pitchFamily="34" charset="0"/>
                        <a:cs typeface="Calibri" panose="020F0502020204030204" pitchFamily="34" charset="0"/>
                      </a:endParaRPr>
                    </a:p>
                  </a:txBody>
                  <a:tcPr marL="934" marR="50411" marT="1913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1"/>
                  </a:ext>
                </a:extLst>
              </a:tr>
              <a:tr h="584780">
                <a:tc>
                  <a:txBody>
                    <a:bodyPr/>
                    <a:lstStyle/>
                    <a:p>
                      <a:pPr marL="73025" marR="28575">
                        <a:lnSpc>
                          <a:spcPct val="107000"/>
                        </a:lnSpc>
                        <a:spcAft>
                          <a:spcPts val="0"/>
                        </a:spcAft>
                      </a:pPr>
                      <a:r>
                        <a:rPr lang="en-US" altLang="ko-KR" sz="1800" b="1" dirty="0" smtClean="0">
                          <a:solidFill>
                            <a:schemeClr val="bg1"/>
                          </a:solidFill>
                          <a:effectLst/>
                          <a:latin typeface="+mn-lt"/>
                          <a:ea typeface="Calibri" panose="020F0502020204030204" pitchFamily="34" charset="0"/>
                          <a:cs typeface="Calibri" panose="020F0502020204030204" pitchFamily="34" charset="0"/>
                        </a:rPr>
                        <a:t>Phrenic nerve paralysis</a:t>
                      </a:r>
                      <a:endParaRPr lang="ko-KR" sz="1800" b="1" dirty="0">
                        <a:solidFill>
                          <a:schemeClr val="bg1"/>
                        </a:solidFill>
                        <a:effectLst/>
                        <a:latin typeface="+mn-lt"/>
                        <a:ea typeface="Calibri" panose="020F0502020204030204" pitchFamily="34" charset="0"/>
                        <a:cs typeface="Calibri" panose="020F0502020204030204" pitchFamily="34" charset="0"/>
                      </a:endParaRPr>
                    </a:p>
                  </a:txBody>
                  <a:tcPr marL="934" marR="50411" marT="1913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5000"/>
                      </a:schemeClr>
                    </a:solidFill>
                  </a:tcPr>
                </a:tc>
                <a:tc>
                  <a:txBody>
                    <a:bodyPr/>
                    <a:lstStyle/>
                    <a:p>
                      <a:pPr marL="64135">
                        <a:lnSpc>
                          <a:spcPct val="107000"/>
                        </a:lnSpc>
                        <a:spcAft>
                          <a:spcPts val="0"/>
                        </a:spcAft>
                      </a:pPr>
                      <a:r>
                        <a:rPr lang="en-US" altLang="ko-KR" sz="1200" b="0" dirty="0" smtClean="0">
                          <a:solidFill>
                            <a:schemeClr val="tx1"/>
                          </a:solidFill>
                          <a:effectLst/>
                          <a:latin typeface="+mn-lt"/>
                          <a:ea typeface="Calibri" panose="020F0502020204030204" pitchFamily="34" charset="0"/>
                          <a:cs typeface="Calibri" panose="020F0502020204030204" pitchFamily="34" charset="0"/>
                        </a:rPr>
                        <a:t>Phrenic nerve paralysis is defined as absent phrenic nerve function as assessed by a sniff test. A phrenic nerve paralysis is considered to be permanent when it is documented to be present 12 months or longer following ablation. </a:t>
                      </a:r>
                    </a:p>
                  </a:txBody>
                  <a:tcPr marL="934" marR="50411" marT="1913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2"/>
                  </a:ext>
                </a:extLst>
              </a:tr>
              <a:tr h="405706">
                <a:tc>
                  <a:txBody>
                    <a:bodyPr/>
                    <a:lstStyle/>
                    <a:p>
                      <a:pPr marL="76200" marR="0" lvl="0" indent="0" algn="l" defTabSz="914400" rtl="0" eaLnBrk="1" fontAlgn="auto" latinLnBrk="1" hangingPunct="1">
                        <a:lnSpc>
                          <a:spcPct val="107000"/>
                        </a:lnSpc>
                        <a:spcBef>
                          <a:spcPts val="0"/>
                        </a:spcBef>
                        <a:spcAft>
                          <a:spcPts val="0"/>
                        </a:spcAft>
                        <a:buClrTx/>
                        <a:buSzTx/>
                        <a:buFontTx/>
                        <a:buNone/>
                        <a:tabLst/>
                        <a:defRPr/>
                      </a:pPr>
                      <a:r>
                        <a:rPr lang="en-US" altLang="ko-KR" sz="1800" b="1" dirty="0" smtClean="0">
                          <a:solidFill>
                            <a:schemeClr val="bg1"/>
                          </a:solidFill>
                          <a:effectLst/>
                          <a:latin typeface="+mn-lt"/>
                          <a:ea typeface="Calibri" panose="020F0502020204030204" pitchFamily="34" charset="0"/>
                          <a:cs typeface="Calibri" panose="020F0502020204030204" pitchFamily="34" charset="0"/>
                        </a:rPr>
                        <a:t>Pulmonary vein stenosis</a:t>
                      </a:r>
                      <a:endParaRPr lang="ko-KR" altLang="ko-KR" sz="1800" b="1" dirty="0" smtClean="0">
                        <a:solidFill>
                          <a:schemeClr val="bg1"/>
                        </a:solidFill>
                        <a:effectLst/>
                        <a:latin typeface="+mn-lt"/>
                        <a:ea typeface="Calibri" panose="020F0502020204030204" pitchFamily="34" charset="0"/>
                        <a:cs typeface="Calibri" panose="020F0502020204030204" pitchFamily="34" charset="0"/>
                      </a:endParaRPr>
                    </a:p>
                  </a:txBody>
                  <a:tcPr marL="934" marR="50411" marT="1913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5000"/>
                      </a:schemeClr>
                    </a:solidFill>
                  </a:tcPr>
                </a:tc>
                <a:tc>
                  <a:txBody>
                    <a:bodyPr/>
                    <a:lstStyle/>
                    <a:p>
                      <a:pPr marL="69850" marR="0" lvl="0" indent="0" algn="l" defTabSz="914400" rtl="0" eaLnBrk="1" fontAlgn="auto" latinLnBrk="1" hangingPunct="1">
                        <a:lnSpc>
                          <a:spcPct val="107000"/>
                        </a:lnSpc>
                        <a:spcBef>
                          <a:spcPts val="0"/>
                        </a:spcBef>
                        <a:spcAft>
                          <a:spcPts val="0"/>
                        </a:spcAft>
                        <a:buClrTx/>
                        <a:buSzTx/>
                        <a:buFontTx/>
                        <a:buNone/>
                        <a:tabLst/>
                        <a:defRPr/>
                      </a:pPr>
                      <a:r>
                        <a:rPr lang="en-US" altLang="ko-KR" sz="1200" b="0" dirty="0" smtClean="0">
                          <a:solidFill>
                            <a:schemeClr val="tx1"/>
                          </a:solidFill>
                          <a:effectLst/>
                          <a:latin typeface="+mn-lt"/>
                          <a:ea typeface="Calibri" panose="020F0502020204030204" pitchFamily="34" charset="0"/>
                          <a:cs typeface="Calibri" panose="020F0502020204030204" pitchFamily="34" charset="0"/>
                        </a:rPr>
                        <a:t>Pulmonary vein stenosis is defined as a reduction of the diameter of a PV or PV branch. PV stenosis can be categorized as mild &lt;50%, moderate 50%–70%, and severe ≥70% reduction in the diameter of the PV or PV branch. A severe PV stenosis should be considered a major complication of AF ablation. </a:t>
                      </a:r>
                    </a:p>
                  </a:txBody>
                  <a:tcPr marL="934" marR="50411" marT="1913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3"/>
                  </a:ext>
                </a:extLst>
              </a:tr>
              <a:tr h="427640">
                <a:tc>
                  <a:txBody>
                    <a:bodyPr/>
                    <a:lstStyle/>
                    <a:p>
                      <a:pPr marL="73025" marR="57150">
                        <a:lnSpc>
                          <a:spcPct val="107000"/>
                        </a:lnSpc>
                        <a:spcAft>
                          <a:spcPts val="0"/>
                        </a:spcAft>
                      </a:pPr>
                      <a:r>
                        <a:rPr lang="en-US" altLang="ko-KR" sz="1800" b="1" dirty="0" smtClean="0">
                          <a:solidFill>
                            <a:schemeClr val="bg1"/>
                          </a:solidFill>
                          <a:effectLst/>
                          <a:latin typeface="+mn-lt"/>
                          <a:ea typeface="Calibri" panose="020F0502020204030204" pitchFamily="34" charset="0"/>
                          <a:cs typeface="Calibri" panose="020F0502020204030204" pitchFamily="34" charset="0"/>
                        </a:rPr>
                        <a:t>Serious adverse device effect</a:t>
                      </a:r>
                      <a:endParaRPr lang="ko-KR" sz="1800" b="1" dirty="0">
                        <a:solidFill>
                          <a:schemeClr val="bg1"/>
                        </a:solidFill>
                        <a:effectLst/>
                        <a:latin typeface="+mn-lt"/>
                        <a:ea typeface="Calibri" panose="020F0502020204030204" pitchFamily="34" charset="0"/>
                        <a:cs typeface="Calibri" panose="020F0502020204030204" pitchFamily="34" charset="0"/>
                      </a:endParaRPr>
                    </a:p>
                  </a:txBody>
                  <a:tcPr marL="934" marR="50411" marT="1913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5000"/>
                      </a:schemeClr>
                    </a:solidFill>
                  </a:tcPr>
                </a:tc>
                <a:tc>
                  <a:txBody>
                    <a:bodyPr/>
                    <a:lstStyle/>
                    <a:p>
                      <a:pPr marL="69850" marR="0" lvl="0" indent="0" algn="l" defTabSz="914400" rtl="0" eaLnBrk="1" fontAlgn="auto" latinLnBrk="1" hangingPunct="1">
                        <a:lnSpc>
                          <a:spcPct val="107000"/>
                        </a:lnSpc>
                        <a:spcBef>
                          <a:spcPts val="0"/>
                        </a:spcBef>
                        <a:spcAft>
                          <a:spcPts val="0"/>
                        </a:spcAft>
                        <a:buClrTx/>
                        <a:buSzTx/>
                        <a:buFontTx/>
                        <a:buNone/>
                        <a:tabLst/>
                        <a:defRPr/>
                      </a:pPr>
                      <a:r>
                        <a:rPr lang="en-US" altLang="ko-KR" sz="1200" b="0" dirty="0" smtClean="0">
                          <a:solidFill>
                            <a:schemeClr val="tx1"/>
                          </a:solidFill>
                          <a:effectLst/>
                          <a:latin typeface="+mn-lt"/>
                          <a:ea typeface="Calibri" panose="020F0502020204030204" pitchFamily="34" charset="0"/>
                          <a:cs typeface="Calibri" panose="020F0502020204030204" pitchFamily="34" charset="0"/>
                        </a:rPr>
                        <a:t>A serious adverse device effect is defined as a serious adverse event that is attributed to use of a particular device. </a:t>
                      </a:r>
                    </a:p>
                  </a:txBody>
                  <a:tcPr marL="934" marR="50411" marT="1913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4"/>
                  </a:ext>
                </a:extLst>
              </a:tr>
              <a:tr h="584780">
                <a:tc>
                  <a:txBody>
                    <a:bodyPr/>
                    <a:lstStyle/>
                    <a:p>
                      <a:pPr marL="73660" indent="-6350">
                        <a:lnSpc>
                          <a:spcPct val="107000"/>
                        </a:lnSpc>
                        <a:spcAft>
                          <a:spcPts val="0"/>
                        </a:spcAft>
                      </a:pPr>
                      <a:r>
                        <a:rPr lang="en-US" altLang="ko-KR" sz="1800" b="1" dirty="0" smtClean="0">
                          <a:solidFill>
                            <a:schemeClr val="bg1"/>
                          </a:solidFill>
                          <a:effectLst/>
                          <a:latin typeface="+mn-lt"/>
                          <a:ea typeface="Calibri" panose="020F0502020204030204" pitchFamily="34" charset="0"/>
                          <a:cs typeface="Calibri" panose="020F0502020204030204" pitchFamily="34" charset="0"/>
                        </a:rPr>
                        <a:t>Stiff left atrial syndrome</a:t>
                      </a:r>
                      <a:endParaRPr lang="ko-KR" sz="1800" b="1" dirty="0">
                        <a:solidFill>
                          <a:schemeClr val="bg1"/>
                        </a:solidFill>
                        <a:effectLst/>
                        <a:latin typeface="+mn-lt"/>
                        <a:ea typeface="Calibri" panose="020F0502020204030204" pitchFamily="34" charset="0"/>
                        <a:cs typeface="Calibri" panose="020F0502020204030204" pitchFamily="34" charset="0"/>
                      </a:endParaRPr>
                    </a:p>
                  </a:txBody>
                  <a:tcPr marL="934" marR="50411" marT="1913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5000"/>
                      </a:schemeClr>
                    </a:solidFill>
                  </a:tcPr>
                </a:tc>
                <a:tc>
                  <a:txBody>
                    <a:bodyPr/>
                    <a:lstStyle/>
                    <a:p>
                      <a:pPr marL="67310" marR="0" lvl="0" indent="0" algn="l" defTabSz="914400" rtl="0" eaLnBrk="1" fontAlgn="auto" latinLnBrk="1" hangingPunct="1">
                        <a:lnSpc>
                          <a:spcPct val="107000"/>
                        </a:lnSpc>
                        <a:spcBef>
                          <a:spcPts val="0"/>
                        </a:spcBef>
                        <a:spcAft>
                          <a:spcPts val="0"/>
                        </a:spcAft>
                        <a:buClrTx/>
                        <a:buSzTx/>
                        <a:buFontTx/>
                        <a:buNone/>
                        <a:tabLst/>
                        <a:defRPr/>
                      </a:pPr>
                      <a:r>
                        <a:rPr lang="en-US" altLang="ko-KR" sz="1200" b="0" dirty="0" smtClean="0">
                          <a:solidFill>
                            <a:schemeClr val="tx1"/>
                          </a:solidFill>
                          <a:effectLst/>
                          <a:latin typeface="+mn-lt"/>
                          <a:ea typeface="Calibri" panose="020F0502020204030204" pitchFamily="34" charset="0"/>
                          <a:cs typeface="Calibri" panose="020F0502020204030204" pitchFamily="34" charset="0"/>
                        </a:rPr>
                        <a:t>Stiff left atrial syndrome is a clinical syndrome defined by the presence of signs of right heart failure in the presence of preserved LV function, pulmonary hypertension (mean PA pressure &gt;25 mm Hg or during exercise &gt;30 mm Hg), and large V waves ≥10 mm Hg or higher) on PCWP or left atrial pressure tracings in the absence of significant mitral valve disease or PV stenosis. </a:t>
                      </a:r>
                    </a:p>
                  </a:txBody>
                  <a:tcPr marL="934" marR="50411" marT="1913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5"/>
                  </a:ext>
                </a:extLst>
              </a:tr>
              <a:tr h="393279">
                <a:tc>
                  <a:txBody>
                    <a:bodyPr/>
                    <a:lstStyle/>
                    <a:p>
                      <a:pPr marL="65405" marR="1270" indent="6350">
                        <a:lnSpc>
                          <a:spcPct val="107000"/>
                        </a:lnSpc>
                        <a:spcAft>
                          <a:spcPts val="0"/>
                        </a:spcAft>
                      </a:pPr>
                      <a:r>
                        <a:rPr lang="en-US" altLang="ko-KR" sz="1800" b="1" dirty="0" smtClean="0">
                          <a:solidFill>
                            <a:schemeClr val="tx1">
                              <a:lumMod val="95000"/>
                            </a:schemeClr>
                          </a:solidFill>
                          <a:effectLst/>
                          <a:latin typeface="+mn-lt"/>
                          <a:ea typeface="Calibri" panose="020F0502020204030204" pitchFamily="34" charset="0"/>
                          <a:cs typeface="Calibri" panose="020F0502020204030204" pitchFamily="34" charset="0"/>
                        </a:rPr>
                        <a:t>Stroke or TIA postablation</a:t>
                      </a:r>
                      <a:endParaRPr lang="ko-KR" sz="1800" b="1" dirty="0">
                        <a:solidFill>
                          <a:schemeClr val="tx1">
                            <a:lumMod val="95000"/>
                          </a:schemeClr>
                        </a:solidFill>
                        <a:effectLst/>
                        <a:latin typeface="+mn-lt"/>
                        <a:ea typeface="Calibri" panose="020F0502020204030204" pitchFamily="34" charset="0"/>
                        <a:cs typeface="Calibri" panose="020F0502020204030204" pitchFamily="34" charset="0"/>
                      </a:endParaRPr>
                    </a:p>
                  </a:txBody>
                  <a:tcPr marL="934" marR="50411" marT="1913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5000"/>
                      </a:schemeClr>
                    </a:solidFill>
                  </a:tcPr>
                </a:tc>
                <a:tc>
                  <a:txBody>
                    <a:bodyPr/>
                    <a:lstStyle/>
                    <a:p>
                      <a:pPr marL="57785" marR="0" lvl="0" indent="0" algn="l" defTabSz="914400" rtl="0" eaLnBrk="1" fontAlgn="auto" latinLnBrk="1" hangingPunct="1">
                        <a:lnSpc>
                          <a:spcPct val="107000"/>
                        </a:lnSpc>
                        <a:spcBef>
                          <a:spcPts val="0"/>
                        </a:spcBef>
                        <a:spcAft>
                          <a:spcPts val="0"/>
                        </a:spcAft>
                        <a:buClrTx/>
                        <a:buSzTx/>
                        <a:buFontTx/>
                        <a:buNone/>
                        <a:tabLst/>
                        <a:defRPr/>
                      </a:pPr>
                      <a:r>
                        <a:rPr lang="en-US" altLang="ko-KR" sz="1200" b="0" dirty="0" smtClean="0">
                          <a:solidFill>
                            <a:schemeClr val="tx1"/>
                          </a:solidFill>
                          <a:effectLst/>
                          <a:latin typeface="+mn-lt"/>
                          <a:ea typeface="Calibri" panose="020F0502020204030204" pitchFamily="34" charset="0"/>
                          <a:cs typeface="Calibri" panose="020F0502020204030204" pitchFamily="34" charset="0"/>
                        </a:rPr>
                        <a:t>Stroke diagnostic criteria </a:t>
                      </a:r>
                    </a:p>
                    <a:p>
                      <a:pPr marL="57785" marR="0" lvl="0" indent="0" algn="l" defTabSz="914400" rtl="0" eaLnBrk="1" fontAlgn="auto" latinLnBrk="1" hangingPunct="1">
                        <a:lnSpc>
                          <a:spcPct val="107000"/>
                        </a:lnSpc>
                        <a:spcBef>
                          <a:spcPts val="0"/>
                        </a:spcBef>
                        <a:spcAft>
                          <a:spcPts val="0"/>
                        </a:spcAft>
                        <a:buClrTx/>
                        <a:buSzTx/>
                        <a:buFontTx/>
                        <a:buNone/>
                        <a:tabLst/>
                        <a:defRPr/>
                      </a:pPr>
                      <a:r>
                        <a:rPr lang="en-US" altLang="ko-KR" sz="1200" b="0" dirty="0" smtClean="0">
                          <a:solidFill>
                            <a:schemeClr val="tx1"/>
                          </a:solidFill>
                          <a:effectLst/>
                          <a:latin typeface="+mn-lt"/>
                          <a:ea typeface="Calibri" panose="020F0502020204030204" pitchFamily="34" charset="0"/>
                          <a:cs typeface="Calibri" panose="020F0502020204030204" pitchFamily="34" charset="0"/>
                        </a:rPr>
                        <a:t>•	Rapid onset of a focal or global neurological deficit with at least one of the following: change in level of consciousness, hemiplegia, hemiparesis, numbness or sensory loss affecting one side of the body, dysphasia or aphasia, hemianopia, </a:t>
                      </a:r>
                      <a:r>
                        <a:rPr lang="en-US" altLang="ko-KR" sz="1200" b="0" dirty="0" err="1" smtClean="0">
                          <a:solidFill>
                            <a:schemeClr val="tx1"/>
                          </a:solidFill>
                          <a:effectLst/>
                          <a:latin typeface="+mn-lt"/>
                          <a:ea typeface="Calibri" panose="020F0502020204030204" pitchFamily="34" charset="0"/>
                          <a:cs typeface="Calibri" panose="020F0502020204030204" pitchFamily="34" charset="0"/>
                        </a:rPr>
                        <a:t>amaurosis</a:t>
                      </a:r>
                      <a:r>
                        <a:rPr lang="en-US" altLang="ko-KR" sz="1200" b="0" dirty="0" smtClean="0">
                          <a:solidFill>
                            <a:schemeClr val="tx1"/>
                          </a:solidFill>
                          <a:effectLst/>
                          <a:latin typeface="+mn-lt"/>
                          <a:ea typeface="Calibri" panose="020F0502020204030204" pitchFamily="34" charset="0"/>
                          <a:cs typeface="Calibri" panose="020F0502020204030204" pitchFamily="34" charset="0"/>
                        </a:rPr>
                        <a:t> </a:t>
                      </a:r>
                      <a:r>
                        <a:rPr lang="en-US" altLang="ko-KR" sz="1200" b="0" dirty="0" err="1" smtClean="0">
                          <a:solidFill>
                            <a:schemeClr val="tx1"/>
                          </a:solidFill>
                          <a:effectLst/>
                          <a:latin typeface="+mn-lt"/>
                          <a:ea typeface="Calibri" panose="020F0502020204030204" pitchFamily="34" charset="0"/>
                          <a:cs typeface="Calibri" panose="020F0502020204030204" pitchFamily="34" charset="0"/>
                        </a:rPr>
                        <a:t>fugax</a:t>
                      </a:r>
                      <a:r>
                        <a:rPr lang="en-US" altLang="ko-KR" sz="1200" b="0" dirty="0" smtClean="0">
                          <a:solidFill>
                            <a:schemeClr val="tx1"/>
                          </a:solidFill>
                          <a:effectLst/>
                          <a:latin typeface="+mn-lt"/>
                          <a:ea typeface="Calibri" panose="020F0502020204030204" pitchFamily="34" charset="0"/>
                          <a:cs typeface="Calibri" panose="020F0502020204030204" pitchFamily="34" charset="0"/>
                        </a:rPr>
                        <a:t>, or other neurological signs or symptoms consistent with stroke </a:t>
                      </a:r>
                    </a:p>
                    <a:p>
                      <a:pPr marL="57785" marR="0" lvl="0" indent="0" algn="l" defTabSz="914400" rtl="0" eaLnBrk="1" fontAlgn="auto" latinLnBrk="1" hangingPunct="1">
                        <a:lnSpc>
                          <a:spcPct val="107000"/>
                        </a:lnSpc>
                        <a:spcBef>
                          <a:spcPts val="0"/>
                        </a:spcBef>
                        <a:spcAft>
                          <a:spcPts val="0"/>
                        </a:spcAft>
                        <a:buClrTx/>
                        <a:buSzTx/>
                        <a:buFontTx/>
                        <a:buNone/>
                        <a:tabLst/>
                        <a:defRPr/>
                      </a:pPr>
                      <a:r>
                        <a:rPr lang="en-US" altLang="ko-KR" sz="1200" b="0" dirty="0" smtClean="0">
                          <a:solidFill>
                            <a:schemeClr val="tx1"/>
                          </a:solidFill>
                          <a:effectLst/>
                          <a:latin typeface="+mn-lt"/>
                          <a:ea typeface="Calibri" panose="020F0502020204030204" pitchFamily="34" charset="0"/>
                          <a:cs typeface="Calibri" panose="020F0502020204030204" pitchFamily="34" charset="0"/>
                        </a:rPr>
                        <a:t>•	Duration of a focal or global neurological deficit ≥24 hours; OR &lt;24 hours if therapeutic intervention(s) were performed (e.g., thrombolytic therapy or intracranial angioplasty); OR available neuroimaging documents a new hemorrhage or infarct; OR the neurological deficit results in death. </a:t>
                      </a:r>
                    </a:p>
                    <a:p>
                      <a:pPr marL="57785" marR="0" lvl="0" indent="0" algn="l" defTabSz="914400" rtl="0" eaLnBrk="1" fontAlgn="auto" latinLnBrk="1" hangingPunct="1">
                        <a:lnSpc>
                          <a:spcPct val="107000"/>
                        </a:lnSpc>
                        <a:spcBef>
                          <a:spcPts val="0"/>
                        </a:spcBef>
                        <a:spcAft>
                          <a:spcPts val="0"/>
                        </a:spcAft>
                        <a:buClrTx/>
                        <a:buSzTx/>
                        <a:buFontTx/>
                        <a:buNone/>
                        <a:tabLst/>
                        <a:defRPr/>
                      </a:pPr>
                      <a:r>
                        <a:rPr lang="en-US" altLang="ko-KR" sz="1200" b="0" dirty="0" smtClean="0">
                          <a:solidFill>
                            <a:schemeClr val="tx1"/>
                          </a:solidFill>
                          <a:effectLst/>
                          <a:latin typeface="+mn-lt"/>
                          <a:ea typeface="Calibri" panose="020F0502020204030204" pitchFamily="34" charset="0"/>
                          <a:cs typeface="Calibri" panose="020F0502020204030204" pitchFamily="34" charset="0"/>
                        </a:rPr>
                        <a:t>•</a:t>
                      </a:r>
                      <a:r>
                        <a:rPr lang="en-US" altLang="ko-KR" sz="1200" b="0" baseline="0" dirty="0" smtClean="0">
                          <a:solidFill>
                            <a:schemeClr val="tx1"/>
                          </a:solidFill>
                          <a:effectLst/>
                          <a:latin typeface="+mn-lt"/>
                          <a:ea typeface="Calibri" panose="020F0502020204030204" pitchFamily="34" charset="0"/>
                          <a:cs typeface="Calibri" panose="020F0502020204030204" pitchFamily="34" charset="0"/>
                        </a:rPr>
                        <a:t>  </a:t>
                      </a:r>
                      <a:r>
                        <a:rPr lang="en-US" altLang="ko-KR" sz="1200" b="0" dirty="0" smtClean="0">
                          <a:solidFill>
                            <a:schemeClr val="tx1"/>
                          </a:solidFill>
                          <a:effectLst/>
                          <a:latin typeface="+mn-lt"/>
                          <a:ea typeface="Calibri" panose="020F0502020204030204" pitchFamily="34" charset="0"/>
                          <a:cs typeface="Calibri" panose="020F0502020204030204" pitchFamily="34" charset="0"/>
                        </a:rPr>
                        <a:t>No other readily identifiable </a:t>
                      </a:r>
                      <a:r>
                        <a:rPr lang="en-US" altLang="ko-KR" sz="1200" b="0" dirty="0" err="1" smtClean="0">
                          <a:solidFill>
                            <a:schemeClr val="tx1"/>
                          </a:solidFill>
                          <a:effectLst/>
                          <a:latin typeface="+mn-lt"/>
                          <a:ea typeface="Calibri" panose="020F0502020204030204" pitchFamily="34" charset="0"/>
                          <a:cs typeface="Calibri" panose="020F0502020204030204" pitchFamily="34" charset="0"/>
                        </a:rPr>
                        <a:t>nonstroke</a:t>
                      </a:r>
                      <a:r>
                        <a:rPr lang="en-US" altLang="ko-KR" sz="1200" b="0" dirty="0" smtClean="0">
                          <a:solidFill>
                            <a:schemeClr val="tx1"/>
                          </a:solidFill>
                          <a:effectLst/>
                          <a:latin typeface="+mn-lt"/>
                          <a:ea typeface="Calibri" panose="020F0502020204030204" pitchFamily="34" charset="0"/>
                          <a:cs typeface="Calibri" panose="020F0502020204030204" pitchFamily="34" charset="0"/>
                        </a:rPr>
                        <a:t> cause for the clinical presentation (e.g., brain tumor, trauma, infection, hypoglycemia, peripheral lesion, pharmacological influences).^ </a:t>
                      </a:r>
                    </a:p>
                    <a:p>
                      <a:pPr marL="57785" marR="0" lvl="0" indent="0" algn="l" defTabSz="914400" rtl="0" eaLnBrk="1" fontAlgn="auto" latinLnBrk="1" hangingPunct="1">
                        <a:lnSpc>
                          <a:spcPct val="107000"/>
                        </a:lnSpc>
                        <a:spcBef>
                          <a:spcPts val="0"/>
                        </a:spcBef>
                        <a:spcAft>
                          <a:spcPts val="0"/>
                        </a:spcAft>
                        <a:buClrTx/>
                        <a:buSzTx/>
                        <a:buFontTx/>
                        <a:buNone/>
                        <a:tabLst/>
                        <a:defRPr/>
                      </a:pPr>
                      <a:r>
                        <a:rPr lang="en-US" altLang="ko-KR" sz="1200" b="0" dirty="0" smtClean="0">
                          <a:solidFill>
                            <a:schemeClr val="tx1"/>
                          </a:solidFill>
                          <a:effectLst/>
                          <a:latin typeface="+mn-lt"/>
                          <a:ea typeface="Calibri" panose="020F0502020204030204" pitchFamily="34" charset="0"/>
                          <a:cs typeface="Calibri" panose="020F0502020204030204" pitchFamily="34" charset="0"/>
                        </a:rPr>
                        <a:t>•</a:t>
                      </a:r>
                      <a:r>
                        <a:rPr lang="en-US" altLang="ko-KR" sz="1200" b="0" baseline="0" dirty="0" smtClean="0">
                          <a:solidFill>
                            <a:schemeClr val="tx1"/>
                          </a:solidFill>
                          <a:effectLst/>
                          <a:latin typeface="+mn-lt"/>
                          <a:ea typeface="Calibri" panose="020F0502020204030204" pitchFamily="34" charset="0"/>
                          <a:cs typeface="Calibri" panose="020F0502020204030204" pitchFamily="34" charset="0"/>
                        </a:rPr>
                        <a:t>  </a:t>
                      </a:r>
                      <a:r>
                        <a:rPr lang="en-US" altLang="ko-KR" sz="1200" b="0" dirty="0" smtClean="0">
                          <a:solidFill>
                            <a:schemeClr val="tx1"/>
                          </a:solidFill>
                          <a:effectLst/>
                          <a:latin typeface="+mn-lt"/>
                          <a:ea typeface="Calibri" panose="020F0502020204030204" pitchFamily="34" charset="0"/>
                          <a:cs typeface="Calibri" panose="020F0502020204030204" pitchFamily="34" charset="0"/>
                        </a:rPr>
                        <a:t>Confirmation of the diagnosis by at least one of the following: neurology or neurosurgical specialist; neuroimaging procedure (MRI or CT scan or cerebral angiography); lumbar puncture (i.e., spinal fluid analysis diagnostic of intracranial hemorrhage) </a:t>
                      </a:r>
                    </a:p>
                  </a:txBody>
                  <a:tcPr marL="934" marR="50411" marT="1913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6"/>
                  </a:ext>
                </a:extLst>
              </a:tr>
            </a:tbl>
          </a:graphicData>
        </a:graphic>
      </p:graphicFrame>
      <p:sp>
        <p:nvSpPr>
          <p:cNvPr id="3" name="직사각형 2"/>
          <p:cNvSpPr/>
          <p:nvPr/>
        </p:nvSpPr>
        <p:spPr>
          <a:xfrm>
            <a:off x="271326" y="3864922"/>
            <a:ext cx="8640960" cy="1724318"/>
          </a:xfrm>
          <a:prstGeom prst="rect">
            <a:avLst/>
          </a:prstGeom>
          <a:solidFill>
            <a:schemeClr val="accent1">
              <a:lumMod val="20000"/>
              <a:lumOff val="80000"/>
            </a:schemeClr>
          </a:solidFill>
        </p:spPr>
        <p:txBody>
          <a:bodyPr wrap="square">
            <a:spAutoFit/>
          </a:bodyPr>
          <a:lstStyle/>
          <a:p>
            <a:pPr marL="67310" lvl="0">
              <a:lnSpc>
                <a:spcPct val="107000"/>
              </a:lnSpc>
              <a:defRPr/>
            </a:pPr>
            <a:r>
              <a:rPr lang="en-US" altLang="ko-KR" sz="2000" dirty="0">
                <a:solidFill>
                  <a:schemeClr val="bg1"/>
                </a:solidFill>
                <a:ea typeface="Calibri" panose="020F0502020204030204" pitchFamily="34" charset="0"/>
                <a:cs typeface="Calibri" panose="020F0502020204030204" pitchFamily="34" charset="0"/>
              </a:rPr>
              <a:t>Stiff left atrial syndrome is a clinical syndrome defined by the presence of signs of right heart failure in the presence of preserved LV function, pulmonary hypertension (mean PA pressure &gt;25 mm Hg or during exercise &gt;30 mm Hg), and large V waves ≥10 mm Hg or higher) on PCWP or left atrial pressure tracings in the absence of significant mitral valve disease or PV stenosis. </a:t>
            </a:r>
          </a:p>
        </p:txBody>
      </p:sp>
      <p:pic>
        <p:nvPicPr>
          <p:cNvPr id="4" name="그림 3"/>
          <p:cNvPicPr>
            <a:picLocks noChangeAspect="1"/>
          </p:cNvPicPr>
          <p:nvPr/>
        </p:nvPicPr>
        <p:blipFill>
          <a:blip r:embed="rId2"/>
          <a:stretch>
            <a:fillRect/>
          </a:stretch>
        </p:blipFill>
        <p:spPr>
          <a:xfrm>
            <a:off x="1835696" y="3149754"/>
            <a:ext cx="648072" cy="656789"/>
          </a:xfrm>
          <a:prstGeom prst="rect">
            <a:avLst/>
          </a:prstGeom>
        </p:spPr>
      </p:pic>
    </p:spTree>
    <p:extLst>
      <p:ext uri="{BB962C8B-B14F-4D97-AF65-F5344CB8AC3E}">
        <p14:creationId xmlns:p14="http://schemas.microsoft.com/office/powerpoint/2010/main" val="3249493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표 1"/>
          <p:cNvGraphicFramePr>
            <a:graphicFrameLocks noGrp="1"/>
          </p:cNvGraphicFramePr>
          <p:nvPr>
            <p:extLst>
              <p:ext uri="{D42A27DB-BD31-4B8C-83A1-F6EECF244321}">
                <p14:modId xmlns:p14="http://schemas.microsoft.com/office/powerpoint/2010/main" val="2982667085"/>
              </p:ext>
            </p:extLst>
          </p:nvPr>
        </p:nvGraphicFramePr>
        <p:xfrm>
          <a:off x="251520" y="295995"/>
          <a:ext cx="8640960" cy="4577686"/>
        </p:xfrm>
        <a:graphic>
          <a:graphicData uri="http://schemas.openxmlformats.org/drawingml/2006/table">
            <a:tbl>
              <a:tblPr firstRow="1" firstCol="1" bandRow="1">
                <a:tableStyleId>{69CF1AB2-1976-4502-BF36-3FF5EA218861}</a:tableStyleId>
              </a:tblPr>
              <a:tblGrid>
                <a:gridCol w="2304256">
                  <a:extLst>
                    <a:ext uri="{9D8B030D-6E8A-4147-A177-3AD203B41FA5}">
                      <a16:colId xmlns="" xmlns:a16="http://schemas.microsoft.com/office/drawing/2014/main" val="20000"/>
                    </a:ext>
                  </a:extLst>
                </a:gridCol>
                <a:gridCol w="6336704">
                  <a:extLst>
                    <a:ext uri="{9D8B030D-6E8A-4147-A177-3AD203B41FA5}">
                      <a16:colId xmlns="" xmlns:a16="http://schemas.microsoft.com/office/drawing/2014/main" val="20001"/>
                    </a:ext>
                  </a:extLst>
                </a:gridCol>
              </a:tblGrid>
              <a:tr h="643562">
                <a:tc>
                  <a:txBody>
                    <a:bodyPr/>
                    <a:lstStyle/>
                    <a:p>
                      <a:pPr marL="65405" marR="1270" lvl="0" indent="6350" algn="l" defTabSz="914400" rtl="0" eaLnBrk="1" fontAlgn="auto" latinLnBrk="1" hangingPunct="1">
                        <a:lnSpc>
                          <a:spcPct val="107000"/>
                        </a:lnSpc>
                        <a:spcBef>
                          <a:spcPts val="0"/>
                        </a:spcBef>
                        <a:spcAft>
                          <a:spcPts val="0"/>
                        </a:spcAft>
                        <a:buClrTx/>
                        <a:buSzTx/>
                        <a:buFontTx/>
                        <a:buNone/>
                        <a:tabLst/>
                        <a:defRPr/>
                      </a:pPr>
                      <a:r>
                        <a:rPr kumimoji="0" lang="en-US" altLang="ko-KR" sz="1800" b="1" i="0" u="none" strike="noStrike" kern="1200" cap="none" spc="0" normalizeH="0" baseline="0" noProof="0" dirty="0" smtClean="0">
                          <a:ln>
                            <a:noFill/>
                          </a:ln>
                          <a:solidFill>
                            <a:prstClr val="white">
                              <a:lumMod val="95000"/>
                            </a:prstClr>
                          </a:solidFill>
                          <a:effectLst/>
                          <a:uLnTx/>
                          <a:uFillTx/>
                          <a:latin typeface="+mn-lt"/>
                          <a:ea typeface="Calibri" panose="020F0502020204030204" pitchFamily="34" charset="0"/>
                          <a:cs typeface="Calibri" panose="020F0502020204030204" pitchFamily="34" charset="0"/>
                        </a:rPr>
                        <a:t>Stroke or TIA postablation</a:t>
                      </a:r>
                      <a:endParaRPr kumimoji="0" lang="ko-KR" altLang="en-US" sz="1800" b="1" i="0" u="none" strike="noStrike" kern="1200" cap="none" spc="0" normalizeH="0" baseline="0" noProof="0" dirty="0" smtClean="0">
                        <a:ln>
                          <a:noFill/>
                        </a:ln>
                        <a:solidFill>
                          <a:prstClr val="white">
                            <a:lumMod val="95000"/>
                          </a:prstClr>
                        </a:solidFill>
                        <a:effectLst/>
                        <a:uLnTx/>
                        <a:uFillTx/>
                        <a:latin typeface="+mn-lt"/>
                        <a:ea typeface="Calibri" panose="020F0502020204030204" pitchFamily="34" charset="0"/>
                        <a:cs typeface="Calibri" panose="020F0502020204030204" pitchFamily="34" charset="0"/>
                      </a:endParaRPr>
                    </a:p>
                    <a:p>
                      <a:pPr marL="76200" marR="0" lvl="0" indent="3175" algn="l" defTabSz="914400" rtl="0" eaLnBrk="1" fontAlgn="auto" latinLnBrk="1" hangingPunct="1">
                        <a:lnSpc>
                          <a:spcPct val="107000"/>
                        </a:lnSpc>
                        <a:spcBef>
                          <a:spcPts val="0"/>
                        </a:spcBef>
                        <a:spcAft>
                          <a:spcPts val="0"/>
                        </a:spcAft>
                        <a:buClrTx/>
                        <a:buSzTx/>
                        <a:buFontTx/>
                        <a:buNone/>
                        <a:tabLst/>
                        <a:defRPr/>
                      </a:pPr>
                      <a:endParaRPr lang="en-US" altLang="ko-KR" sz="1600" b="0" dirty="0" smtClean="0">
                        <a:solidFill>
                          <a:schemeClr val="tx1">
                            <a:lumMod val="95000"/>
                          </a:schemeClr>
                        </a:solidFill>
                        <a:effectLst/>
                        <a:latin typeface="+mn-lt"/>
                        <a:ea typeface="Calibri" panose="020F0502020204030204" pitchFamily="34" charset="0"/>
                        <a:cs typeface="Calibri" panose="020F0502020204030204" pitchFamily="34" charset="0"/>
                      </a:endParaRPr>
                    </a:p>
                  </a:txBody>
                  <a:tcPr marL="934" marR="50411" marT="1913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5000"/>
                      </a:schemeClr>
                    </a:solidFill>
                  </a:tcPr>
                </a:tc>
                <a:tc>
                  <a:txBody>
                    <a:bodyPr/>
                    <a:lstStyle/>
                    <a:p>
                      <a:pPr marL="64135" marR="0" lvl="0" indent="6350" algn="l" defTabSz="914400" rtl="0" eaLnBrk="1" fontAlgn="auto" latinLnBrk="1" hangingPunct="1">
                        <a:lnSpc>
                          <a:spcPct val="107000"/>
                        </a:lnSpc>
                        <a:spcBef>
                          <a:spcPts val="0"/>
                        </a:spcBef>
                        <a:spcAft>
                          <a:spcPts val="0"/>
                        </a:spcAft>
                        <a:buClrTx/>
                        <a:buSzTx/>
                        <a:buFontTx/>
                        <a:buNone/>
                        <a:tabLst/>
                        <a:defRPr/>
                      </a:pPr>
                      <a:r>
                        <a:rPr lang="en-US" altLang="ko-KR" sz="1200" b="0" dirty="0" smtClean="0">
                          <a:solidFill>
                            <a:schemeClr val="tx1"/>
                          </a:solidFill>
                          <a:effectLst/>
                          <a:latin typeface="+mn-lt"/>
                          <a:ea typeface="Calibri" panose="020F0502020204030204" pitchFamily="34" charset="0"/>
                          <a:cs typeface="Calibri" panose="020F0502020204030204" pitchFamily="34" charset="0"/>
                        </a:rPr>
                        <a:t>Stroke definitions </a:t>
                      </a:r>
                    </a:p>
                    <a:p>
                      <a:pPr marL="64135" marR="0" lvl="0" indent="6350" algn="l" defTabSz="914400" rtl="0" eaLnBrk="1" fontAlgn="auto" latinLnBrk="1" hangingPunct="1">
                        <a:lnSpc>
                          <a:spcPct val="107000"/>
                        </a:lnSpc>
                        <a:spcBef>
                          <a:spcPts val="0"/>
                        </a:spcBef>
                        <a:spcAft>
                          <a:spcPts val="0"/>
                        </a:spcAft>
                        <a:buClrTx/>
                        <a:buSzTx/>
                        <a:buFontTx/>
                        <a:buNone/>
                        <a:tabLst/>
                        <a:defRPr/>
                      </a:pPr>
                      <a:r>
                        <a:rPr lang="en-US" altLang="ko-KR" sz="1200" b="0" dirty="0" smtClean="0">
                          <a:solidFill>
                            <a:schemeClr val="tx1"/>
                          </a:solidFill>
                          <a:effectLst/>
                          <a:latin typeface="+mn-lt"/>
                          <a:ea typeface="Calibri" panose="020F0502020204030204" pitchFamily="34" charset="0"/>
                          <a:cs typeface="Calibri" panose="020F0502020204030204" pitchFamily="34" charset="0"/>
                        </a:rPr>
                        <a:t>•</a:t>
                      </a:r>
                      <a:r>
                        <a:rPr lang="en-US" altLang="ko-KR" sz="1200" b="0" baseline="0" dirty="0" smtClean="0">
                          <a:solidFill>
                            <a:schemeClr val="tx1"/>
                          </a:solidFill>
                          <a:effectLst/>
                          <a:latin typeface="+mn-lt"/>
                          <a:ea typeface="Calibri" panose="020F0502020204030204" pitchFamily="34" charset="0"/>
                          <a:cs typeface="Calibri" panose="020F0502020204030204" pitchFamily="34" charset="0"/>
                        </a:rPr>
                        <a:t>  </a:t>
                      </a:r>
                      <a:r>
                        <a:rPr lang="en-US" altLang="ko-KR" sz="1200" b="0" dirty="0" smtClean="0">
                          <a:solidFill>
                            <a:schemeClr val="tx1"/>
                          </a:solidFill>
                          <a:effectLst/>
                          <a:latin typeface="+mn-lt"/>
                          <a:ea typeface="Calibri" panose="020F0502020204030204" pitchFamily="34" charset="0"/>
                          <a:cs typeface="Calibri" panose="020F0502020204030204" pitchFamily="34" charset="0"/>
                        </a:rPr>
                        <a:t>Transient ischemic attack: new focal neurological deficit with rapid symptom resolution (usually 1 to 2 hours), always within 24 hours; neuroimaging without tissue injury </a:t>
                      </a:r>
                    </a:p>
                    <a:p>
                      <a:pPr marL="64135" marR="0" lvl="0" indent="6350" algn="l" defTabSz="914400" rtl="0" eaLnBrk="1" fontAlgn="auto" latinLnBrk="1" hangingPunct="1">
                        <a:lnSpc>
                          <a:spcPct val="107000"/>
                        </a:lnSpc>
                        <a:spcBef>
                          <a:spcPts val="0"/>
                        </a:spcBef>
                        <a:spcAft>
                          <a:spcPts val="0"/>
                        </a:spcAft>
                        <a:buClrTx/>
                        <a:buSzTx/>
                        <a:buFontTx/>
                        <a:buNone/>
                        <a:tabLst/>
                        <a:defRPr/>
                      </a:pPr>
                      <a:r>
                        <a:rPr lang="en-US" altLang="ko-KR" sz="1200" b="0" dirty="0" smtClean="0">
                          <a:solidFill>
                            <a:schemeClr val="tx1"/>
                          </a:solidFill>
                          <a:effectLst/>
                          <a:latin typeface="+mn-lt"/>
                          <a:ea typeface="Calibri" panose="020F0502020204030204" pitchFamily="34" charset="0"/>
                          <a:cs typeface="Calibri" panose="020F0502020204030204" pitchFamily="34" charset="0"/>
                        </a:rPr>
                        <a:t>•</a:t>
                      </a:r>
                      <a:r>
                        <a:rPr lang="en-US" altLang="ko-KR" sz="1200" b="0" baseline="0" dirty="0" smtClean="0">
                          <a:solidFill>
                            <a:schemeClr val="tx1"/>
                          </a:solidFill>
                          <a:effectLst/>
                          <a:latin typeface="+mn-lt"/>
                          <a:ea typeface="Calibri" panose="020F0502020204030204" pitchFamily="34" charset="0"/>
                          <a:cs typeface="Calibri" panose="020F0502020204030204" pitchFamily="34" charset="0"/>
                        </a:rPr>
                        <a:t>  </a:t>
                      </a:r>
                      <a:r>
                        <a:rPr lang="en-US" altLang="ko-KR" sz="1200" b="0" dirty="0" smtClean="0">
                          <a:solidFill>
                            <a:schemeClr val="tx1"/>
                          </a:solidFill>
                          <a:effectLst/>
                          <a:latin typeface="+mn-lt"/>
                          <a:ea typeface="Calibri" panose="020F0502020204030204" pitchFamily="34" charset="0"/>
                          <a:cs typeface="Calibri" panose="020F0502020204030204" pitchFamily="34" charset="0"/>
                        </a:rPr>
                        <a:t>Stroke: (diagnosis as above, preferably with positive neuroimaging study); </a:t>
                      </a:r>
                    </a:p>
                    <a:p>
                      <a:pPr marL="64135" marR="0" lvl="0" indent="6350" algn="l" defTabSz="914400" rtl="0" eaLnBrk="1" fontAlgn="auto" latinLnBrk="1" hangingPunct="1">
                        <a:lnSpc>
                          <a:spcPct val="107000"/>
                        </a:lnSpc>
                        <a:spcBef>
                          <a:spcPts val="0"/>
                        </a:spcBef>
                        <a:spcAft>
                          <a:spcPts val="0"/>
                        </a:spcAft>
                        <a:buClrTx/>
                        <a:buSzTx/>
                        <a:buFontTx/>
                        <a:buNone/>
                        <a:tabLst/>
                        <a:defRPr/>
                      </a:pPr>
                      <a:r>
                        <a:rPr lang="en-US" altLang="ko-KR" sz="1200" b="0" dirty="0" smtClean="0">
                          <a:solidFill>
                            <a:schemeClr val="tx1"/>
                          </a:solidFill>
                          <a:effectLst/>
                          <a:latin typeface="+mn-lt"/>
                          <a:ea typeface="Calibri" panose="020F0502020204030204" pitchFamily="34" charset="0"/>
                          <a:cs typeface="Calibri" panose="020F0502020204030204" pitchFamily="34" charset="0"/>
                        </a:rPr>
                        <a:t>Minor—Modified Rankin score &lt;2 at 30 and 90 days† </a:t>
                      </a:r>
                    </a:p>
                    <a:p>
                      <a:pPr marL="64135" marR="0" lvl="0" indent="6350" algn="l" defTabSz="914400" rtl="0" eaLnBrk="1" fontAlgn="auto" latinLnBrk="1" hangingPunct="1">
                        <a:lnSpc>
                          <a:spcPct val="107000"/>
                        </a:lnSpc>
                        <a:spcBef>
                          <a:spcPts val="0"/>
                        </a:spcBef>
                        <a:spcAft>
                          <a:spcPts val="0"/>
                        </a:spcAft>
                        <a:buClrTx/>
                        <a:buSzTx/>
                        <a:buFontTx/>
                        <a:buNone/>
                        <a:tabLst/>
                        <a:defRPr/>
                      </a:pPr>
                      <a:r>
                        <a:rPr lang="en-US" altLang="ko-KR" sz="1200" b="0" dirty="0" smtClean="0">
                          <a:solidFill>
                            <a:schemeClr val="tx1"/>
                          </a:solidFill>
                          <a:effectLst/>
                          <a:latin typeface="+mn-lt"/>
                          <a:ea typeface="Calibri" panose="020F0502020204030204" pitchFamily="34" charset="0"/>
                          <a:cs typeface="Calibri" panose="020F0502020204030204" pitchFamily="34" charset="0"/>
                        </a:rPr>
                        <a:t>Major—Modified Rankin score &gt;2 at 30 and 90 days </a:t>
                      </a:r>
                    </a:p>
                    <a:p>
                      <a:pPr marL="64135" marR="0" lvl="0" indent="6350" algn="l" defTabSz="914400" rtl="0" eaLnBrk="1" fontAlgn="auto" latinLnBrk="1" hangingPunct="1">
                        <a:lnSpc>
                          <a:spcPct val="107000"/>
                        </a:lnSpc>
                        <a:spcBef>
                          <a:spcPts val="0"/>
                        </a:spcBef>
                        <a:spcAft>
                          <a:spcPts val="0"/>
                        </a:spcAft>
                        <a:buClrTx/>
                        <a:buSzTx/>
                        <a:buFontTx/>
                        <a:buNone/>
                        <a:tabLst/>
                        <a:defRPr/>
                      </a:pPr>
                      <a:r>
                        <a:rPr lang="en-US" altLang="ko-KR" sz="1200" b="0" dirty="0" smtClean="0">
                          <a:solidFill>
                            <a:schemeClr val="tx1"/>
                          </a:solidFill>
                          <a:effectLst/>
                          <a:latin typeface="+mn-lt"/>
                          <a:ea typeface="Calibri" panose="020F0502020204030204" pitchFamily="34" charset="0"/>
                          <a:cs typeface="Calibri" panose="020F0502020204030204" pitchFamily="34" charset="0"/>
                        </a:rPr>
                        <a:t> </a:t>
                      </a:r>
                    </a:p>
                    <a:p>
                      <a:pPr marL="64135" marR="0" lvl="0" indent="6350" algn="l" defTabSz="914400" rtl="0" eaLnBrk="1" fontAlgn="auto" latinLnBrk="1" hangingPunct="1">
                        <a:lnSpc>
                          <a:spcPct val="107000"/>
                        </a:lnSpc>
                        <a:spcBef>
                          <a:spcPts val="0"/>
                        </a:spcBef>
                        <a:spcAft>
                          <a:spcPts val="0"/>
                        </a:spcAft>
                        <a:buClrTx/>
                        <a:buSzTx/>
                        <a:buFontTx/>
                        <a:buNone/>
                        <a:tabLst/>
                        <a:defRPr/>
                      </a:pPr>
                      <a:r>
                        <a:rPr lang="en-US" altLang="ko-KR" sz="1200" b="0" dirty="0" smtClean="0">
                          <a:solidFill>
                            <a:schemeClr val="tx1"/>
                          </a:solidFill>
                          <a:effectLst/>
                          <a:latin typeface="+mn-lt"/>
                          <a:ea typeface="Calibri" panose="020F0502020204030204" pitchFamily="34" charset="0"/>
                          <a:cs typeface="Calibri" panose="020F0502020204030204" pitchFamily="34" charset="0"/>
                        </a:rPr>
                        <a:t>^Patients with </a:t>
                      </a:r>
                      <a:r>
                        <a:rPr lang="en-US" altLang="ko-KR" sz="1200" b="0" dirty="0" err="1" smtClean="0">
                          <a:solidFill>
                            <a:schemeClr val="tx1"/>
                          </a:solidFill>
                          <a:effectLst/>
                          <a:latin typeface="+mn-lt"/>
                          <a:ea typeface="Calibri" panose="020F0502020204030204" pitchFamily="34" charset="0"/>
                          <a:cs typeface="Calibri" panose="020F0502020204030204" pitchFamily="34" charset="0"/>
                        </a:rPr>
                        <a:t>nonfocal</a:t>
                      </a:r>
                      <a:r>
                        <a:rPr lang="en-US" altLang="ko-KR" sz="1200" b="0" dirty="0" smtClean="0">
                          <a:solidFill>
                            <a:schemeClr val="tx1"/>
                          </a:solidFill>
                          <a:effectLst/>
                          <a:latin typeface="+mn-lt"/>
                          <a:ea typeface="Calibri" panose="020F0502020204030204" pitchFamily="34" charset="0"/>
                          <a:cs typeface="Calibri" panose="020F0502020204030204" pitchFamily="34" charset="0"/>
                        </a:rPr>
                        <a:t> global encephalopathy will not be reported as a stroke without unequivocal evidence based on neuroimaging studies. </a:t>
                      </a:r>
                    </a:p>
                    <a:p>
                      <a:pPr marL="64135" marR="0" lvl="0" indent="6350" algn="l" defTabSz="914400" rtl="0" eaLnBrk="1" fontAlgn="auto" latinLnBrk="1" hangingPunct="1">
                        <a:lnSpc>
                          <a:spcPct val="107000"/>
                        </a:lnSpc>
                        <a:spcBef>
                          <a:spcPts val="0"/>
                        </a:spcBef>
                        <a:spcAft>
                          <a:spcPts val="0"/>
                        </a:spcAft>
                        <a:buClrTx/>
                        <a:buSzTx/>
                        <a:buFontTx/>
                        <a:buNone/>
                        <a:tabLst/>
                        <a:defRPr/>
                      </a:pPr>
                      <a:r>
                        <a:rPr lang="en-US" altLang="ko-KR" sz="1200" b="0" dirty="0" smtClean="0">
                          <a:solidFill>
                            <a:schemeClr val="tx1"/>
                          </a:solidFill>
                          <a:effectLst/>
                          <a:latin typeface="+mn-lt"/>
                          <a:ea typeface="Calibri" panose="020F0502020204030204" pitchFamily="34" charset="0"/>
                          <a:cs typeface="Calibri" panose="020F0502020204030204" pitchFamily="34" charset="0"/>
                        </a:rPr>
                        <a:t>†Modified Rankin score assessments should be made by qualified individuals according to a certification process. If there is discordance between the 30- and 90-day modified Rankin scores, a final determination of major versus minor stroke will be adjudicated by the neurology members of the clinical events committee. </a:t>
                      </a:r>
                    </a:p>
                  </a:txBody>
                  <a:tcPr marL="934" marR="50411" marT="1913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1"/>
                  </a:ext>
                </a:extLst>
              </a:tr>
              <a:tr h="584780">
                <a:tc>
                  <a:txBody>
                    <a:bodyPr/>
                    <a:lstStyle/>
                    <a:p>
                      <a:pPr marL="73025" marR="28575">
                        <a:lnSpc>
                          <a:spcPct val="107000"/>
                        </a:lnSpc>
                        <a:spcAft>
                          <a:spcPts val="0"/>
                        </a:spcAft>
                      </a:pPr>
                      <a:r>
                        <a:rPr lang="en-US" altLang="ko-KR" sz="1800" dirty="0" smtClean="0">
                          <a:solidFill>
                            <a:schemeClr val="bg2"/>
                          </a:solidFill>
                          <a:effectLst/>
                          <a:latin typeface="+mn-lt"/>
                          <a:ea typeface="Calibri" panose="020F0502020204030204" pitchFamily="34" charset="0"/>
                          <a:cs typeface="Calibri" panose="020F0502020204030204" pitchFamily="34" charset="0"/>
                        </a:rPr>
                        <a:t>Unanticipated adverse device effect</a:t>
                      </a:r>
                      <a:endParaRPr lang="ko-KR" sz="1800" dirty="0">
                        <a:solidFill>
                          <a:schemeClr val="bg2"/>
                        </a:solidFill>
                        <a:effectLst/>
                        <a:latin typeface="+mn-lt"/>
                        <a:ea typeface="Calibri" panose="020F0502020204030204" pitchFamily="34" charset="0"/>
                        <a:cs typeface="Calibri" panose="020F0502020204030204" pitchFamily="34" charset="0"/>
                      </a:endParaRPr>
                    </a:p>
                  </a:txBody>
                  <a:tcPr marL="934" marR="50411" marT="1913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5000"/>
                      </a:schemeClr>
                    </a:solidFill>
                  </a:tcPr>
                </a:tc>
                <a:tc>
                  <a:txBody>
                    <a:bodyPr/>
                    <a:lstStyle/>
                    <a:p>
                      <a:pPr marL="64135">
                        <a:lnSpc>
                          <a:spcPct val="107000"/>
                        </a:lnSpc>
                        <a:spcAft>
                          <a:spcPts val="0"/>
                        </a:spcAft>
                      </a:pPr>
                      <a:r>
                        <a:rPr lang="en-US" altLang="ko-KR" sz="1200" b="0" dirty="0" smtClean="0">
                          <a:solidFill>
                            <a:schemeClr val="tx1"/>
                          </a:solidFill>
                          <a:effectLst/>
                          <a:latin typeface="+mn-lt"/>
                          <a:ea typeface="Calibri" panose="020F0502020204030204" pitchFamily="34" charset="0"/>
                          <a:cs typeface="Calibri" panose="020F0502020204030204" pitchFamily="34" charset="0"/>
                        </a:rPr>
                        <a:t>Unanticipated adverse device effect is defined as complication of an ablation procedure that has not been previously known to be associated with catheter or surgical ablation procedures. </a:t>
                      </a:r>
                    </a:p>
                  </a:txBody>
                  <a:tcPr marL="934" marR="50411" marT="1913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2"/>
                  </a:ext>
                </a:extLst>
              </a:tr>
              <a:tr h="405706">
                <a:tc>
                  <a:txBody>
                    <a:bodyPr/>
                    <a:lstStyle/>
                    <a:p>
                      <a:pPr marL="76200" marR="0" lvl="0" indent="0" algn="l" defTabSz="914400" rtl="0" eaLnBrk="1" fontAlgn="auto" latinLnBrk="1" hangingPunct="1">
                        <a:lnSpc>
                          <a:spcPct val="107000"/>
                        </a:lnSpc>
                        <a:spcBef>
                          <a:spcPts val="0"/>
                        </a:spcBef>
                        <a:spcAft>
                          <a:spcPts val="0"/>
                        </a:spcAft>
                        <a:buClrTx/>
                        <a:buSzTx/>
                        <a:buFontTx/>
                        <a:buNone/>
                        <a:tabLst/>
                        <a:defRPr/>
                      </a:pPr>
                      <a:r>
                        <a:rPr lang="en-US" altLang="ko-KR" sz="1800" b="1" dirty="0" smtClean="0">
                          <a:solidFill>
                            <a:schemeClr val="bg2"/>
                          </a:solidFill>
                          <a:effectLst/>
                          <a:latin typeface="+mn-lt"/>
                          <a:ea typeface="Calibri" panose="020F0502020204030204" pitchFamily="34" charset="0"/>
                          <a:cs typeface="Calibri" panose="020F0502020204030204" pitchFamily="34" charset="0"/>
                        </a:rPr>
                        <a:t>Vagal nerve injury</a:t>
                      </a:r>
                      <a:endParaRPr lang="ko-KR" altLang="ko-KR" sz="1800" b="1" dirty="0" smtClean="0">
                        <a:solidFill>
                          <a:schemeClr val="bg2"/>
                        </a:solidFill>
                        <a:effectLst/>
                        <a:latin typeface="+mn-lt"/>
                        <a:ea typeface="Calibri" panose="020F0502020204030204" pitchFamily="34" charset="0"/>
                        <a:cs typeface="Calibri" panose="020F0502020204030204" pitchFamily="34" charset="0"/>
                      </a:endParaRPr>
                    </a:p>
                  </a:txBody>
                  <a:tcPr marL="934" marR="50411" marT="1913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5000"/>
                      </a:schemeClr>
                    </a:solidFill>
                  </a:tcPr>
                </a:tc>
                <a:tc>
                  <a:txBody>
                    <a:bodyPr/>
                    <a:lstStyle/>
                    <a:p>
                      <a:pPr marL="69850" marR="0" lvl="0" indent="0" algn="l" defTabSz="914400" rtl="0" eaLnBrk="1" fontAlgn="auto" latinLnBrk="1" hangingPunct="1">
                        <a:lnSpc>
                          <a:spcPct val="107000"/>
                        </a:lnSpc>
                        <a:spcBef>
                          <a:spcPts val="0"/>
                        </a:spcBef>
                        <a:spcAft>
                          <a:spcPts val="0"/>
                        </a:spcAft>
                        <a:buClrTx/>
                        <a:buSzTx/>
                        <a:buFontTx/>
                        <a:buNone/>
                        <a:tabLst/>
                        <a:defRPr/>
                      </a:pPr>
                      <a:r>
                        <a:rPr lang="en-US" altLang="ko-KR" sz="1200" b="0" dirty="0" smtClean="0">
                          <a:solidFill>
                            <a:schemeClr val="tx1"/>
                          </a:solidFill>
                          <a:effectLst/>
                          <a:latin typeface="+mn-lt"/>
                          <a:ea typeface="Calibri" panose="020F0502020204030204" pitchFamily="34" charset="0"/>
                          <a:cs typeface="Calibri" panose="020F0502020204030204" pitchFamily="34" charset="0"/>
                        </a:rPr>
                        <a:t>Vagal nerve injury is defined as injury to the vagal nerve that results in esophageal </a:t>
                      </a:r>
                      <a:r>
                        <a:rPr lang="en-US" altLang="ko-KR" sz="1200" b="0" dirty="0" err="1" smtClean="0">
                          <a:solidFill>
                            <a:schemeClr val="tx1"/>
                          </a:solidFill>
                          <a:effectLst/>
                          <a:latin typeface="+mn-lt"/>
                          <a:ea typeface="Calibri" panose="020F0502020204030204" pitchFamily="34" charset="0"/>
                          <a:cs typeface="Calibri" panose="020F0502020204030204" pitchFamily="34" charset="0"/>
                        </a:rPr>
                        <a:t>dysmotility</a:t>
                      </a:r>
                      <a:r>
                        <a:rPr lang="en-US" altLang="ko-KR" sz="1200" b="0" dirty="0" smtClean="0">
                          <a:solidFill>
                            <a:schemeClr val="tx1"/>
                          </a:solidFill>
                          <a:effectLst/>
                          <a:latin typeface="+mn-lt"/>
                          <a:ea typeface="Calibri" panose="020F0502020204030204" pitchFamily="34" charset="0"/>
                          <a:cs typeface="Calibri" panose="020F0502020204030204" pitchFamily="34" charset="0"/>
                        </a:rPr>
                        <a:t> or gastroparesis. Vagal nerve injury is considered to be a major complication if it prolongs hospitalization, requires hospitalization, or results in ongoing symptoms for more than 30 days following an ablation procedure. </a:t>
                      </a:r>
                    </a:p>
                  </a:txBody>
                  <a:tcPr marL="934" marR="50411" marT="1913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3"/>
                  </a:ext>
                </a:extLst>
              </a:tr>
              <a:tr h="427640">
                <a:tc>
                  <a:txBody>
                    <a:bodyPr/>
                    <a:lstStyle/>
                    <a:p>
                      <a:pPr marL="73025" marR="57150">
                        <a:lnSpc>
                          <a:spcPct val="107000"/>
                        </a:lnSpc>
                        <a:spcAft>
                          <a:spcPts val="0"/>
                        </a:spcAft>
                      </a:pPr>
                      <a:r>
                        <a:rPr lang="en-US" altLang="ko-KR" sz="1800" dirty="0" smtClean="0">
                          <a:solidFill>
                            <a:schemeClr val="bg2"/>
                          </a:solidFill>
                          <a:effectLst/>
                          <a:latin typeface="+mn-lt"/>
                          <a:ea typeface="Calibri" panose="020F0502020204030204" pitchFamily="34" charset="0"/>
                          <a:cs typeface="Calibri" panose="020F0502020204030204" pitchFamily="34" charset="0"/>
                        </a:rPr>
                        <a:t>Vascular access complication </a:t>
                      </a:r>
                      <a:endParaRPr lang="ko-KR" sz="1800" dirty="0">
                        <a:solidFill>
                          <a:schemeClr val="bg2"/>
                        </a:solidFill>
                        <a:effectLst/>
                        <a:latin typeface="+mn-lt"/>
                        <a:ea typeface="Calibri" panose="020F0502020204030204" pitchFamily="34" charset="0"/>
                        <a:cs typeface="Calibri" panose="020F0502020204030204" pitchFamily="34" charset="0"/>
                      </a:endParaRPr>
                    </a:p>
                  </a:txBody>
                  <a:tcPr marL="934" marR="50411" marT="1913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5000"/>
                      </a:schemeClr>
                    </a:solidFill>
                  </a:tcPr>
                </a:tc>
                <a:tc>
                  <a:txBody>
                    <a:bodyPr/>
                    <a:lstStyle/>
                    <a:p>
                      <a:pPr marL="69850" marR="0" lvl="0" indent="0" algn="l" defTabSz="914400" rtl="0" eaLnBrk="1" fontAlgn="auto" latinLnBrk="1" hangingPunct="1">
                        <a:lnSpc>
                          <a:spcPct val="107000"/>
                        </a:lnSpc>
                        <a:spcBef>
                          <a:spcPts val="0"/>
                        </a:spcBef>
                        <a:spcAft>
                          <a:spcPts val="0"/>
                        </a:spcAft>
                        <a:buClrTx/>
                        <a:buSzTx/>
                        <a:buFontTx/>
                        <a:buNone/>
                        <a:tabLst/>
                        <a:defRPr/>
                      </a:pPr>
                      <a:r>
                        <a:rPr lang="en-US" altLang="ko-KR" sz="1200" b="0" dirty="0" smtClean="0">
                          <a:solidFill>
                            <a:schemeClr val="tx1"/>
                          </a:solidFill>
                          <a:effectLst/>
                          <a:latin typeface="+mn-lt"/>
                          <a:ea typeface="Calibri" panose="020F0502020204030204" pitchFamily="34" charset="0"/>
                          <a:cs typeface="Calibri" panose="020F0502020204030204" pitchFamily="34" charset="0"/>
                        </a:rPr>
                        <a:t>Vascular access complications include development of a hematoma, an AV fistula, or a </a:t>
                      </a:r>
                      <a:r>
                        <a:rPr lang="en-US" altLang="ko-KR" sz="1200" b="0" dirty="0" err="1" smtClean="0">
                          <a:solidFill>
                            <a:schemeClr val="tx1"/>
                          </a:solidFill>
                          <a:effectLst/>
                          <a:latin typeface="+mn-lt"/>
                          <a:ea typeface="Calibri" panose="020F0502020204030204" pitchFamily="34" charset="0"/>
                          <a:cs typeface="Calibri" panose="020F0502020204030204" pitchFamily="34" charset="0"/>
                        </a:rPr>
                        <a:t>pseudoaneurysm</a:t>
                      </a:r>
                      <a:r>
                        <a:rPr lang="en-US" altLang="ko-KR" sz="1200" b="0" dirty="0" smtClean="0">
                          <a:solidFill>
                            <a:schemeClr val="tx1"/>
                          </a:solidFill>
                          <a:effectLst/>
                          <a:latin typeface="+mn-lt"/>
                          <a:ea typeface="Calibri" panose="020F0502020204030204" pitchFamily="34" charset="0"/>
                          <a:cs typeface="Calibri" panose="020F0502020204030204" pitchFamily="34" charset="0"/>
                        </a:rPr>
                        <a:t>. A major vascular complication is defined as one that requires intervention, such as surgical repair or transfusion, prolongs the hospital stay, or requires hospital admission. </a:t>
                      </a:r>
                    </a:p>
                  </a:txBody>
                  <a:tcPr marL="934" marR="50411" marT="1913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4"/>
                  </a:ext>
                </a:extLst>
              </a:tr>
            </a:tbl>
          </a:graphicData>
        </a:graphic>
      </p:graphicFrame>
      <p:sp>
        <p:nvSpPr>
          <p:cNvPr id="3" name="직사각형 2"/>
          <p:cNvSpPr/>
          <p:nvPr/>
        </p:nvSpPr>
        <p:spPr>
          <a:xfrm>
            <a:off x="218800" y="5013176"/>
            <a:ext cx="8673679" cy="783869"/>
          </a:xfrm>
          <a:prstGeom prst="rect">
            <a:avLst/>
          </a:prstGeom>
        </p:spPr>
        <p:txBody>
          <a:bodyPr wrap="square">
            <a:spAutoFit/>
          </a:bodyPr>
          <a:lstStyle/>
          <a:p>
            <a:pPr>
              <a:lnSpc>
                <a:spcPct val="107000"/>
              </a:lnSpc>
              <a:spcAft>
                <a:spcPts val="0"/>
              </a:spcAft>
            </a:pPr>
            <a:r>
              <a:rPr lang="en-US" altLang="ko-KR" sz="1400" dirty="0">
                <a:ea typeface="Arial" panose="020B0604020202020204" pitchFamily="34" charset="0"/>
              </a:rPr>
              <a:t>AF = atrial fibrillation; CT = computed tomography; MRI = magnetic resonance imaging; PRBC = packed red blood cell; AFL = atrial flutter; AT = atrial tachycardia; CPK = </a:t>
            </a:r>
            <a:r>
              <a:rPr lang="en-US" altLang="ko-KR" sz="1400" dirty="0" err="1">
                <a:ea typeface="Arial" panose="020B0604020202020204" pitchFamily="34" charset="0"/>
              </a:rPr>
              <a:t>creatine</a:t>
            </a:r>
            <a:r>
              <a:rPr lang="en-US" altLang="ko-KR" sz="1400" dirty="0">
                <a:ea typeface="Arial" panose="020B0604020202020204" pitchFamily="34" charset="0"/>
              </a:rPr>
              <a:t> phosphokinase; ECG = electrocardiogram; LBBB = left bundle branch </a:t>
            </a:r>
            <a:r>
              <a:rPr lang="en-US" altLang="ko-KR" sz="1400" dirty="0" smtClean="0">
                <a:ea typeface="Arial" panose="020B0604020202020204" pitchFamily="34" charset="0"/>
              </a:rPr>
              <a:t>block.</a:t>
            </a:r>
            <a:endParaRPr lang="ko-KR" altLang="ko-KR" sz="2000" dirty="0">
              <a:effectLst/>
              <a:ea typeface="Calibri" panose="020F0502020204030204" pitchFamily="34" charset="0"/>
            </a:endParaRPr>
          </a:p>
        </p:txBody>
      </p:sp>
    </p:spTree>
    <p:extLst>
      <p:ext uri="{BB962C8B-B14F-4D97-AF65-F5344CB8AC3E}">
        <p14:creationId xmlns:p14="http://schemas.microsoft.com/office/powerpoint/2010/main" val="15171014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p:cNvSpPr/>
          <p:nvPr/>
        </p:nvSpPr>
        <p:spPr>
          <a:xfrm>
            <a:off x="323528" y="67271"/>
            <a:ext cx="8280920" cy="769441"/>
          </a:xfrm>
          <a:prstGeom prst="rect">
            <a:avLst/>
          </a:prstGeom>
        </p:spPr>
        <p:txBody>
          <a:bodyPr wrap="square">
            <a:spAutoFit/>
          </a:bodyPr>
          <a:lstStyle/>
          <a:p>
            <a:pPr marL="6350" marR="7620" indent="-6350" algn="ctr">
              <a:lnSpc>
                <a:spcPct val="110000"/>
              </a:lnSpc>
              <a:spcAft>
                <a:spcPts val="265"/>
              </a:spcAft>
            </a:pPr>
            <a:r>
              <a:rPr lang="en-US" altLang="ko-KR" sz="2000" b="1" dirty="0" smtClean="0">
                <a:ea typeface="Arial" panose="020B0604020202020204" pitchFamily="34" charset="0"/>
              </a:rPr>
              <a:t>Incidence</a:t>
            </a:r>
            <a:r>
              <a:rPr lang="en-US" altLang="ko-KR" sz="2000" b="1" dirty="0">
                <a:ea typeface="Arial" panose="020B0604020202020204" pitchFamily="34" charset="0"/>
              </a:rPr>
              <a:t>, </a:t>
            </a:r>
            <a:r>
              <a:rPr lang="en-US" altLang="ko-KR" sz="2000" b="1" dirty="0" smtClean="0">
                <a:ea typeface="Arial" panose="020B0604020202020204" pitchFamily="34" charset="0"/>
              </a:rPr>
              <a:t>Prevention, Diagnosis, and Treatment of Selected Complications of AF Ablation </a:t>
            </a:r>
            <a:endParaRPr lang="ko-KR" altLang="ko-KR" sz="1400" dirty="0">
              <a:effectLst/>
              <a:ea typeface="Arial" panose="020B0604020202020204" pitchFamily="34" charset="0"/>
            </a:endParaRPr>
          </a:p>
        </p:txBody>
      </p:sp>
      <p:graphicFrame>
        <p:nvGraphicFramePr>
          <p:cNvPr id="3" name="표 2"/>
          <p:cNvGraphicFramePr>
            <a:graphicFrameLocks noGrp="1"/>
          </p:cNvGraphicFramePr>
          <p:nvPr>
            <p:extLst>
              <p:ext uri="{D42A27DB-BD31-4B8C-83A1-F6EECF244321}">
                <p14:modId xmlns:p14="http://schemas.microsoft.com/office/powerpoint/2010/main" val="1815756569"/>
              </p:ext>
            </p:extLst>
          </p:nvPr>
        </p:nvGraphicFramePr>
        <p:xfrm>
          <a:off x="671382" y="854919"/>
          <a:ext cx="7748300" cy="5569839"/>
        </p:xfrm>
        <a:graphic>
          <a:graphicData uri="http://schemas.openxmlformats.org/drawingml/2006/table">
            <a:tbl>
              <a:tblPr firstRow="1" firstCol="1" bandRow="1">
                <a:tableStyleId>{69CF1AB2-1976-4502-BF36-3FF5EA218861}</a:tableStyleId>
              </a:tblPr>
              <a:tblGrid>
                <a:gridCol w="1438970">
                  <a:extLst>
                    <a:ext uri="{9D8B030D-6E8A-4147-A177-3AD203B41FA5}">
                      <a16:colId xmlns="" xmlns:a16="http://schemas.microsoft.com/office/drawing/2014/main" val="2512368061"/>
                    </a:ext>
                  </a:extLst>
                </a:gridCol>
                <a:gridCol w="959314">
                  <a:extLst>
                    <a:ext uri="{9D8B030D-6E8A-4147-A177-3AD203B41FA5}">
                      <a16:colId xmlns="" xmlns:a16="http://schemas.microsoft.com/office/drawing/2014/main" val="20001"/>
                    </a:ext>
                  </a:extLst>
                </a:gridCol>
                <a:gridCol w="1778182">
                  <a:extLst>
                    <a:ext uri="{9D8B030D-6E8A-4147-A177-3AD203B41FA5}">
                      <a16:colId xmlns="" xmlns:a16="http://schemas.microsoft.com/office/drawing/2014/main" val="20002"/>
                    </a:ext>
                  </a:extLst>
                </a:gridCol>
                <a:gridCol w="1653208">
                  <a:extLst>
                    <a:ext uri="{9D8B030D-6E8A-4147-A177-3AD203B41FA5}">
                      <a16:colId xmlns="" xmlns:a16="http://schemas.microsoft.com/office/drawing/2014/main" val="20003"/>
                    </a:ext>
                  </a:extLst>
                </a:gridCol>
                <a:gridCol w="1918626">
                  <a:extLst>
                    <a:ext uri="{9D8B030D-6E8A-4147-A177-3AD203B41FA5}">
                      <a16:colId xmlns="" xmlns:a16="http://schemas.microsoft.com/office/drawing/2014/main" val="20004"/>
                    </a:ext>
                  </a:extLst>
                </a:gridCol>
              </a:tblGrid>
              <a:tr h="397252">
                <a:tc>
                  <a:txBody>
                    <a:bodyPr/>
                    <a:lstStyle/>
                    <a:p>
                      <a:pPr marL="1270" algn="l">
                        <a:lnSpc>
                          <a:spcPct val="107000"/>
                        </a:lnSpc>
                        <a:spcAft>
                          <a:spcPts val="0"/>
                        </a:spcAft>
                      </a:pPr>
                      <a:r>
                        <a:rPr lang="en-US" altLang="ko-KR" sz="1500" dirty="0" smtClean="0">
                          <a:solidFill>
                            <a:schemeClr val="bg1"/>
                          </a:solidFill>
                          <a:effectLst/>
                          <a:latin typeface="+mn-lt"/>
                          <a:ea typeface="Calibri" panose="020F0502020204030204" pitchFamily="34" charset="0"/>
                          <a:cs typeface="Times New Roman" panose="02020603050405020304" pitchFamily="18" charset="0"/>
                        </a:rPr>
                        <a:t>Complication </a:t>
                      </a:r>
                      <a:endParaRPr lang="ko-KR" sz="1500" dirty="0">
                        <a:solidFill>
                          <a:schemeClr val="bg1"/>
                        </a:solidFill>
                        <a:effectLst/>
                        <a:latin typeface="+mn-lt"/>
                        <a:ea typeface="Calibri" panose="020F0502020204030204" pitchFamily="34" charset="0"/>
                        <a:cs typeface="Times New Roman" panose="02020603050405020304" pitchFamily="18" charset="0"/>
                      </a:endParaRPr>
                    </a:p>
                  </a:txBody>
                  <a:tcPr marL="72390" marR="46355" marT="234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tc>
                  <a:txBody>
                    <a:bodyPr/>
                    <a:lstStyle/>
                    <a:p>
                      <a:pPr marL="1270" algn="l">
                        <a:lnSpc>
                          <a:spcPct val="107000"/>
                        </a:lnSpc>
                        <a:spcAft>
                          <a:spcPts val="0"/>
                        </a:spcAft>
                      </a:pPr>
                      <a:r>
                        <a:rPr lang="en-US" sz="1500" dirty="0">
                          <a:solidFill>
                            <a:schemeClr val="bg1"/>
                          </a:solidFill>
                          <a:effectLst/>
                          <a:latin typeface="+mn-lt"/>
                        </a:rPr>
                        <a:t>Incidence </a:t>
                      </a:r>
                      <a:endParaRPr lang="ko-KR" sz="1500" dirty="0">
                        <a:solidFill>
                          <a:schemeClr val="bg1"/>
                        </a:solidFill>
                        <a:effectLst/>
                        <a:latin typeface="+mn-lt"/>
                        <a:ea typeface="Calibri" panose="020F0502020204030204" pitchFamily="34" charset="0"/>
                        <a:cs typeface="Times New Roman" panose="02020603050405020304" pitchFamily="18" charset="0"/>
                      </a:endParaRPr>
                    </a:p>
                  </a:txBody>
                  <a:tcPr marL="72390" marR="46355" marT="234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tc>
                  <a:txBody>
                    <a:bodyPr/>
                    <a:lstStyle/>
                    <a:p>
                      <a:pPr marL="635" algn="l">
                        <a:lnSpc>
                          <a:spcPct val="107000"/>
                        </a:lnSpc>
                        <a:spcAft>
                          <a:spcPts val="0"/>
                        </a:spcAft>
                      </a:pPr>
                      <a:r>
                        <a:rPr lang="en-US" sz="1500" dirty="0">
                          <a:solidFill>
                            <a:schemeClr val="bg1"/>
                          </a:solidFill>
                          <a:effectLst/>
                          <a:latin typeface="+mn-lt"/>
                        </a:rPr>
                        <a:t>Selected prevention </a:t>
                      </a:r>
                      <a:endParaRPr lang="en-US" sz="1500" dirty="0" smtClean="0">
                        <a:solidFill>
                          <a:schemeClr val="bg1"/>
                        </a:solidFill>
                        <a:effectLst/>
                        <a:latin typeface="+mn-lt"/>
                      </a:endParaRPr>
                    </a:p>
                    <a:p>
                      <a:pPr marL="635" algn="l">
                        <a:lnSpc>
                          <a:spcPct val="107000"/>
                        </a:lnSpc>
                        <a:spcAft>
                          <a:spcPts val="0"/>
                        </a:spcAft>
                      </a:pPr>
                      <a:r>
                        <a:rPr lang="en-US" sz="1500" dirty="0" smtClean="0">
                          <a:solidFill>
                            <a:schemeClr val="bg1"/>
                          </a:solidFill>
                          <a:effectLst/>
                          <a:latin typeface="+mn-lt"/>
                        </a:rPr>
                        <a:t>techniques </a:t>
                      </a:r>
                      <a:endParaRPr lang="ko-KR" sz="1500" dirty="0">
                        <a:solidFill>
                          <a:schemeClr val="bg1"/>
                        </a:solidFill>
                        <a:effectLst/>
                        <a:latin typeface="+mn-lt"/>
                        <a:ea typeface="Calibri" panose="020F0502020204030204" pitchFamily="34" charset="0"/>
                        <a:cs typeface="Times New Roman" panose="02020603050405020304" pitchFamily="18" charset="0"/>
                      </a:endParaRPr>
                    </a:p>
                  </a:txBody>
                  <a:tcPr marL="72390" marR="46355" marT="234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tc>
                  <a:txBody>
                    <a:bodyPr/>
                    <a:lstStyle/>
                    <a:p>
                      <a:pPr algn="l">
                        <a:lnSpc>
                          <a:spcPct val="107000"/>
                        </a:lnSpc>
                        <a:spcAft>
                          <a:spcPts val="0"/>
                        </a:spcAft>
                      </a:pPr>
                      <a:r>
                        <a:rPr lang="en-US" sz="1500" dirty="0">
                          <a:solidFill>
                            <a:schemeClr val="bg1"/>
                          </a:solidFill>
                          <a:effectLst/>
                          <a:latin typeface="+mn-lt"/>
                        </a:rPr>
                        <a:t>Diagnostic testing </a:t>
                      </a:r>
                      <a:endParaRPr lang="ko-KR" sz="1500" dirty="0">
                        <a:solidFill>
                          <a:schemeClr val="bg1"/>
                        </a:solidFill>
                        <a:effectLst/>
                        <a:latin typeface="+mn-lt"/>
                        <a:ea typeface="Calibri" panose="020F0502020204030204" pitchFamily="34" charset="0"/>
                        <a:cs typeface="Times New Roman" panose="02020603050405020304" pitchFamily="18" charset="0"/>
                      </a:endParaRPr>
                    </a:p>
                  </a:txBody>
                  <a:tcPr marL="72390" marR="46355" marT="234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tc>
                  <a:txBody>
                    <a:bodyPr/>
                    <a:lstStyle/>
                    <a:p>
                      <a:pPr marL="635" algn="l">
                        <a:lnSpc>
                          <a:spcPct val="107000"/>
                        </a:lnSpc>
                        <a:spcAft>
                          <a:spcPts val="0"/>
                        </a:spcAft>
                      </a:pPr>
                      <a:r>
                        <a:rPr lang="en-US" sz="1500" dirty="0">
                          <a:solidFill>
                            <a:schemeClr val="bg1"/>
                          </a:solidFill>
                          <a:effectLst/>
                          <a:latin typeface="+mn-lt"/>
                        </a:rPr>
                        <a:t>Selected treatment </a:t>
                      </a:r>
                      <a:endParaRPr lang="en-US" sz="1500" dirty="0" smtClean="0">
                        <a:solidFill>
                          <a:schemeClr val="bg1"/>
                        </a:solidFill>
                        <a:effectLst/>
                        <a:latin typeface="+mn-lt"/>
                      </a:endParaRPr>
                    </a:p>
                    <a:p>
                      <a:pPr marL="635" algn="l">
                        <a:lnSpc>
                          <a:spcPct val="107000"/>
                        </a:lnSpc>
                        <a:spcAft>
                          <a:spcPts val="0"/>
                        </a:spcAft>
                      </a:pPr>
                      <a:r>
                        <a:rPr lang="en-US" sz="1500" dirty="0" smtClean="0">
                          <a:solidFill>
                            <a:schemeClr val="bg1"/>
                          </a:solidFill>
                          <a:effectLst/>
                          <a:latin typeface="+mn-lt"/>
                        </a:rPr>
                        <a:t>options </a:t>
                      </a:r>
                      <a:endParaRPr lang="ko-KR" sz="1500" dirty="0">
                        <a:solidFill>
                          <a:schemeClr val="bg1"/>
                        </a:solidFill>
                        <a:effectLst/>
                        <a:latin typeface="+mn-lt"/>
                        <a:ea typeface="Calibri" panose="020F0502020204030204" pitchFamily="34" charset="0"/>
                        <a:cs typeface="Times New Roman" panose="02020603050405020304" pitchFamily="18" charset="0"/>
                      </a:endParaRPr>
                    </a:p>
                  </a:txBody>
                  <a:tcPr marL="72390" marR="46355" marT="234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extLst>
                  <a:ext uri="{0D108BD9-81ED-4DB2-BD59-A6C34878D82A}">
                    <a16:rowId xmlns="" xmlns:a16="http://schemas.microsoft.com/office/drawing/2014/main" val="10000"/>
                  </a:ext>
                </a:extLst>
              </a:tr>
              <a:tr h="476521">
                <a:tc>
                  <a:txBody>
                    <a:bodyPr/>
                    <a:lstStyle/>
                    <a:p>
                      <a:pPr marL="1270">
                        <a:lnSpc>
                          <a:spcPct val="107000"/>
                        </a:lnSpc>
                        <a:spcAft>
                          <a:spcPts val="0"/>
                        </a:spcAft>
                      </a:pPr>
                      <a:r>
                        <a:rPr lang="en-US" altLang="ko-KR" sz="1200" b="1" dirty="0" smtClean="0">
                          <a:solidFill>
                            <a:srgbClr val="000000"/>
                          </a:solidFill>
                          <a:effectLst/>
                          <a:latin typeface="+mn-lt"/>
                          <a:ea typeface="Calibri" panose="020F0502020204030204" pitchFamily="34" charset="0"/>
                          <a:cs typeface="Times New Roman" panose="02020603050405020304" pitchFamily="18" charset="0"/>
                        </a:rPr>
                        <a:t>Air embolism </a:t>
                      </a:r>
                      <a:endParaRPr lang="ko-KR" sz="1200" b="1" dirty="0">
                        <a:solidFill>
                          <a:srgbClr val="000000"/>
                        </a:solidFill>
                        <a:effectLst/>
                        <a:latin typeface="+mn-lt"/>
                        <a:ea typeface="Calibri" panose="020F0502020204030204" pitchFamily="34" charset="0"/>
                        <a:cs typeface="Times New Roman" panose="02020603050405020304" pitchFamily="18" charset="0"/>
                      </a:endParaRPr>
                    </a:p>
                  </a:txBody>
                  <a:tcPr marL="72390" marR="46355" marT="2349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270">
                        <a:lnSpc>
                          <a:spcPct val="107000"/>
                        </a:lnSpc>
                        <a:spcAft>
                          <a:spcPts val="0"/>
                        </a:spcAft>
                      </a:pPr>
                      <a:r>
                        <a:rPr lang="en-US" sz="1200" b="0" dirty="0">
                          <a:effectLst/>
                          <a:latin typeface="+mn-lt"/>
                        </a:rPr>
                        <a:t>&lt;1% </a:t>
                      </a:r>
                      <a:endParaRPr lang="ko-KR" sz="1200" b="0" dirty="0">
                        <a:solidFill>
                          <a:srgbClr val="000000"/>
                        </a:solidFill>
                        <a:effectLst/>
                        <a:latin typeface="+mn-lt"/>
                        <a:ea typeface="Calibri" panose="020F0502020204030204" pitchFamily="34" charset="0"/>
                        <a:cs typeface="Times New Roman" panose="02020603050405020304" pitchFamily="18" charset="0"/>
                      </a:endParaRPr>
                    </a:p>
                  </a:txBody>
                  <a:tcPr marL="72390" marR="46355" marT="2349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635">
                        <a:lnSpc>
                          <a:spcPct val="107000"/>
                        </a:lnSpc>
                        <a:spcAft>
                          <a:spcPts val="0"/>
                        </a:spcAft>
                      </a:pPr>
                      <a:r>
                        <a:rPr lang="en-US" sz="1200" b="0" dirty="0">
                          <a:effectLst/>
                          <a:latin typeface="+mn-lt"/>
                        </a:rPr>
                        <a:t>Sheath management </a:t>
                      </a:r>
                      <a:endParaRPr lang="ko-KR" sz="1200" b="0" dirty="0">
                        <a:solidFill>
                          <a:srgbClr val="000000"/>
                        </a:solidFill>
                        <a:effectLst/>
                        <a:latin typeface="+mn-lt"/>
                        <a:ea typeface="Calibri" panose="020F0502020204030204" pitchFamily="34" charset="0"/>
                        <a:cs typeface="Times New Roman" panose="02020603050405020304" pitchFamily="18" charset="0"/>
                      </a:endParaRPr>
                    </a:p>
                  </a:txBody>
                  <a:tcPr marL="72390" marR="46355" marT="2349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US" sz="1200" b="0" dirty="0">
                          <a:effectLst/>
                          <a:latin typeface="+mn-lt"/>
                        </a:rPr>
                        <a:t>Nothing or cardiac catheterization </a:t>
                      </a:r>
                      <a:endParaRPr lang="ko-KR" sz="1200" b="0" dirty="0">
                        <a:solidFill>
                          <a:srgbClr val="000000"/>
                        </a:solidFill>
                        <a:effectLst/>
                        <a:latin typeface="+mn-lt"/>
                        <a:ea typeface="Calibri" panose="020F0502020204030204" pitchFamily="34" charset="0"/>
                        <a:cs typeface="Times New Roman" panose="02020603050405020304" pitchFamily="18" charset="0"/>
                      </a:endParaRPr>
                    </a:p>
                  </a:txBody>
                  <a:tcPr marL="72390" marR="46355" marT="2349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635">
                        <a:lnSpc>
                          <a:spcPct val="107000"/>
                        </a:lnSpc>
                        <a:spcAft>
                          <a:spcPts val="0"/>
                        </a:spcAft>
                      </a:pPr>
                      <a:r>
                        <a:rPr lang="en-US" sz="1200" b="0" dirty="0">
                          <a:effectLst/>
                          <a:latin typeface="+mn-lt"/>
                        </a:rPr>
                        <a:t>Supportive care with fluid, </a:t>
                      </a:r>
                      <a:r>
                        <a:rPr lang="en-US" sz="1200" b="0" dirty="0" smtClean="0">
                          <a:effectLst/>
                          <a:latin typeface="+mn-lt"/>
                        </a:rPr>
                        <a:t>  oxygen</a:t>
                      </a:r>
                      <a:r>
                        <a:rPr lang="en-US" sz="1200" b="0" dirty="0">
                          <a:effectLst/>
                          <a:latin typeface="+mn-lt"/>
                        </a:rPr>
                        <a:t>, head down tilt, </a:t>
                      </a:r>
                      <a:r>
                        <a:rPr lang="en-US" sz="1200" b="0" dirty="0" smtClean="0">
                          <a:effectLst/>
                          <a:latin typeface="+mn-lt"/>
                        </a:rPr>
                        <a:t>        hyperbaric </a:t>
                      </a:r>
                      <a:r>
                        <a:rPr lang="en-US" sz="1200" b="0" dirty="0">
                          <a:effectLst/>
                          <a:latin typeface="+mn-lt"/>
                        </a:rPr>
                        <a:t>oxygen </a:t>
                      </a:r>
                      <a:r>
                        <a:rPr lang="en-US" sz="1200" b="0" dirty="0" smtClean="0">
                          <a:effectLst/>
                          <a:latin typeface="+mn-lt"/>
                        </a:rPr>
                        <a:t>   </a:t>
                      </a:r>
                      <a:endParaRPr lang="ko-KR" sz="1200" b="0" dirty="0">
                        <a:solidFill>
                          <a:srgbClr val="000000"/>
                        </a:solidFill>
                        <a:effectLst/>
                        <a:latin typeface="+mn-lt"/>
                        <a:ea typeface="Calibri" panose="020F0502020204030204" pitchFamily="34" charset="0"/>
                        <a:cs typeface="Times New Roman" panose="02020603050405020304" pitchFamily="18" charset="0"/>
                      </a:endParaRPr>
                    </a:p>
                  </a:txBody>
                  <a:tcPr marL="72390" marR="46355" marT="2349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1"/>
                  </a:ext>
                </a:extLst>
              </a:tr>
              <a:tr h="476521">
                <a:tc>
                  <a:txBody>
                    <a:bodyPr/>
                    <a:lstStyle/>
                    <a:p>
                      <a:pPr marL="635">
                        <a:lnSpc>
                          <a:spcPct val="107000"/>
                        </a:lnSpc>
                        <a:spcAft>
                          <a:spcPts val="0"/>
                        </a:spcAft>
                      </a:pPr>
                      <a:r>
                        <a:rPr lang="en-US" sz="1200" b="1" dirty="0">
                          <a:solidFill>
                            <a:srgbClr val="000000"/>
                          </a:solidFill>
                          <a:effectLst/>
                          <a:latin typeface="+mn-lt"/>
                          <a:ea typeface="Arial" panose="020B0604020202020204" pitchFamily="34" charset="0"/>
                          <a:cs typeface="Times New Roman" panose="02020603050405020304" pitchFamily="18" charset="0"/>
                        </a:rPr>
                        <a:t>Asymptomatic </a:t>
                      </a:r>
                      <a:endParaRPr lang="ko-KR" sz="1200" b="1" dirty="0">
                        <a:solidFill>
                          <a:srgbClr val="000000"/>
                        </a:solidFill>
                        <a:effectLst/>
                        <a:latin typeface="+mn-lt"/>
                        <a:ea typeface="Calibri" panose="020F0502020204030204" pitchFamily="34" charset="0"/>
                        <a:cs typeface="Times New Roman" panose="02020603050405020304" pitchFamily="18" charset="0"/>
                      </a:endParaRPr>
                    </a:p>
                    <a:p>
                      <a:pPr marL="635">
                        <a:lnSpc>
                          <a:spcPct val="107000"/>
                        </a:lnSpc>
                        <a:spcAft>
                          <a:spcPts val="0"/>
                        </a:spcAft>
                      </a:pPr>
                      <a:r>
                        <a:rPr lang="en-US" sz="1200" b="1" dirty="0">
                          <a:solidFill>
                            <a:srgbClr val="000000"/>
                          </a:solidFill>
                          <a:effectLst/>
                          <a:latin typeface="+mn-lt"/>
                          <a:ea typeface="Arial" panose="020B0604020202020204" pitchFamily="34" charset="0"/>
                          <a:cs typeface="Times New Roman" panose="02020603050405020304" pitchFamily="18" charset="0"/>
                        </a:rPr>
                        <a:t>cerebral emboli </a:t>
                      </a:r>
                      <a:endParaRPr lang="en-US" sz="1200" b="1" dirty="0" smtClean="0">
                        <a:solidFill>
                          <a:srgbClr val="000000"/>
                        </a:solidFill>
                        <a:effectLst/>
                        <a:latin typeface="+mn-lt"/>
                        <a:ea typeface="Arial" panose="020B0604020202020204" pitchFamily="34" charset="0"/>
                        <a:cs typeface="Times New Roman" panose="02020603050405020304" pitchFamily="18" charset="0"/>
                      </a:endParaRPr>
                    </a:p>
                    <a:p>
                      <a:pPr marL="635">
                        <a:lnSpc>
                          <a:spcPct val="107000"/>
                        </a:lnSpc>
                        <a:spcAft>
                          <a:spcPts val="0"/>
                        </a:spcAft>
                      </a:pPr>
                      <a:r>
                        <a:rPr lang="en-US" sz="1200" b="1" dirty="0" smtClean="0">
                          <a:solidFill>
                            <a:srgbClr val="000000"/>
                          </a:solidFill>
                          <a:effectLst/>
                          <a:latin typeface="+mn-lt"/>
                          <a:ea typeface="Arial" panose="020B0604020202020204" pitchFamily="34" charset="0"/>
                          <a:cs typeface="Times New Roman" panose="02020603050405020304" pitchFamily="18" charset="0"/>
                        </a:rPr>
                        <a:t>(</a:t>
                      </a:r>
                      <a:r>
                        <a:rPr lang="en-US" sz="1200" b="1" dirty="0">
                          <a:solidFill>
                            <a:srgbClr val="000000"/>
                          </a:solidFill>
                          <a:effectLst/>
                          <a:latin typeface="+mn-lt"/>
                          <a:ea typeface="Arial" panose="020B0604020202020204" pitchFamily="34" charset="0"/>
                          <a:cs typeface="Times New Roman" panose="02020603050405020304" pitchFamily="18" charset="0"/>
                        </a:rPr>
                        <a:t>ACE) </a:t>
                      </a:r>
                      <a:endParaRPr lang="ko-KR" sz="1200" b="1" dirty="0">
                        <a:solidFill>
                          <a:srgbClr val="000000"/>
                        </a:solidFill>
                        <a:effectLst/>
                        <a:latin typeface="+mn-lt"/>
                        <a:ea typeface="Calibri" panose="020F0502020204030204" pitchFamily="34" charset="0"/>
                        <a:cs typeface="Times New Roman" panose="02020603050405020304" pitchFamily="18" charset="0"/>
                      </a:endParaRPr>
                    </a:p>
                  </a:txBody>
                  <a:tcPr marL="72390" marR="46355" marT="2349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270">
                        <a:lnSpc>
                          <a:spcPct val="107000"/>
                        </a:lnSpc>
                        <a:spcAft>
                          <a:spcPts val="0"/>
                        </a:spcAft>
                      </a:pPr>
                      <a:r>
                        <a:rPr lang="en-US" sz="1200" b="0" dirty="0">
                          <a:solidFill>
                            <a:srgbClr val="000000"/>
                          </a:solidFill>
                          <a:effectLst/>
                          <a:latin typeface="+mn-lt"/>
                          <a:ea typeface="Arial" panose="020B0604020202020204" pitchFamily="34" charset="0"/>
                          <a:cs typeface="Times New Roman" panose="02020603050405020304" pitchFamily="18" charset="0"/>
                        </a:rPr>
                        <a:t>2% to 15% </a:t>
                      </a:r>
                      <a:endParaRPr lang="ko-KR" sz="1200" b="0" dirty="0">
                        <a:solidFill>
                          <a:srgbClr val="000000"/>
                        </a:solidFill>
                        <a:effectLst/>
                        <a:latin typeface="+mn-lt"/>
                        <a:ea typeface="Calibri" panose="020F0502020204030204" pitchFamily="34" charset="0"/>
                        <a:cs typeface="Times New Roman" panose="02020603050405020304" pitchFamily="18" charset="0"/>
                      </a:endParaRPr>
                    </a:p>
                  </a:txBody>
                  <a:tcPr marL="72390" marR="46355" marT="2349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635">
                        <a:lnSpc>
                          <a:spcPct val="107000"/>
                        </a:lnSpc>
                        <a:spcAft>
                          <a:spcPts val="0"/>
                        </a:spcAft>
                      </a:pPr>
                      <a:r>
                        <a:rPr lang="en-US" sz="1200" b="0" dirty="0">
                          <a:solidFill>
                            <a:srgbClr val="000000"/>
                          </a:solidFill>
                          <a:effectLst/>
                          <a:latin typeface="+mn-lt"/>
                          <a:ea typeface="Arial" panose="020B0604020202020204" pitchFamily="34" charset="0"/>
                          <a:cs typeface="Times New Roman" panose="02020603050405020304" pitchFamily="18" charset="0"/>
                        </a:rPr>
                        <a:t>Anticoagulation, catheter and sheath management, TEE </a:t>
                      </a:r>
                      <a:endParaRPr lang="ko-KR" sz="1200" b="0" dirty="0">
                        <a:solidFill>
                          <a:srgbClr val="000000"/>
                        </a:solidFill>
                        <a:effectLst/>
                        <a:latin typeface="+mn-lt"/>
                        <a:ea typeface="Calibri" panose="020F0502020204030204" pitchFamily="34" charset="0"/>
                        <a:cs typeface="Times New Roman" panose="02020603050405020304" pitchFamily="18" charset="0"/>
                      </a:endParaRPr>
                    </a:p>
                  </a:txBody>
                  <a:tcPr marL="72390" marR="46355" marT="2349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US" sz="1200" b="0" dirty="0">
                          <a:solidFill>
                            <a:srgbClr val="000000"/>
                          </a:solidFill>
                          <a:effectLst/>
                          <a:latin typeface="+mn-lt"/>
                          <a:ea typeface="Arial" panose="020B0604020202020204" pitchFamily="34" charset="0"/>
                          <a:cs typeface="Times New Roman" panose="02020603050405020304" pitchFamily="18" charset="0"/>
                        </a:rPr>
                        <a:t>Brain MRI </a:t>
                      </a:r>
                      <a:endParaRPr lang="ko-KR" sz="1200" b="0" dirty="0">
                        <a:solidFill>
                          <a:srgbClr val="000000"/>
                        </a:solidFill>
                        <a:effectLst/>
                        <a:latin typeface="+mn-lt"/>
                        <a:ea typeface="Calibri" panose="020F0502020204030204" pitchFamily="34" charset="0"/>
                        <a:cs typeface="Times New Roman" panose="02020603050405020304" pitchFamily="18" charset="0"/>
                      </a:endParaRPr>
                    </a:p>
                  </a:txBody>
                  <a:tcPr marL="72390" marR="46355" marT="2349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635">
                        <a:lnSpc>
                          <a:spcPct val="107000"/>
                        </a:lnSpc>
                        <a:spcAft>
                          <a:spcPts val="0"/>
                        </a:spcAft>
                      </a:pPr>
                      <a:r>
                        <a:rPr lang="en-US" sz="1200" b="0" dirty="0">
                          <a:solidFill>
                            <a:srgbClr val="000000"/>
                          </a:solidFill>
                          <a:effectLst/>
                          <a:latin typeface="+mn-lt"/>
                          <a:ea typeface="Arial" panose="020B0604020202020204" pitchFamily="34" charset="0"/>
                          <a:cs typeface="Times New Roman" panose="02020603050405020304" pitchFamily="18" charset="0"/>
                        </a:rPr>
                        <a:t>None </a:t>
                      </a:r>
                      <a:endParaRPr lang="ko-KR" sz="1200" b="0" dirty="0">
                        <a:solidFill>
                          <a:srgbClr val="000000"/>
                        </a:solidFill>
                        <a:effectLst/>
                        <a:latin typeface="+mn-lt"/>
                        <a:ea typeface="Calibri" panose="020F0502020204030204" pitchFamily="34" charset="0"/>
                        <a:cs typeface="Times New Roman" panose="02020603050405020304" pitchFamily="18" charset="0"/>
                      </a:endParaRPr>
                    </a:p>
                  </a:txBody>
                  <a:tcPr marL="72390" marR="46355" marT="2349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2"/>
                  </a:ext>
                </a:extLst>
              </a:tr>
              <a:tr h="941279">
                <a:tc>
                  <a:txBody>
                    <a:bodyPr/>
                    <a:lstStyle/>
                    <a:p>
                      <a:pPr marL="635">
                        <a:lnSpc>
                          <a:spcPct val="107000"/>
                        </a:lnSpc>
                        <a:spcAft>
                          <a:spcPts val="0"/>
                        </a:spcAft>
                      </a:pPr>
                      <a:r>
                        <a:rPr lang="en-US" sz="1200" b="1" dirty="0">
                          <a:solidFill>
                            <a:srgbClr val="000000"/>
                          </a:solidFill>
                          <a:effectLst/>
                          <a:latin typeface="+mn-lt"/>
                          <a:ea typeface="Arial" panose="020B0604020202020204" pitchFamily="34" charset="0"/>
                          <a:cs typeface="Times New Roman" panose="02020603050405020304" pitchFamily="18" charset="0"/>
                        </a:rPr>
                        <a:t>Atrial </a:t>
                      </a:r>
                      <a:endParaRPr lang="ko-KR" sz="1200" b="1" dirty="0">
                        <a:solidFill>
                          <a:srgbClr val="000000"/>
                        </a:solidFill>
                        <a:effectLst/>
                        <a:latin typeface="+mn-lt"/>
                        <a:ea typeface="Calibri" panose="020F0502020204030204" pitchFamily="34" charset="0"/>
                        <a:cs typeface="Times New Roman" panose="02020603050405020304" pitchFamily="18" charset="0"/>
                      </a:endParaRPr>
                    </a:p>
                    <a:p>
                      <a:pPr marL="635">
                        <a:lnSpc>
                          <a:spcPct val="107000"/>
                        </a:lnSpc>
                        <a:spcAft>
                          <a:spcPts val="0"/>
                        </a:spcAft>
                      </a:pPr>
                      <a:r>
                        <a:rPr lang="en-US" sz="1200" b="1" dirty="0">
                          <a:solidFill>
                            <a:srgbClr val="000000"/>
                          </a:solidFill>
                          <a:effectLst/>
                          <a:latin typeface="+mn-lt"/>
                          <a:ea typeface="Arial" panose="020B0604020202020204" pitchFamily="34" charset="0"/>
                          <a:cs typeface="Times New Roman" panose="02020603050405020304" pitchFamily="18" charset="0"/>
                        </a:rPr>
                        <a:t>esophageal </a:t>
                      </a:r>
                      <a:endParaRPr lang="ko-KR" sz="1200" b="1" dirty="0">
                        <a:solidFill>
                          <a:srgbClr val="000000"/>
                        </a:solidFill>
                        <a:effectLst/>
                        <a:latin typeface="+mn-lt"/>
                        <a:ea typeface="Calibri" panose="020F0502020204030204" pitchFamily="34" charset="0"/>
                        <a:cs typeface="Times New Roman" panose="02020603050405020304" pitchFamily="18" charset="0"/>
                      </a:endParaRPr>
                    </a:p>
                    <a:p>
                      <a:pPr marL="635">
                        <a:lnSpc>
                          <a:spcPct val="107000"/>
                        </a:lnSpc>
                        <a:spcAft>
                          <a:spcPts val="0"/>
                        </a:spcAft>
                      </a:pPr>
                      <a:r>
                        <a:rPr lang="en-US" sz="1200" b="1" dirty="0">
                          <a:solidFill>
                            <a:srgbClr val="000000"/>
                          </a:solidFill>
                          <a:effectLst/>
                          <a:latin typeface="+mn-lt"/>
                          <a:ea typeface="Arial" panose="020B0604020202020204" pitchFamily="34" charset="0"/>
                          <a:cs typeface="Times New Roman" panose="02020603050405020304" pitchFamily="18" charset="0"/>
                        </a:rPr>
                        <a:t>fistula </a:t>
                      </a:r>
                      <a:endParaRPr lang="ko-KR" sz="1200" b="1" dirty="0">
                        <a:solidFill>
                          <a:srgbClr val="000000"/>
                        </a:solidFill>
                        <a:effectLst/>
                        <a:latin typeface="+mn-lt"/>
                        <a:ea typeface="Calibri" panose="020F0502020204030204" pitchFamily="34" charset="0"/>
                        <a:cs typeface="Times New Roman" panose="02020603050405020304" pitchFamily="18" charset="0"/>
                      </a:endParaRPr>
                    </a:p>
                  </a:txBody>
                  <a:tcPr marL="72390" marR="46355" marT="2349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270">
                        <a:lnSpc>
                          <a:spcPct val="107000"/>
                        </a:lnSpc>
                        <a:spcAft>
                          <a:spcPts val="0"/>
                        </a:spcAft>
                      </a:pPr>
                      <a:r>
                        <a:rPr lang="en-US" sz="1200" dirty="0">
                          <a:solidFill>
                            <a:srgbClr val="000000"/>
                          </a:solidFill>
                          <a:effectLst/>
                          <a:latin typeface="+mn-lt"/>
                          <a:ea typeface="Arial" panose="020B0604020202020204" pitchFamily="34" charset="0"/>
                          <a:cs typeface="Times New Roman" panose="02020603050405020304" pitchFamily="18" charset="0"/>
                        </a:rPr>
                        <a:t>0.02% to </a:t>
                      </a:r>
                      <a:r>
                        <a:rPr lang="en-US" sz="1200" dirty="0" smtClean="0">
                          <a:solidFill>
                            <a:srgbClr val="000000"/>
                          </a:solidFill>
                          <a:effectLst/>
                          <a:latin typeface="+mn-lt"/>
                          <a:ea typeface="Arial" panose="020B0604020202020204" pitchFamily="34" charset="0"/>
                          <a:cs typeface="Times New Roman" panose="02020603050405020304" pitchFamily="18" charset="0"/>
                        </a:rPr>
                        <a:t>       0.11</a:t>
                      </a:r>
                      <a:r>
                        <a:rPr lang="en-US" sz="1200" dirty="0">
                          <a:solidFill>
                            <a:srgbClr val="000000"/>
                          </a:solidFill>
                          <a:effectLst/>
                          <a:latin typeface="+mn-lt"/>
                          <a:ea typeface="Arial" panose="020B0604020202020204" pitchFamily="34" charset="0"/>
                          <a:cs typeface="Times New Roman" panose="02020603050405020304" pitchFamily="18" charset="0"/>
                        </a:rPr>
                        <a:t>% </a:t>
                      </a:r>
                      <a:endParaRPr lang="ko-KR" sz="1200" dirty="0">
                        <a:solidFill>
                          <a:srgbClr val="000000"/>
                        </a:solidFill>
                        <a:effectLst/>
                        <a:latin typeface="+mn-lt"/>
                        <a:ea typeface="Calibri" panose="020F0502020204030204" pitchFamily="34" charset="0"/>
                        <a:cs typeface="Times New Roman" panose="02020603050405020304" pitchFamily="18" charset="0"/>
                      </a:endParaRPr>
                    </a:p>
                  </a:txBody>
                  <a:tcPr marL="72390" marR="46355" marT="2349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635">
                        <a:lnSpc>
                          <a:spcPct val="107000"/>
                        </a:lnSpc>
                        <a:spcAft>
                          <a:spcPts val="0"/>
                        </a:spcAft>
                      </a:pPr>
                      <a:r>
                        <a:rPr lang="en-US" sz="1200" dirty="0">
                          <a:solidFill>
                            <a:srgbClr val="000000"/>
                          </a:solidFill>
                          <a:effectLst/>
                          <a:latin typeface="+mn-lt"/>
                          <a:ea typeface="Arial" panose="020B0604020202020204" pitchFamily="34" charset="0"/>
                          <a:cs typeface="Times New Roman" panose="02020603050405020304" pitchFamily="18" charset="0"/>
                        </a:rPr>
                        <a:t>Reduce power, force, and RF time on posterior wall, monitor esophageal temp, use </a:t>
                      </a:r>
                      <a:r>
                        <a:rPr lang="en-US" sz="1200" dirty="0" smtClean="0">
                          <a:solidFill>
                            <a:srgbClr val="000000"/>
                          </a:solidFill>
                          <a:effectLst/>
                          <a:latin typeface="+mn-lt"/>
                          <a:ea typeface="Arial" panose="020B0604020202020204" pitchFamily="34" charset="0"/>
                          <a:cs typeface="Times New Roman" panose="02020603050405020304" pitchFamily="18" charset="0"/>
                        </a:rPr>
                        <a:t>PPIs</a:t>
                      </a:r>
                      <a:r>
                        <a:rPr lang="en-US" sz="1200" dirty="0">
                          <a:solidFill>
                            <a:srgbClr val="000000"/>
                          </a:solidFill>
                          <a:effectLst/>
                          <a:latin typeface="+mn-lt"/>
                          <a:ea typeface="Arial" panose="020B0604020202020204" pitchFamily="34" charset="0"/>
                          <a:cs typeface="Times New Roman" panose="02020603050405020304" pitchFamily="18" charset="0"/>
                        </a:rPr>
                        <a:t>; avoid energy </a:t>
                      </a:r>
                      <a:r>
                        <a:rPr lang="en-US" sz="1200" dirty="0" smtClean="0">
                          <a:solidFill>
                            <a:srgbClr val="000000"/>
                          </a:solidFill>
                          <a:effectLst/>
                          <a:latin typeface="+mn-lt"/>
                          <a:ea typeface="Arial" panose="020B0604020202020204" pitchFamily="34" charset="0"/>
                          <a:cs typeface="Times New Roman" panose="02020603050405020304" pitchFamily="18" charset="0"/>
                        </a:rPr>
                        <a:t>   delivery over </a:t>
                      </a:r>
                      <a:r>
                        <a:rPr lang="en-US" sz="1200" dirty="0">
                          <a:solidFill>
                            <a:srgbClr val="000000"/>
                          </a:solidFill>
                          <a:effectLst/>
                          <a:latin typeface="+mn-lt"/>
                          <a:ea typeface="Arial" panose="020B0604020202020204" pitchFamily="34" charset="0"/>
                          <a:cs typeface="Times New Roman" panose="02020603050405020304" pitchFamily="18" charset="0"/>
                        </a:rPr>
                        <a:t>esophagus </a:t>
                      </a:r>
                      <a:endParaRPr lang="ko-KR" sz="1200" dirty="0">
                        <a:solidFill>
                          <a:srgbClr val="000000"/>
                        </a:solidFill>
                        <a:effectLst/>
                        <a:latin typeface="+mn-lt"/>
                        <a:ea typeface="Calibri" panose="020F0502020204030204" pitchFamily="34" charset="0"/>
                        <a:cs typeface="Times New Roman" panose="02020603050405020304" pitchFamily="18" charset="0"/>
                      </a:endParaRPr>
                    </a:p>
                  </a:txBody>
                  <a:tcPr marL="72390" marR="46355" marT="2349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US" sz="1200">
                          <a:solidFill>
                            <a:srgbClr val="000000"/>
                          </a:solidFill>
                          <a:effectLst/>
                          <a:latin typeface="+mn-lt"/>
                          <a:ea typeface="Arial" panose="020B0604020202020204" pitchFamily="34" charset="0"/>
                          <a:cs typeface="Times New Roman" panose="02020603050405020304" pitchFamily="18" charset="0"/>
                        </a:rPr>
                        <a:t>CT scan of chest, MRI; avoid endoscopy with air insufflation </a:t>
                      </a:r>
                      <a:endParaRPr lang="ko-KR" sz="1200">
                        <a:solidFill>
                          <a:srgbClr val="000000"/>
                        </a:solidFill>
                        <a:effectLst/>
                        <a:latin typeface="+mn-lt"/>
                        <a:ea typeface="Calibri" panose="020F0502020204030204" pitchFamily="34" charset="0"/>
                        <a:cs typeface="Times New Roman" panose="02020603050405020304" pitchFamily="18" charset="0"/>
                      </a:endParaRPr>
                    </a:p>
                  </a:txBody>
                  <a:tcPr marL="72390" marR="46355" marT="2349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635">
                        <a:lnSpc>
                          <a:spcPct val="107000"/>
                        </a:lnSpc>
                        <a:spcAft>
                          <a:spcPts val="0"/>
                        </a:spcAft>
                      </a:pPr>
                      <a:r>
                        <a:rPr lang="en-US" sz="1200" dirty="0">
                          <a:solidFill>
                            <a:srgbClr val="000000"/>
                          </a:solidFill>
                          <a:effectLst/>
                          <a:latin typeface="+mn-lt"/>
                          <a:ea typeface="Arial" panose="020B0604020202020204" pitchFamily="34" charset="0"/>
                          <a:cs typeface="Times New Roman" panose="02020603050405020304" pitchFamily="18" charset="0"/>
                        </a:rPr>
                        <a:t>Surgical repair </a:t>
                      </a:r>
                      <a:endParaRPr lang="ko-KR" sz="1200" dirty="0">
                        <a:solidFill>
                          <a:srgbClr val="000000"/>
                        </a:solidFill>
                        <a:effectLst/>
                        <a:latin typeface="+mn-lt"/>
                        <a:ea typeface="Calibri" panose="020F0502020204030204" pitchFamily="34" charset="0"/>
                        <a:cs typeface="Times New Roman" panose="02020603050405020304" pitchFamily="18" charset="0"/>
                      </a:endParaRPr>
                    </a:p>
                  </a:txBody>
                  <a:tcPr marL="72390" marR="46355" marT="2349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3"/>
                  </a:ext>
                </a:extLst>
              </a:tr>
              <a:tr h="476521">
                <a:tc>
                  <a:txBody>
                    <a:bodyPr/>
                    <a:lstStyle/>
                    <a:p>
                      <a:pPr marL="635">
                        <a:lnSpc>
                          <a:spcPct val="107000"/>
                        </a:lnSpc>
                        <a:spcAft>
                          <a:spcPts val="0"/>
                        </a:spcAft>
                      </a:pPr>
                      <a:r>
                        <a:rPr lang="en-US" sz="1200" b="1" dirty="0">
                          <a:solidFill>
                            <a:srgbClr val="000000"/>
                          </a:solidFill>
                          <a:effectLst/>
                          <a:latin typeface="+mn-lt"/>
                          <a:ea typeface="Arial" panose="020B0604020202020204" pitchFamily="34" charset="0"/>
                          <a:cs typeface="Times New Roman" panose="02020603050405020304" pitchFamily="18" charset="0"/>
                        </a:rPr>
                        <a:t>Cardiac </a:t>
                      </a:r>
                      <a:endParaRPr lang="ko-KR" sz="1200" b="1" dirty="0">
                        <a:solidFill>
                          <a:srgbClr val="000000"/>
                        </a:solidFill>
                        <a:effectLst/>
                        <a:latin typeface="+mn-lt"/>
                        <a:ea typeface="Calibri" panose="020F0502020204030204" pitchFamily="34" charset="0"/>
                        <a:cs typeface="Times New Roman" panose="02020603050405020304" pitchFamily="18" charset="0"/>
                      </a:endParaRPr>
                    </a:p>
                    <a:p>
                      <a:pPr marL="635">
                        <a:lnSpc>
                          <a:spcPct val="107000"/>
                        </a:lnSpc>
                        <a:spcAft>
                          <a:spcPts val="0"/>
                        </a:spcAft>
                      </a:pPr>
                      <a:r>
                        <a:rPr lang="en-US" sz="1200" b="1" dirty="0">
                          <a:solidFill>
                            <a:srgbClr val="000000"/>
                          </a:solidFill>
                          <a:effectLst/>
                          <a:latin typeface="+mn-lt"/>
                          <a:ea typeface="Arial" panose="020B0604020202020204" pitchFamily="34" charset="0"/>
                          <a:cs typeface="Times New Roman" panose="02020603050405020304" pitchFamily="18" charset="0"/>
                        </a:rPr>
                        <a:t>tamponade </a:t>
                      </a:r>
                      <a:endParaRPr lang="ko-KR" sz="1200" b="1" dirty="0">
                        <a:solidFill>
                          <a:srgbClr val="000000"/>
                        </a:solidFill>
                        <a:effectLst/>
                        <a:latin typeface="+mn-lt"/>
                        <a:ea typeface="Calibri" panose="020F0502020204030204" pitchFamily="34" charset="0"/>
                        <a:cs typeface="Times New Roman" panose="02020603050405020304" pitchFamily="18" charset="0"/>
                      </a:endParaRPr>
                    </a:p>
                  </a:txBody>
                  <a:tcPr marL="72390" marR="46355" marT="2349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270">
                        <a:lnSpc>
                          <a:spcPct val="107000"/>
                        </a:lnSpc>
                        <a:spcAft>
                          <a:spcPts val="0"/>
                        </a:spcAft>
                      </a:pPr>
                      <a:r>
                        <a:rPr lang="en-US" sz="1200" dirty="0">
                          <a:solidFill>
                            <a:srgbClr val="000000"/>
                          </a:solidFill>
                          <a:effectLst/>
                          <a:latin typeface="+mn-lt"/>
                          <a:ea typeface="Arial" panose="020B0604020202020204" pitchFamily="34" charset="0"/>
                          <a:cs typeface="Times New Roman" panose="02020603050405020304" pitchFamily="18" charset="0"/>
                        </a:rPr>
                        <a:t>0.2% to 5% </a:t>
                      </a:r>
                      <a:endParaRPr lang="ko-KR" sz="1200" dirty="0">
                        <a:solidFill>
                          <a:srgbClr val="000000"/>
                        </a:solidFill>
                        <a:effectLst/>
                        <a:latin typeface="+mn-lt"/>
                        <a:ea typeface="Calibri" panose="020F0502020204030204" pitchFamily="34" charset="0"/>
                        <a:cs typeface="Times New Roman" panose="02020603050405020304" pitchFamily="18" charset="0"/>
                      </a:endParaRPr>
                    </a:p>
                  </a:txBody>
                  <a:tcPr marL="72390" marR="46355" marT="2349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635">
                        <a:lnSpc>
                          <a:spcPct val="107000"/>
                        </a:lnSpc>
                        <a:spcAft>
                          <a:spcPts val="0"/>
                        </a:spcAft>
                      </a:pPr>
                      <a:r>
                        <a:rPr lang="en-US" sz="1200" dirty="0">
                          <a:solidFill>
                            <a:srgbClr val="000000"/>
                          </a:solidFill>
                          <a:effectLst/>
                          <a:latin typeface="+mn-lt"/>
                          <a:ea typeface="Arial" panose="020B0604020202020204" pitchFamily="34" charset="0"/>
                          <a:cs typeface="Times New Roman" panose="02020603050405020304" pitchFamily="18" charset="0"/>
                        </a:rPr>
                        <a:t>Cather manipulation, transseptal technique, reduce power, force, and RF time </a:t>
                      </a:r>
                      <a:endParaRPr lang="ko-KR" sz="1200" dirty="0">
                        <a:solidFill>
                          <a:srgbClr val="000000"/>
                        </a:solidFill>
                        <a:effectLst/>
                        <a:latin typeface="+mn-lt"/>
                        <a:ea typeface="Calibri" panose="020F0502020204030204" pitchFamily="34" charset="0"/>
                        <a:cs typeface="Times New Roman" panose="02020603050405020304" pitchFamily="18" charset="0"/>
                      </a:endParaRPr>
                    </a:p>
                  </a:txBody>
                  <a:tcPr marL="72390" marR="46355" marT="2349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US" sz="1200" dirty="0">
                          <a:solidFill>
                            <a:srgbClr val="000000"/>
                          </a:solidFill>
                          <a:effectLst/>
                          <a:latin typeface="+mn-lt"/>
                          <a:ea typeface="Arial" panose="020B0604020202020204" pitchFamily="34" charset="0"/>
                          <a:cs typeface="Times New Roman" panose="02020603050405020304" pitchFamily="18" charset="0"/>
                        </a:rPr>
                        <a:t>Echocardiography </a:t>
                      </a:r>
                      <a:endParaRPr lang="ko-KR" sz="1200" dirty="0">
                        <a:solidFill>
                          <a:srgbClr val="000000"/>
                        </a:solidFill>
                        <a:effectLst/>
                        <a:latin typeface="+mn-lt"/>
                        <a:ea typeface="Calibri" panose="020F0502020204030204" pitchFamily="34" charset="0"/>
                        <a:cs typeface="Times New Roman" panose="02020603050405020304" pitchFamily="18" charset="0"/>
                      </a:endParaRPr>
                    </a:p>
                  </a:txBody>
                  <a:tcPr marL="72390" marR="46355" marT="2349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635">
                        <a:lnSpc>
                          <a:spcPct val="107000"/>
                        </a:lnSpc>
                        <a:spcAft>
                          <a:spcPts val="0"/>
                        </a:spcAft>
                      </a:pPr>
                      <a:r>
                        <a:rPr lang="en-US" sz="1200" dirty="0" err="1">
                          <a:solidFill>
                            <a:srgbClr val="000000"/>
                          </a:solidFill>
                          <a:effectLst/>
                          <a:latin typeface="+mn-lt"/>
                          <a:ea typeface="Arial" panose="020B0604020202020204" pitchFamily="34" charset="0"/>
                          <a:cs typeface="Times New Roman" panose="02020603050405020304" pitchFamily="18" charset="0"/>
                        </a:rPr>
                        <a:t>Pericardiocentesis</a:t>
                      </a:r>
                      <a:r>
                        <a:rPr lang="en-US" sz="1200" dirty="0">
                          <a:solidFill>
                            <a:srgbClr val="000000"/>
                          </a:solidFill>
                          <a:effectLst/>
                          <a:latin typeface="+mn-lt"/>
                          <a:ea typeface="Arial" panose="020B0604020202020204" pitchFamily="34" charset="0"/>
                          <a:cs typeface="Times New Roman" panose="02020603050405020304" pitchFamily="18" charset="0"/>
                        </a:rPr>
                        <a:t> or </a:t>
                      </a:r>
                      <a:r>
                        <a:rPr lang="en-US" sz="1200" dirty="0" smtClean="0">
                          <a:solidFill>
                            <a:srgbClr val="000000"/>
                          </a:solidFill>
                          <a:effectLst/>
                          <a:latin typeface="+mn-lt"/>
                          <a:ea typeface="Arial" panose="020B0604020202020204" pitchFamily="34" charset="0"/>
                          <a:cs typeface="Times New Roman" panose="02020603050405020304" pitchFamily="18" charset="0"/>
                        </a:rPr>
                        <a:t>              surgical </a:t>
                      </a:r>
                      <a:r>
                        <a:rPr lang="en-US" sz="1200" dirty="0">
                          <a:solidFill>
                            <a:srgbClr val="000000"/>
                          </a:solidFill>
                          <a:effectLst/>
                          <a:latin typeface="+mn-lt"/>
                          <a:ea typeface="Arial" panose="020B0604020202020204" pitchFamily="34" charset="0"/>
                          <a:cs typeface="Times New Roman" panose="02020603050405020304" pitchFamily="18" charset="0"/>
                        </a:rPr>
                        <a:t>drainage </a:t>
                      </a:r>
                      <a:endParaRPr lang="ko-KR" sz="1200" dirty="0">
                        <a:solidFill>
                          <a:srgbClr val="000000"/>
                        </a:solidFill>
                        <a:effectLst/>
                        <a:latin typeface="+mn-lt"/>
                        <a:ea typeface="Calibri" panose="020F0502020204030204" pitchFamily="34" charset="0"/>
                        <a:cs typeface="Times New Roman" panose="02020603050405020304" pitchFamily="18" charset="0"/>
                      </a:endParaRPr>
                    </a:p>
                  </a:txBody>
                  <a:tcPr marL="72390" marR="46355" marT="2349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4"/>
                  </a:ext>
                </a:extLst>
              </a:tr>
              <a:tr h="476521">
                <a:tc>
                  <a:txBody>
                    <a:bodyPr/>
                    <a:lstStyle/>
                    <a:p>
                      <a:pPr marL="635">
                        <a:lnSpc>
                          <a:spcPct val="107000"/>
                        </a:lnSpc>
                        <a:spcAft>
                          <a:spcPts val="0"/>
                        </a:spcAft>
                      </a:pPr>
                      <a:r>
                        <a:rPr lang="en-US" sz="1200" b="1" dirty="0">
                          <a:solidFill>
                            <a:srgbClr val="000000"/>
                          </a:solidFill>
                          <a:effectLst/>
                          <a:latin typeface="+mn-lt"/>
                          <a:ea typeface="Arial" panose="020B0604020202020204" pitchFamily="34" charset="0"/>
                          <a:cs typeface="Times New Roman" panose="02020603050405020304" pitchFamily="18" charset="0"/>
                        </a:rPr>
                        <a:t>Coronary artery </a:t>
                      </a:r>
                      <a:r>
                        <a:rPr lang="en-US" sz="1200" b="1" dirty="0" smtClean="0">
                          <a:solidFill>
                            <a:srgbClr val="000000"/>
                          </a:solidFill>
                          <a:effectLst/>
                          <a:latin typeface="+mn-lt"/>
                          <a:ea typeface="Arial" panose="020B0604020202020204" pitchFamily="34" charset="0"/>
                          <a:cs typeface="Times New Roman" panose="02020603050405020304" pitchFamily="18" charset="0"/>
                        </a:rPr>
                        <a:t>     stenosis/occlusion </a:t>
                      </a:r>
                      <a:endParaRPr lang="ko-KR" sz="1200" b="1" dirty="0">
                        <a:solidFill>
                          <a:srgbClr val="000000"/>
                        </a:solidFill>
                        <a:effectLst/>
                        <a:latin typeface="+mn-lt"/>
                        <a:ea typeface="Calibri" panose="020F0502020204030204" pitchFamily="34" charset="0"/>
                        <a:cs typeface="Times New Roman" panose="02020603050405020304" pitchFamily="18" charset="0"/>
                      </a:endParaRPr>
                    </a:p>
                  </a:txBody>
                  <a:tcPr marL="72390" marR="46355" marT="2349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270">
                        <a:lnSpc>
                          <a:spcPct val="107000"/>
                        </a:lnSpc>
                        <a:spcAft>
                          <a:spcPts val="0"/>
                        </a:spcAft>
                      </a:pPr>
                      <a:r>
                        <a:rPr lang="en-US" sz="1200" dirty="0">
                          <a:solidFill>
                            <a:srgbClr val="000000"/>
                          </a:solidFill>
                          <a:effectLst/>
                          <a:latin typeface="+mn-lt"/>
                          <a:ea typeface="Arial" panose="020B0604020202020204" pitchFamily="34" charset="0"/>
                          <a:cs typeface="Times New Roman" panose="02020603050405020304" pitchFamily="18" charset="0"/>
                        </a:rPr>
                        <a:t>&lt;0.1% </a:t>
                      </a:r>
                      <a:endParaRPr lang="ko-KR" sz="1200" dirty="0">
                        <a:solidFill>
                          <a:srgbClr val="000000"/>
                        </a:solidFill>
                        <a:effectLst/>
                        <a:latin typeface="+mn-lt"/>
                        <a:ea typeface="Calibri" panose="020F0502020204030204" pitchFamily="34" charset="0"/>
                        <a:cs typeface="Times New Roman" panose="02020603050405020304" pitchFamily="18" charset="0"/>
                      </a:endParaRPr>
                    </a:p>
                  </a:txBody>
                  <a:tcPr marL="72390" marR="46355" marT="2349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635">
                        <a:lnSpc>
                          <a:spcPct val="107000"/>
                        </a:lnSpc>
                        <a:spcAft>
                          <a:spcPts val="0"/>
                        </a:spcAft>
                      </a:pPr>
                      <a:r>
                        <a:rPr lang="en-US" sz="1200" dirty="0">
                          <a:solidFill>
                            <a:srgbClr val="000000"/>
                          </a:solidFill>
                          <a:effectLst/>
                          <a:latin typeface="+mn-lt"/>
                          <a:ea typeface="Arial" panose="020B0604020202020204" pitchFamily="34" charset="0"/>
                          <a:cs typeface="Times New Roman" panose="02020603050405020304" pitchFamily="18" charset="0"/>
                        </a:rPr>
                        <a:t>Avoid high-power energy delivery near coronary arteries </a:t>
                      </a:r>
                      <a:endParaRPr lang="ko-KR" sz="1200" dirty="0">
                        <a:solidFill>
                          <a:srgbClr val="000000"/>
                        </a:solidFill>
                        <a:effectLst/>
                        <a:latin typeface="+mn-lt"/>
                        <a:ea typeface="Calibri" panose="020F0502020204030204" pitchFamily="34" charset="0"/>
                        <a:cs typeface="Times New Roman" panose="02020603050405020304" pitchFamily="18" charset="0"/>
                      </a:endParaRPr>
                    </a:p>
                  </a:txBody>
                  <a:tcPr marL="72390" marR="46355" marT="2349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US" sz="1200">
                          <a:solidFill>
                            <a:srgbClr val="000000"/>
                          </a:solidFill>
                          <a:effectLst/>
                          <a:latin typeface="+mn-lt"/>
                          <a:ea typeface="Arial" panose="020B0604020202020204" pitchFamily="34" charset="0"/>
                          <a:cs typeface="Times New Roman" panose="02020603050405020304" pitchFamily="18" charset="0"/>
                        </a:rPr>
                        <a:t>Cardiac catheterization </a:t>
                      </a:r>
                      <a:endParaRPr lang="ko-KR" sz="1200">
                        <a:solidFill>
                          <a:srgbClr val="000000"/>
                        </a:solidFill>
                        <a:effectLst/>
                        <a:latin typeface="+mn-lt"/>
                        <a:ea typeface="Calibri" panose="020F0502020204030204" pitchFamily="34" charset="0"/>
                        <a:cs typeface="Times New Roman" panose="02020603050405020304" pitchFamily="18" charset="0"/>
                      </a:endParaRPr>
                    </a:p>
                  </a:txBody>
                  <a:tcPr marL="72390" marR="46355" marT="2349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635">
                        <a:lnSpc>
                          <a:spcPct val="107000"/>
                        </a:lnSpc>
                        <a:spcAft>
                          <a:spcPts val="0"/>
                        </a:spcAft>
                      </a:pPr>
                      <a:r>
                        <a:rPr lang="en-US" sz="1200" dirty="0">
                          <a:solidFill>
                            <a:srgbClr val="000000"/>
                          </a:solidFill>
                          <a:effectLst/>
                          <a:latin typeface="+mn-lt"/>
                          <a:ea typeface="Arial" panose="020B0604020202020204" pitchFamily="34" charset="0"/>
                          <a:cs typeface="Times New Roman" panose="02020603050405020304" pitchFamily="18" charset="0"/>
                        </a:rPr>
                        <a:t>PTCA </a:t>
                      </a:r>
                      <a:endParaRPr lang="ko-KR" sz="1200" dirty="0">
                        <a:solidFill>
                          <a:srgbClr val="000000"/>
                        </a:solidFill>
                        <a:effectLst/>
                        <a:latin typeface="+mn-lt"/>
                        <a:ea typeface="Calibri" panose="020F0502020204030204" pitchFamily="34" charset="0"/>
                        <a:cs typeface="Times New Roman" panose="02020603050405020304" pitchFamily="18" charset="0"/>
                      </a:endParaRPr>
                    </a:p>
                  </a:txBody>
                  <a:tcPr marL="72390" marR="46355" marT="2349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5"/>
                  </a:ext>
                </a:extLst>
              </a:tr>
              <a:tr h="476521">
                <a:tc>
                  <a:txBody>
                    <a:bodyPr/>
                    <a:lstStyle/>
                    <a:p>
                      <a:pPr marL="635">
                        <a:lnSpc>
                          <a:spcPct val="107000"/>
                        </a:lnSpc>
                        <a:spcAft>
                          <a:spcPts val="0"/>
                        </a:spcAft>
                      </a:pPr>
                      <a:r>
                        <a:rPr lang="en-US" sz="1200" b="1" dirty="0">
                          <a:solidFill>
                            <a:srgbClr val="000000"/>
                          </a:solidFill>
                          <a:effectLst/>
                          <a:latin typeface="+mn-lt"/>
                          <a:ea typeface="Arial" panose="020B0604020202020204" pitchFamily="34" charset="0"/>
                          <a:cs typeface="Times New Roman" panose="02020603050405020304" pitchFamily="18" charset="0"/>
                        </a:rPr>
                        <a:t>Death </a:t>
                      </a:r>
                      <a:endParaRPr lang="ko-KR" sz="1200" b="1" dirty="0">
                        <a:solidFill>
                          <a:srgbClr val="000000"/>
                        </a:solidFill>
                        <a:effectLst/>
                        <a:latin typeface="+mn-lt"/>
                        <a:ea typeface="Calibri" panose="020F0502020204030204" pitchFamily="34" charset="0"/>
                        <a:cs typeface="Times New Roman" panose="02020603050405020304" pitchFamily="18" charset="0"/>
                      </a:endParaRPr>
                    </a:p>
                  </a:txBody>
                  <a:tcPr marL="72390" marR="46355" marT="2349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270">
                        <a:lnSpc>
                          <a:spcPct val="107000"/>
                        </a:lnSpc>
                        <a:spcAft>
                          <a:spcPts val="0"/>
                        </a:spcAft>
                      </a:pPr>
                      <a:r>
                        <a:rPr lang="en-US" sz="1200" dirty="0">
                          <a:solidFill>
                            <a:srgbClr val="000000"/>
                          </a:solidFill>
                          <a:effectLst/>
                          <a:latin typeface="+mn-lt"/>
                          <a:ea typeface="Arial" panose="020B0604020202020204" pitchFamily="34" charset="0"/>
                          <a:cs typeface="Times New Roman" panose="02020603050405020304" pitchFamily="18" charset="0"/>
                        </a:rPr>
                        <a:t>&lt;0.1% to </a:t>
                      </a:r>
                      <a:r>
                        <a:rPr lang="en-US" sz="1200" dirty="0" smtClean="0">
                          <a:solidFill>
                            <a:srgbClr val="000000"/>
                          </a:solidFill>
                          <a:effectLst/>
                          <a:latin typeface="+mn-lt"/>
                          <a:ea typeface="Arial" panose="020B0604020202020204" pitchFamily="34" charset="0"/>
                          <a:cs typeface="Times New Roman" panose="02020603050405020304" pitchFamily="18" charset="0"/>
                        </a:rPr>
                        <a:t>       0.4</a:t>
                      </a:r>
                      <a:r>
                        <a:rPr lang="en-US" sz="1200" dirty="0">
                          <a:solidFill>
                            <a:srgbClr val="000000"/>
                          </a:solidFill>
                          <a:effectLst/>
                          <a:latin typeface="+mn-lt"/>
                          <a:ea typeface="Arial" panose="020B0604020202020204" pitchFamily="34" charset="0"/>
                          <a:cs typeface="Times New Roman" panose="02020603050405020304" pitchFamily="18" charset="0"/>
                        </a:rPr>
                        <a:t>% </a:t>
                      </a:r>
                      <a:endParaRPr lang="ko-KR" sz="1200" dirty="0">
                        <a:solidFill>
                          <a:srgbClr val="000000"/>
                        </a:solidFill>
                        <a:effectLst/>
                        <a:latin typeface="+mn-lt"/>
                        <a:ea typeface="Calibri" panose="020F0502020204030204" pitchFamily="34" charset="0"/>
                        <a:cs typeface="Times New Roman" panose="02020603050405020304" pitchFamily="18" charset="0"/>
                      </a:endParaRPr>
                    </a:p>
                  </a:txBody>
                  <a:tcPr marL="72390" marR="46355" marT="2349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635">
                        <a:lnSpc>
                          <a:spcPct val="107000"/>
                        </a:lnSpc>
                        <a:spcAft>
                          <a:spcPts val="0"/>
                        </a:spcAft>
                      </a:pPr>
                      <a:r>
                        <a:rPr lang="en-US" sz="1200" dirty="0">
                          <a:solidFill>
                            <a:srgbClr val="000000"/>
                          </a:solidFill>
                          <a:effectLst/>
                          <a:latin typeface="+mn-lt"/>
                          <a:ea typeface="Arial" panose="020B0604020202020204" pitchFamily="34" charset="0"/>
                          <a:cs typeface="Times New Roman" panose="02020603050405020304" pitchFamily="18" charset="0"/>
                        </a:rPr>
                        <a:t>Meticulous performance of procedure, attentive </a:t>
                      </a:r>
                      <a:r>
                        <a:rPr lang="en-US" sz="1200" dirty="0" err="1">
                          <a:solidFill>
                            <a:srgbClr val="000000"/>
                          </a:solidFill>
                          <a:effectLst/>
                          <a:latin typeface="+mn-lt"/>
                          <a:ea typeface="Arial" panose="020B0604020202020204" pitchFamily="34" charset="0"/>
                          <a:cs typeface="Times New Roman" panose="02020603050405020304" pitchFamily="18" charset="0"/>
                        </a:rPr>
                        <a:t>postprocedure</a:t>
                      </a:r>
                      <a:r>
                        <a:rPr lang="en-US" sz="1200" dirty="0">
                          <a:solidFill>
                            <a:srgbClr val="000000"/>
                          </a:solidFill>
                          <a:effectLst/>
                          <a:latin typeface="+mn-lt"/>
                          <a:ea typeface="Arial" panose="020B0604020202020204" pitchFamily="34" charset="0"/>
                          <a:cs typeface="Times New Roman" panose="02020603050405020304" pitchFamily="18" charset="0"/>
                        </a:rPr>
                        <a:t> </a:t>
                      </a:r>
                      <a:r>
                        <a:rPr lang="en-US" sz="1200" dirty="0" smtClean="0">
                          <a:solidFill>
                            <a:srgbClr val="000000"/>
                          </a:solidFill>
                          <a:effectLst/>
                          <a:latin typeface="+mn-lt"/>
                          <a:ea typeface="Arial" panose="020B0604020202020204" pitchFamily="34" charset="0"/>
                          <a:cs typeface="Times New Roman" panose="02020603050405020304" pitchFamily="18" charset="0"/>
                        </a:rPr>
                        <a:t>care</a:t>
                      </a:r>
                      <a:endParaRPr lang="ko-KR" sz="1200" dirty="0">
                        <a:solidFill>
                          <a:srgbClr val="000000"/>
                        </a:solidFill>
                        <a:effectLst/>
                        <a:latin typeface="+mn-lt"/>
                        <a:ea typeface="Calibri" panose="020F0502020204030204" pitchFamily="34" charset="0"/>
                        <a:cs typeface="Times New Roman" panose="02020603050405020304" pitchFamily="18" charset="0"/>
                      </a:endParaRPr>
                    </a:p>
                  </a:txBody>
                  <a:tcPr marL="72390" marR="46355" marT="2349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US" sz="1200" dirty="0">
                          <a:solidFill>
                            <a:srgbClr val="000000"/>
                          </a:solidFill>
                          <a:effectLst/>
                          <a:latin typeface="+mn-lt"/>
                          <a:ea typeface="Arial" panose="020B0604020202020204" pitchFamily="34" charset="0"/>
                          <a:cs typeface="Times New Roman" panose="02020603050405020304" pitchFamily="18" charset="0"/>
                        </a:rPr>
                        <a:t>NA </a:t>
                      </a:r>
                      <a:endParaRPr lang="ko-KR" sz="1200" dirty="0">
                        <a:solidFill>
                          <a:srgbClr val="000000"/>
                        </a:solidFill>
                        <a:effectLst/>
                        <a:latin typeface="+mn-lt"/>
                        <a:ea typeface="Calibri" panose="020F0502020204030204" pitchFamily="34" charset="0"/>
                        <a:cs typeface="Times New Roman" panose="02020603050405020304" pitchFamily="18" charset="0"/>
                      </a:endParaRPr>
                    </a:p>
                  </a:txBody>
                  <a:tcPr marL="72390" marR="46355" marT="2349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635">
                        <a:lnSpc>
                          <a:spcPct val="107000"/>
                        </a:lnSpc>
                        <a:spcAft>
                          <a:spcPts val="0"/>
                        </a:spcAft>
                      </a:pPr>
                      <a:r>
                        <a:rPr lang="en-US" sz="1200" dirty="0">
                          <a:solidFill>
                            <a:srgbClr val="000000"/>
                          </a:solidFill>
                          <a:effectLst/>
                          <a:latin typeface="+mn-lt"/>
                          <a:ea typeface="Arial" panose="020B0604020202020204" pitchFamily="34" charset="0"/>
                          <a:cs typeface="Times New Roman" panose="02020603050405020304" pitchFamily="18" charset="0"/>
                        </a:rPr>
                        <a:t>NA </a:t>
                      </a:r>
                      <a:endParaRPr lang="ko-KR" sz="1200" dirty="0">
                        <a:solidFill>
                          <a:srgbClr val="000000"/>
                        </a:solidFill>
                        <a:effectLst/>
                        <a:latin typeface="+mn-lt"/>
                        <a:ea typeface="Calibri" panose="020F0502020204030204" pitchFamily="34" charset="0"/>
                        <a:cs typeface="Times New Roman" panose="02020603050405020304" pitchFamily="18" charset="0"/>
                      </a:endParaRPr>
                    </a:p>
                  </a:txBody>
                  <a:tcPr marL="72390" marR="46355" marT="2349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6"/>
                  </a:ext>
                </a:extLst>
              </a:tr>
              <a:tr h="476521">
                <a:tc>
                  <a:txBody>
                    <a:bodyPr/>
                    <a:lstStyle/>
                    <a:p>
                      <a:pPr marL="635">
                        <a:lnSpc>
                          <a:spcPct val="107000"/>
                        </a:lnSpc>
                        <a:spcAft>
                          <a:spcPts val="0"/>
                        </a:spcAft>
                      </a:pPr>
                      <a:r>
                        <a:rPr lang="en-US" sz="1200" b="1" dirty="0">
                          <a:solidFill>
                            <a:schemeClr val="tx1">
                              <a:lumMod val="50000"/>
                            </a:schemeClr>
                          </a:solidFill>
                          <a:effectLst/>
                          <a:latin typeface="+mn-lt"/>
                          <a:ea typeface="Arial" panose="020B0604020202020204" pitchFamily="34" charset="0"/>
                          <a:cs typeface="Times New Roman" panose="02020603050405020304" pitchFamily="18" charset="0"/>
                        </a:rPr>
                        <a:t>Gastric </a:t>
                      </a:r>
                      <a:endParaRPr lang="ko-KR" sz="1200" b="1" dirty="0">
                        <a:solidFill>
                          <a:schemeClr val="tx1">
                            <a:lumMod val="50000"/>
                          </a:schemeClr>
                        </a:solidFill>
                        <a:effectLst/>
                        <a:latin typeface="+mn-lt"/>
                        <a:ea typeface="Calibri" panose="020F0502020204030204" pitchFamily="34" charset="0"/>
                        <a:cs typeface="Times New Roman" panose="02020603050405020304" pitchFamily="18" charset="0"/>
                      </a:endParaRPr>
                    </a:p>
                    <a:p>
                      <a:pPr marL="635">
                        <a:lnSpc>
                          <a:spcPct val="107000"/>
                        </a:lnSpc>
                        <a:spcAft>
                          <a:spcPts val="0"/>
                        </a:spcAft>
                      </a:pPr>
                      <a:r>
                        <a:rPr lang="en-US" sz="1200" b="1" dirty="0" err="1">
                          <a:solidFill>
                            <a:schemeClr val="tx1">
                              <a:lumMod val="50000"/>
                            </a:schemeClr>
                          </a:solidFill>
                          <a:effectLst/>
                          <a:latin typeface="+mn-lt"/>
                          <a:ea typeface="Arial" panose="020B0604020202020204" pitchFamily="34" charset="0"/>
                          <a:cs typeface="Times New Roman" panose="02020603050405020304" pitchFamily="18" charset="0"/>
                        </a:rPr>
                        <a:t>hypomotility</a:t>
                      </a:r>
                      <a:r>
                        <a:rPr lang="en-US" sz="1200" b="1" dirty="0">
                          <a:solidFill>
                            <a:schemeClr val="tx1">
                              <a:lumMod val="50000"/>
                            </a:schemeClr>
                          </a:solidFill>
                          <a:effectLst/>
                          <a:latin typeface="+mn-lt"/>
                          <a:ea typeface="Arial" panose="020B0604020202020204" pitchFamily="34" charset="0"/>
                          <a:cs typeface="Times New Roman" panose="02020603050405020304" pitchFamily="18" charset="0"/>
                        </a:rPr>
                        <a:t> </a:t>
                      </a:r>
                      <a:endParaRPr lang="ko-KR" sz="1200" b="1" dirty="0">
                        <a:solidFill>
                          <a:schemeClr val="tx1">
                            <a:lumMod val="50000"/>
                          </a:schemeClr>
                        </a:solidFill>
                        <a:effectLst/>
                        <a:latin typeface="+mn-lt"/>
                        <a:ea typeface="Calibri" panose="020F0502020204030204" pitchFamily="34" charset="0"/>
                        <a:cs typeface="Times New Roman" panose="02020603050405020304" pitchFamily="18" charset="0"/>
                      </a:endParaRPr>
                    </a:p>
                  </a:txBody>
                  <a:tcPr marL="72390" marR="46355" marT="2349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270">
                        <a:lnSpc>
                          <a:spcPct val="107000"/>
                        </a:lnSpc>
                        <a:spcAft>
                          <a:spcPts val="0"/>
                        </a:spcAft>
                      </a:pPr>
                      <a:r>
                        <a:rPr lang="en-US" sz="1200" dirty="0">
                          <a:solidFill>
                            <a:srgbClr val="000000"/>
                          </a:solidFill>
                          <a:effectLst/>
                          <a:latin typeface="+mn-lt"/>
                          <a:ea typeface="Arial" panose="020B0604020202020204" pitchFamily="34" charset="0"/>
                          <a:cs typeface="Times New Roman" panose="02020603050405020304" pitchFamily="18" charset="0"/>
                        </a:rPr>
                        <a:t>0% to 17% </a:t>
                      </a:r>
                      <a:endParaRPr lang="ko-KR" sz="1200" dirty="0">
                        <a:solidFill>
                          <a:srgbClr val="000000"/>
                        </a:solidFill>
                        <a:effectLst/>
                        <a:latin typeface="+mn-lt"/>
                        <a:ea typeface="Calibri" panose="020F0502020204030204" pitchFamily="34" charset="0"/>
                        <a:cs typeface="Times New Roman" panose="02020603050405020304" pitchFamily="18" charset="0"/>
                      </a:endParaRPr>
                    </a:p>
                  </a:txBody>
                  <a:tcPr marL="72390" marR="46355" marT="2349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635">
                        <a:lnSpc>
                          <a:spcPct val="107000"/>
                        </a:lnSpc>
                        <a:spcAft>
                          <a:spcPts val="0"/>
                        </a:spcAft>
                      </a:pPr>
                      <a:r>
                        <a:rPr lang="en-US" sz="1200" dirty="0">
                          <a:solidFill>
                            <a:srgbClr val="000000"/>
                          </a:solidFill>
                          <a:effectLst/>
                          <a:latin typeface="+mn-lt"/>
                          <a:ea typeface="Arial" panose="020B0604020202020204" pitchFamily="34" charset="0"/>
                          <a:cs typeface="Times New Roman" panose="02020603050405020304" pitchFamily="18" charset="0"/>
                        </a:rPr>
                        <a:t>Reduce power, force, and RF time on posterior wall </a:t>
                      </a:r>
                      <a:endParaRPr lang="ko-KR" sz="1200" dirty="0">
                        <a:solidFill>
                          <a:srgbClr val="000000"/>
                        </a:solidFill>
                        <a:effectLst/>
                        <a:latin typeface="+mn-lt"/>
                        <a:ea typeface="Calibri" panose="020F0502020204030204" pitchFamily="34" charset="0"/>
                        <a:cs typeface="Times New Roman" panose="02020603050405020304" pitchFamily="18" charset="0"/>
                      </a:endParaRPr>
                    </a:p>
                  </a:txBody>
                  <a:tcPr marL="72390" marR="46355" marT="2349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US" sz="1200" dirty="0">
                          <a:solidFill>
                            <a:srgbClr val="000000"/>
                          </a:solidFill>
                          <a:effectLst/>
                          <a:latin typeface="+mn-lt"/>
                          <a:ea typeface="Arial" panose="020B0604020202020204" pitchFamily="34" charset="0"/>
                          <a:cs typeface="Times New Roman" panose="02020603050405020304" pitchFamily="18" charset="0"/>
                        </a:rPr>
                        <a:t>Endoscopy, barium swallow, gastric emptying </a:t>
                      </a:r>
                      <a:endParaRPr lang="en-US" sz="1200" dirty="0" smtClean="0">
                        <a:solidFill>
                          <a:srgbClr val="000000"/>
                        </a:solidFill>
                        <a:effectLst/>
                        <a:latin typeface="+mn-lt"/>
                        <a:ea typeface="Arial" panose="020B0604020202020204" pitchFamily="34" charset="0"/>
                        <a:cs typeface="Times New Roman" panose="02020603050405020304" pitchFamily="18" charset="0"/>
                      </a:endParaRPr>
                    </a:p>
                    <a:p>
                      <a:pPr>
                        <a:lnSpc>
                          <a:spcPct val="107000"/>
                        </a:lnSpc>
                        <a:spcAft>
                          <a:spcPts val="0"/>
                        </a:spcAft>
                      </a:pPr>
                      <a:r>
                        <a:rPr lang="en-US" sz="1200" dirty="0" smtClean="0">
                          <a:solidFill>
                            <a:srgbClr val="000000"/>
                          </a:solidFill>
                          <a:effectLst/>
                          <a:latin typeface="+mn-lt"/>
                          <a:ea typeface="Arial" panose="020B0604020202020204" pitchFamily="34" charset="0"/>
                          <a:cs typeface="Times New Roman" panose="02020603050405020304" pitchFamily="18" charset="0"/>
                        </a:rPr>
                        <a:t>study </a:t>
                      </a:r>
                      <a:endParaRPr lang="ko-KR" sz="1200" dirty="0">
                        <a:solidFill>
                          <a:srgbClr val="000000"/>
                        </a:solidFill>
                        <a:effectLst/>
                        <a:latin typeface="+mn-lt"/>
                        <a:ea typeface="Calibri" panose="020F0502020204030204" pitchFamily="34" charset="0"/>
                        <a:cs typeface="Times New Roman" panose="02020603050405020304" pitchFamily="18" charset="0"/>
                      </a:endParaRPr>
                    </a:p>
                  </a:txBody>
                  <a:tcPr marL="72390" marR="46355" marT="2349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635">
                        <a:lnSpc>
                          <a:spcPct val="107000"/>
                        </a:lnSpc>
                        <a:spcAft>
                          <a:spcPts val="0"/>
                        </a:spcAft>
                      </a:pPr>
                      <a:r>
                        <a:rPr lang="en-US" sz="1200" dirty="0">
                          <a:solidFill>
                            <a:srgbClr val="000000"/>
                          </a:solidFill>
                          <a:effectLst/>
                          <a:latin typeface="+mn-lt"/>
                          <a:ea typeface="Arial" panose="020B0604020202020204" pitchFamily="34" charset="0"/>
                          <a:cs typeface="Times New Roman" panose="02020603050405020304" pitchFamily="18" charset="0"/>
                        </a:rPr>
                        <a:t>Metoclopramide, possibly intravenous erythromycin</a:t>
                      </a:r>
                      <a:endParaRPr lang="ko-KR" sz="1200" dirty="0">
                        <a:solidFill>
                          <a:srgbClr val="000000"/>
                        </a:solidFill>
                        <a:effectLst/>
                        <a:latin typeface="+mn-lt"/>
                        <a:ea typeface="Calibri" panose="020F0502020204030204" pitchFamily="34" charset="0"/>
                        <a:cs typeface="Times New Roman" panose="02020603050405020304" pitchFamily="18" charset="0"/>
                      </a:endParaRPr>
                    </a:p>
                  </a:txBody>
                  <a:tcPr marL="72390" marR="46355" marT="2349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7"/>
                  </a:ext>
                </a:extLst>
              </a:tr>
            </a:tbl>
          </a:graphicData>
        </a:graphic>
      </p:graphicFrame>
    </p:spTree>
    <p:extLst>
      <p:ext uri="{BB962C8B-B14F-4D97-AF65-F5344CB8AC3E}">
        <p14:creationId xmlns:p14="http://schemas.microsoft.com/office/powerpoint/2010/main" val="288814633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p:cNvSpPr/>
          <p:nvPr/>
        </p:nvSpPr>
        <p:spPr>
          <a:xfrm>
            <a:off x="224260" y="422456"/>
            <a:ext cx="6315703" cy="523220"/>
          </a:xfrm>
          <a:prstGeom prst="rect">
            <a:avLst/>
          </a:prstGeom>
        </p:spPr>
        <p:txBody>
          <a:bodyPr wrap="square">
            <a:spAutoFit/>
          </a:bodyPr>
          <a:lstStyle/>
          <a:p>
            <a:r>
              <a:rPr lang="en-US" altLang="ko-KR" sz="2800" b="1" dirty="0" smtClean="0"/>
              <a:t>Cardiac Tamponade</a:t>
            </a:r>
            <a:endParaRPr lang="ko-KR" altLang="ko-KR" sz="2800" dirty="0"/>
          </a:p>
        </p:txBody>
      </p:sp>
      <p:sp>
        <p:nvSpPr>
          <p:cNvPr id="3" name="Rectangle 1"/>
          <p:cNvSpPr>
            <a:spLocks noChangeArrowheads="1"/>
          </p:cNvSpPr>
          <p:nvPr/>
        </p:nvSpPr>
        <p:spPr bwMode="auto">
          <a:xfrm>
            <a:off x="224260" y="923230"/>
            <a:ext cx="8640960" cy="5386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ko-KR" sz="2400" b="0" i="0" u="none" strike="noStrike" cap="none" normalizeH="0" baseline="0" dirty="0" smtClean="0">
                <a:ln>
                  <a:noFill/>
                </a:ln>
                <a:effectLst/>
                <a:ea typeface="Arial" panose="020B0604020202020204" pitchFamily="34" charset="0"/>
                <a:cs typeface="Times New Roman" panose="02020603050405020304" pitchFamily="18" charset="0"/>
              </a:rPr>
              <a:t>The incidence of pericardial complications increased from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ko-KR" sz="2400" b="0" i="0" u="none" strike="noStrike" cap="none" normalizeH="0" baseline="0" dirty="0" smtClean="0">
                <a:ln>
                  <a:noFill/>
                </a:ln>
                <a:effectLst/>
                <a:ea typeface="Arial" panose="020B0604020202020204" pitchFamily="34" charset="0"/>
                <a:cs typeface="Times New Roman" panose="02020603050405020304" pitchFamily="18" charset="0"/>
              </a:rPr>
              <a:t>0.74% in 2000 to 2.24% in 2010.</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ko-KR" sz="1200" dirty="0">
              <a:cs typeface="Times New Roman" panose="02020603050405020304" pitchFamily="18" charset="0"/>
            </a:endParaRPr>
          </a:p>
          <a:p>
            <a:pPr eaLnBrk="0" fontAlgn="base" latinLnBrk="0" hangingPunct="0">
              <a:spcBef>
                <a:spcPct val="0"/>
              </a:spcBef>
              <a:spcAft>
                <a:spcPct val="0"/>
              </a:spcAft>
            </a:pPr>
            <a:r>
              <a:rPr lang="en-US" altLang="ko-KR" sz="2400" dirty="0" smtClean="0"/>
              <a:t>Causes: </a:t>
            </a:r>
          </a:p>
          <a:p>
            <a:pPr marL="457200" indent="-457200" eaLnBrk="0" fontAlgn="base" latinLnBrk="0" hangingPunct="0">
              <a:spcBef>
                <a:spcPct val="0"/>
              </a:spcBef>
              <a:spcAft>
                <a:spcPct val="0"/>
              </a:spcAft>
              <a:buAutoNum type="arabicParenBoth"/>
            </a:pPr>
            <a:r>
              <a:rPr lang="en-US" altLang="ko-KR" sz="2000" dirty="0" smtClean="0"/>
              <a:t>Misdirected </a:t>
            </a:r>
            <a:r>
              <a:rPr lang="en-US" altLang="ko-KR" sz="2000" dirty="0"/>
              <a:t>transseptal punctures </a:t>
            </a:r>
            <a:endParaRPr lang="en-US" altLang="ko-KR" sz="2000" dirty="0" smtClean="0"/>
          </a:p>
          <a:p>
            <a:pPr marL="457200" indent="-457200" eaLnBrk="0" fontAlgn="base" latinLnBrk="0" hangingPunct="0">
              <a:spcBef>
                <a:spcPct val="0"/>
              </a:spcBef>
              <a:spcAft>
                <a:spcPct val="0"/>
              </a:spcAft>
              <a:buAutoNum type="arabicParenBoth"/>
            </a:pPr>
            <a:r>
              <a:rPr lang="en-US" altLang="ko-KR" sz="2000" dirty="0" smtClean="0"/>
              <a:t>Direct mechanical trauma</a:t>
            </a:r>
          </a:p>
          <a:p>
            <a:pPr marL="457200" indent="-457200" eaLnBrk="0" fontAlgn="base" latinLnBrk="0" hangingPunct="0">
              <a:spcBef>
                <a:spcPct val="0"/>
              </a:spcBef>
              <a:spcAft>
                <a:spcPct val="0"/>
              </a:spcAft>
              <a:buAutoNum type="arabicParenBoth"/>
            </a:pPr>
            <a:r>
              <a:rPr lang="en-US" altLang="ko-KR" sz="2000" dirty="0" smtClean="0"/>
              <a:t>Overheating </a:t>
            </a:r>
            <a:r>
              <a:rPr lang="en-US" altLang="ko-KR" sz="2000" dirty="0"/>
              <a:t>during RF energy </a:t>
            </a:r>
            <a:r>
              <a:rPr lang="en-US" altLang="ko-KR" sz="2000" dirty="0" smtClean="0"/>
              <a:t>delivery</a:t>
            </a:r>
          </a:p>
          <a:p>
            <a:pPr eaLnBrk="0" fontAlgn="base" latinLnBrk="0" hangingPunct="0">
              <a:spcBef>
                <a:spcPct val="0"/>
              </a:spcBef>
              <a:spcAft>
                <a:spcPct val="0"/>
              </a:spcAft>
            </a:pPr>
            <a:r>
              <a:rPr lang="en-US" altLang="ko-KR" sz="2000" dirty="0" smtClean="0"/>
              <a:t>Excessive </a:t>
            </a:r>
            <a:r>
              <a:rPr lang="en-US" altLang="ko-KR" sz="2000" dirty="0"/>
              <a:t>power, temperatures, </a:t>
            </a:r>
            <a:r>
              <a:rPr lang="en-US" altLang="ko-KR" sz="2000" dirty="0" smtClean="0"/>
              <a:t>and CF might also be contributory.</a:t>
            </a:r>
          </a:p>
          <a:p>
            <a:pPr eaLnBrk="0" fontAlgn="base" latinLnBrk="0" hangingPunct="0">
              <a:spcBef>
                <a:spcPct val="0"/>
              </a:spcBef>
              <a:spcAft>
                <a:spcPct val="0"/>
              </a:spcAft>
            </a:pPr>
            <a:endParaRPr lang="en-US" altLang="ko-KR" sz="2000" dirty="0" smtClean="0"/>
          </a:p>
          <a:p>
            <a:pPr eaLnBrk="0" fontAlgn="base" latinLnBrk="0" hangingPunct="0">
              <a:spcBef>
                <a:spcPct val="0"/>
              </a:spcBef>
              <a:spcAft>
                <a:spcPct val="0"/>
              </a:spcAft>
            </a:pPr>
            <a:r>
              <a:rPr lang="en-US" altLang="ko-KR" sz="2000" dirty="0" smtClean="0"/>
              <a:t>     </a:t>
            </a:r>
            <a:r>
              <a:rPr lang="en-US" altLang="ko-KR" sz="2000" u="sng" dirty="0" smtClean="0"/>
              <a:t>Re-Circuit Study</a:t>
            </a:r>
            <a:r>
              <a:rPr lang="en-US" altLang="ko-KR" sz="2000" dirty="0" smtClean="0"/>
              <a:t> </a:t>
            </a:r>
          </a:p>
          <a:p>
            <a:pPr eaLnBrk="0" fontAlgn="base" latinLnBrk="0" hangingPunct="0">
              <a:spcBef>
                <a:spcPct val="0"/>
              </a:spcBef>
              <a:spcAft>
                <a:spcPct val="0"/>
              </a:spcAft>
            </a:pPr>
            <a:r>
              <a:rPr lang="en-US" altLang="ko-KR" sz="2000" dirty="0" smtClean="0"/>
              <a:t>    Comparison of uninterrupted </a:t>
            </a:r>
            <a:r>
              <a:rPr lang="en-US" altLang="ko-KR" sz="2000" dirty="0"/>
              <a:t>dabigatran vs. uninterrupted </a:t>
            </a:r>
            <a:r>
              <a:rPr lang="en-US" altLang="ko-KR" sz="2000" dirty="0" smtClean="0"/>
              <a:t>warfarin: </a:t>
            </a:r>
          </a:p>
          <a:p>
            <a:pPr eaLnBrk="0" fontAlgn="base" latinLnBrk="0" hangingPunct="0">
              <a:spcBef>
                <a:spcPct val="0"/>
              </a:spcBef>
              <a:spcAft>
                <a:spcPct val="0"/>
              </a:spcAft>
            </a:pPr>
            <a:r>
              <a:rPr lang="en-US" altLang="ko-KR" sz="2000" dirty="0" smtClean="0"/>
              <a:t>    Lower major </a:t>
            </a:r>
            <a:r>
              <a:rPr lang="en-US" altLang="ko-KR" sz="2000" dirty="0"/>
              <a:t>bleeding events during and up to 8 weeks </a:t>
            </a:r>
            <a:r>
              <a:rPr lang="en-US" altLang="ko-KR" sz="2000" dirty="0" smtClean="0"/>
              <a:t>postablation</a:t>
            </a:r>
            <a:r>
              <a:rPr lang="en-US" altLang="ko-KR" sz="2000" dirty="0"/>
              <a:t> </a:t>
            </a:r>
            <a:r>
              <a:rPr lang="en-US" altLang="ko-KR" sz="2000" dirty="0" smtClean="0"/>
              <a:t>(</a:t>
            </a:r>
            <a:r>
              <a:rPr lang="en-US" altLang="ko-KR" sz="2000" i="1" dirty="0" smtClean="0"/>
              <a:t>n</a:t>
            </a:r>
            <a:r>
              <a:rPr lang="en-US" altLang="ko-KR" sz="2000" dirty="0" smtClean="0"/>
              <a:t> = 635)</a:t>
            </a:r>
          </a:p>
          <a:p>
            <a:pPr eaLnBrk="0" fontAlgn="base" latinLnBrk="0" hangingPunct="0">
              <a:spcBef>
                <a:spcPct val="0"/>
              </a:spcBef>
              <a:spcAft>
                <a:spcPct val="0"/>
              </a:spcAft>
            </a:pPr>
            <a:r>
              <a:rPr lang="en-US" altLang="ko-KR" sz="2000" dirty="0" smtClean="0"/>
              <a:t>    dabigatran </a:t>
            </a:r>
            <a:r>
              <a:rPr lang="en-US" altLang="ko-KR" sz="2000" dirty="0"/>
              <a:t>than with warfarin </a:t>
            </a:r>
            <a:r>
              <a:rPr lang="en-US" altLang="ko-KR" sz="2000" dirty="0" smtClean="0"/>
              <a:t>(1.6% </a:t>
            </a:r>
            <a:r>
              <a:rPr lang="en-US" altLang="ko-KR" sz="2000" dirty="0"/>
              <a:t>vs. </a:t>
            </a:r>
            <a:r>
              <a:rPr lang="en-US" altLang="ko-KR" sz="2000" dirty="0" smtClean="0"/>
              <a:t>6.9%; RR </a:t>
            </a:r>
            <a:r>
              <a:rPr lang="en-US" altLang="ko-KR" sz="2000" dirty="0"/>
              <a:t>reduction 77</a:t>
            </a:r>
            <a:r>
              <a:rPr lang="en-US" altLang="ko-KR" sz="2000" dirty="0" smtClean="0"/>
              <a:t>%).</a:t>
            </a:r>
          </a:p>
          <a:p>
            <a:pPr eaLnBrk="0" fontAlgn="base" latinLnBrk="0" hangingPunct="0">
              <a:spcBef>
                <a:spcPct val="0"/>
              </a:spcBef>
              <a:spcAft>
                <a:spcPct val="0"/>
              </a:spcAft>
            </a:pPr>
            <a:endParaRPr lang="en-US" altLang="ko-KR" sz="2000" dirty="0" smtClean="0"/>
          </a:p>
          <a:p>
            <a:pPr eaLnBrk="0" fontAlgn="base" latinLnBrk="0" hangingPunct="0">
              <a:spcBef>
                <a:spcPct val="0"/>
              </a:spcBef>
              <a:spcAft>
                <a:spcPct val="0"/>
              </a:spcAft>
            </a:pPr>
            <a:r>
              <a:rPr lang="en-US" altLang="ko-KR" sz="2000" dirty="0" smtClean="0"/>
              <a:t>Recent </a:t>
            </a:r>
            <a:r>
              <a:rPr lang="en-US" altLang="ko-KR" sz="2000" dirty="0"/>
              <a:t>introduction of </a:t>
            </a:r>
            <a:r>
              <a:rPr lang="en-US" altLang="ko-KR" sz="2000" dirty="0" smtClean="0"/>
              <a:t>CF catheters </a:t>
            </a:r>
            <a:r>
              <a:rPr lang="en-US" altLang="ko-KR" sz="2000" dirty="0"/>
              <a:t>would reduce the rate of </a:t>
            </a:r>
            <a:r>
              <a:rPr lang="en-US" altLang="ko-KR" sz="2000" dirty="0" smtClean="0"/>
              <a:t>tamponade—this </a:t>
            </a:r>
            <a:r>
              <a:rPr lang="en-US" altLang="ko-KR" sz="2000" dirty="0"/>
              <a:t>has not been confirmed in clinical trials</a:t>
            </a:r>
            <a:r>
              <a:rPr lang="en-US" altLang="ko-KR" sz="2000" dirty="0" smtClean="0"/>
              <a:t>.</a:t>
            </a:r>
            <a:endParaRPr lang="ko-KR" altLang="ko-KR" sz="2000" dirty="0"/>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ko-KR" sz="2000" b="0" i="0" u="none" strike="noStrike" cap="none" normalizeH="0" baseline="0" dirty="0" smtClean="0">
              <a:ln>
                <a:noFill/>
              </a:ln>
              <a:effectLst/>
            </a:endParaRPr>
          </a:p>
        </p:txBody>
      </p:sp>
      <p:pic>
        <p:nvPicPr>
          <p:cNvPr id="4" name="그림 3"/>
          <p:cNvPicPr>
            <a:picLocks noChangeAspect="1"/>
          </p:cNvPicPr>
          <p:nvPr/>
        </p:nvPicPr>
        <p:blipFill>
          <a:blip r:embed="rId2"/>
          <a:stretch>
            <a:fillRect/>
          </a:stretch>
        </p:blipFill>
        <p:spPr>
          <a:xfrm>
            <a:off x="0" y="3789040"/>
            <a:ext cx="521704" cy="528721"/>
          </a:xfrm>
          <a:prstGeom prst="rect">
            <a:avLst/>
          </a:prstGeom>
        </p:spPr>
      </p:pic>
    </p:spTree>
    <p:extLst>
      <p:ext uri="{BB962C8B-B14F-4D97-AF65-F5344CB8AC3E}">
        <p14:creationId xmlns:p14="http://schemas.microsoft.com/office/powerpoint/2010/main" val="349205404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표 1"/>
          <p:cNvGraphicFramePr>
            <a:graphicFrameLocks noGrp="1"/>
          </p:cNvGraphicFramePr>
          <p:nvPr>
            <p:extLst>
              <p:ext uri="{D42A27DB-BD31-4B8C-83A1-F6EECF244321}">
                <p14:modId xmlns:p14="http://schemas.microsoft.com/office/powerpoint/2010/main" val="4047127531"/>
              </p:ext>
            </p:extLst>
          </p:nvPr>
        </p:nvGraphicFramePr>
        <p:xfrm>
          <a:off x="683568" y="1486565"/>
          <a:ext cx="7560840" cy="4381851"/>
        </p:xfrm>
        <a:graphic>
          <a:graphicData uri="http://schemas.openxmlformats.org/drawingml/2006/table">
            <a:tbl>
              <a:tblPr firstRow="1" firstCol="1" bandRow="1">
                <a:tableStyleId>{69CF1AB2-1976-4502-BF36-3FF5EA218861}</a:tableStyleId>
              </a:tblPr>
              <a:tblGrid>
                <a:gridCol w="1512168">
                  <a:extLst>
                    <a:ext uri="{9D8B030D-6E8A-4147-A177-3AD203B41FA5}">
                      <a16:colId xmlns="" xmlns:a16="http://schemas.microsoft.com/office/drawing/2014/main" val="1197572341"/>
                    </a:ext>
                  </a:extLst>
                </a:gridCol>
                <a:gridCol w="864096">
                  <a:extLst>
                    <a:ext uri="{9D8B030D-6E8A-4147-A177-3AD203B41FA5}">
                      <a16:colId xmlns="" xmlns:a16="http://schemas.microsoft.com/office/drawing/2014/main" val="823856073"/>
                    </a:ext>
                  </a:extLst>
                </a:gridCol>
                <a:gridCol w="1800200">
                  <a:extLst>
                    <a:ext uri="{9D8B030D-6E8A-4147-A177-3AD203B41FA5}">
                      <a16:colId xmlns="" xmlns:a16="http://schemas.microsoft.com/office/drawing/2014/main" val="1350097169"/>
                    </a:ext>
                  </a:extLst>
                </a:gridCol>
                <a:gridCol w="1512168">
                  <a:extLst>
                    <a:ext uri="{9D8B030D-6E8A-4147-A177-3AD203B41FA5}">
                      <a16:colId xmlns="" xmlns:a16="http://schemas.microsoft.com/office/drawing/2014/main" val="3009857401"/>
                    </a:ext>
                  </a:extLst>
                </a:gridCol>
                <a:gridCol w="1872208">
                  <a:extLst>
                    <a:ext uri="{9D8B030D-6E8A-4147-A177-3AD203B41FA5}">
                      <a16:colId xmlns="" xmlns:a16="http://schemas.microsoft.com/office/drawing/2014/main" val="699921686"/>
                    </a:ext>
                  </a:extLst>
                </a:gridCol>
              </a:tblGrid>
              <a:tr h="476521">
                <a:tc>
                  <a:txBody>
                    <a:bodyPr/>
                    <a:lstStyle/>
                    <a:p>
                      <a:pPr marL="635">
                        <a:lnSpc>
                          <a:spcPct val="107000"/>
                        </a:lnSpc>
                        <a:spcAft>
                          <a:spcPts val="0"/>
                        </a:spcAft>
                      </a:pPr>
                      <a:r>
                        <a:rPr lang="en-US" sz="1600" b="0" dirty="0">
                          <a:solidFill>
                            <a:srgbClr val="000000"/>
                          </a:solidFill>
                          <a:effectLst/>
                          <a:latin typeface="+mn-lt"/>
                          <a:ea typeface="Arial" panose="020B0604020202020204" pitchFamily="34" charset="0"/>
                          <a:cs typeface="Times New Roman" panose="02020603050405020304" pitchFamily="18" charset="0"/>
                        </a:rPr>
                        <a:t>Mitral valve </a:t>
                      </a:r>
                      <a:r>
                        <a:rPr lang="en-US" sz="1600" b="0" dirty="0" smtClean="0">
                          <a:solidFill>
                            <a:srgbClr val="000000"/>
                          </a:solidFill>
                          <a:effectLst/>
                          <a:latin typeface="+mn-lt"/>
                          <a:ea typeface="Arial" panose="020B0604020202020204" pitchFamily="34" charset="0"/>
                          <a:cs typeface="Times New Roman" panose="02020603050405020304" pitchFamily="18" charset="0"/>
                        </a:rPr>
                        <a:t>                 entrapment </a:t>
                      </a:r>
                      <a:endParaRPr lang="ko-KR" sz="1600" b="0" dirty="0">
                        <a:solidFill>
                          <a:srgbClr val="000000"/>
                        </a:solidFill>
                        <a:effectLst/>
                        <a:latin typeface="+mn-lt"/>
                        <a:ea typeface="Calibri" panose="020F0502020204030204" pitchFamily="34" charset="0"/>
                        <a:cs typeface="Times New Roman" panose="02020603050405020304" pitchFamily="18" charset="0"/>
                      </a:endParaRPr>
                    </a:p>
                  </a:txBody>
                  <a:tcPr marL="72390" marR="46355" marT="2349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270">
                        <a:lnSpc>
                          <a:spcPct val="107000"/>
                        </a:lnSpc>
                        <a:spcAft>
                          <a:spcPts val="0"/>
                        </a:spcAft>
                      </a:pPr>
                      <a:r>
                        <a:rPr lang="en-US" sz="1600" b="0" dirty="0">
                          <a:solidFill>
                            <a:srgbClr val="000000"/>
                          </a:solidFill>
                          <a:effectLst/>
                          <a:latin typeface="+mn-lt"/>
                          <a:ea typeface="Arial" panose="020B0604020202020204" pitchFamily="34" charset="0"/>
                          <a:cs typeface="Times New Roman" panose="02020603050405020304" pitchFamily="18" charset="0"/>
                        </a:rPr>
                        <a:t>&lt;0.1% </a:t>
                      </a:r>
                      <a:endParaRPr lang="ko-KR" sz="1600" b="0" dirty="0">
                        <a:solidFill>
                          <a:srgbClr val="000000"/>
                        </a:solidFill>
                        <a:effectLst/>
                        <a:latin typeface="+mn-lt"/>
                        <a:ea typeface="Calibri" panose="020F0502020204030204" pitchFamily="34" charset="0"/>
                        <a:cs typeface="Times New Roman" panose="02020603050405020304" pitchFamily="18" charset="0"/>
                      </a:endParaRPr>
                    </a:p>
                  </a:txBody>
                  <a:tcPr marL="72390" marR="46355" marT="2349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635">
                        <a:lnSpc>
                          <a:spcPct val="107000"/>
                        </a:lnSpc>
                        <a:spcAft>
                          <a:spcPts val="0"/>
                        </a:spcAft>
                      </a:pPr>
                      <a:r>
                        <a:rPr lang="en-US" sz="1200" b="0" dirty="0">
                          <a:solidFill>
                            <a:srgbClr val="000000"/>
                          </a:solidFill>
                          <a:effectLst/>
                          <a:latin typeface="+mn-lt"/>
                          <a:ea typeface="Arial" panose="020B0604020202020204" pitchFamily="34" charset="0"/>
                          <a:cs typeface="Times New Roman" panose="02020603050405020304" pitchFamily="18" charset="0"/>
                        </a:rPr>
                        <a:t>Avoid circular catheter </a:t>
                      </a:r>
                      <a:r>
                        <a:rPr lang="en-US" sz="1200" b="0" dirty="0" smtClean="0">
                          <a:solidFill>
                            <a:srgbClr val="000000"/>
                          </a:solidFill>
                          <a:effectLst/>
                          <a:latin typeface="+mn-lt"/>
                          <a:ea typeface="Arial" panose="020B0604020202020204" pitchFamily="34" charset="0"/>
                          <a:cs typeface="Times New Roman" panose="02020603050405020304" pitchFamily="18" charset="0"/>
                        </a:rPr>
                        <a:t>       placement </a:t>
                      </a:r>
                      <a:r>
                        <a:rPr lang="en-US" sz="1200" b="0" dirty="0">
                          <a:solidFill>
                            <a:srgbClr val="000000"/>
                          </a:solidFill>
                          <a:effectLst/>
                          <a:latin typeface="+mn-lt"/>
                          <a:ea typeface="Arial" panose="020B0604020202020204" pitchFamily="34" charset="0"/>
                          <a:cs typeface="Times New Roman" panose="02020603050405020304" pitchFamily="18" charset="0"/>
                        </a:rPr>
                        <a:t>near or across mitral valve; </a:t>
                      </a:r>
                      <a:r>
                        <a:rPr lang="en-US" sz="1200" b="0" dirty="0" smtClean="0">
                          <a:solidFill>
                            <a:srgbClr val="000000"/>
                          </a:solidFill>
                          <a:effectLst/>
                          <a:latin typeface="+mn-lt"/>
                          <a:ea typeface="Arial" panose="020B0604020202020204" pitchFamily="34" charset="0"/>
                          <a:cs typeface="Times New Roman" panose="02020603050405020304" pitchFamily="18" charset="0"/>
                        </a:rPr>
                        <a:t>clockwise        </a:t>
                      </a:r>
                      <a:r>
                        <a:rPr lang="en-US" sz="1200" b="0" dirty="0">
                          <a:solidFill>
                            <a:srgbClr val="000000"/>
                          </a:solidFill>
                          <a:effectLst/>
                          <a:latin typeface="+mn-lt"/>
                          <a:ea typeface="Arial" panose="020B0604020202020204" pitchFamily="34" charset="0"/>
                          <a:cs typeface="Times New Roman" panose="02020603050405020304" pitchFamily="18" charset="0"/>
                        </a:rPr>
                        <a:t>torque on catheter</a:t>
                      </a:r>
                      <a:endParaRPr lang="ko-KR" sz="1200" b="0" dirty="0">
                        <a:solidFill>
                          <a:srgbClr val="000000"/>
                        </a:solidFill>
                        <a:effectLst/>
                        <a:latin typeface="+mn-lt"/>
                        <a:ea typeface="Calibri" panose="020F0502020204030204" pitchFamily="34" charset="0"/>
                        <a:cs typeface="Times New Roman" panose="02020603050405020304" pitchFamily="18" charset="0"/>
                      </a:endParaRPr>
                    </a:p>
                  </a:txBody>
                  <a:tcPr marL="72390" marR="46355" marT="2349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US" sz="1200" b="0" dirty="0">
                          <a:solidFill>
                            <a:srgbClr val="000000"/>
                          </a:solidFill>
                          <a:effectLst/>
                          <a:latin typeface="+mn-lt"/>
                          <a:ea typeface="Arial" panose="020B0604020202020204" pitchFamily="34" charset="0"/>
                          <a:cs typeface="Times New Roman" panose="02020603050405020304" pitchFamily="18" charset="0"/>
                        </a:rPr>
                        <a:t>Echocardiography </a:t>
                      </a:r>
                      <a:endParaRPr lang="ko-KR" sz="1200" b="0" dirty="0">
                        <a:solidFill>
                          <a:srgbClr val="000000"/>
                        </a:solidFill>
                        <a:effectLst/>
                        <a:latin typeface="+mn-lt"/>
                        <a:ea typeface="Calibri" panose="020F0502020204030204" pitchFamily="34" charset="0"/>
                        <a:cs typeface="Times New Roman" panose="02020603050405020304" pitchFamily="18" charset="0"/>
                      </a:endParaRPr>
                    </a:p>
                  </a:txBody>
                  <a:tcPr marL="72390" marR="46355" marT="2349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635">
                        <a:lnSpc>
                          <a:spcPct val="107000"/>
                        </a:lnSpc>
                        <a:spcAft>
                          <a:spcPts val="0"/>
                        </a:spcAft>
                      </a:pPr>
                      <a:r>
                        <a:rPr lang="en-US" sz="1200" b="0" dirty="0">
                          <a:solidFill>
                            <a:srgbClr val="000000"/>
                          </a:solidFill>
                          <a:effectLst/>
                          <a:latin typeface="+mn-lt"/>
                          <a:ea typeface="Arial" panose="020B0604020202020204" pitchFamily="34" charset="0"/>
                          <a:cs typeface="Times New Roman" panose="02020603050405020304" pitchFamily="18" charset="0"/>
                        </a:rPr>
                        <a:t>Gentle catheter </a:t>
                      </a:r>
                      <a:r>
                        <a:rPr lang="en-US" sz="1200" b="0" dirty="0" smtClean="0">
                          <a:solidFill>
                            <a:srgbClr val="000000"/>
                          </a:solidFill>
                          <a:effectLst/>
                          <a:latin typeface="+mn-lt"/>
                          <a:ea typeface="Arial" panose="020B0604020202020204" pitchFamily="34" charset="0"/>
                          <a:cs typeface="Times New Roman" panose="02020603050405020304" pitchFamily="18" charset="0"/>
                        </a:rPr>
                        <a:t>                      manipulation</a:t>
                      </a:r>
                      <a:r>
                        <a:rPr lang="en-US" sz="1200" b="0" dirty="0">
                          <a:solidFill>
                            <a:srgbClr val="000000"/>
                          </a:solidFill>
                          <a:effectLst/>
                          <a:latin typeface="+mn-lt"/>
                          <a:ea typeface="Arial" panose="020B0604020202020204" pitchFamily="34" charset="0"/>
                          <a:cs typeface="Times New Roman" panose="02020603050405020304" pitchFamily="18" charset="0"/>
                        </a:rPr>
                        <a:t>, </a:t>
                      </a:r>
                      <a:r>
                        <a:rPr lang="en-US" sz="1200" b="0" dirty="0" smtClean="0">
                          <a:solidFill>
                            <a:srgbClr val="000000"/>
                          </a:solidFill>
                          <a:effectLst/>
                          <a:latin typeface="+mn-lt"/>
                          <a:ea typeface="Arial" panose="020B0604020202020204" pitchFamily="34" charset="0"/>
                          <a:cs typeface="Times New Roman" panose="02020603050405020304" pitchFamily="18" charset="0"/>
                        </a:rPr>
                        <a:t>                          surgical </a:t>
                      </a:r>
                      <a:r>
                        <a:rPr lang="en-US" sz="1200" b="0" dirty="0">
                          <a:solidFill>
                            <a:srgbClr val="000000"/>
                          </a:solidFill>
                          <a:effectLst/>
                          <a:latin typeface="+mn-lt"/>
                          <a:ea typeface="Arial" panose="020B0604020202020204" pitchFamily="34" charset="0"/>
                          <a:cs typeface="Times New Roman" panose="02020603050405020304" pitchFamily="18" charset="0"/>
                        </a:rPr>
                        <a:t>extraction </a:t>
                      </a:r>
                      <a:r>
                        <a:rPr lang="en-US" sz="1200" b="0" dirty="0" smtClean="0">
                          <a:solidFill>
                            <a:srgbClr val="000000"/>
                          </a:solidFill>
                          <a:effectLst/>
                          <a:latin typeface="+mn-lt"/>
                          <a:ea typeface="Arial" panose="020B0604020202020204" pitchFamily="34" charset="0"/>
                          <a:cs typeface="Times New Roman" panose="02020603050405020304" pitchFamily="18" charset="0"/>
                        </a:rPr>
                        <a:t>         </a:t>
                      </a:r>
                      <a:endParaRPr lang="ko-KR" sz="1200" b="0" dirty="0">
                        <a:solidFill>
                          <a:srgbClr val="000000"/>
                        </a:solidFill>
                        <a:effectLst/>
                        <a:latin typeface="+mn-lt"/>
                        <a:ea typeface="Calibri" panose="020F0502020204030204" pitchFamily="34" charset="0"/>
                        <a:cs typeface="Times New Roman" panose="02020603050405020304" pitchFamily="18" charset="0"/>
                      </a:endParaRPr>
                    </a:p>
                  </a:txBody>
                  <a:tcPr marL="72390" marR="46355" marT="2349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977282069"/>
                  </a:ext>
                </a:extLst>
              </a:tr>
              <a:tr h="476521">
                <a:tc>
                  <a:txBody>
                    <a:bodyPr/>
                    <a:lstStyle/>
                    <a:p>
                      <a:pPr marL="635">
                        <a:lnSpc>
                          <a:spcPct val="107000"/>
                        </a:lnSpc>
                        <a:spcAft>
                          <a:spcPts val="0"/>
                        </a:spcAft>
                      </a:pPr>
                      <a:r>
                        <a:rPr lang="en-US" sz="1600" b="0" dirty="0">
                          <a:solidFill>
                            <a:srgbClr val="000000"/>
                          </a:solidFill>
                          <a:effectLst/>
                          <a:latin typeface="+mn-lt"/>
                          <a:ea typeface="Arial" panose="020B0604020202020204" pitchFamily="34" charset="0"/>
                          <a:cs typeface="Times New Roman" panose="02020603050405020304" pitchFamily="18" charset="0"/>
                        </a:rPr>
                        <a:t>Pericarditis </a:t>
                      </a:r>
                      <a:r>
                        <a:rPr lang="en-US" sz="1600" b="0" dirty="0" smtClean="0">
                          <a:solidFill>
                            <a:srgbClr val="000000"/>
                          </a:solidFill>
                          <a:effectLst/>
                          <a:latin typeface="+mn-lt"/>
                          <a:ea typeface="Arial" panose="020B0604020202020204" pitchFamily="34" charset="0"/>
                          <a:cs typeface="Times New Roman" panose="02020603050405020304" pitchFamily="18" charset="0"/>
                        </a:rPr>
                        <a:t>     </a:t>
                      </a:r>
                      <a:endParaRPr lang="ko-KR" sz="1600" b="0" dirty="0">
                        <a:solidFill>
                          <a:srgbClr val="000000"/>
                        </a:solidFill>
                        <a:effectLst/>
                        <a:latin typeface="+mn-lt"/>
                        <a:ea typeface="Calibri" panose="020F0502020204030204" pitchFamily="34" charset="0"/>
                        <a:cs typeface="Times New Roman" panose="02020603050405020304" pitchFamily="18" charset="0"/>
                      </a:endParaRPr>
                    </a:p>
                  </a:txBody>
                  <a:tcPr marL="72390" marR="46355" marT="2349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270">
                        <a:lnSpc>
                          <a:spcPct val="107000"/>
                        </a:lnSpc>
                        <a:spcAft>
                          <a:spcPts val="0"/>
                        </a:spcAft>
                      </a:pPr>
                      <a:r>
                        <a:rPr lang="en-US" sz="1600" b="0" dirty="0">
                          <a:solidFill>
                            <a:srgbClr val="000000"/>
                          </a:solidFill>
                          <a:effectLst/>
                          <a:latin typeface="+mn-lt"/>
                          <a:ea typeface="Arial" panose="020B0604020202020204" pitchFamily="34" charset="0"/>
                          <a:cs typeface="Times New Roman" panose="02020603050405020304" pitchFamily="18" charset="0"/>
                        </a:rPr>
                        <a:t>0% to </a:t>
                      </a:r>
                      <a:endParaRPr lang="en-US" sz="1600" b="0" dirty="0" smtClean="0">
                        <a:solidFill>
                          <a:srgbClr val="000000"/>
                        </a:solidFill>
                        <a:effectLst/>
                        <a:latin typeface="+mn-lt"/>
                        <a:ea typeface="Arial" panose="020B0604020202020204" pitchFamily="34" charset="0"/>
                        <a:cs typeface="Times New Roman" panose="02020603050405020304" pitchFamily="18" charset="0"/>
                      </a:endParaRPr>
                    </a:p>
                    <a:p>
                      <a:pPr marL="1270">
                        <a:lnSpc>
                          <a:spcPct val="107000"/>
                        </a:lnSpc>
                        <a:spcAft>
                          <a:spcPts val="0"/>
                        </a:spcAft>
                      </a:pPr>
                      <a:r>
                        <a:rPr lang="en-US" sz="1600" b="0" dirty="0" smtClean="0">
                          <a:solidFill>
                            <a:srgbClr val="000000"/>
                          </a:solidFill>
                          <a:effectLst/>
                          <a:latin typeface="+mn-lt"/>
                          <a:ea typeface="Arial" panose="020B0604020202020204" pitchFamily="34" charset="0"/>
                          <a:cs typeface="Times New Roman" panose="02020603050405020304" pitchFamily="18" charset="0"/>
                        </a:rPr>
                        <a:t>50</a:t>
                      </a:r>
                      <a:r>
                        <a:rPr lang="en-US" sz="1600" b="0" dirty="0">
                          <a:solidFill>
                            <a:srgbClr val="000000"/>
                          </a:solidFill>
                          <a:effectLst/>
                          <a:latin typeface="+mn-lt"/>
                          <a:ea typeface="Arial" panose="020B0604020202020204" pitchFamily="34" charset="0"/>
                          <a:cs typeface="Times New Roman" panose="02020603050405020304" pitchFamily="18" charset="0"/>
                        </a:rPr>
                        <a:t>% </a:t>
                      </a:r>
                      <a:endParaRPr lang="ko-KR" sz="1600" b="0" dirty="0">
                        <a:solidFill>
                          <a:srgbClr val="000000"/>
                        </a:solidFill>
                        <a:effectLst/>
                        <a:latin typeface="+mn-lt"/>
                        <a:ea typeface="Calibri" panose="020F0502020204030204" pitchFamily="34" charset="0"/>
                        <a:cs typeface="Times New Roman" panose="02020603050405020304" pitchFamily="18" charset="0"/>
                      </a:endParaRPr>
                    </a:p>
                  </a:txBody>
                  <a:tcPr marL="72390" marR="46355" marT="2349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635">
                        <a:lnSpc>
                          <a:spcPct val="107000"/>
                        </a:lnSpc>
                        <a:spcAft>
                          <a:spcPts val="0"/>
                        </a:spcAft>
                      </a:pPr>
                      <a:r>
                        <a:rPr lang="en-US" sz="1200" b="0" dirty="0">
                          <a:solidFill>
                            <a:srgbClr val="000000"/>
                          </a:solidFill>
                          <a:effectLst/>
                          <a:latin typeface="+mn-lt"/>
                          <a:ea typeface="Arial" panose="020B0604020202020204" pitchFamily="34" charset="0"/>
                          <a:cs typeface="Times New Roman" panose="02020603050405020304" pitchFamily="18" charset="0"/>
                        </a:rPr>
                        <a:t>None proven </a:t>
                      </a:r>
                      <a:endParaRPr lang="ko-KR" sz="1200" b="0" dirty="0">
                        <a:solidFill>
                          <a:srgbClr val="000000"/>
                        </a:solidFill>
                        <a:effectLst/>
                        <a:latin typeface="+mn-lt"/>
                        <a:ea typeface="Calibri" panose="020F0502020204030204" pitchFamily="34" charset="0"/>
                        <a:cs typeface="Times New Roman" panose="02020603050405020304" pitchFamily="18" charset="0"/>
                      </a:endParaRPr>
                    </a:p>
                  </a:txBody>
                  <a:tcPr marL="72390" marR="46355" marT="2349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R="26670">
                        <a:lnSpc>
                          <a:spcPct val="107000"/>
                        </a:lnSpc>
                        <a:spcAft>
                          <a:spcPts val="0"/>
                        </a:spcAft>
                      </a:pPr>
                      <a:r>
                        <a:rPr lang="en-US" sz="1200" b="0" dirty="0">
                          <a:solidFill>
                            <a:srgbClr val="000000"/>
                          </a:solidFill>
                          <a:effectLst/>
                          <a:latin typeface="+mn-lt"/>
                          <a:ea typeface="Arial" panose="020B0604020202020204" pitchFamily="34" charset="0"/>
                          <a:cs typeface="Times New Roman" panose="02020603050405020304" pitchFamily="18" charset="0"/>
                        </a:rPr>
                        <a:t>Clinical history, ECG, sedimentation rate, </a:t>
                      </a:r>
                      <a:endParaRPr lang="en-US" sz="1200" b="0" dirty="0" smtClean="0">
                        <a:solidFill>
                          <a:srgbClr val="000000"/>
                        </a:solidFill>
                        <a:effectLst/>
                        <a:latin typeface="+mn-lt"/>
                        <a:ea typeface="Arial" panose="020B0604020202020204" pitchFamily="34" charset="0"/>
                        <a:cs typeface="Times New Roman" panose="02020603050405020304" pitchFamily="18" charset="0"/>
                      </a:endParaRPr>
                    </a:p>
                    <a:p>
                      <a:pPr marR="26670">
                        <a:lnSpc>
                          <a:spcPct val="107000"/>
                        </a:lnSpc>
                        <a:spcAft>
                          <a:spcPts val="0"/>
                        </a:spcAft>
                      </a:pPr>
                      <a:r>
                        <a:rPr lang="en-US" sz="1200" b="0" dirty="0" smtClean="0">
                          <a:solidFill>
                            <a:srgbClr val="000000"/>
                          </a:solidFill>
                          <a:effectLst/>
                          <a:latin typeface="+mn-lt"/>
                          <a:ea typeface="Arial" panose="020B0604020202020204" pitchFamily="34" charset="0"/>
                          <a:cs typeface="Times New Roman" panose="02020603050405020304" pitchFamily="18" charset="0"/>
                        </a:rPr>
                        <a:t>echocardiogram </a:t>
                      </a:r>
                      <a:endParaRPr lang="ko-KR" sz="1200" b="0" dirty="0">
                        <a:solidFill>
                          <a:srgbClr val="000000"/>
                        </a:solidFill>
                        <a:effectLst/>
                        <a:latin typeface="+mn-lt"/>
                        <a:ea typeface="Calibri" panose="020F0502020204030204" pitchFamily="34" charset="0"/>
                        <a:cs typeface="Times New Roman" panose="02020603050405020304" pitchFamily="18" charset="0"/>
                      </a:endParaRPr>
                    </a:p>
                  </a:txBody>
                  <a:tcPr marL="72390" marR="46355" marT="2349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635">
                        <a:lnSpc>
                          <a:spcPct val="107000"/>
                        </a:lnSpc>
                        <a:spcAft>
                          <a:spcPts val="0"/>
                        </a:spcAft>
                      </a:pPr>
                      <a:r>
                        <a:rPr lang="en-US" sz="1200" b="0" dirty="0">
                          <a:solidFill>
                            <a:srgbClr val="000000"/>
                          </a:solidFill>
                          <a:effectLst/>
                          <a:latin typeface="+mn-lt"/>
                          <a:ea typeface="Arial" panose="020B0604020202020204" pitchFamily="34" charset="0"/>
                          <a:cs typeface="Times New Roman" panose="02020603050405020304" pitchFamily="18" charset="0"/>
                        </a:rPr>
                        <a:t>NSAID, colchicine, steroids </a:t>
                      </a:r>
                      <a:endParaRPr lang="ko-KR" sz="1200" b="0" dirty="0">
                        <a:solidFill>
                          <a:srgbClr val="000000"/>
                        </a:solidFill>
                        <a:effectLst/>
                        <a:latin typeface="+mn-lt"/>
                        <a:ea typeface="Calibri" panose="020F0502020204030204" pitchFamily="34" charset="0"/>
                        <a:cs typeface="Times New Roman" panose="02020603050405020304" pitchFamily="18" charset="0"/>
                      </a:endParaRPr>
                    </a:p>
                  </a:txBody>
                  <a:tcPr marL="72390" marR="46355" marT="2349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3993728357"/>
                  </a:ext>
                </a:extLst>
              </a:tr>
              <a:tr h="941279">
                <a:tc>
                  <a:txBody>
                    <a:bodyPr/>
                    <a:lstStyle/>
                    <a:p>
                      <a:pPr marL="635">
                        <a:lnSpc>
                          <a:spcPct val="107000"/>
                        </a:lnSpc>
                        <a:spcAft>
                          <a:spcPts val="0"/>
                        </a:spcAft>
                      </a:pPr>
                      <a:r>
                        <a:rPr lang="en-US" sz="1600" b="0" dirty="0">
                          <a:solidFill>
                            <a:srgbClr val="000000"/>
                          </a:solidFill>
                          <a:effectLst/>
                          <a:latin typeface="+mn-lt"/>
                          <a:ea typeface="Arial" panose="020B0604020202020204" pitchFamily="34" charset="0"/>
                          <a:cs typeface="Times New Roman" panose="02020603050405020304" pitchFamily="18" charset="0"/>
                        </a:rPr>
                        <a:t>Permanent </a:t>
                      </a:r>
                      <a:endParaRPr lang="ko-KR" sz="1600" b="0" dirty="0">
                        <a:solidFill>
                          <a:srgbClr val="000000"/>
                        </a:solidFill>
                        <a:effectLst/>
                        <a:latin typeface="+mn-lt"/>
                        <a:ea typeface="Calibri" panose="020F0502020204030204" pitchFamily="34" charset="0"/>
                        <a:cs typeface="Times New Roman" panose="02020603050405020304" pitchFamily="18" charset="0"/>
                      </a:endParaRPr>
                    </a:p>
                    <a:p>
                      <a:pPr marL="635">
                        <a:lnSpc>
                          <a:spcPct val="107000"/>
                        </a:lnSpc>
                        <a:spcAft>
                          <a:spcPts val="0"/>
                        </a:spcAft>
                      </a:pPr>
                      <a:r>
                        <a:rPr lang="en-US" sz="1600" b="0" dirty="0">
                          <a:solidFill>
                            <a:srgbClr val="000000"/>
                          </a:solidFill>
                          <a:effectLst/>
                          <a:latin typeface="+mn-lt"/>
                          <a:ea typeface="Arial" panose="020B0604020202020204" pitchFamily="34" charset="0"/>
                          <a:cs typeface="Times New Roman" panose="02020603050405020304" pitchFamily="18" charset="0"/>
                        </a:rPr>
                        <a:t>phrenic nerve </a:t>
                      </a:r>
                      <a:endParaRPr lang="ko-KR" sz="1600" b="0" dirty="0">
                        <a:solidFill>
                          <a:srgbClr val="000000"/>
                        </a:solidFill>
                        <a:effectLst/>
                        <a:latin typeface="+mn-lt"/>
                        <a:ea typeface="Calibri" panose="020F0502020204030204" pitchFamily="34" charset="0"/>
                        <a:cs typeface="Times New Roman" panose="02020603050405020304" pitchFamily="18" charset="0"/>
                      </a:endParaRPr>
                    </a:p>
                    <a:p>
                      <a:pPr marL="635">
                        <a:lnSpc>
                          <a:spcPct val="107000"/>
                        </a:lnSpc>
                        <a:spcAft>
                          <a:spcPts val="0"/>
                        </a:spcAft>
                      </a:pPr>
                      <a:r>
                        <a:rPr lang="en-US" sz="1600" b="0" dirty="0">
                          <a:solidFill>
                            <a:srgbClr val="000000"/>
                          </a:solidFill>
                          <a:effectLst/>
                          <a:latin typeface="+mn-lt"/>
                          <a:ea typeface="Arial" panose="020B0604020202020204" pitchFamily="34" charset="0"/>
                          <a:cs typeface="Times New Roman" panose="02020603050405020304" pitchFamily="18" charset="0"/>
                        </a:rPr>
                        <a:t>paralysis </a:t>
                      </a:r>
                      <a:endParaRPr lang="ko-KR" sz="1600" b="0" dirty="0">
                        <a:solidFill>
                          <a:srgbClr val="000000"/>
                        </a:solidFill>
                        <a:effectLst/>
                        <a:latin typeface="+mn-lt"/>
                        <a:ea typeface="Calibri" panose="020F0502020204030204" pitchFamily="34" charset="0"/>
                        <a:cs typeface="Times New Roman" panose="02020603050405020304" pitchFamily="18" charset="0"/>
                      </a:endParaRPr>
                    </a:p>
                  </a:txBody>
                  <a:tcPr marL="72390" marR="46355" marT="2349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270">
                        <a:lnSpc>
                          <a:spcPct val="107000"/>
                        </a:lnSpc>
                        <a:spcAft>
                          <a:spcPts val="0"/>
                        </a:spcAft>
                      </a:pPr>
                      <a:r>
                        <a:rPr lang="en-US" sz="1600" b="0" dirty="0">
                          <a:solidFill>
                            <a:srgbClr val="000000"/>
                          </a:solidFill>
                          <a:effectLst/>
                          <a:latin typeface="+mn-lt"/>
                          <a:ea typeface="Arial" panose="020B0604020202020204" pitchFamily="34" charset="0"/>
                          <a:cs typeface="Times New Roman" panose="02020603050405020304" pitchFamily="18" charset="0"/>
                        </a:rPr>
                        <a:t>0% to </a:t>
                      </a:r>
                      <a:endParaRPr lang="en-US" sz="1600" b="0" dirty="0" smtClean="0">
                        <a:solidFill>
                          <a:srgbClr val="000000"/>
                        </a:solidFill>
                        <a:effectLst/>
                        <a:latin typeface="+mn-lt"/>
                        <a:ea typeface="Arial" panose="020B0604020202020204" pitchFamily="34" charset="0"/>
                        <a:cs typeface="Times New Roman" panose="02020603050405020304" pitchFamily="18" charset="0"/>
                      </a:endParaRPr>
                    </a:p>
                    <a:p>
                      <a:pPr marL="1270">
                        <a:lnSpc>
                          <a:spcPct val="107000"/>
                        </a:lnSpc>
                        <a:spcAft>
                          <a:spcPts val="0"/>
                        </a:spcAft>
                      </a:pPr>
                      <a:r>
                        <a:rPr lang="en-US" sz="1600" b="0" dirty="0" smtClean="0">
                          <a:solidFill>
                            <a:srgbClr val="000000"/>
                          </a:solidFill>
                          <a:effectLst/>
                          <a:latin typeface="+mn-lt"/>
                          <a:ea typeface="Arial" panose="020B0604020202020204" pitchFamily="34" charset="0"/>
                          <a:cs typeface="Times New Roman" panose="02020603050405020304" pitchFamily="18" charset="0"/>
                        </a:rPr>
                        <a:t>0.4</a:t>
                      </a:r>
                      <a:r>
                        <a:rPr lang="en-US" sz="1600" b="0" dirty="0">
                          <a:solidFill>
                            <a:srgbClr val="000000"/>
                          </a:solidFill>
                          <a:effectLst/>
                          <a:latin typeface="+mn-lt"/>
                          <a:ea typeface="Arial" panose="020B0604020202020204" pitchFamily="34" charset="0"/>
                          <a:cs typeface="Times New Roman" panose="02020603050405020304" pitchFamily="18" charset="0"/>
                        </a:rPr>
                        <a:t>% </a:t>
                      </a:r>
                      <a:endParaRPr lang="ko-KR" sz="1600" b="0" dirty="0">
                        <a:solidFill>
                          <a:srgbClr val="000000"/>
                        </a:solidFill>
                        <a:effectLst/>
                        <a:latin typeface="+mn-lt"/>
                        <a:ea typeface="Calibri" panose="020F0502020204030204" pitchFamily="34" charset="0"/>
                        <a:cs typeface="Times New Roman" panose="02020603050405020304" pitchFamily="18" charset="0"/>
                      </a:endParaRPr>
                    </a:p>
                  </a:txBody>
                  <a:tcPr marL="72390" marR="46355" marT="2349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635">
                        <a:lnSpc>
                          <a:spcPct val="107000"/>
                        </a:lnSpc>
                        <a:spcAft>
                          <a:spcPts val="0"/>
                        </a:spcAft>
                      </a:pPr>
                      <a:r>
                        <a:rPr lang="en-US" sz="1200" b="0" dirty="0">
                          <a:solidFill>
                            <a:srgbClr val="000000"/>
                          </a:solidFill>
                          <a:effectLst/>
                          <a:latin typeface="+mn-lt"/>
                          <a:ea typeface="Arial" panose="020B0604020202020204" pitchFamily="34" charset="0"/>
                          <a:cs typeface="Times New Roman" panose="02020603050405020304" pitchFamily="18" charset="0"/>
                        </a:rPr>
                        <a:t>Monitor diaphragm during phrenic pacing, CMAP monitoring, phrenic pacing to identify location and adjust lesion location </a:t>
                      </a:r>
                      <a:endParaRPr lang="ko-KR" sz="1200" b="0" dirty="0">
                        <a:solidFill>
                          <a:srgbClr val="000000"/>
                        </a:solidFill>
                        <a:effectLst/>
                        <a:latin typeface="+mn-lt"/>
                        <a:ea typeface="Calibri" panose="020F0502020204030204" pitchFamily="34" charset="0"/>
                        <a:cs typeface="Times New Roman" panose="02020603050405020304" pitchFamily="18" charset="0"/>
                      </a:endParaRPr>
                    </a:p>
                  </a:txBody>
                  <a:tcPr marL="72390" marR="46355" marT="2349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US" sz="1200" b="0" dirty="0">
                          <a:solidFill>
                            <a:srgbClr val="000000"/>
                          </a:solidFill>
                          <a:effectLst/>
                          <a:latin typeface="+mn-lt"/>
                          <a:ea typeface="Arial" panose="020B0604020202020204" pitchFamily="34" charset="0"/>
                          <a:cs typeface="Times New Roman" panose="02020603050405020304" pitchFamily="18" charset="0"/>
                        </a:rPr>
                        <a:t>CXR, sniff test </a:t>
                      </a:r>
                      <a:endParaRPr lang="ko-KR" sz="1200" b="0" dirty="0">
                        <a:solidFill>
                          <a:srgbClr val="000000"/>
                        </a:solidFill>
                        <a:effectLst/>
                        <a:latin typeface="+mn-lt"/>
                        <a:ea typeface="Calibri" panose="020F0502020204030204" pitchFamily="34" charset="0"/>
                        <a:cs typeface="Times New Roman" panose="02020603050405020304" pitchFamily="18" charset="0"/>
                      </a:endParaRPr>
                    </a:p>
                  </a:txBody>
                  <a:tcPr marL="72390" marR="46355" marT="2349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635">
                        <a:lnSpc>
                          <a:spcPct val="107000"/>
                        </a:lnSpc>
                        <a:spcAft>
                          <a:spcPts val="0"/>
                        </a:spcAft>
                      </a:pPr>
                      <a:r>
                        <a:rPr lang="en-US" sz="1200" b="0" dirty="0">
                          <a:solidFill>
                            <a:srgbClr val="000000"/>
                          </a:solidFill>
                          <a:effectLst/>
                          <a:latin typeface="+mn-lt"/>
                          <a:ea typeface="Arial" panose="020B0604020202020204" pitchFamily="34" charset="0"/>
                          <a:cs typeface="Times New Roman" panose="02020603050405020304" pitchFamily="18" charset="0"/>
                        </a:rPr>
                        <a:t>Supportive care </a:t>
                      </a:r>
                      <a:endParaRPr lang="ko-KR" sz="1200" b="0" dirty="0">
                        <a:solidFill>
                          <a:srgbClr val="000000"/>
                        </a:solidFill>
                        <a:effectLst/>
                        <a:latin typeface="+mn-lt"/>
                        <a:ea typeface="Calibri" panose="020F0502020204030204" pitchFamily="34" charset="0"/>
                        <a:cs typeface="Times New Roman" panose="02020603050405020304" pitchFamily="18" charset="0"/>
                      </a:endParaRPr>
                    </a:p>
                  </a:txBody>
                  <a:tcPr marL="72390" marR="46355" marT="2349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2730243761"/>
                  </a:ext>
                </a:extLst>
              </a:tr>
              <a:tr h="476521">
                <a:tc>
                  <a:txBody>
                    <a:bodyPr/>
                    <a:lstStyle/>
                    <a:p>
                      <a:pPr marL="635">
                        <a:lnSpc>
                          <a:spcPct val="107000"/>
                        </a:lnSpc>
                        <a:spcAft>
                          <a:spcPts val="0"/>
                        </a:spcAft>
                      </a:pPr>
                      <a:r>
                        <a:rPr lang="en-US" sz="1600" b="0" dirty="0">
                          <a:solidFill>
                            <a:srgbClr val="000000"/>
                          </a:solidFill>
                          <a:effectLst/>
                          <a:latin typeface="+mn-lt"/>
                          <a:ea typeface="Arial" panose="020B0604020202020204" pitchFamily="34" charset="0"/>
                          <a:cs typeface="Times New Roman" panose="02020603050405020304" pitchFamily="18" charset="0"/>
                        </a:rPr>
                        <a:t>Pulmonary vein </a:t>
                      </a:r>
                      <a:r>
                        <a:rPr lang="en-US" sz="1600" b="0" dirty="0" smtClean="0">
                          <a:solidFill>
                            <a:srgbClr val="000000"/>
                          </a:solidFill>
                          <a:effectLst/>
                          <a:latin typeface="+mn-lt"/>
                          <a:ea typeface="Arial" panose="020B0604020202020204" pitchFamily="34" charset="0"/>
                          <a:cs typeface="Times New Roman" panose="02020603050405020304" pitchFamily="18" charset="0"/>
                        </a:rPr>
                        <a:t>         stenosis </a:t>
                      </a:r>
                      <a:endParaRPr lang="ko-KR" sz="1600" b="0" dirty="0">
                        <a:solidFill>
                          <a:srgbClr val="000000"/>
                        </a:solidFill>
                        <a:effectLst/>
                        <a:latin typeface="+mn-lt"/>
                        <a:ea typeface="Calibri" panose="020F0502020204030204" pitchFamily="34" charset="0"/>
                        <a:cs typeface="Times New Roman" panose="02020603050405020304" pitchFamily="18" charset="0"/>
                      </a:endParaRPr>
                    </a:p>
                  </a:txBody>
                  <a:tcPr marL="72390" marR="46355" marT="2349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270">
                        <a:lnSpc>
                          <a:spcPct val="107000"/>
                        </a:lnSpc>
                        <a:spcAft>
                          <a:spcPts val="0"/>
                        </a:spcAft>
                      </a:pPr>
                      <a:r>
                        <a:rPr lang="en-US" sz="1600" b="0" dirty="0">
                          <a:solidFill>
                            <a:srgbClr val="000000"/>
                          </a:solidFill>
                          <a:effectLst/>
                          <a:latin typeface="+mn-lt"/>
                          <a:ea typeface="Arial" panose="020B0604020202020204" pitchFamily="34" charset="0"/>
                          <a:cs typeface="Times New Roman" panose="02020603050405020304" pitchFamily="18" charset="0"/>
                        </a:rPr>
                        <a:t>&lt;1% </a:t>
                      </a:r>
                      <a:endParaRPr lang="ko-KR" sz="1600" b="0" dirty="0">
                        <a:solidFill>
                          <a:srgbClr val="000000"/>
                        </a:solidFill>
                        <a:effectLst/>
                        <a:latin typeface="+mn-lt"/>
                        <a:ea typeface="Calibri" panose="020F0502020204030204" pitchFamily="34" charset="0"/>
                        <a:cs typeface="Times New Roman" panose="02020603050405020304" pitchFamily="18" charset="0"/>
                      </a:endParaRPr>
                    </a:p>
                  </a:txBody>
                  <a:tcPr marL="72390" marR="46355" marT="2349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635">
                        <a:lnSpc>
                          <a:spcPct val="107000"/>
                        </a:lnSpc>
                        <a:spcAft>
                          <a:spcPts val="0"/>
                        </a:spcAft>
                      </a:pPr>
                      <a:r>
                        <a:rPr lang="en-US" sz="1200" b="0">
                          <a:solidFill>
                            <a:srgbClr val="000000"/>
                          </a:solidFill>
                          <a:effectLst/>
                          <a:latin typeface="+mn-lt"/>
                          <a:ea typeface="Arial" panose="020B0604020202020204" pitchFamily="34" charset="0"/>
                          <a:cs typeface="Times New Roman" panose="02020603050405020304" pitchFamily="18" charset="0"/>
                        </a:rPr>
                        <a:t>Avoid energy delivery within PV </a:t>
                      </a:r>
                      <a:endParaRPr lang="ko-KR" sz="1200" b="0">
                        <a:solidFill>
                          <a:srgbClr val="000000"/>
                        </a:solidFill>
                        <a:effectLst/>
                        <a:latin typeface="+mn-lt"/>
                        <a:ea typeface="Calibri" panose="020F0502020204030204" pitchFamily="34" charset="0"/>
                        <a:cs typeface="Times New Roman" panose="02020603050405020304" pitchFamily="18" charset="0"/>
                      </a:endParaRPr>
                    </a:p>
                  </a:txBody>
                  <a:tcPr marL="72390" marR="46355" marT="2349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US" sz="1200" b="0" dirty="0">
                          <a:solidFill>
                            <a:srgbClr val="000000"/>
                          </a:solidFill>
                          <a:effectLst/>
                          <a:latin typeface="+mn-lt"/>
                          <a:ea typeface="Arial" panose="020B0604020202020204" pitchFamily="34" charset="0"/>
                          <a:cs typeface="Times New Roman" panose="02020603050405020304" pitchFamily="18" charset="0"/>
                        </a:rPr>
                        <a:t>CT or MRI, V/Q </a:t>
                      </a:r>
                      <a:endParaRPr lang="en-US" sz="1200" b="0" dirty="0" smtClean="0">
                        <a:solidFill>
                          <a:srgbClr val="000000"/>
                        </a:solidFill>
                        <a:effectLst/>
                        <a:latin typeface="+mn-lt"/>
                        <a:ea typeface="Arial" panose="020B0604020202020204" pitchFamily="34" charset="0"/>
                        <a:cs typeface="Times New Roman" panose="02020603050405020304" pitchFamily="18" charset="0"/>
                      </a:endParaRPr>
                    </a:p>
                    <a:p>
                      <a:pPr>
                        <a:lnSpc>
                          <a:spcPct val="107000"/>
                        </a:lnSpc>
                        <a:spcAft>
                          <a:spcPts val="0"/>
                        </a:spcAft>
                      </a:pPr>
                      <a:r>
                        <a:rPr lang="en-US" sz="1200" b="0" dirty="0" smtClean="0">
                          <a:solidFill>
                            <a:srgbClr val="000000"/>
                          </a:solidFill>
                          <a:effectLst/>
                          <a:latin typeface="+mn-lt"/>
                          <a:ea typeface="Arial" panose="020B0604020202020204" pitchFamily="34" charset="0"/>
                          <a:cs typeface="Times New Roman" panose="02020603050405020304" pitchFamily="18" charset="0"/>
                        </a:rPr>
                        <a:t>wave </a:t>
                      </a:r>
                      <a:r>
                        <a:rPr lang="en-US" sz="1200" b="0" dirty="0">
                          <a:solidFill>
                            <a:srgbClr val="000000"/>
                          </a:solidFill>
                          <a:effectLst/>
                          <a:latin typeface="+mn-lt"/>
                          <a:ea typeface="Arial" panose="020B0604020202020204" pitchFamily="34" charset="0"/>
                          <a:cs typeface="Times New Roman" panose="02020603050405020304" pitchFamily="18" charset="0"/>
                        </a:rPr>
                        <a:t>scan </a:t>
                      </a:r>
                      <a:endParaRPr lang="ko-KR" sz="1200" b="0" dirty="0">
                        <a:solidFill>
                          <a:srgbClr val="000000"/>
                        </a:solidFill>
                        <a:effectLst/>
                        <a:latin typeface="+mn-lt"/>
                        <a:ea typeface="Calibri" panose="020F0502020204030204" pitchFamily="34" charset="0"/>
                        <a:cs typeface="Times New Roman" panose="02020603050405020304" pitchFamily="18" charset="0"/>
                      </a:endParaRPr>
                    </a:p>
                  </a:txBody>
                  <a:tcPr marL="72390" marR="46355" marT="2349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635">
                        <a:lnSpc>
                          <a:spcPct val="107000"/>
                        </a:lnSpc>
                        <a:spcAft>
                          <a:spcPts val="0"/>
                        </a:spcAft>
                      </a:pPr>
                      <a:r>
                        <a:rPr lang="en-US" sz="1200" b="0" dirty="0">
                          <a:solidFill>
                            <a:srgbClr val="000000"/>
                          </a:solidFill>
                          <a:effectLst/>
                          <a:latin typeface="+mn-lt"/>
                          <a:ea typeface="Arial" panose="020B0604020202020204" pitchFamily="34" charset="0"/>
                          <a:cs typeface="Times New Roman" panose="02020603050405020304" pitchFamily="18" charset="0"/>
                        </a:rPr>
                        <a:t>Angioplasty, stent, surgery </a:t>
                      </a:r>
                      <a:endParaRPr lang="ko-KR" sz="1200" b="0" dirty="0">
                        <a:solidFill>
                          <a:srgbClr val="000000"/>
                        </a:solidFill>
                        <a:effectLst/>
                        <a:latin typeface="+mn-lt"/>
                        <a:ea typeface="Calibri" panose="020F0502020204030204" pitchFamily="34" charset="0"/>
                        <a:cs typeface="Times New Roman" panose="02020603050405020304" pitchFamily="18" charset="0"/>
                      </a:endParaRPr>
                    </a:p>
                  </a:txBody>
                  <a:tcPr marL="72390" marR="46355" marT="2349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277141572"/>
                  </a:ext>
                </a:extLst>
              </a:tr>
              <a:tr h="476521">
                <a:tc>
                  <a:txBody>
                    <a:bodyPr/>
                    <a:lstStyle/>
                    <a:p>
                      <a:pPr marL="635">
                        <a:lnSpc>
                          <a:spcPct val="107000"/>
                        </a:lnSpc>
                        <a:spcAft>
                          <a:spcPts val="0"/>
                        </a:spcAft>
                      </a:pPr>
                      <a:r>
                        <a:rPr lang="en-US" sz="1600" b="0" dirty="0">
                          <a:solidFill>
                            <a:srgbClr val="000000"/>
                          </a:solidFill>
                          <a:effectLst/>
                          <a:latin typeface="+mn-lt"/>
                          <a:ea typeface="Arial" panose="020B0604020202020204" pitchFamily="34" charset="0"/>
                          <a:cs typeface="Times New Roman" panose="02020603050405020304" pitchFamily="18" charset="0"/>
                        </a:rPr>
                        <a:t>Radiation injury </a:t>
                      </a:r>
                      <a:endParaRPr lang="ko-KR" sz="1600" b="0" dirty="0">
                        <a:solidFill>
                          <a:srgbClr val="000000"/>
                        </a:solidFill>
                        <a:effectLst/>
                        <a:latin typeface="+mn-lt"/>
                        <a:ea typeface="Calibri" panose="020F0502020204030204" pitchFamily="34" charset="0"/>
                        <a:cs typeface="Times New Roman" panose="02020603050405020304" pitchFamily="18" charset="0"/>
                      </a:endParaRPr>
                    </a:p>
                  </a:txBody>
                  <a:tcPr marL="72390" marR="46355" marT="2349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270">
                        <a:lnSpc>
                          <a:spcPct val="107000"/>
                        </a:lnSpc>
                        <a:spcAft>
                          <a:spcPts val="0"/>
                        </a:spcAft>
                      </a:pPr>
                      <a:r>
                        <a:rPr lang="en-US" sz="1600" b="0" dirty="0">
                          <a:solidFill>
                            <a:srgbClr val="000000"/>
                          </a:solidFill>
                          <a:effectLst/>
                          <a:latin typeface="+mn-lt"/>
                          <a:ea typeface="Arial" panose="020B0604020202020204" pitchFamily="34" charset="0"/>
                          <a:cs typeface="Times New Roman" panose="02020603050405020304" pitchFamily="18" charset="0"/>
                        </a:rPr>
                        <a:t>&lt;0.1% </a:t>
                      </a:r>
                      <a:endParaRPr lang="ko-KR" sz="1600" b="0" dirty="0">
                        <a:solidFill>
                          <a:srgbClr val="000000"/>
                        </a:solidFill>
                        <a:effectLst/>
                        <a:latin typeface="+mn-lt"/>
                        <a:ea typeface="Calibri" panose="020F0502020204030204" pitchFamily="34" charset="0"/>
                        <a:cs typeface="Times New Roman" panose="02020603050405020304" pitchFamily="18" charset="0"/>
                      </a:endParaRPr>
                    </a:p>
                  </a:txBody>
                  <a:tcPr marL="72390" marR="46355" marT="2349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635">
                        <a:lnSpc>
                          <a:spcPct val="107000"/>
                        </a:lnSpc>
                        <a:spcAft>
                          <a:spcPts val="0"/>
                        </a:spcAft>
                      </a:pPr>
                      <a:r>
                        <a:rPr lang="en-US" sz="1200" b="0" dirty="0">
                          <a:solidFill>
                            <a:srgbClr val="000000"/>
                          </a:solidFill>
                          <a:effectLst/>
                          <a:latin typeface="+mn-lt"/>
                          <a:ea typeface="Arial" panose="020B0604020202020204" pitchFamily="34" charset="0"/>
                          <a:cs typeface="Times New Roman" panose="02020603050405020304" pitchFamily="18" charset="0"/>
                        </a:rPr>
                        <a:t>Minimize fluoroscopy exposure, especially in obese and repeat ablation patients, X-ray equipment </a:t>
                      </a:r>
                      <a:endParaRPr lang="ko-KR" sz="1200" b="0" dirty="0">
                        <a:solidFill>
                          <a:srgbClr val="000000"/>
                        </a:solidFill>
                        <a:effectLst/>
                        <a:latin typeface="+mn-lt"/>
                        <a:ea typeface="Calibri" panose="020F0502020204030204" pitchFamily="34" charset="0"/>
                        <a:cs typeface="Times New Roman" panose="02020603050405020304" pitchFamily="18" charset="0"/>
                      </a:endParaRPr>
                    </a:p>
                  </a:txBody>
                  <a:tcPr marL="72390" marR="46355" marT="2349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US" sz="1200" b="0" dirty="0">
                          <a:solidFill>
                            <a:srgbClr val="000000"/>
                          </a:solidFill>
                          <a:effectLst/>
                          <a:latin typeface="+mn-lt"/>
                          <a:ea typeface="Arial" panose="020B0604020202020204" pitchFamily="34" charset="0"/>
                          <a:cs typeface="Times New Roman" panose="02020603050405020304" pitchFamily="18" charset="0"/>
                        </a:rPr>
                        <a:t>None </a:t>
                      </a:r>
                      <a:endParaRPr lang="ko-KR" sz="1200" b="0" dirty="0">
                        <a:solidFill>
                          <a:srgbClr val="000000"/>
                        </a:solidFill>
                        <a:effectLst/>
                        <a:latin typeface="+mn-lt"/>
                        <a:ea typeface="Calibri" panose="020F0502020204030204" pitchFamily="34" charset="0"/>
                        <a:cs typeface="Times New Roman" panose="02020603050405020304" pitchFamily="18" charset="0"/>
                      </a:endParaRPr>
                    </a:p>
                  </a:txBody>
                  <a:tcPr marL="72390" marR="46355" marT="2349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635">
                        <a:lnSpc>
                          <a:spcPct val="107000"/>
                        </a:lnSpc>
                        <a:spcAft>
                          <a:spcPts val="0"/>
                        </a:spcAft>
                      </a:pPr>
                      <a:r>
                        <a:rPr lang="en-US" sz="1200" b="0">
                          <a:solidFill>
                            <a:srgbClr val="000000"/>
                          </a:solidFill>
                          <a:effectLst/>
                          <a:latin typeface="+mn-lt"/>
                          <a:ea typeface="Arial" panose="020B0604020202020204" pitchFamily="34" charset="0"/>
                          <a:cs typeface="Times New Roman" panose="02020603050405020304" pitchFamily="18" charset="0"/>
                        </a:rPr>
                        <a:t>Supportive care, rarely skin graft </a:t>
                      </a:r>
                      <a:endParaRPr lang="ko-KR" sz="1200" b="0">
                        <a:solidFill>
                          <a:srgbClr val="000000"/>
                        </a:solidFill>
                        <a:effectLst/>
                        <a:latin typeface="+mn-lt"/>
                        <a:ea typeface="Calibri" panose="020F0502020204030204" pitchFamily="34" charset="0"/>
                        <a:cs typeface="Times New Roman" panose="02020603050405020304" pitchFamily="18" charset="0"/>
                      </a:endParaRPr>
                    </a:p>
                  </a:txBody>
                  <a:tcPr marL="72390" marR="46355" marT="2349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4276374972"/>
                  </a:ext>
                </a:extLst>
              </a:tr>
              <a:tr h="611221">
                <a:tc>
                  <a:txBody>
                    <a:bodyPr/>
                    <a:lstStyle/>
                    <a:p>
                      <a:pPr marL="635">
                        <a:lnSpc>
                          <a:spcPct val="107000"/>
                        </a:lnSpc>
                        <a:spcAft>
                          <a:spcPts val="0"/>
                        </a:spcAft>
                      </a:pPr>
                      <a:r>
                        <a:rPr lang="en-US" sz="1600" b="1" dirty="0">
                          <a:solidFill>
                            <a:schemeClr val="tx2">
                              <a:lumMod val="50000"/>
                            </a:schemeClr>
                          </a:solidFill>
                          <a:effectLst/>
                          <a:latin typeface="+mn-lt"/>
                          <a:ea typeface="Arial" panose="020B0604020202020204" pitchFamily="34" charset="0"/>
                          <a:cs typeface="Times New Roman" panose="02020603050405020304" pitchFamily="18" charset="0"/>
                        </a:rPr>
                        <a:t>Stiff left atrial </a:t>
                      </a:r>
                      <a:endParaRPr lang="ko-KR" sz="1600" b="1" dirty="0">
                        <a:solidFill>
                          <a:schemeClr val="tx2">
                            <a:lumMod val="50000"/>
                          </a:schemeClr>
                        </a:solidFill>
                        <a:effectLst/>
                        <a:latin typeface="+mn-lt"/>
                        <a:ea typeface="Calibri" panose="020F0502020204030204" pitchFamily="34" charset="0"/>
                        <a:cs typeface="Times New Roman" panose="02020603050405020304" pitchFamily="18" charset="0"/>
                      </a:endParaRPr>
                    </a:p>
                    <a:p>
                      <a:pPr marL="635">
                        <a:lnSpc>
                          <a:spcPct val="107000"/>
                        </a:lnSpc>
                        <a:spcAft>
                          <a:spcPts val="0"/>
                        </a:spcAft>
                      </a:pPr>
                      <a:r>
                        <a:rPr lang="en-US" sz="1600" b="1" dirty="0">
                          <a:solidFill>
                            <a:schemeClr val="tx2">
                              <a:lumMod val="50000"/>
                            </a:schemeClr>
                          </a:solidFill>
                          <a:effectLst/>
                          <a:latin typeface="+mn-lt"/>
                          <a:ea typeface="Arial" panose="020B0604020202020204" pitchFamily="34" charset="0"/>
                          <a:cs typeface="Times New Roman" panose="02020603050405020304" pitchFamily="18" charset="0"/>
                        </a:rPr>
                        <a:t>syndrome </a:t>
                      </a:r>
                      <a:endParaRPr lang="ko-KR" sz="1600" b="1" dirty="0">
                        <a:solidFill>
                          <a:schemeClr val="tx2">
                            <a:lumMod val="50000"/>
                          </a:schemeClr>
                        </a:solidFill>
                        <a:effectLst/>
                        <a:latin typeface="+mn-lt"/>
                        <a:ea typeface="Calibri" panose="020F0502020204030204" pitchFamily="34" charset="0"/>
                        <a:cs typeface="Times New Roman" panose="02020603050405020304" pitchFamily="18" charset="0"/>
                      </a:endParaRPr>
                    </a:p>
                  </a:txBody>
                  <a:tcPr marL="72390" marR="46355" marT="2349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270">
                        <a:lnSpc>
                          <a:spcPct val="107000"/>
                        </a:lnSpc>
                        <a:spcAft>
                          <a:spcPts val="0"/>
                        </a:spcAft>
                      </a:pPr>
                      <a:r>
                        <a:rPr lang="en-US" sz="1600" b="0" dirty="0">
                          <a:solidFill>
                            <a:srgbClr val="000000"/>
                          </a:solidFill>
                          <a:effectLst/>
                          <a:latin typeface="+mn-lt"/>
                          <a:ea typeface="Arial" panose="020B0604020202020204" pitchFamily="34" charset="0"/>
                          <a:cs typeface="Times New Roman" panose="02020603050405020304" pitchFamily="18" charset="0"/>
                        </a:rPr>
                        <a:t>&lt;1.5% </a:t>
                      </a:r>
                      <a:endParaRPr lang="ko-KR" sz="1600" b="0" dirty="0">
                        <a:solidFill>
                          <a:srgbClr val="000000"/>
                        </a:solidFill>
                        <a:effectLst/>
                        <a:latin typeface="+mn-lt"/>
                        <a:ea typeface="Calibri" panose="020F0502020204030204" pitchFamily="34" charset="0"/>
                        <a:cs typeface="Times New Roman" panose="02020603050405020304" pitchFamily="18" charset="0"/>
                      </a:endParaRPr>
                    </a:p>
                  </a:txBody>
                  <a:tcPr marL="72390" marR="46355" marT="2349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635">
                        <a:lnSpc>
                          <a:spcPct val="107000"/>
                        </a:lnSpc>
                        <a:spcAft>
                          <a:spcPts val="0"/>
                        </a:spcAft>
                      </a:pPr>
                      <a:r>
                        <a:rPr lang="en-US" sz="1200" b="0" dirty="0">
                          <a:solidFill>
                            <a:srgbClr val="000000"/>
                          </a:solidFill>
                          <a:effectLst/>
                          <a:latin typeface="+mn-lt"/>
                          <a:ea typeface="Arial" panose="020B0604020202020204" pitchFamily="34" charset="0"/>
                          <a:cs typeface="Times New Roman" panose="02020603050405020304" pitchFamily="18" charset="0"/>
                        </a:rPr>
                        <a:t>Limit extent of </a:t>
                      </a:r>
                      <a:endParaRPr lang="en-US" sz="1200" b="0" dirty="0" smtClean="0">
                        <a:solidFill>
                          <a:srgbClr val="000000"/>
                        </a:solidFill>
                        <a:effectLst/>
                        <a:latin typeface="+mn-lt"/>
                        <a:ea typeface="Arial" panose="020B0604020202020204" pitchFamily="34" charset="0"/>
                        <a:cs typeface="Times New Roman" panose="02020603050405020304" pitchFamily="18" charset="0"/>
                      </a:endParaRPr>
                    </a:p>
                    <a:p>
                      <a:pPr marL="635">
                        <a:lnSpc>
                          <a:spcPct val="107000"/>
                        </a:lnSpc>
                        <a:spcAft>
                          <a:spcPts val="0"/>
                        </a:spcAft>
                      </a:pPr>
                      <a:r>
                        <a:rPr lang="en-US" sz="1200" b="0" dirty="0" smtClean="0">
                          <a:solidFill>
                            <a:srgbClr val="000000"/>
                          </a:solidFill>
                          <a:effectLst/>
                          <a:latin typeface="+mn-lt"/>
                          <a:ea typeface="Arial" panose="020B0604020202020204" pitchFamily="34" charset="0"/>
                          <a:cs typeface="Times New Roman" panose="02020603050405020304" pitchFamily="18" charset="0"/>
                        </a:rPr>
                        <a:t>left </a:t>
                      </a:r>
                      <a:r>
                        <a:rPr lang="en-US" sz="1200" b="0" dirty="0">
                          <a:solidFill>
                            <a:srgbClr val="000000"/>
                          </a:solidFill>
                          <a:effectLst/>
                          <a:latin typeface="+mn-lt"/>
                          <a:ea typeface="Arial" panose="020B0604020202020204" pitchFamily="34" charset="0"/>
                          <a:cs typeface="Times New Roman" panose="02020603050405020304" pitchFamily="18" charset="0"/>
                        </a:rPr>
                        <a:t>atrial </a:t>
                      </a:r>
                      <a:r>
                        <a:rPr lang="en-US" sz="1200" b="0" dirty="0" smtClean="0">
                          <a:solidFill>
                            <a:srgbClr val="000000"/>
                          </a:solidFill>
                          <a:effectLst/>
                          <a:latin typeface="+mn-lt"/>
                          <a:ea typeface="Arial" panose="020B0604020202020204" pitchFamily="34" charset="0"/>
                          <a:cs typeface="Times New Roman" panose="02020603050405020304" pitchFamily="18" charset="0"/>
                        </a:rPr>
                        <a:t>ablation </a:t>
                      </a:r>
                      <a:endParaRPr lang="ko-KR" sz="1200" b="0" dirty="0">
                        <a:solidFill>
                          <a:srgbClr val="000000"/>
                        </a:solidFill>
                        <a:effectLst/>
                        <a:latin typeface="+mn-lt"/>
                        <a:ea typeface="Calibri" panose="020F0502020204030204" pitchFamily="34" charset="0"/>
                        <a:cs typeface="Times New Roman" panose="02020603050405020304" pitchFamily="18" charset="0"/>
                      </a:endParaRPr>
                    </a:p>
                  </a:txBody>
                  <a:tcPr marL="72390" marR="46355" marT="2349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US" sz="1200" b="0" dirty="0">
                          <a:solidFill>
                            <a:srgbClr val="000000"/>
                          </a:solidFill>
                          <a:effectLst/>
                          <a:latin typeface="+mn-lt"/>
                          <a:ea typeface="Arial" panose="020B0604020202020204" pitchFamily="34" charset="0"/>
                          <a:cs typeface="Times New Roman" panose="02020603050405020304" pitchFamily="18" charset="0"/>
                        </a:rPr>
                        <a:t>Echocardiography, </a:t>
                      </a:r>
                      <a:endParaRPr lang="ko-KR" sz="1200" b="0" dirty="0">
                        <a:solidFill>
                          <a:srgbClr val="000000"/>
                        </a:solidFill>
                        <a:effectLst/>
                        <a:latin typeface="+mn-lt"/>
                        <a:ea typeface="Calibri" panose="020F0502020204030204" pitchFamily="34" charset="0"/>
                        <a:cs typeface="Times New Roman" panose="02020603050405020304" pitchFamily="18" charset="0"/>
                      </a:endParaRPr>
                    </a:p>
                    <a:p>
                      <a:pPr>
                        <a:lnSpc>
                          <a:spcPct val="107000"/>
                        </a:lnSpc>
                        <a:spcAft>
                          <a:spcPts val="0"/>
                        </a:spcAft>
                      </a:pPr>
                      <a:r>
                        <a:rPr lang="en-US" sz="1200" b="0" dirty="0">
                          <a:solidFill>
                            <a:srgbClr val="000000"/>
                          </a:solidFill>
                          <a:effectLst/>
                          <a:latin typeface="+mn-lt"/>
                          <a:ea typeface="Arial" panose="020B0604020202020204" pitchFamily="34" charset="0"/>
                          <a:cs typeface="Times New Roman" panose="02020603050405020304" pitchFamily="18" charset="0"/>
                        </a:rPr>
                        <a:t>cardiac </a:t>
                      </a:r>
                      <a:r>
                        <a:rPr lang="en-US" sz="1200" b="0" dirty="0" smtClean="0">
                          <a:solidFill>
                            <a:srgbClr val="000000"/>
                          </a:solidFill>
                          <a:effectLst/>
                          <a:latin typeface="+mn-lt"/>
                          <a:ea typeface="Arial" panose="020B0604020202020204" pitchFamily="34" charset="0"/>
                          <a:cs typeface="Times New Roman" panose="02020603050405020304" pitchFamily="18" charset="0"/>
                        </a:rPr>
                        <a:t>catheterization</a:t>
                      </a:r>
                      <a:endParaRPr lang="ko-KR" sz="1200" b="0" dirty="0">
                        <a:solidFill>
                          <a:srgbClr val="000000"/>
                        </a:solidFill>
                        <a:effectLst/>
                        <a:latin typeface="+mn-lt"/>
                        <a:ea typeface="Calibri" panose="020F0502020204030204" pitchFamily="34" charset="0"/>
                        <a:cs typeface="Times New Roman" panose="02020603050405020304" pitchFamily="18" charset="0"/>
                      </a:endParaRPr>
                    </a:p>
                  </a:txBody>
                  <a:tcPr marL="72390" marR="46355" marT="2349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635">
                        <a:lnSpc>
                          <a:spcPct val="107000"/>
                        </a:lnSpc>
                        <a:spcAft>
                          <a:spcPts val="0"/>
                        </a:spcAft>
                      </a:pPr>
                      <a:r>
                        <a:rPr lang="en-US" sz="1200" b="0" dirty="0">
                          <a:solidFill>
                            <a:srgbClr val="000000"/>
                          </a:solidFill>
                          <a:effectLst/>
                          <a:latin typeface="+mn-lt"/>
                          <a:ea typeface="Arial" panose="020B0604020202020204" pitchFamily="34" charset="0"/>
                          <a:cs typeface="Times New Roman" panose="02020603050405020304" pitchFamily="18" charset="0"/>
                        </a:rPr>
                        <a:t>Diuretics </a:t>
                      </a:r>
                      <a:endParaRPr lang="ko-KR" sz="1200" b="0" dirty="0">
                        <a:solidFill>
                          <a:srgbClr val="000000"/>
                        </a:solidFill>
                        <a:effectLst/>
                        <a:latin typeface="+mn-lt"/>
                        <a:ea typeface="Calibri" panose="020F0502020204030204" pitchFamily="34" charset="0"/>
                        <a:cs typeface="Times New Roman" panose="02020603050405020304" pitchFamily="18" charset="0"/>
                      </a:endParaRPr>
                    </a:p>
                  </a:txBody>
                  <a:tcPr marL="72390" marR="46355" marT="2349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2779588201"/>
                  </a:ext>
                </a:extLst>
              </a:tr>
            </a:tbl>
          </a:graphicData>
        </a:graphic>
      </p:graphicFrame>
      <p:sp>
        <p:nvSpPr>
          <p:cNvPr id="3" name="직사각형 2"/>
          <p:cNvSpPr/>
          <p:nvPr/>
        </p:nvSpPr>
        <p:spPr>
          <a:xfrm>
            <a:off x="323528" y="283295"/>
            <a:ext cx="8280920" cy="769441"/>
          </a:xfrm>
          <a:prstGeom prst="rect">
            <a:avLst/>
          </a:prstGeom>
        </p:spPr>
        <p:txBody>
          <a:bodyPr wrap="square">
            <a:spAutoFit/>
          </a:bodyPr>
          <a:lstStyle/>
          <a:p>
            <a:pPr marL="6350" marR="7620" indent="-6350" algn="ctr">
              <a:lnSpc>
                <a:spcPct val="110000"/>
              </a:lnSpc>
              <a:spcAft>
                <a:spcPts val="265"/>
              </a:spcAft>
            </a:pPr>
            <a:r>
              <a:rPr lang="en-US" altLang="ko-KR" sz="2000" b="1" dirty="0" smtClean="0">
                <a:ea typeface="Arial" panose="020B0604020202020204" pitchFamily="34" charset="0"/>
              </a:rPr>
              <a:t>Incidence</a:t>
            </a:r>
            <a:r>
              <a:rPr lang="en-US" altLang="ko-KR" sz="2000" b="1" dirty="0">
                <a:ea typeface="Arial" panose="020B0604020202020204" pitchFamily="34" charset="0"/>
              </a:rPr>
              <a:t>, </a:t>
            </a:r>
            <a:r>
              <a:rPr lang="en-US" altLang="ko-KR" sz="2000" b="1" dirty="0" smtClean="0">
                <a:ea typeface="Arial" panose="020B0604020202020204" pitchFamily="34" charset="0"/>
              </a:rPr>
              <a:t>Prevention, Diagnosis, and Treatment of Selected Complications of AF Ablation </a:t>
            </a:r>
            <a:endParaRPr lang="ko-KR" altLang="ko-KR" sz="1400" dirty="0">
              <a:effectLst/>
              <a:ea typeface="Arial" panose="020B0604020202020204" pitchFamily="34" charset="0"/>
            </a:endParaRPr>
          </a:p>
        </p:txBody>
      </p:sp>
      <p:graphicFrame>
        <p:nvGraphicFramePr>
          <p:cNvPr id="4" name="표 3"/>
          <p:cNvGraphicFramePr>
            <a:graphicFrameLocks noGrp="1"/>
          </p:cNvGraphicFramePr>
          <p:nvPr>
            <p:extLst>
              <p:ext uri="{D42A27DB-BD31-4B8C-83A1-F6EECF244321}">
                <p14:modId xmlns:p14="http://schemas.microsoft.com/office/powerpoint/2010/main" val="4209248002"/>
              </p:ext>
            </p:extLst>
          </p:nvPr>
        </p:nvGraphicFramePr>
        <p:xfrm>
          <a:off x="683569" y="1038796"/>
          <a:ext cx="7560840" cy="480060"/>
        </p:xfrm>
        <a:graphic>
          <a:graphicData uri="http://schemas.openxmlformats.org/drawingml/2006/table">
            <a:tbl>
              <a:tblPr firstRow="1" firstCol="1" bandRow="1">
                <a:tableStyleId>{69CF1AB2-1976-4502-BF36-3FF5EA218861}</a:tableStyleId>
              </a:tblPr>
              <a:tblGrid>
                <a:gridCol w="1512168"/>
                <a:gridCol w="864096"/>
                <a:gridCol w="1800200"/>
                <a:gridCol w="1512168"/>
                <a:gridCol w="1872208"/>
              </a:tblGrid>
              <a:tr h="434340">
                <a:tc>
                  <a:txBody>
                    <a:bodyPr/>
                    <a:lstStyle/>
                    <a:p>
                      <a:pPr marL="1270" algn="l">
                        <a:lnSpc>
                          <a:spcPct val="107000"/>
                        </a:lnSpc>
                        <a:spcAft>
                          <a:spcPts val="0"/>
                        </a:spcAft>
                      </a:pPr>
                      <a:r>
                        <a:rPr lang="en-US" altLang="ko-KR" sz="1400" dirty="0" smtClean="0">
                          <a:solidFill>
                            <a:schemeClr val="bg1"/>
                          </a:solidFill>
                          <a:effectLst/>
                          <a:latin typeface="+mn-lt"/>
                          <a:ea typeface="Calibri" panose="020F0502020204030204" pitchFamily="34" charset="0"/>
                          <a:cs typeface="Times New Roman" panose="02020603050405020304" pitchFamily="18" charset="0"/>
                        </a:rPr>
                        <a:t>Complication </a:t>
                      </a:r>
                      <a:endParaRPr lang="ko-KR" sz="1400" dirty="0">
                        <a:solidFill>
                          <a:schemeClr val="bg1"/>
                        </a:solidFill>
                        <a:effectLst/>
                        <a:latin typeface="+mn-lt"/>
                        <a:ea typeface="Calibri" panose="020F0502020204030204" pitchFamily="34" charset="0"/>
                        <a:cs typeface="Times New Roman" panose="02020603050405020304" pitchFamily="18" charset="0"/>
                      </a:endParaRPr>
                    </a:p>
                  </a:txBody>
                  <a:tcPr marL="72390" marR="46355" marT="234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tc>
                  <a:txBody>
                    <a:bodyPr/>
                    <a:lstStyle/>
                    <a:p>
                      <a:pPr marL="1270" algn="l">
                        <a:lnSpc>
                          <a:spcPct val="107000"/>
                        </a:lnSpc>
                        <a:spcAft>
                          <a:spcPts val="0"/>
                        </a:spcAft>
                      </a:pPr>
                      <a:r>
                        <a:rPr lang="en-US" sz="1400" dirty="0">
                          <a:solidFill>
                            <a:schemeClr val="bg1"/>
                          </a:solidFill>
                          <a:effectLst/>
                          <a:latin typeface="+mn-lt"/>
                        </a:rPr>
                        <a:t>Incidence </a:t>
                      </a:r>
                      <a:endParaRPr lang="ko-KR" sz="1400" dirty="0">
                        <a:solidFill>
                          <a:schemeClr val="bg1"/>
                        </a:solidFill>
                        <a:effectLst/>
                        <a:latin typeface="+mn-lt"/>
                        <a:ea typeface="Calibri" panose="020F0502020204030204" pitchFamily="34" charset="0"/>
                        <a:cs typeface="Times New Roman" panose="02020603050405020304" pitchFamily="18" charset="0"/>
                      </a:endParaRPr>
                    </a:p>
                  </a:txBody>
                  <a:tcPr marL="72390" marR="46355" marT="234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tc>
                  <a:txBody>
                    <a:bodyPr/>
                    <a:lstStyle/>
                    <a:p>
                      <a:pPr marL="635" algn="l">
                        <a:lnSpc>
                          <a:spcPct val="107000"/>
                        </a:lnSpc>
                        <a:spcAft>
                          <a:spcPts val="0"/>
                        </a:spcAft>
                      </a:pPr>
                      <a:r>
                        <a:rPr lang="en-US" sz="1400" dirty="0">
                          <a:solidFill>
                            <a:schemeClr val="bg1"/>
                          </a:solidFill>
                          <a:effectLst/>
                          <a:latin typeface="+mn-lt"/>
                        </a:rPr>
                        <a:t>Selected prevention </a:t>
                      </a:r>
                      <a:endParaRPr lang="en-US" sz="1400" dirty="0" smtClean="0">
                        <a:solidFill>
                          <a:schemeClr val="bg1"/>
                        </a:solidFill>
                        <a:effectLst/>
                        <a:latin typeface="+mn-lt"/>
                      </a:endParaRPr>
                    </a:p>
                    <a:p>
                      <a:pPr marL="635" algn="l">
                        <a:lnSpc>
                          <a:spcPct val="107000"/>
                        </a:lnSpc>
                        <a:spcAft>
                          <a:spcPts val="0"/>
                        </a:spcAft>
                      </a:pPr>
                      <a:r>
                        <a:rPr lang="en-US" sz="1400" dirty="0" smtClean="0">
                          <a:solidFill>
                            <a:schemeClr val="bg1"/>
                          </a:solidFill>
                          <a:effectLst/>
                          <a:latin typeface="+mn-lt"/>
                        </a:rPr>
                        <a:t>techniques </a:t>
                      </a:r>
                      <a:endParaRPr lang="ko-KR" sz="1400" dirty="0">
                        <a:solidFill>
                          <a:schemeClr val="bg1"/>
                        </a:solidFill>
                        <a:effectLst/>
                        <a:latin typeface="+mn-lt"/>
                        <a:ea typeface="Calibri" panose="020F0502020204030204" pitchFamily="34" charset="0"/>
                        <a:cs typeface="Times New Roman" panose="02020603050405020304" pitchFamily="18" charset="0"/>
                      </a:endParaRPr>
                    </a:p>
                  </a:txBody>
                  <a:tcPr marL="72390" marR="46355" marT="234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tc>
                  <a:txBody>
                    <a:bodyPr/>
                    <a:lstStyle/>
                    <a:p>
                      <a:pPr algn="l">
                        <a:lnSpc>
                          <a:spcPct val="107000"/>
                        </a:lnSpc>
                        <a:spcAft>
                          <a:spcPts val="0"/>
                        </a:spcAft>
                      </a:pPr>
                      <a:r>
                        <a:rPr lang="en-US" sz="1400" dirty="0">
                          <a:solidFill>
                            <a:schemeClr val="bg1"/>
                          </a:solidFill>
                          <a:effectLst/>
                          <a:latin typeface="+mn-lt"/>
                        </a:rPr>
                        <a:t>Diagnostic </a:t>
                      </a:r>
                      <a:r>
                        <a:rPr lang="en-US" sz="1400" dirty="0" smtClean="0">
                          <a:solidFill>
                            <a:schemeClr val="bg1"/>
                          </a:solidFill>
                          <a:effectLst/>
                          <a:latin typeface="+mn-lt"/>
                        </a:rPr>
                        <a:t>test</a:t>
                      </a:r>
                      <a:endParaRPr lang="ko-KR" sz="1400" dirty="0">
                        <a:solidFill>
                          <a:schemeClr val="bg1"/>
                        </a:solidFill>
                        <a:effectLst/>
                        <a:latin typeface="+mn-lt"/>
                        <a:ea typeface="Calibri" panose="020F0502020204030204" pitchFamily="34" charset="0"/>
                        <a:cs typeface="Times New Roman" panose="02020603050405020304" pitchFamily="18" charset="0"/>
                      </a:endParaRPr>
                    </a:p>
                  </a:txBody>
                  <a:tcPr marL="72390" marR="46355" marT="234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tc>
                  <a:txBody>
                    <a:bodyPr/>
                    <a:lstStyle/>
                    <a:p>
                      <a:pPr marL="635" algn="l">
                        <a:lnSpc>
                          <a:spcPct val="107000"/>
                        </a:lnSpc>
                        <a:spcAft>
                          <a:spcPts val="0"/>
                        </a:spcAft>
                      </a:pPr>
                      <a:r>
                        <a:rPr lang="en-US" sz="1400" dirty="0">
                          <a:solidFill>
                            <a:schemeClr val="bg1"/>
                          </a:solidFill>
                          <a:effectLst/>
                          <a:latin typeface="+mn-lt"/>
                        </a:rPr>
                        <a:t>Selected treatment </a:t>
                      </a:r>
                      <a:endParaRPr lang="en-US" sz="1400" dirty="0" smtClean="0">
                        <a:solidFill>
                          <a:schemeClr val="bg1"/>
                        </a:solidFill>
                        <a:effectLst/>
                        <a:latin typeface="+mn-lt"/>
                      </a:endParaRPr>
                    </a:p>
                    <a:p>
                      <a:pPr marL="635" algn="l">
                        <a:lnSpc>
                          <a:spcPct val="107000"/>
                        </a:lnSpc>
                        <a:spcAft>
                          <a:spcPts val="0"/>
                        </a:spcAft>
                      </a:pPr>
                      <a:r>
                        <a:rPr lang="en-US" sz="1400" dirty="0" smtClean="0">
                          <a:solidFill>
                            <a:schemeClr val="bg1"/>
                          </a:solidFill>
                          <a:effectLst/>
                          <a:latin typeface="+mn-lt"/>
                        </a:rPr>
                        <a:t>options </a:t>
                      </a:r>
                      <a:endParaRPr lang="ko-KR" sz="1400" dirty="0">
                        <a:solidFill>
                          <a:schemeClr val="bg1"/>
                        </a:solidFill>
                        <a:effectLst/>
                        <a:latin typeface="+mn-lt"/>
                        <a:ea typeface="Calibri" panose="020F0502020204030204" pitchFamily="34" charset="0"/>
                        <a:cs typeface="Times New Roman" panose="02020603050405020304" pitchFamily="18" charset="0"/>
                      </a:endParaRPr>
                    </a:p>
                  </a:txBody>
                  <a:tcPr marL="72390" marR="46355" marT="234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tr>
            </a:tbl>
          </a:graphicData>
        </a:graphic>
      </p:graphicFrame>
      <p:pic>
        <p:nvPicPr>
          <p:cNvPr id="5" name="그림 4"/>
          <p:cNvPicPr>
            <a:picLocks noChangeAspect="1"/>
          </p:cNvPicPr>
          <p:nvPr/>
        </p:nvPicPr>
        <p:blipFill>
          <a:blip r:embed="rId2"/>
          <a:stretch>
            <a:fillRect/>
          </a:stretch>
        </p:blipFill>
        <p:spPr>
          <a:xfrm>
            <a:off x="126699" y="5301206"/>
            <a:ext cx="514637" cy="521559"/>
          </a:xfrm>
          <a:prstGeom prst="rect">
            <a:avLst/>
          </a:prstGeom>
        </p:spPr>
      </p:pic>
      <p:grpSp>
        <p:nvGrpSpPr>
          <p:cNvPr id="9" name="그룹 8"/>
          <p:cNvGrpSpPr/>
          <p:nvPr/>
        </p:nvGrpSpPr>
        <p:grpSpPr>
          <a:xfrm>
            <a:off x="2735580" y="2802887"/>
            <a:ext cx="5638800" cy="1511151"/>
            <a:chOff x="2650595" y="2835032"/>
            <a:chExt cx="6235575" cy="935499"/>
          </a:xfrm>
        </p:grpSpPr>
        <p:sp>
          <p:nvSpPr>
            <p:cNvPr id="7" name="직사각형 6"/>
            <p:cNvSpPr/>
            <p:nvPr/>
          </p:nvSpPr>
          <p:spPr>
            <a:xfrm>
              <a:off x="2957110" y="2913131"/>
              <a:ext cx="5929060" cy="857400"/>
            </a:xfrm>
            <a:prstGeom prst="rect">
              <a:avLst/>
            </a:prstGeom>
            <a:solidFill>
              <a:schemeClr val="tx2">
                <a:lumMod val="90000"/>
              </a:schemeClr>
            </a:solidFill>
            <a:ln w="28575">
              <a:solidFill>
                <a:schemeClr val="bg1"/>
              </a:solidFill>
            </a:ln>
          </p:spPr>
          <p:txBody>
            <a:bodyPr wrap="square">
              <a:spAutoFit/>
            </a:bodyPr>
            <a:lstStyle/>
            <a:p>
              <a:r>
                <a:rPr lang="en-US" altLang="ko-KR" sz="1200" dirty="0" smtClean="0">
                  <a:solidFill>
                    <a:schemeClr val="bg1"/>
                  </a:solidFill>
                  <a:ea typeface="Arial" panose="020B0604020202020204" pitchFamily="34" charset="0"/>
                </a:rPr>
                <a:t>    </a:t>
              </a:r>
              <a:r>
                <a:rPr lang="en-US" altLang="ko-KR" sz="1400" dirty="0" smtClean="0">
                  <a:solidFill>
                    <a:schemeClr val="bg1"/>
                  </a:solidFill>
                  <a:ea typeface="Arial" panose="020B0604020202020204" pitchFamily="34" charset="0"/>
                </a:rPr>
                <a:t>Permanent </a:t>
              </a:r>
              <a:r>
                <a:rPr lang="en-US" altLang="ko-KR" sz="1400" dirty="0">
                  <a:solidFill>
                    <a:schemeClr val="bg1"/>
                  </a:solidFill>
                  <a:ea typeface="Arial" panose="020B0604020202020204" pitchFamily="34" charset="0"/>
                </a:rPr>
                <a:t>PN palsy resulting from CB ablation is far less common, with an incidence of 0.3% in the recently completed FIRE AND ICE </a:t>
              </a:r>
              <a:r>
                <a:rPr lang="en-US" altLang="ko-KR" sz="1400" dirty="0" smtClean="0">
                  <a:solidFill>
                    <a:schemeClr val="bg1"/>
                  </a:solidFill>
                  <a:ea typeface="Arial" panose="020B0604020202020204" pitchFamily="34" charset="0"/>
                </a:rPr>
                <a:t>trial. </a:t>
              </a:r>
            </a:p>
            <a:p>
              <a:r>
                <a:rPr lang="en-US" altLang="ko-KR" sz="1400" dirty="0" smtClean="0">
                  <a:solidFill>
                    <a:schemeClr val="bg1"/>
                  </a:solidFill>
                </a:rPr>
                <a:t>In </a:t>
              </a:r>
              <a:r>
                <a:rPr lang="en-US" altLang="ko-KR" sz="1400" dirty="0">
                  <a:solidFill>
                    <a:schemeClr val="bg1"/>
                  </a:solidFill>
                </a:rPr>
                <a:t>the </a:t>
              </a:r>
              <a:r>
                <a:rPr lang="en-US" altLang="ko-KR" sz="1400" dirty="0" err="1">
                  <a:solidFill>
                    <a:schemeClr val="bg1"/>
                  </a:solidFill>
                </a:rPr>
                <a:t>HeartLight</a:t>
              </a:r>
              <a:r>
                <a:rPr lang="en-US" altLang="ko-KR" sz="1400" dirty="0">
                  <a:solidFill>
                    <a:schemeClr val="bg1"/>
                  </a:solidFill>
                </a:rPr>
                <a:t> study of the laser balloon, </a:t>
              </a:r>
              <a:r>
                <a:rPr lang="en-US" altLang="ko-KR" sz="1400" dirty="0" smtClean="0">
                  <a:solidFill>
                    <a:schemeClr val="bg1"/>
                  </a:solidFill>
                </a:rPr>
                <a:t>PN </a:t>
              </a:r>
              <a:r>
                <a:rPr lang="en-US" altLang="ko-KR" sz="1400" dirty="0">
                  <a:solidFill>
                    <a:schemeClr val="bg1"/>
                  </a:solidFill>
                </a:rPr>
                <a:t>injury occurred in 3.6% of the </a:t>
              </a:r>
              <a:r>
                <a:rPr lang="en-US" altLang="ko-KR" sz="1400" dirty="0" smtClean="0">
                  <a:solidFill>
                    <a:schemeClr val="bg1"/>
                  </a:solidFill>
                </a:rPr>
                <a:t>patients </a:t>
              </a:r>
              <a:r>
                <a:rPr lang="en-US" altLang="ko-KR" sz="1400" dirty="0">
                  <a:solidFill>
                    <a:schemeClr val="bg1"/>
                  </a:solidFill>
                </a:rPr>
                <a:t>and was more common than with RF ablation. Persistent PN paralysis at 1 year occurred in 1.8% of the </a:t>
              </a:r>
              <a:r>
                <a:rPr lang="en-US" altLang="ko-KR" sz="1400" dirty="0" smtClean="0">
                  <a:solidFill>
                    <a:schemeClr val="bg1"/>
                  </a:solidFill>
                </a:rPr>
                <a:t>patients. </a:t>
              </a:r>
              <a:endParaRPr lang="ko-KR" altLang="en-US" sz="1400" dirty="0">
                <a:solidFill>
                  <a:schemeClr val="bg1"/>
                </a:solidFill>
              </a:endParaRPr>
            </a:p>
          </p:txBody>
        </p:sp>
        <p:pic>
          <p:nvPicPr>
            <p:cNvPr id="8" name="그림 7"/>
            <p:cNvPicPr>
              <a:picLocks noChangeAspect="1"/>
            </p:cNvPicPr>
            <p:nvPr/>
          </p:nvPicPr>
          <p:blipFill>
            <a:blip r:embed="rId2"/>
            <a:stretch>
              <a:fillRect/>
            </a:stretch>
          </p:blipFill>
          <p:spPr>
            <a:xfrm>
              <a:off x="2650595" y="2835032"/>
              <a:ext cx="544497" cy="316845"/>
            </a:xfrm>
            <a:prstGeom prst="rect">
              <a:avLst/>
            </a:prstGeom>
          </p:spPr>
        </p:pic>
      </p:grpSp>
    </p:spTree>
    <p:extLst>
      <p:ext uri="{BB962C8B-B14F-4D97-AF65-F5344CB8AC3E}">
        <p14:creationId xmlns:p14="http://schemas.microsoft.com/office/powerpoint/2010/main" val="3914313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표 1"/>
          <p:cNvGraphicFramePr>
            <a:graphicFrameLocks noGrp="1"/>
          </p:cNvGraphicFramePr>
          <p:nvPr>
            <p:extLst>
              <p:ext uri="{D42A27DB-BD31-4B8C-83A1-F6EECF244321}">
                <p14:modId xmlns:p14="http://schemas.microsoft.com/office/powerpoint/2010/main" val="294559079"/>
              </p:ext>
            </p:extLst>
          </p:nvPr>
        </p:nvGraphicFramePr>
        <p:xfrm>
          <a:off x="564705" y="1190845"/>
          <a:ext cx="7685814" cy="2656206"/>
        </p:xfrm>
        <a:graphic>
          <a:graphicData uri="http://schemas.openxmlformats.org/drawingml/2006/table">
            <a:tbl>
              <a:tblPr firstRow="1" firstCol="1" bandRow="1">
                <a:tableStyleId>{69CF1AB2-1976-4502-BF36-3FF5EA218861}</a:tableStyleId>
              </a:tblPr>
              <a:tblGrid>
                <a:gridCol w="1368151">
                  <a:extLst>
                    <a:ext uri="{9D8B030D-6E8A-4147-A177-3AD203B41FA5}">
                      <a16:colId xmlns="" xmlns:a16="http://schemas.microsoft.com/office/drawing/2014/main" val="1106915052"/>
                    </a:ext>
                  </a:extLst>
                </a:gridCol>
                <a:gridCol w="922449">
                  <a:extLst>
                    <a:ext uri="{9D8B030D-6E8A-4147-A177-3AD203B41FA5}">
                      <a16:colId xmlns="" xmlns:a16="http://schemas.microsoft.com/office/drawing/2014/main" val="1477847082"/>
                    </a:ext>
                  </a:extLst>
                </a:gridCol>
                <a:gridCol w="1885866">
                  <a:extLst>
                    <a:ext uri="{9D8B030D-6E8A-4147-A177-3AD203B41FA5}">
                      <a16:colId xmlns="" xmlns:a16="http://schemas.microsoft.com/office/drawing/2014/main" val="2254909571"/>
                    </a:ext>
                  </a:extLst>
                </a:gridCol>
                <a:gridCol w="1606194">
                  <a:extLst>
                    <a:ext uri="{9D8B030D-6E8A-4147-A177-3AD203B41FA5}">
                      <a16:colId xmlns="" xmlns:a16="http://schemas.microsoft.com/office/drawing/2014/main" val="2123378344"/>
                    </a:ext>
                  </a:extLst>
                </a:gridCol>
                <a:gridCol w="1903154">
                  <a:extLst>
                    <a:ext uri="{9D8B030D-6E8A-4147-A177-3AD203B41FA5}">
                      <a16:colId xmlns="" xmlns:a16="http://schemas.microsoft.com/office/drawing/2014/main" val="769777272"/>
                    </a:ext>
                  </a:extLst>
                </a:gridCol>
              </a:tblGrid>
              <a:tr h="476521">
                <a:tc>
                  <a:txBody>
                    <a:bodyPr/>
                    <a:lstStyle/>
                    <a:p>
                      <a:pPr marL="635">
                        <a:lnSpc>
                          <a:spcPct val="107000"/>
                        </a:lnSpc>
                        <a:spcAft>
                          <a:spcPts val="0"/>
                        </a:spcAft>
                      </a:pPr>
                      <a:r>
                        <a:rPr lang="en-US" sz="1600" b="0" dirty="0">
                          <a:solidFill>
                            <a:srgbClr val="000000"/>
                          </a:solidFill>
                          <a:effectLst/>
                          <a:latin typeface="+mn-lt"/>
                          <a:ea typeface="Arial" panose="020B0604020202020204" pitchFamily="34" charset="0"/>
                          <a:cs typeface="Times New Roman" panose="02020603050405020304" pitchFamily="18" charset="0"/>
                        </a:rPr>
                        <a:t>Stroke </a:t>
                      </a:r>
                      <a:r>
                        <a:rPr lang="en-US" sz="1600" b="0" dirty="0" smtClean="0">
                          <a:solidFill>
                            <a:srgbClr val="000000"/>
                          </a:solidFill>
                          <a:effectLst/>
                          <a:latin typeface="+mn-lt"/>
                          <a:ea typeface="Arial" panose="020B0604020202020204" pitchFamily="34" charset="0"/>
                          <a:cs typeface="Times New Roman" panose="02020603050405020304" pitchFamily="18" charset="0"/>
                        </a:rPr>
                        <a:t>and</a:t>
                      </a:r>
                    </a:p>
                    <a:p>
                      <a:pPr marL="635">
                        <a:lnSpc>
                          <a:spcPct val="107000"/>
                        </a:lnSpc>
                        <a:spcAft>
                          <a:spcPts val="0"/>
                        </a:spcAft>
                      </a:pPr>
                      <a:r>
                        <a:rPr lang="en-US" sz="1600" b="0" dirty="0" smtClean="0">
                          <a:solidFill>
                            <a:srgbClr val="000000"/>
                          </a:solidFill>
                          <a:effectLst/>
                          <a:latin typeface="+mn-lt"/>
                          <a:ea typeface="Arial" panose="020B0604020202020204" pitchFamily="34" charset="0"/>
                          <a:cs typeface="Times New Roman" panose="02020603050405020304" pitchFamily="18" charset="0"/>
                        </a:rPr>
                        <a:t>TIA </a:t>
                      </a:r>
                      <a:endParaRPr lang="ko-KR" sz="1600" b="0" dirty="0">
                        <a:solidFill>
                          <a:srgbClr val="000000"/>
                        </a:solidFill>
                        <a:effectLst/>
                        <a:latin typeface="+mn-lt"/>
                        <a:ea typeface="Calibri" panose="020F0502020204030204" pitchFamily="34" charset="0"/>
                        <a:cs typeface="Times New Roman" panose="02020603050405020304" pitchFamily="18" charset="0"/>
                      </a:endParaRPr>
                    </a:p>
                  </a:txBody>
                  <a:tcPr marL="72390" marR="46355" marT="2349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270">
                        <a:lnSpc>
                          <a:spcPct val="107000"/>
                        </a:lnSpc>
                        <a:spcAft>
                          <a:spcPts val="0"/>
                        </a:spcAft>
                      </a:pPr>
                      <a:r>
                        <a:rPr lang="en-US" sz="1600" b="0" dirty="0">
                          <a:solidFill>
                            <a:srgbClr val="000000"/>
                          </a:solidFill>
                          <a:effectLst/>
                          <a:latin typeface="+mn-lt"/>
                          <a:ea typeface="Arial" panose="020B0604020202020204" pitchFamily="34" charset="0"/>
                          <a:cs typeface="Times New Roman" panose="02020603050405020304" pitchFamily="18" charset="0"/>
                        </a:rPr>
                        <a:t>0% to </a:t>
                      </a:r>
                      <a:endParaRPr lang="en-US" sz="1600" b="0" dirty="0" smtClean="0">
                        <a:solidFill>
                          <a:srgbClr val="000000"/>
                        </a:solidFill>
                        <a:effectLst/>
                        <a:latin typeface="+mn-lt"/>
                        <a:ea typeface="Arial" panose="020B0604020202020204" pitchFamily="34" charset="0"/>
                        <a:cs typeface="Times New Roman" panose="02020603050405020304" pitchFamily="18" charset="0"/>
                      </a:endParaRPr>
                    </a:p>
                    <a:p>
                      <a:pPr marL="1270">
                        <a:lnSpc>
                          <a:spcPct val="107000"/>
                        </a:lnSpc>
                        <a:spcAft>
                          <a:spcPts val="0"/>
                        </a:spcAft>
                      </a:pPr>
                      <a:r>
                        <a:rPr lang="en-US" sz="1600" b="0" dirty="0" smtClean="0">
                          <a:solidFill>
                            <a:srgbClr val="000000"/>
                          </a:solidFill>
                          <a:effectLst/>
                          <a:latin typeface="+mn-lt"/>
                          <a:ea typeface="Arial" panose="020B0604020202020204" pitchFamily="34" charset="0"/>
                          <a:cs typeface="Times New Roman" panose="02020603050405020304" pitchFamily="18" charset="0"/>
                        </a:rPr>
                        <a:t>2</a:t>
                      </a:r>
                      <a:r>
                        <a:rPr lang="en-US" sz="1600" b="0" dirty="0">
                          <a:solidFill>
                            <a:srgbClr val="000000"/>
                          </a:solidFill>
                          <a:effectLst/>
                          <a:latin typeface="+mn-lt"/>
                          <a:ea typeface="Arial" panose="020B0604020202020204" pitchFamily="34" charset="0"/>
                          <a:cs typeface="Times New Roman" panose="02020603050405020304" pitchFamily="18" charset="0"/>
                        </a:rPr>
                        <a:t>% </a:t>
                      </a:r>
                      <a:endParaRPr lang="ko-KR" sz="1600" b="0" dirty="0">
                        <a:solidFill>
                          <a:srgbClr val="000000"/>
                        </a:solidFill>
                        <a:effectLst/>
                        <a:latin typeface="+mn-lt"/>
                        <a:ea typeface="Calibri" panose="020F0502020204030204" pitchFamily="34" charset="0"/>
                        <a:cs typeface="Times New Roman" panose="02020603050405020304" pitchFamily="18" charset="0"/>
                      </a:endParaRPr>
                    </a:p>
                  </a:txBody>
                  <a:tcPr marL="72390" marR="46355" marT="2349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635">
                        <a:lnSpc>
                          <a:spcPct val="107000"/>
                        </a:lnSpc>
                        <a:spcAft>
                          <a:spcPts val="0"/>
                        </a:spcAft>
                      </a:pPr>
                      <a:r>
                        <a:rPr lang="en-US" sz="1600" b="0" dirty="0">
                          <a:solidFill>
                            <a:srgbClr val="000000"/>
                          </a:solidFill>
                          <a:effectLst/>
                          <a:latin typeface="+mn-lt"/>
                          <a:ea typeface="Arial" panose="020B0604020202020204" pitchFamily="34" charset="0"/>
                          <a:cs typeface="Times New Roman" panose="02020603050405020304" pitchFamily="18" charset="0"/>
                        </a:rPr>
                        <a:t>Pre-, post-, and intraprocedure anticoagulation, </a:t>
                      </a:r>
                      <a:endParaRPr lang="en-US" sz="1600" b="0" dirty="0" smtClean="0">
                        <a:solidFill>
                          <a:srgbClr val="000000"/>
                        </a:solidFill>
                        <a:effectLst/>
                        <a:latin typeface="+mn-lt"/>
                        <a:ea typeface="Arial" panose="020B0604020202020204" pitchFamily="34" charset="0"/>
                        <a:cs typeface="Times New Roman" panose="02020603050405020304" pitchFamily="18" charset="0"/>
                      </a:endParaRPr>
                    </a:p>
                    <a:p>
                      <a:pPr marL="635">
                        <a:lnSpc>
                          <a:spcPct val="107000"/>
                        </a:lnSpc>
                        <a:spcAft>
                          <a:spcPts val="0"/>
                        </a:spcAft>
                      </a:pPr>
                      <a:r>
                        <a:rPr lang="en-US" sz="1600" b="0" dirty="0" smtClean="0">
                          <a:solidFill>
                            <a:srgbClr val="000000"/>
                          </a:solidFill>
                          <a:effectLst/>
                          <a:latin typeface="+mn-lt"/>
                          <a:ea typeface="Arial" panose="020B0604020202020204" pitchFamily="34" charset="0"/>
                          <a:cs typeface="Times New Roman" panose="02020603050405020304" pitchFamily="18" charset="0"/>
                        </a:rPr>
                        <a:t>catheter </a:t>
                      </a:r>
                      <a:r>
                        <a:rPr lang="en-US" sz="1600" b="0" dirty="0">
                          <a:solidFill>
                            <a:srgbClr val="000000"/>
                          </a:solidFill>
                          <a:effectLst/>
                          <a:latin typeface="+mn-lt"/>
                          <a:ea typeface="Arial" panose="020B0604020202020204" pitchFamily="34" charset="0"/>
                          <a:cs typeface="Times New Roman" panose="02020603050405020304" pitchFamily="18" charset="0"/>
                        </a:rPr>
                        <a:t>and sheath management, TEE </a:t>
                      </a:r>
                      <a:endParaRPr lang="ko-KR" sz="1600" b="0" dirty="0">
                        <a:solidFill>
                          <a:srgbClr val="000000"/>
                        </a:solidFill>
                        <a:effectLst/>
                        <a:latin typeface="+mn-lt"/>
                        <a:ea typeface="Calibri" panose="020F0502020204030204" pitchFamily="34" charset="0"/>
                        <a:cs typeface="Times New Roman" panose="02020603050405020304" pitchFamily="18" charset="0"/>
                      </a:endParaRPr>
                    </a:p>
                  </a:txBody>
                  <a:tcPr marL="72390" marR="46355" marT="2349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US" sz="1600" b="0" dirty="0">
                          <a:solidFill>
                            <a:srgbClr val="000000"/>
                          </a:solidFill>
                          <a:effectLst/>
                          <a:latin typeface="+mn-lt"/>
                          <a:ea typeface="Arial" panose="020B0604020202020204" pitchFamily="34" charset="0"/>
                          <a:cs typeface="Times New Roman" panose="02020603050405020304" pitchFamily="18" charset="0"/>
                        </a:rPr>
                        <a:t>Head CT or MRI, </a:t>
                      </a:r>
                      <a:endParaRPr lang="ko-KR" sz="1600" b="0" dirty="0">
                        <a:solidFill>
                          <a:srgbClr val="000000"/>
                        </a:solidFill>
                        <a:effectLst/>
                        <a:latin typeface="+mn-lt"/>
                        <a:ea typeface="Calibri" panose="020F0502020204030204" pitchFamily="34" charset="0"/>
                        <a:cs typeface="Times New Roman" panose="02020603050405020304" pitchFamily="18" charset="0"/>
                      </a:endParaRPr>
                    </a:p>
                    <a:p>
                      <a:pPr marR="635">
                        <a:lnSpc>
                          <a:spcPct val="107000"/>
                        </a:lnSpc>
                        <a:spcAft>
                          <a:spcPts val="0"/>
                        </a:spcAft>
                      </a:pPr>
                      <a:r>
                        <a:rPr lang="en-US" sz="1600" b="0" dirty="0">
                          <a:solidFill>
                            <a:srgbClr val="000000"/>
                          </a:solidFill>
                          <a:effectLst/>
                          <a:latin typeface="+mn-lt"/>
                          <a:ea typeface="Arial" panose="020B0604020202020204" pitchFamily="34" charset="0"/>
                          <a:cs typeface="Times New Roman" panose="02020603050405020304" pitchFamily="18" charset="0"/>
                        </a:rPr>
                        <a:t>cerebral </a:t>
                      </a:r>
                      <a:endParaRPr lang="en-US" sz="1600" b="0" dirty="0" smtClean="0">
                        <a:solidFill>
                          <a:srgbClr val="000000"/>
                        </a:solidFill>
                        <a:effectLst/>
                        <a:latin typeface="+mn-lt"/>
                        <a:ea typeface="Arial" panose="020B0604020202020204" pitchFamily="34" charset="0"/>
                        <a:cs typeface="Times New Roman" panose="02020603050405020304" pitchFamily="18" charset="0"/>
                      </a:endParaRPr>
                    </a:p>
                    <a:p>
                      <a:pPr marR="635">
                        <a:lnSpc>
                          <a:spcPct val="107000"/>
                        </a:lnSpc>
                        <a:spcAft>
                          <a:spcPts val="0"/>
                        </a:spcAft>
                      </a:pPr>
                      <a:r>
                        <a:rPr lang="en-US" sz="1600" b="0" dirty="0" smtClean="0">
                          <a:solidFill>
                            <a:srgbClr val="000000"/>
                          </a:solidFill>
                          <a:effectLst/>
                          <a:latin typeface="+mn-lt"/>
                          <a:ea typeface="Arial" panose="020B0604020202020204" pitchFamily="34" charset="0"/>
                          <a:cs typeface="Times New Roman" panose="02020603050405020304" pitchFamily="18" charset="0"/>
                        </a:rPr>
                        <a:t>angiography </a:t>
                      </a:r>
                      <a:endParaRPr lang="ko-KR" sz="1600" b="0" dirty="0">
                        <a:solidFill>
                          <a:srgbClr val="000000"/>
                        </a:solidFill>
                        <a:effectLst/>
                        <a:latin typeface="+mn-lt"/>
                        <a:ea typeface="Calibri" panose="020F0502020204030204" pitchFamily="34" charset="0"/>
                        <a:cs typeface="Times New Roman" panose="02020603050405020304" pitchFamily="18" charset="0"/>
                      </a:endParaRPr>
                    </a:p>
                  </a:txBody>
                  <a:tcPr marL="72390" marR="46355" marT="2349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635">
                        <a:lnSpc>
                          <a:spcPct val="107000"/>
                        </a:lnSpc>
                        <a:spcAft>
                          <a:spcPts val="0"/>
                        </a:spcAft>
                      </a:pPr>
                      <a:r>
                        <a:rPr lang="en-US" sz="1600" b="0" dirty="0">
                          <a:solidFill>
                            <a:srgbClr val="000000"/>
                          </a:solidFill>
                          <a:effectLst/>
                          <a:latin typeface="+mn-lt"/>
                          <a:ea typeface="Arial" panose="020B0604020202020204" pitchFamily="34" charset="0"/>
                          <a:cs typeface="Times New Roman" panose="02020603050405020304" pitchFamily="18" charset="0"/>
                        </a:rPr>
                        <a:t>Thrombolytic therapy, </a:t>
                      </a:r>
                      <a:r>
                        <a:rPr lang="en-US" sz="1600" b="0" dirty="0" smtClean="0">
                          <a:solidFill>
                            <a:srgbClr val="000000"/>
                          </a:solidFill>
                          <a:effectLst/>
                          <a:latin typeface="+mn-lt"/>
                          <a:ea typeface="Arial" panose="020B0604020202020204" pitchFamily="34" charset="0"/>
                          <a:cs typeface="Times New Roman" panose="02020603050405020304" pitchFamily="18" charset="0"/>
                        </a:rPr>
                        <a:t>           angioplasty </a:t>
                      </a:r>
                      <a:endParaRPr lang="ko-KR" sz="1600" b="0" dirty="0">
                        <a:solidFill>
                          <a:srgbClr val="000000"/>
                        </a:solidFill>
                        <a:effectLst/>
                        <a:latin typeface="+mn-lt"/>
                        <a:ea typeface="Calibri" panose="020F0502020204030204" pitchFamily="34" charset="0"/>
                        <a:cs typeface="Times New Roman" panose="02020603050405020304" pitchFamily="18" charset="0"/>
                      </a:endParaRPr>
                    </a:p>
                  </a:txBody>
                  <a:tcPr marL="72390" marR="46355" marT="2349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219762889"/>
                  </a:ext>
                </a:extLst>
              </a:tr>
              <a:tr h="1221453">
                <a:tc>
                  <a:txBody>
                    <a:bodyPr/>
                    <a:lstStyle/>
                    <a:p>
                      <a:pPr marL="635">
                        <a:lnSpc>
                          <a:spcPct val="107000"/>
                        </a:lnSpc>
                        <a:spcAft>
                          <a:spcPts val="0"/>
                        </a:spcAft>
                      </a:pPr>
                      <a:r>
                        <a:rPr lang="en-US" sz="1600" b="0" dirty="0">
                          <a:solidFill>
                            <a:srgbClr val="000000"/>
                          </a:solidFill>
                          <a:effectLst/>
                          <a:latin typeface="+mn-lt"/>
                          <a:ea typeface="Arial" panose="020B0604020202020204" pitchFamily="34" charset="0"/>
                          <a:cs typeface="Times New Roman" panose="02020603050405020304" pitchFamily="18" charset="0"/>
                        </a:rPr>
                        <a:t>Vascular </a:t>
                      </a:r>
                      <a:endParaRPr lang="ko-KR" sz="1600" b="0" dirty="0">
                        <a:solidFill>
                          <a:srgbClr val="000000"/>
                        </a:solidFill>
                        <a:effectLst/>
                        <a:latin typeface="+mn-lt"/>
                        <a:ea typeface="Calibri" panose="020F0502020204030204" pitchFamily="34" charset="0"/>
                        <a:cs typeface="Times New Roman" panose="02020603050405020304" pitchFamily="18" charset="0"/>
                      </a:endParaRPr>
                    </a:p>
                    <a:p>
                      <a:pPr marL="635">
                        <a:lnSpc>
                          <a:spcPct val="107000"/>
                        </a:lnSpc>
                        <a:spcAft>
                          <a:spcPts val="0"/>
                        </a:spcAft>
                      </a:pPr>
                      <a:r>
                        <a:rPr lang="en-US" sz="1600" b="0" dirty="0">
                          <a:solidFill>
                            <a:srgbClr val="000000"/>
                          </a:solidFill>
                          <a:effectLst/>
                          <a:latin typeface="+mn-lt"/>
                          <a:ea typeface="Arial" panose="020B0604020202020204" pitchFamily="34" charset="0"/>
                          <a:cs typeface="Times New Roman" panose="02020603050405020304" pitchFamily="18" charset="0"/>
                        </a:rPr>
                        <a:t>c</a:t>
                      </a:r>
                      <a:r>
                        <a:rPr lang="en-US" sz="1600" b="0" dirty="0" smtClean="0">
                          <a:solidFill>
                            <a:srgbClr val="000000"/>
                          </a:solidFill>
                          <a:effectLst/>
                          <a:latin typeface="+mn-lt"/>
                          <a:ea typeface="Arial" panose="020B0604020202020204" pitchFamily="34" charset="0"/>
                          <a:cs typeface="Times New Roman" panose="02020603050405020304" pitchFamily="18" charset="0"/>
                        </a:rPr>
                        <a:t>omplications </a:t>
                      </a:r>
                      <a:endParaRPr lang="ko-KR" sz="1600" b="0" dirty="0">
                        <a:solidFill>
                          <a:srgbClr val="000000"/>
                        </a:solidFill>
                        <a:effectLst/>
                        <a:latin typeface="+mn-lt"/>
                        <a:ea typeface="Calibri" panose="020F0502020204030204" pitchFamily="34" charset="0"/>
                        <a:cs typeface="Times New Roman" panose="02020603050405020304" pitchFamily="18" charset="0"/>
                      </a:endParaRPr>
                    </a:p>
                  </a:txBody>
                  <a:tcPr marL="72390" marR="46355" marT="2349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270">
                        <a:lnSpc>
                          <a:spcPct val="107000"/>
                        </a:lnSpc>
                        <a:spcAft>
                          <a:spcPts val="0"/>
                        </a:spcAft>
                      </a:pPr>
                      <a:r>
                        <a:rPr lang="en-US" sz="1600" b="0" dirty="0">
                          <a:solidFill>
                            <a:srgbClr val="000000"/>
                          </a:solidFill>
                          <a:effectLst/>
                          <a:latin typeface="+mn-lt"/>
                          <a:ea typeface="Arial" panose="020B0604020202020204" pitchFamily="34" charset="0"/>
                          <a:cs typeface="Times New Roman" panose="02020603050405020304" pitchFamily="18" charset="0"/>
                        </a:rPr>
                        <a:t>0.2% to </a:t>
                      </a:r>
                      <a:endParaRPr lang="en-US" sz="1600" b="0" dirty="0" smtClean="0">
                        <a:solidFill>
                          <a:srgbClr val="000000"/>
                        </a:solidFill>
                        <a:effectLst/>
                        <a:latin typeface="+mn-lt"/>
                        <a:ea typeface="Arial" panose="020B0604020202020204" pitchFamily="34" charset="0"/>
                        <a:cs typeface="Times New Roman" panose="02020603050405020304" pitchFamily="18" charset="0"/>
                      </a:endParaRPr>
                    </a:p>
                    <a:p>
                      <a:pPr marL="1270">
                        <a:lnSpc>
                          <a:spcPct val="107000"/>
                        </a:lnSpc>
                        <a:spcAft>
                          <a:spcPts val="0"/>
                        </a:spcAft>
                      </a:pPr>
                      <a:r>
                        <a:rPr lang="en-US" sz="1600" b="0" dirty="0" smtClean="0">
                          <a:solidFill>
                            <a:srgbClr val="000000"/>
                          </a:solidFill>
                          <a:effectLst/>
                          <a:latin typeface="+mn-lt"/>
                          <a:ea typeface="Arial" panose="020B0604020202020204" pitchFamily="34" charset="0"/>
                          <a:cs typeface="Times New Roman" panose="02020603050405020304" pitchFamily="18" charset="0"/>
                        </a:rPr>
                        <a:t>1.5</a:t>
                      </a:r>
                      <a:r>
                        <a:rPr lang="en-US" sz="1600" b="0" dirty="0">
                          <a:solidFill>
                            <a:srgbClr val="000000"/>
                          </a:solidFill>
                          <a:effectLst/>
                          <a:latin typeface="+mn-lt"/>
                          <a:ea typeface="Arial" panose="020B0604020202020204" pitchFamily="34" charset="0"/>
                          <a:cs typeface="Times New Roman" panose="02020603050405020304" pitchFamily="18" charset="0"/>
                        </a:rPr>
                        <a:t>% </a:t>
                      </a:r>
                      <a:endParaRPr lang="ko-KR" sz="1600" b="0" dirty="0">
                        <a:solidFill>
                          <a:srgbClr val="000000"/>
                        </a:solidFill>
                        <a:effectLst/>
                        <a:latin typeface="+mn-lt"/>
                        <a:ea typeface="Calibri" panose="020F0502020204030204" pitchFamily="34" charset="0"/>
                        <a:cs typeface="Times New Roman" panose="02020603050405020304" pitchFamily="18" charset="0"/>
                      </a:endParaRPr>
                    </a:p>
                  </a:txBody>
                  <a:tcPr marL="72390" marR="46355" marT="2349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635">
                        <a:lnSpc>
                          <a:spcPct val="107000"/>
                        </a:lnSpc>
                        <a:spcAft>
                          <a:spcPts val="0"/>
                        </a:spcAft>
                      </a:pPr>
                      <a:r>
                        <a:rPr lang="en-US" sz="1600" b="0" dirty="0">
                          <a:solidFill>
                            <a:srgbClr val="000000"/>
                          </a:solidFill>
                          <a:effectLst/>
                          <a:latin typeface="+mn-lt"/>
                          <a:ea typeface="Arial" panose="020B0604020202020204" pitchFamily="34" charset="0"/>
                          <a:cs typeface="Times New Roman" panose="02020603050405020304" pitchFamily="18" charset="0"/>
                        </a:rPr>
                        <a:t>Vascular access techniques, </a:t>
                      </a:r>
                      <a:r>
                        <a:rPr lang="en-US" sz="1600" b="0" dirty="0" smtClean="0">
                          <a:solidFill>
                            <a:srgbClr val="000000"/>
                          </a:solidFill>
                          <a:effectLst/>
                          <a:latin typeface="+mn-lt"/>
                          <a:ea typeface="Arial" panose="020B0604020202020204" pitchFamily="34" charset="0"/>
                          <a:cs typeface="Times New Roman" panose="02020603050405020304" pitchFamily="18" charset="0"/>
                        </a:rPr>
                        <a:t>US guided </a:t>
                      </a:r>
                      <a:r>
                        <a:rPr lang="en-US" sz="1600" b="0" dirty="0">
                          <a:solidFill>
                            <a:srgbClr val="000000"/>
                          </a:solidFill>
                          <a:effectLst/>
                          <a:latin typeface="+mn-lt"/>
                          <a:ea typeface="Arial" panose="020B0604020202020204" pitchFamily="34" charset="0"/>
                          <a:cs typeface="Times New Roman" panose="02020603050405020304" pitchFamily="18" charset="0"/>
                        </a:rPr>
                        <a:t>access, </a:t>
                      </a:r>
                      <a:endParaRPr lang="en-US" sz="1600" b="0" dirty="0" smtClean="0">
                        <a:solidFill>
                          <a:srgbClr val="000000"/>
                        </a:solidFill>
                        <a:effectLst/>
                        <a:latin typeface="+mn-lt"/>
                        <a:ea typeface="Arial" panose="020B0604020202020204" pitchFamily="34" charset="0"/>
                        <a:cs typeface="Times New Roman" panose="02020603050405020304" pitchFamily="18" charset="0"/>
                      </a:endParaRPr>
                    </a:p>
                    <a:p>
                      <a:pPr marL="635">
                        <a:lnSpc>
                          <a:spcPct val="107000"/>
                        </a:lnSpc>
                        <a:spcAft>
                          <a:spcPts val="0"/>
                        </a:spcAft>
                      </a:pPr>
                      <a:r>
                        <a:rPr lang="en-US" sz="1600" b="0" dirty="0" smtClean="0">
                          <a:solidFill>
                            <a:srgbClr val="000000"/>
                          </a:solidFill>
                          <a:effectLst/>
                          <a:latin typeface="+mn-lt"/>
                          <a:ea typeface="Arial" panose="020B0604020202020204" pitchFamily="34" charset="0"/>
                          <a:cs typeface="Times New Roman" panose="02020603050405020304" pitchFamily="18" charset="0"/>
                        </a:rPr>
                        <a:t>anticoagulation </a:t>
                      </a:r>
                    </a:p>
                    <a:p>
                      <a:pPr marL="635">
                        <a:lnSpc>
                          <a:spcPct val="107000"/>
                        </a:lnSpc>
                        <a:spcAft>
                          <a:spcPts val="0"/>
                        </a:spcAft>
                      </a:pPr>
                      <a:r>
                        <a:rPr lang="en-US" sz="1600" b="0" dirty="0" smtClean="0">
                          <a:solidFill>
                            <a:srgbClr val="000000"/>
                          </a:solidFill>
                          <a:effectLst/>
                          <a:latin typeface="+mn-lt"/>
                          <a:ea typeface="Arial" panose="020B0604020202020204" pitchFamily="34" charset="0"/>
                          <a:cs typeface="Times New Roman" panose="02020603050405020304" pitchFamily="18" charset="0"/>
                        </a:rPr>
                        <a:t>management </a:t>
                      </a:r>
                      <a:endParaRPr lang="ko-KR" sz="1600" b="0" dirty="0">
                        <a:solidFill>
                          <a:srgbClr val="000000"/>
                        </a:solidFill>
                        <a:effectLst/>
                        <a:latin typeface="+mn-lt"/>
                        <a:ea typeface="Calibri" panose="020F0502020204030204" pitchFamily="34" charset="0"/>
                        <a:cs typeface="Times New Roman" panose="02020603050405020304" pitchFamily="18" charset="0"/>
                      </a:endParaRPr>
                    </a:p>
                  </a:txBody>
                  <a:tcPr marL="72390" marR="46355" marT="2349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US" sz="1600" b="0" dirty="0">
                          <a:solidFill>
                            <a:srgbClr val="000000"/>
                          </a:solidFill>
                          <a:effectLst/>
                          <a:latin typeface="+mn-lt"/>
                          <a:ea typeface="Arial" panose="020B0604020202020204" pitchFamily="34" charset="0"/>
                          <a:cs typeface="Times New Roman" panose="02020603050405020304" pitchFamily="18" charset="0"/>
                        </a:rPr>
                        <a:t>Vascular </a:t>
                      </a:r>
                      <a:r>
                        <a:rPr lang="en-US" sz="1600" b="0" dirty="0" smtClean="0">
                          <a:solidFill>
                            <a:srgbClr val="000000"/>
                          </a:solidFill>
                          <a:effectLst/>
                          <a:latin typeface="+mn-lt"/>
                          <a:ea typeface="Arial" panose="020B0604020202020204" pitchFamily="34" charset="0"/>
                          <a:cs typeface="Times New Roman" panose="02020603050405020304" pitchFamily="18" charset="0"/>
                        </a:rPr>
                        <a:t>ultrasound</a:t>
                      </a:r>
                    </a:p>
                    <a:p>
                      <a:pPr>
                        <a:lnSpc>
                          <a:spcPct val="107000"/>
                        </a:lnSpc>
                        <a:spcAft>
                          <a:spcPts val="0"/>
                        </a:spcAft>
                      </a:pPr>
                      <a:r>
                        <a:rPr lang="en-US" sz="1600" b="0" dirty="0" smtClean="0">
                          <a:solidFill>
                            <a:srgbClr val="000000"/>
                          </a:solidFill>
                          <a:effectLst/>
                          <a:latin typeface="+mn-lt"/>
                          <a:ea typeface="Arial" panose="020B0604020202020204" pitchFamily="34" charset="0"/>
                          <a:cs typeface="Times New Roman" panose="02020603050405020304" pitchFamily="18" charset="0"/>
                        </a:rPr>
                        <a:t>CT </a:t>
                      </a:r>
                      <a:r>
                        <a:rPr lang="en-US" sz="1600" b="0" dirty="0">
                          <a:solidFill>
                            <a:srgbClr val="000000"/>
                          </a:solidFill>
                          <a:effectLst/>
                          <a:latin typeface="+mn-lt"/>
                          <a:ea typeface="Arial" panose="020B0604020202020204" pitchFamily="34" charset="0"/>
                          <a:cs typeface="Times New Roman" panose="02020603050405020304" pitchFamily="18" charset="0"/>
                        </a:rPr>
                        <a:t>scan </a:t>
                      </a:r>
                      <a:endParaRPr lang="ko-KR" sz="1600" b="0" dirty="0">
                        <a:solidFill>
                          <a:srgbClr val="000000"/>
                        </a:solidFill>
                        <a:effectLst/>
                        <a:latin typeface="+mn-lt"/>
                        <a:ea typeface="Calibri" panose="020F0502020204030204" pitchFamily="34" charset="0"/>
                        <a:cs typeface="Times New Roman" panose="02020603050405020304" pitchFamily="18" charset="0"/>
                      </a:endParaRPr>
                    </a:p>
                  </a:txBody>
                  <a:tcPr marL="72390" marR="46355" marT="2349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635">
                        <a:lnSpc>
                          <a:spcPct val="107000"/>
                        </a:lnSpc>
                        <a:spcAft>
                          <a:spcPts val="0"/>
                        </a:spcAft>
                      </a:pPr>
                      <a:r>
                        <a:rPr lang="en-US" sz="1600" b="0" dirty="0">
                          <a:solidFill>
                            <a:srgbClr val="000000"/>
                          </a:solidFill>
                          <a:effectLst/>
                          <a:latin typeface="+mn-lt"/>
                          <a:ea typeface="Arial" panose="020B0604020202020204" pitchFamily="34" charset="0"/>
                          <a:cs typeface="Times New Roman" panose="02020603050405020304" pitchFamily="18" charset="0"/>
                        </a:rPr>
                        <a:t>Conservative </a:t>
                      </a:r>
                      <a:r>
                        <a:rPr lang="en-US" sz="1600" b="0" dirty="0" smtClean="0">
                          <a:solidFill>
                            <a:srgbClr val="000000"/>
                          </a:solidFill>
                          <a:effectLst/>
                          <a:latin typeface="+mn-lt"/>
                          <a:ea typeface="Arial" panose="020B0604020202020204" pitchFamily="34" charset="0"/>
                          <a:cs typeface="Times New Roman" panose="02020603050405020304" pitchFamily="18" charset="0"/>
                        </a:rPr>
                        <a:t>treatment, surgical </a:t>
                      </a:r>
                      <a:r>
                        <a:rPr lang="en-US" sz="1600" b="0" dirty="0">
                          <a:solidFill>
                            <a:srgbClr val="000000"/>
                          </a:solidFill>
                          <a:effectLst/>
                          <a:latin typeface="+mn-lt"/>
                          <a:ea typeface="Arial" panose="020B0604020202020204" pitchFamily="34" charset="0"/>
                          <a:cs typeface="Times New Roman" panose="02020603050405020304" pitchFamily="18" charset="0"/>
                        </a:rPr>
                        <a:t>repair</a:t>
                      </a:r>
                      <a:r>
                        <a:rPr lang="en-US" sz="1600" b="0" dirty="0" smtClean="0">
                          <a:solidFill>
                            <a:srgbClr val="000000"/>
                          </a:solidFill>
                          <a:effectLst/>
                          <a:latin typeface="+mn-lt"/>
                          <a:ea typeface="Arial" panose="020B0604020202020204" pitchFamily="34" charset="0"/>
                          <a:cs typeface="Times New Roman" panose="02020603050405020304" pitchFamily="18" charset="0"/>
                        </a:rPr>
                        <a:t>,</a:t>
                      </a:r>
                    </a:p>
                    <a:p>
                      <a:pPr marL="635">
                        <a:lnSpc>
                          <a:spcPct val="107000"/>
                        </a:lnSpc>
                        <a:spcAft>
                          <a:spcPts val="0"/>
                        </a:spcAft>
                      </a:pPr>
                      <a:r>
                        <a:rPr lang="en-US" sz="1600" b="0" dirty="0" smtClean="0">
                          <a:solidFill>
                            <a:srgbClr val="000000"/>
                          </a:solidFill>
                          <a:effectLst/>
                          <a:latin typeface="+mn-lt"/>
                          <a:ea typeface="Arial" panose="020B0604020202020204" pitchFamily="34" charset="0"/>
                          <a:cs typeface="Times New Roman" panose="02020603050405020304" pitchFamily="18" charset="0"/>
                        </a:rPr>
                        <a:t>transfusion </a:t>
                      </a:r>
                      <a:endParaRPr lang="ko-KR" sz="1600" b="0" dirty="0">
                        <a:solidFill>
                          <a:srgbClr val="000000"/>
                        </a:solidFill>
                        <a:effectLst/>
                        <a:latin typeface="+mn-lt"/>
                        <a:ea typeface="Calibri" panose="020F0502020204030204" pitchFamily="34" charset="0"/>
                        <a:cs typeface="Times New Roman" panose="02020603050405020304" pitchFamily="18" charset="0"/>
                      </a:endParaRPr>
                    </a:p>
                  </a:txBody>
                  <a:tcPr marL="72390" marR="46355" marT="2349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4044686397"/>
                  </a:ext>
                </a:extLst>
              </a:tr>
            </a:tbl>
          </a:graphicData>
        </a:graphic>
      </p:graphicFrame>
      <p:sp>
        <p:nvSpPr>
          <p:cNvPr id="4" name="직사각형 3"/>
          <p:cNvSpPr/>
          <p:nvPr/>
        </p:nvSpPr>
        <p:spPr>
          <a:xfrm>
            <a:off x="251520" y="3789040"/>
            <a:ext cx="8568952" cy="2308324"/>
          </a:xfrm>
          <a:prstGeom prst="rect">
            <a:avLst/>
          </a:prstGeom>
        </p:spPr>
        <p:txBody>
          <a:bodyPr wrap="square">
            <a:spAutoFit/>
          </a:bodyPr>
          <a:lstStyle/>
          <a:p>
            <a:r>
              <a:rPr lang="en-US" altLang="ko-KR" dirty="0">
                <a:ea typeface="Arial" panose="020B0604020202020204" pitchFamily="34" charset="0"/>
              </a:rPr>
              <a:t>The overall incidence of complications was </a:t>
            </a:r>
            <a:r>
              <a:rPr lang="en-US" altLang="ko-KR" dirty="0" smtClean="0">
                <a:ea typeface="Arial" panose="020B0604020202020204" pitchFamily="34" charset="0"/>
              </a:rPr>
              <a:t>6.29%—increasing </a:t>
            </a:r>
            <a:r>
              <a:rPr lang="en-US" altLang="ko-KR" dirty="0">
                <a:ea typeface="Arial" panose="020B0604020202020204" pitchFamily="34" charset="0"/>
              </a:rPr>
              <a:t>from 5.3% in 2000 to 7.5% in </a:t>
            </a:r>
            <a:r>
              <a:rPr lang="en-US" altLang="ko-KR" dirty="0" smtClean="0">
                <a:ea typeface="Arial" panose="020B0604020202020204" pitchFamily="34" charset="0"/>
              </a:rPr>
              <a:t>2010. The </a:t>
            </a:r>
            <a:r>
              <a:rPr lang="en-US" altLang="ko-KR" dirty="0">
                <a:ea typeface="Arial" panose="020B0604020202020204" pitchFamily="34" charset="0"/>
              </a:rPr>
              <a:t>in-hospital mortality was 0.46%. </a:t>
            </a:r>
            <a:endParaRPr lang="en-US" altLang="ko-KR" dirty="0" smtClean="0">
              <a:ea typeface="Arial" panose="020B0604020202020204" pitchFamily="34" charset="0"/>
            </a:endParaRPr>
          </a:p>
          <a:p>
            <a:endParaRPr lang="en-US" altLang="ko-KR" dirty="0" smtClean="0">
              <a:ea typeface="Arial" panose="020B0604020202020204" pitchFamily="34" charset="0"/>
            </a:endParaRPr>
          </a:p>
          <a:p>
            <a:r>
              <a:rPr lang="en-US" altLang="ko-KR" dirty="0" smtClean="0">
                <a:ea typeface="Arial" panose="020B0604020202020204" pitchFamily="34" charset="0"/>
              </a:rPr>
              <a:t>Not </a:t>
            </a:r>
            <a:r>
              <a:rPr lang="en-US" altLang="ko-KR" dirty="0">
                <a:ea typeface="Arial" panose="020B0604020202020204" pitchFamily="34" charset="0"/>
              </a:rPr>
              <a:t>surprisingly, lower operator and hospital procedure volume was an important predictor of complications. </a:t>
            </a:r>
            <a:endParaRPr lang="en-US" altLang="ko-KR" dirty="0" smtClean="0">
              <a:ea typeface="Arial" panose="020B0604020202020204" pitchFamily="34" charset="0"/>
            </a:endParaRPr>
          </a:p>
          <a:p>
            <a:endParaRPr lang="en-US" altLang="ko-KR" dirty="0" smtClean="0">
              <a:ea typeface="Arial" panose="020B0604020202020204" pitchFamily="34" charset="0"/>
            </a:endParaRPr>
          </a:p>
          <a:p>
            <a:r>
              <a:rPr lang="en-US" altLang="ko-KR" dirty="0" smtClean="0">
                <a:ea typeface="Arial" panose="020B0604020202020204" pitchFamily="34" charset="0"/>
              </a:rPr>
              <a:t>These </a:t>
            </a:r>
            <a:r>
              <a:rPr lang="en-US" altLang="ko-KR" dirty="0">
                <a:ea typeface="Arial" panose="020B0604020202020204" pitchFamily="34" charset="0"/>
              </a:rPr>
              <a:t>data are a stark reminder that our efforts to eliminate complications associated with AF ablation are incomplete and there is more work to do.</a:t>
            </a:r>
            <a:endParaRPr lang="ko-KR" altLang="en-US" dirty="0"/>
          </a:p>
        </p:txBody>
      </p:sp>
      <p:graphicFrame>
        <p:nvGraphicFramePr>
          <p:cNvPr id="5" name="표 4"/>
          <p:cNvGraphicFramePr>
            <a:graphicFrameLocks noGrp="1"/>
          </p:cNvGraphicFramePr>
          <p:nvPr>
            <p:extLst>
              <p:ext uri="{D42A27DB-BD31-4B8C-83A1-F6EECF244321}">
                <p14:modId xmlns:p14="http://schemas.microsoft.com/office/powerpoint/2010/main" val="2544215254"/>
              </p:ext>
            </p:extLst>
          </p:nvPr>
        </p:nvGraphicFramePr>
        <p:xfrm>
          <a:off x="564704" y="751010"/>
          <a:ext cx="7685815" cy="480060"/>
        </p:xfrm>
        <a:graphic>
          <a:graphicData uri="http://schemas.openxmlformats.org/drawingml/2006/table">
            <a:tbl>
              <a:tblPr firstRow="1" firstCol="1" bandRow="1">
                <a:tableStyleId>{69CF1AB2-1976-4502-BF36-3FF5EA218861}</a:tableStyleId>
              </a:tblPr>
              <a:tblGrid>
                <a:gridCol w="1368153"/>
                <a:gridCol w="936104"/>
                <a:gridCol w="1872208"/>
                <a:gridCol w="1606196"/>
                <a:gridCol w="1903154"/>
              </a:tblGrid>
              <a:tr h="397252">
                <a:tc>
                  <a:txBody>
                    <a:bodyPr/>
                    <a:lstStyle/>
                    <a:p>
                      <a:pPr marL="1270" algn="l">
                        <a:lnSpc>
                          <a:spcPct val="107000"/>
                        </a:lnSpc>
                        <a:spcAft>
                          <a:spcPts val="0"/>
                        </a:spcAft>
                      </a:pPr>
                      <a:r>
                        <a:rPr lang="en-US" altLang="ko-KR" sz="1400" dirty="0" smtClean="0">
                          <a:solidFill>
                            <a:schemeClr val="bg1"/>
                          </a:solidFill>
                          <a:effectLst/>
                          <a:latin typeface="+mn-lt"/>
                          <a:ea typeface="Calibri" panose="020F0502020204030204" pitchFamily="34" charset="0"/>
                          <a:cs typeface="Times New Roman" panose="02020603050405020304" pitchFamily="18" charset="0"/>
                        </a:rPr>
                        <a:t>Complication </a:t>
                      </a:r>
                      <a:endParaRPr lang="ko-KR" sz="1400" dirty="0">
                        <a:solidFill>
                          <a:schemeClr val="bg1"/>
                        </a:solidFill>
                        <a:effectLst/>
                        <a:latin typeface="+mn-lt"/>
                        <a:ea typeface="Calibri" panose="020F0502020204030204" pitchFamily="34" charset="0"/>
                        <a:cs typeface="Times New Roman" panose="02020603050405020304" pitchFamily="18" charset="0"/>
                      </a:endParaRPr>
                    </a:p>
                  </a:txBody>
                  <a:tcPr marL="72390" marR="46355" marT="234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tc>
                  <a:txBody>
                    <a:bodyPr/>
                    <a:lstStyle/>
                    <a:p>
                      <a:pPr marL="1270" algn="l">
                        <a:lnSpc>
                          <a:spcPct val="107000"/>
                        </a:lnSpc>
                        <a:spcAft>
                          <a:spcPts val="0"/>
                        </a:spcAft>
                      </a:pPr>
                      <a:r>
                        <a:rPr lang="en-US" sz="1400" dirty="0">
                          <a:solidFill>
                            <a:schemeClr val="bg1"/>
                          </a:solidFill>
                          <a:effectLst/>
                          <a:latin typeface="+mn-lt"/>
                        </a:rPr>
                        <a:t>Incidence </a:t>
                      </a:r>
                      <a:endParaRPr lang="ko-KR" sz="1400" dirty="0">
                        <a:solidFill>
                          <a:schemeClr val="bg1"/>
                        </a:solidFill>
                        <a:effectLst/>
                        <a:latin typeface="+mn-lt"/>
                        <a:ea typeface="Calibri" panose="020F0502020204030204" pitchFamily="34" charset="0"/>
                        <a:cs typeface="Times New Roman" panose="02020603050405020304" pitchFamily="18" charset="0"/>
                      </a:endParaRPr>
                    </a:p>
                  </a:txBody>
                  <a:tcPr marL="72390" marR="46355" marT="234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tc>
                  <a:txBody>
                    <a:bodyPr/>
                    <a:lstStyle/>
                    <a:p>
                      <a:pPr marL="635" algn="l">
                        <a:lnSpc>
                          <a:spcPct val="107000"/>
                        </a:lnSpc>
                        <a:spcAft>
                          <a:spcPts val="0"/>
                        </a:spcAft>
                      </a:pPr>
                      <a:r>
                        <a:rPr lang="en-US" sz="1400" dirty="0">
                          <a:solidFill>
                            <a:schemeClr val="bg1"/>
                          </a:solidFill>
                          <a:effectLst/>
                          <a:latin typeface="+mn-lt"/>
                        </a:rPr>
                        <a:t>Selected prevention </a:t>
                      </a:r>
                      <a:endParaRPr lang="en-US" sz="1400" dirty="0" smtClean="0">
                        <a:solidFill>
                          <a:schemeClr val="bg1"/>
                        </a:solidFill>
                        <a:effectLst/>
                        <a:latin typeface="+mn-lt"/>
                      </a:endParaRPr>
                    </a:p>
                    <a:p>
                      <a:pPr marL="635" algn="l">
                        <a:lnSpc>
                          <a:spcPct val="107000"/>
                        </a:lnSpc>
                        <a:spcAft>
                          <a:spcPts val="0"/>
                        </a:spcAft>
                      </a:pPr>
                      <a:r>
                        <a:rPr lang="en-US" sz="1400" dirty="0" smtClean="0">
                          <a:solidFill>
                            <a:schemeClr val="bg1"/>
                          </a:solidFill>
                          <a:effectLst/>
                          <a:latin typeface="+mn-lt"/>
                        </a:rPr>
                        <a:t>techniques </a:t>
                      </a:r>
                      <a:endParaRPr lang="ko-KR" sz="1400" dirty="0">
                        <a:solidFill>
                          <a:schemeClr val="bg1"/>
                        </a:solidFill>
                        <a:effectLst/>
                        <a:latin typeface="+mn-lt"/>
                        <a:ea typeface="Calibri" panose="020F0502020204030204" pitchFamily="34" charset="0"/>
                        <a:cs typeface="Times New Roman" panose="02020603050405020304" pitchFamily="18" charset="0"/>
                      </a:endParaRPr>
                    </a:p>
                  </a:txBody>
                  <a:tcPr marL="72390" marR="46355" marT="234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tc>
                  <a:txBody>
                    <a:bodyPr/>
                    <a:lstStyle/>
                    <a:p>
                      <a:pPr algn="l">
                        <a:lnSpc>
                          <a:spcPct val="107000"/>
                        </a:lnSpc>
                        <a:spcAft>
                          <a:spcPts val="0"/>
                        </a:spcAft>
                      </a:pPr>
                      <a:r>
                        <a:rPr lang="en-US" sz="1400" dirty="0">
                          <a:solidFill>
                            <a:schemeClr val="bg1"/>
                          </a:solidFill>
                          <a:effectLst/>
                          <a:latin typeface="+mn-lt"/>
                        </a:rPr>
                        <a:t>Diagnostic </a:t>
                      </a:r>
                      <a:r>
                        <a:rPr lang="en-US" sz="1400" dirty="0" smtClean="0">
                          <a:solidFill>
                            <a:schemeClr val="bg1"/>
                          </a:solidFill>
                          <a:effectLst/>
                          <a:latin typeface="+mn-lt"/>
                        </a:rPr>
                        <a:t>test</a:t>
                      </a:r>
                      <a:endParaRPr lang="ko-KR" sz="1400" dirty="0">
                        <a:solidFill>
                          <a:schemeClr val="bg1"/>
                        </a:solidFill>
                        <a:effectLst/>
                        <a:latin typeface="+mn-lt"/>
                        <a:ea typeface="Calibri" panose="020F0502020204030204" pitchFamily="34" charset="0"/>
                        <a:cs typeface="Times New Roman" panose="02020603050405020304" pitchFamily="18" charset="0"/>
                      </a:endParaRPr>
                    </a:p>
                  </a:txBody>
                  <a:tcPr marL="72390" marR="46355" marT="234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tc>
                  <a:txBody>
                    <a:bodyPr/>
                    <a:lstStyle/>
                    <a:p>
                      <a:pPr marL="635" algn="l">
                        <a:lnSpc>
                          <a:spcPct val="107000"/>
                        </a:lnSpc>
                        <a:spcAft>
                          <a:spcPts val="0"/>
                        </a:spcAft>
                      </a:pPr>
                      <a:r>
                        <a:rPr lang="en-US" sz="1400" dirty="0">
                          <a:solidFill>
                            <a:schemeClr val="bg1"/>
                          </a:solidFill>
                          <a:effectLst/>
                          <a:latin typeface="+mn-lt"/>
                        </a:rPr>
                        <a:t>Selected treatment </a:t>
                      </a:r>
                      <a:endParaRPr lang="en-US" sz="1400" dirty="0" smtClean="0">
                        <a:solidFill>
                          <a:schemeClr val="bg1"/>
                        </a:solidFill>
                        <a:effectLst/>
                        <a:latin typeface="+mn-lt"/>
                      </a:endParaRPr>
                    </a:p>
                    <a:p>
                      <a:pPr marL="635" algn="l">
                        <a:lnSpc>
                          <a:spcPct val="107000"/>
                        </a:lnSpc>
                        <a:spcAft>
                          <a:spcPts val="0"/>
                        </a:spcAft>
                      </a:pPr>
                      <a:r>
                        <a:rPr lang="en-US" sz="1400" dirty="0" smtClean="0">
                          <a:solidFill>
                            <a:schemeClr val="bg1"/>
                          </a:solidFill>
                          <a:effectLst/>
                          <a:latin typeface="+mn-lt"/>
                        </a:rPr>
                        <a:t>options </a:t>
                      </a:r>
                      <a:endParaRPr lang="ko-KR" sz="1400" dirty="0">
                        <a:solidFill>
                          <a:schemeClr val="bg1"/>
                        </a:solidFill>
                        <a:effectLst/>
                        <a:latin typeface="+mn-lt"/>
                        <a:ea typeface="Calibri" panose="020F0502020204030204" pitchFamily="34" charset="0"/>
                        <a:cs typeface="Times New Roman" panose="02020603050405020304" pitchFamily="18" charset="0"/>
                      </a:endParaRPr>
                    </a:p>
                  </a:txBody>
                  <a:tcPr marL="72390" marR="46355" marT="234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tr>
            </a:tbl>
          </a:graphicData>
        </a:graphic>
      </p:graphicFrame>
    </p:spTree>
    <p:extLst>
      <p:ext uri="{BB962C8B-B14F-4D97-AF65-F5344CB8AC3E}">
        <p14:creationId xmlns:p14="http://schemas.microsoft.com/office/powerpoint/2010/main" val="295712811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rot="21600000">
            <a:off x="107504" y="482473"/>
            <a:ext cx="8637588" cy="714278"/>
          </a:xfrm>
        </p:spPr>
        <p:txBody>
          <a:bodyPr>
            <a:normAutofit/>
          </a:bodyPr>
          <a:lstStyle/>
          <a:p>
            <a:r>
              <a:rPr lang="en-US" altLang="ko-KR" sz="3600" dirty="0" smtClean="0">
                <a:solidFill>
                  <a:schemeClr val="tx2">
                    <a:lumMod val="50000"/>
                  </a:schemeClr>
                </a:solidFill>
              </a:rPr>
              <a:t>M/40, PeAF</a:t>
            </a:r>
            <a:endParaRPr lang="ko-KR" altLang="en-US" sz="3600" dirty="0">
              <a:solidFill>
                <a:schemeClr val="tx2">
                  <a:lumMod val="50000"/>
                </a:schemeClr>
              </a:solidFill>
            </a:endParaRPr>
          </a:p>
        </p:txBody>
      </p:sp>
      <p:sp>
        <p:nvSpPr>
          <p:cNvPr id="5" name="제목 1"/>
          <p:cNvSpPr txBox="1">
            <a:spLocks/>
          </p:cNvSpPr>
          <p:nvPr/>
        </p:nvSpPr>
        <p:spPr bwMode="auto">
          <a:xfrm>
            <a:off x="1479029" y="1052736"/>
            <a:ext cx="8637587" cy="591167"/>
          </a:xfrm>
          <a:prstGeom prst="rect">
            <a:avLst/>
          </a:prstGeom>
          <a:noFill/>
          <a:ln w="9525">
            <a:noFill/>
            <a:miter lim="800000"/>
            <a:headEnd/>
            <a:tailEnd/>
          </a:ln>
        </p:spPr>
        <p:txBody>
          <a:bodyPr vert="horz" wrap="square" lIns="97770" tIns="48885" rIns="97770" bIns="48885" numCol="1" anchor="b" anchorCtr="0" compatLnSpc="1">
            <a:prstTxWarp prst="textNoShape">
              <a:avLst/>
            </a:prstTxWarp>
            <a:spAutoFit/>
          </a:bodyPr>
          <a:lstStyle/>
          <a:p>
            <a:pPr defTabSz="976313" eaLnBrk="0" fontAlgn="base" hangingPunct="0">
              <a:spcBef>
                <a:spcPct val="0"/>
              </a:spcBef>
              <a:spcAft>
                <a:spcPct val="0"/>
              </a:spcAft>
              <a:defRPr/>
            </a:pPr>
            <a:r>
              <a:rPr kumimoji="1" lang="en-US" altLang="ko-KR" sz="3200" kern="0" dirty="0" smtClean="0">
                <a:solidFill>
                  <a:schemeClr val="tx2">
                    <a:lumMod val="50000"/>
                  </a:schemeClr>
                </a:solidFill>
              </a:rPr>
              <a:t>De Novo                                     Redo</a:t>
            </a:r>
            <a:endParaRPr kumimoji="1" lang="ko-KR" altLang="en-US" sz="3200" kern="0" dirty="0">
              <a:solidFill>
                <a:schemeClr val="tx2">
                  <a:lumMod val="50000"/>
                </a:schemeClr>
              </a:solidFill>
            </a:endParaRPr>
          </a:p>
        </p:txBody>
      </p:sp>
      <p:sp>
        <p:nvSpPr>
          <p:cNvPr id="6" name="제목 1"/>
          <p:cNvSpPr txBox="1">
            <a:spLocks/>
          </p:cNvSpPr>
          <p:nvPr/>
        </p:nvSpPr>
        <p:spPr bwMode="auto">
          <a:xfrm>
            <a:off x="323528" y="1696157"/>
            <a:ext cx="8637587" cy="652723"/>
          </a:xfrm>
          <a:prstGeom prst="rect">
            <a:avLst/>
          </a:prstGeom>
          <a:noFill/>
          <a:ln w="9525">
            <a:noFill/>
            <a:miter lim="800000"/>
            <a:headEnd/>
            <a:tailEnd/>
          </a:ln>
        </p:spPr>
        <p:txBody>
          <a:bodyPr vert="horz" wrap="square" lIns="97770" tIns="48885" rIns="97770" bIns="48885" numCol="1" anchor="b" anchorCtr="0" compatLnSpc="1">
            <a:prstTxWarp prst="textNoShape">
              <a:avLst/>
            </a:prstTxWarp>
            <a:spAutoFit/>
          </a:bodyPr>
          <a:lstStyle/>
          <a:p>
            <a:pPr defTabSz="976313" eaLnBrk="0" fontAlgn="base" hangingPunct="0">
              <a:spcBef>
                <a:spcPct val="0"/>
              </a:spcBef>
              <a:spcAft>
                <a:spcPct val="0"/>
              </a:spcAft>
              <a:defRPr/>
            </a:pPr>
            <a:r>
              <a:rPr kumimoji="1" lang="en-US" altLang="ko-KR" kern="0" dirty="0" smtClean="0">
                <a:solidFill>
                  <a:schemeClr val="tx2">
                    <a:lumMod val="50000"/>
                  </a:schemeClr>
                </a:solidFill>
              </a:rPr>
              <a:t>LA Size:         44 mm                                                                                   42 mm  </a:t>
            </a:r>
          </a:p>
          <a:p>
            <a:pPr defTabSz="976313" eaLnBrk="0" fontAlgn="base" hangingPunct="0">
              <a:spcBef>
                <a:spcPct val="0"/>
              </a:spcBef>
              <a:spcAft>
                <a:spcPct val="0"/>
              </a:spcAft>
              <a:defRPr/>
            </a:pPr>
            <a:r>
              <a:rPr kumimoji="1" lang="en-US" altLang="ko-KR" kern="0" dirty="0" smtClean="0">
                <a:solidFill>
                  <a:schemeClr val="tx2">
                    <a:lumMod val="50000"/>
                  </a:schemeClr>
                </a:solidFill>
              </a:rPr>
              <a:t>LA volume:  108 ml                                                                                    78 ml                                                                   </a:t>
            </a:r>
            <a:endParaRPr kumimoji="1" lang="ko-KR" altLang="en-US" kern="0" dirty="0">
              <a:solidFill>
                <a:schemeClr val="tx2">
                  <a:lumMod val="50000"/>
                </a:schemeClr>
              </a:solidFill>
            </a:endParaRPr>
          </a:p>
        </p:txBody>
      </p:sp>
      <p:pic>
        <p:nvPicPr>
          <p:cNvPr id="7" name="Picture 7" descr="mark"/>
          <p:cNvPicPr>
            <a:picLocks noChangeAspect="1" noChangeArrowheads="1"/>
          </p:cNvPicPr>
          <p:nvPr/>
        </p:nvPicPr>
        <p:blipFill>
          <a:blip r:embed="rId2" cstate="print"/>
          <a:srcRect/>
          <a:stretch>
            <a:fillRect/>
          </a:stretch>
        </p:blipFill>
        <p:spPr bwMode="auto">
          <a:xfrm>
            <a:off x="8513763" y="6038850"/>
            <a:ext cx="587375" cy="792163"/>
          </a:xfrm>
          <a:prstGeom prst="rect">
            <a:avLst/>
          </a:prstGeom>
          <a:noFill/>
          <a:ln w="9525">
            <a:noFill/>
            <a:miter lim="800000"/>
            <a:headEnd/>
            <a:tailEnd/>
          </a:ln>
        </p:spPr>
      </p:pic>
      <p:sp>
        <p:nvSpPr>
          <p:cNvPr id="8" name="직사각형 2"/>
          <p:cNvSpPr>
            <a:spLocks noChangeArrowheads="1"/>
          </p:cNvSpPr>
          <p:nvPr/>
        </p:nvSpPr>
        <p:spPr bwMode="auto">
          <a:xfrm>
            <a:off x="-17463" y="41275"/>
            <a:ext cx="2389693" cy="349583"/>
          </a:xfrm>
          <a:prstGeom prst="rect">
            <a:avLst/>
          </a:prstGeom>
          <a:noFill/>
          <a:ln w="9525">
            <a:noFill/>
            <a:miter lim="800000"/>
            <a:headEnd/>
            <a:tailEnd/>
          </a:ln>
        </p:spPr>
        <p:txBody>
          <a:bodyPr wrap="none">
            <a:spAutoFit/>
          </a:bodyPr>
          <a:lstStyle/>
          <a:p>
            <a:pPr>
              <a:lnSpc>
                <a:spcPct val="110000"/>
              </a:lnSpc>
            </a:pPr>
            <a:r>
              <a:rPr lang="en-US" altLang="ko-KR" sz="1600" b="1" dirty="0">
                <a:solidFill>
                  <a:schemeClr val="tx2">
                    <a:lumMod val="50000"/>
                  </a:schemeClr>
                </a:solidFill>
                <a:ea typeface="바탕" pitchFamily="18" charset="-127"/>
              </a:rPr>
              <a:t>Arrhythmia Center, KUMC</a:t>
            </a:r>
          </a:p>
        </p:txBody>
      </p:sp>
      <p:pic>
        <p:nvPicPr>
          <p:cNvPr id="2050" name="Picture 2" descr="C:\Users\younghoon kim\AppData\Local\Microsoft\Windows\Temporary Internet Files\Content.IE5\7PEMLST4\POST[1].jpg"/>
          <p:cNvPicPr>
            <a:picLocks noChangeAspect="1" noChangeArrowheads="1"/>
          </p:cNvPicPr>
          <p:nvPr/>
        </p:nvPicPr>
        <p:blipFill>
          <a:blip r:embed="rId3" cstate="print"/>
          <a:srcRect l="7649" t="22575" r="16873" b="19389"/>
          <a:stretch>
            <a:fillRect/>
          </a:stretch>
        </p:blipFill>
        <p:spPr bwMode="auto">
          <a:xfrm>
            <a:off x="4605908" y="2429396"/>
            <a:ext cx="4499992" cy="3231852"/>
          </a:xfrm>
          <a:prstGeom prst="rect">
            <a:avLst/>
          </a:prstGeom>
          <a:noFill/>
          <a:ln w="28575">
            <a:solidFill>
              <a:srgbClr val="FFFFFF"/>
            </a:solidFill>
          </a:ln>
        </p:spPr>
      </p:pic>
      <p:pic>
        <p:nvPicPr>
          <p:cNvPr id="12" name="Picture 2" descr="C:\Users\younghoon kim\AppData\Local\Microsoft\Windows\Temporary Internet Files\Content.IE5\CAU8BHNG\PRE[1].jpg"/>
          <p:cNvPicPr>
            <a:picLocks noChangeAspect="1" noChangeArrowheads="1"/>
          </p:cNvPicPr>
          <p:nvPr/>
        </p:nvPicPr>
        <p:blipFill>
          <a:blip r:embed="rId4" cstate="print"/>
          <a:srcRect l="11468" t="22639" r="17589" b="18170"/>
          <a:stretch>
            <a:fillRect/>
          </a:stretch>
        </p:blipFill>
        <p:spPr bwMode="auto">
          <a:xfrm>
            <a:off x="0" y="2420888"/>
            <a:ext cx="4558580" cy="3240360"/>
          </a:xfrm>
          <a:prstGeom prst="rect">
            <a:avLst/>
          </a:prstGeom>
          <a:noFill/>
          <a:ln w="28575">
            <a:solidFill>
              <a:srgbClr val="FFFFFF"/>
            </a:solidFill>
          </a:ln>
        </p:spPr>
      </p:pic>
    </p:spTree>
    <p:extLst>
      <p:ext uri="{BB962C8B-B14F-4D97-AF65-F5344CB8AC3E}">
        <p14:creationId xmlns:p14="http://schemas.microsoft.com/office/powerpoint/2010/main" val="174238569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descr="1.jpg"/>
          <p:cNvPicPr>
            <a:picLocks noChangeAspect="1"/>
          </p:cNvPicPr>
          <p:nvPr/>
        </p:nvPicPr>
        <p:blipFill>
          <a:blip r:embed="rId2" cstate="print"/>
          <a:srcRect b="6481"/>
          <a:stretch>
            <a:fillRect/>
          </a:stretch>
        </p:blipFill>
        <p:spPr>
          <a:xfrm>
            <a:off x="500062" y="1109464"/>
            <a:ext cx="8143875" cy="5415880"/>
          </a:xfrm>
          <a:prstGeom prst="rect">
            <a:avLst/>
          </a:prstGeom>
        </p:spPr>
      </p:pic>
      <p:sp>
        <p:nvSpPr>
          <p:cNvPr id="4" name="직사각형 3"/>
          <p:cNvSpPr/>
          <p:nvPr/>
        </p:nvSpPr>
        <p:spPr>
          <a:xfrm>
            <a:off x="1800200" y="3429000"/>
            <a:ext cx="2771800" cy="369332"/>
          </a:xfrm>
          <a:prstGeom prst="rect">
            <a:avLst/>
          </a:prstGeom>
        </p:spPr>
        <p:txBody>
          <a:bodyPr wrap="square">
            <a:spAutoFit/>
          </a:bodyPr>
          <a:lstStyle/>
          <a:p>
            <a:pPr>
              <a:defRPr/>
            </a:pPr>
            <a:r>
              <a:rPr lang="en-US" altLang="ko-KR" b="1" dirty="0" smtClean="0">
                <a:solidFill>
                  <a:srgbClr val="0000CC"/>
                </a:solidFill>
              </a:rPr>
              <a:t>Before Ablation at the LA</a:t>
            </a:r>
            <a:endParaRPr lang="ko-KR" altLang="en-US" b="1" dirty="0">
              <a:solidFill>
                <a:srgbClr val="0000CC"/>
              </a:solidFill>
            </a:endParaRPr>
          </a:p>
        </p:txBody>
      </p:sp>
      <p:sp>
        <p:nvSpPr>
          <p:cNvPr id="5" name="직사각형 4"/>
          <p:cNvSpPr/>
          <p:nvPr/>
        </p:nvSpPr>
        <p:spPr>
          <a:xfrm>
            <a:off x="5516748" y="3429000"/>
            <a:ext cx="1993944" cy="646331"/>
          </a:xfrm>
          <a:prstGeom prst="rect">
            <a:avLst/>
          </a:prstGeom>
        </p:spPr>
        <p:txBody>
          <a:bodyPr wrap="none">
            <a:spAutoFit/>
          </a:bodyPr>
          <a:lstStyle/>
          <a:p>
            <a:pPr algn="ctr">
              <a:defRPr/>
            </a:pPr>
            <a:r>
              <a:rPr lang="en-US" altLang="ko-KR" b="1" dirty="0" smtClean="0">
                <a:solidFill>
                  <a:srgbClr val="0000CC"/>
                </a:solidFill>
              </a:rPr>
              <a:t>After LA Ablation,</a:t>
            </a:r>
          </a:p>
          <a:p>
            <a:pPr algn="ctr">
              <a:defRPr/>
            </a:pPr>
            <a:r>
              <a:rPr lang="en-US" altLang="ko-KR" b="1" dirty="0" smtClean="0">
                <a:solidFill>
                  <a:srgbClr val="0000CC"/>
                </a:solidFill>
              </a:rPr>
              <a:t> Base at redo  </a:t>
            </a:r>
            <a:endParaRPr lang="ko-KR" altLang="en-US" b="1" dirty="0">
              <a:solidFill>
                <a:srgbClr val="0000CC"/>
              </a:solidFill>
            </a:endParaRPr>
          </a:p>
        </p:txBody>
      </p:sp>
      <p:sp>
        <p:nvSpPr>
          <p:cNvPr id="7" name="직사각형 6"/>
          <p:cNvSpPr/>
          <p:nvPr/>
        </p:nvSpPr>
        <p:spPr>
          <a:xfrm>
            <a:off x="3633749" y="4931876"/>
            <a:ext cx="2234522" cy="369332"/>
          </a:xfrm>
          <a:prstGeom prst="rect">
            <a:avLst/>
          </a:prstGeom>
        </p:spPr>
        <p:txBody>
          <a:bodyPr wrap="none">
            <a:spAutoFit/>
          </a:bodyPr>
          <a:lstStyle/>
          <a:p>
            <a:pPr algn="ctr">
              <a:defRPr/>
            </a:pPr>
            <a:r>
              <a:rPr lang="en-US" altLang="ko-KR" b="1" dirty="0" smtClean="0">
                <a:solidFill>
                  <a:srgbClr val="0000CC"/>
                </a:solidFill>
              </a:rPr>
              <a:t>PA Wedge Pressure   </a:t>
            </a:r>
            <a:endParaRPr lang="ko-KR" altLang="en-US" b="1" dirty="0">
              <a:solidFill>
                <a:srgbClr val="0000CC"/>
              </a:solidFill>
            </a:endParaRPr>
          </a:p>
        </p:txBody>
      </p:sp>
      <p:sp>
        <p:nvSpPr>
          <p:cNvPr id="8" name="직사각형 7"/>
          <p:cNvSpPr/>
          <p:nvPr/>
        </p:nvSpPr>
        <p:spPr>
          <a:xfrm>
            <a:off x="827584" y="404664"/>
            <a:ext cx="7416824" cy="584775"/>
          </a:xfrm>
          <a:prstGeom prst="rect">
            <a:avLst/>
          </a:prstGeom>
        </p:spPr>
        <p:txBody>
          <a:bodyPr wrap="square">
            <a:spAutoFit/>
          </a:bodyPr>
          <a:lstStyle/>
          <a:p>
            <a:r>
              <a:rPr lang="en-US" altLang="ko-KR" sz="3200" dirty="0" smtClean="0">
                <a:solidFill>
                  <a:schemeClr val="tx2">
                    <a:lumMod val="50000"/>
                  </a:schemeClr>
                </a:solidFill>
              </a:rPr>
              <a:t>“Stiff LA Syndrome” After LA Ablation</a:t>
            </a:r>
            <a:endParaRPr lang="ko-KR" altLang="en-US" sz="3200" dirty="0">
              <a:solidFill>
                <a:schemeClr val="tx2">
                  <a:lumMod val="50000"/>
                </a:schemeClr>
              </a:solidFill>
            </a:endParaRPr>
          </a:p>
        </p:txBody>
      </p:sp>
      <p:sp>
        <p:nvSpPr>
          <p:cNvPr id="9" name="직사각형 8"/>
          <p:cNvSpPr/>
          <p:nvPr/>
        </p:nvSpPr>
        <p:spPr>
          <a:xfrm>
            <a:off x="660136" y="4653136"/>
            <a:ext cx="2281395" cy="400110"/>
          </a:xfrm>
          <a:prstGeom prst="rect">
            <a:avLst/>
          </a:prstGeom>
        </p:spPr>
        <p:txBody>
          <a:bodyPr wrap="none">
            <a:spAutoFit/>
          </a:bodyPr>
          <a:lstStyle/>
          <a:p>
            <a:pPr algn="ctr">
              <a:defRPr/>
            </a:pPr>
            <a:r>
              <a:rPr lang="en-US" altLang="ko-KR" sz="2000" b="1" dirty="0" smtClean="0">
                <a:solidFill>
                  <a:srgbClr val="FF0000"/>
                </a:solidFill>
              </a:rPr>
              <a:t>*No significant MR</a:t>
            </a:r>
            <a:endParaRPr lang="ko-KR" altLang="en-US" sz="2000" b="1" dirty="0">
              <a:solidFill>
                <a:srgbClr val="FF0000"/>
              </a:solidFill>
            </a:endParaRPr>
          </a:p>
        </p:txBody>
      </p:sp>
      <p:pic>
        <p:nvPicPr>
          <p:cNvPr id="10" name="그림 9"/>
          <p:cNvPicPr>
            <a:picLocks noChangeAspect="1"/>
          </p:cNvPicPr>
          <p:nvPr/>
        </p:nvPicPr>
        <p:blipFill>
          <a:blip r:embed="rId3"/>
          <a:stretch>
            <a:fillRect/>
          </a:stretch>
        </p:blipFill>
        <p:spPr>
          <a:xfrm>
            <a:off x="189384" y="393690"/>
            <a:ext cx="621355" cy="629712"/>
          </a:xfrm>
          <a:prstGeom prst="rect">
            <a:avLst/>
          </a:prstGeom>
        </p:spPr>
      </p:pic>
    </p:spTree>
    <p:extLst>
      <p:ext uri="{BB962C8B-B14F-4D97-AF65-F5344CB8AC3E}">
        <p14:creationId xmlns:p14="http://schemas.microsoft.com/office/powerpoint/2010/main" val="1248005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p:cNvSpPr/>
          <p:nvPr/>
        </p:nvSpPr>
        <p:spPr>
          <a:xfrm>
            <a:off x="180528" y="837287"/>
            <a:ext cx="9144000" cy="3908762"/>
          </a:xfrm>
          <a:prstGeom prst="rect">
            <a:avLst/>
          </a:prstGeom>
        </p:spPr>
        <p:txBody>
          <a:bodyPr wrap="square">
            <a:spAutoFit/>
          </a:bodyPr>
          <a:lstStyle/>
          <a:p>
            <a:r>
              <a:rPr lang="en-US" altLang="ko-KR" sz="3200" dirty="0" err="1" smtClean="0"/>
              <a:t>Pilote</a:t>
            </a:r>
            <a:r>
              <a:rPr lang="en-US" altLang="ko-KR" sz="3200" dirty="0" smtClean="0"/>
              <a:t> L, </a:t>
            </a:r>
            <a:r>
              <a:rPr lang="en-US" altLang="ko-KR" sz="3200" dirty="0" err="1"/>
              <a:t>Hüttner</a:t>
            </a:r>
            <a:r>
              <a:rPr lang="en-US" altLang="ko-KR" sz="3200" dirty="0"/>
              <a:t> </a:t>
            </a:r>
            <a:r>
              <a:rPr lang="en-US" altLang="ko-KR" sz="3200" dirty="0" smtClean="0"/>
              <a:t>I, </a:t>
            </a:r>
            <a:r>
              <a:rPr lang="en-US" altLang="ko-KR" sz="3200" dirty="0" err="1" smtClean="0"/>
              <a:t>Marpole</a:t>
            </a:r>
            <a:r>
              <a:rPr lang="en-US" altLang="ko-KR" sz="3200" dirty="0" smtClean="0"/>
              <a:t> D, </a:t>
            </a:r>
            <a:r>
              <a:rPr lang="en-US" altLang="ko-KR" sz="3200" dirty="0" err="1" smtClean="0"/>
              <a:t>Sniderman</a:t>
            </a:r>
            <a:r>
              <a:rPr lang="en-US" altLang="ko-KR" sz="3200" dirty="0" smtClean="0"/>
              <a:t> A. </a:t>
            </a:r>
          </a:p>
          <a:p>
            <a:r>
              <a:rPr lang="en-US" altLang="ko-KR" sz="3200" dirty="0" smtClean="0"/>
              <a:t>Stiff left atrial syndrome. </a:t>
            </a:r>
            <a:r>
              <a:rPr lang="en-US" altLang="ko-KR" sz="2400" dirty="0" smtClean="0"/>
              <a:t>Can J </a:t>
            </a:r>
            <a:r>
              <a:rPr lang="en-US" altLang="ko-KR" sz="2400" dirty="0" err="1" smtClean="0"/>
              <a:t>Cardiol</a:t>
            </a:r>
            <a:r>
              <a:rPr lang="en-US" altLang="ko-KR" sz="2400" dirty="0" smtClean="0"/>
              <a:t> 1988;4:255–257</a:t>
            </a:r>
            <a:endParaRPr lang="en-US" altLang="ko-KR" sz="3200" dirty="0" smtClean="0"/>
          </a:p>
          <a:p>
            <a:endParaRPr lang="en-US" altLang="ko-KR" sz="3200" dirty="0" smtClean="0"/>
          </a:p>
          <a:p>
            <a:endParaRPr lang="en-US" altLang="ko-KR" sz="3200" dirty="0" smtClean="0"/>
          </a:p>
          <a:p>
            <a:r>
              <a:rPr lang="en-US" altLang="ko-KR" sz="3200" dirty="0" smtClean="0"/>
              <a:t>Mehta S, Charbonneau F, Fitchett DH, </a:t>
            </a:r>
            <a:r>
              <a:rPr lang="en-US" altLang="ko-KR" sz="3200" dirty="0" err="1" smtClean="0"/>
              <a:t>Marpole</a:t>
            </a:r>
            <a:r>
              <a:rPr lang="en-US" altLang="ko-KR" sz="3200" dirty="0" smtClean="0"/>
              <a:t> DG, Patton R, </a:t>
            </a:r>
            <a:r>
              <a:rPr lang="en-US" altLang="ko-KR" sz="3200" dirty="0" err="1" smtClean="0"/>
              <a:t>Sniderman</a:t>
            </a:r>
            <a:r>
              <a:rPr lang="en-US" altLang="ko-KR" sz="3200" dirty="0" smtClean="0"/>
              <a:t> AD.</a:t>
            </a:r>
          </a:p>
          <a:p>
            <a:r>
              <a:rPr lang="en-US" altLang="ko-KR" sz="3200" dirty="0" smtClean="0"/>
              <a:t>The clinical consequences of a stiff left atrium. </a:t>
            </a:r>
          </a:p>
          <a:p>
            <a:r>
              <a:rPr lang="en-US" altLang="ko-KR" sz="2400" dirty="0" smtClean="0"/>
              <a:t>Am Heart J 1991;122:1184–1191</a:t>
            </a:r>
            <a:endParaRPr lang="ko-KR" altLang="en-US" sz="2400" dirty="0"/>
          </a:p>
        </p:txBody>
      </p:sp>
      <p:pic>
        <p:nvPicPr>
          <p:cNvPr id="3" name="그림 2"/>
          <p:cNvPicPr>
            <a:picLocks noChangeAspect="1"/>
          </p:cNvPicPr>
          <p:nvPr/>
        </p:nvPicPr>
        <p:blipFill>
          <a:blip r:embed="rId2"/>
          <a:stretch>
            <a:fillRect/>
          </a:stretch>
        </p:blipFill>
        <p:spPr>
          <a:xfrm>
            <a:off x="189384" y="188640"/>
            <a:ext cx="621355" cy="629712"/>
          </a:xfrm>
          <a:prstGeom prst="rect">
            <a:avLst/>
          </a:prstGeom>
        </p:spPr>
      </p:pic>
    </p:spTree>
    <p:extLst>
      <p:ext uri="{BB962C8B-B14F-4D97-AF65-F5344CB8AC3E}">
        <p14:creationId xmlns:p14="http://schemas.microsoft.com/office/powerpoint/2010/main" val="40014896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rs.local\vdfs\profileunitydata\valentina.such\Desktop\New folder\Pages from 14.Final.HRTHM_7159 F.png"/>
          <p:cNvPicPr>
            <a:picLocks noChangeAspect="1" noChangeArrowheads="1"/>
          </p:cNvPicPr>
          <p:nvPr/>
        </p:nvPicPr>
        <p:blipFill rotWithShape="1">
          <a:blip r:embed="rId2">
            <a:extLst>
              <a:ext uri="{28A0092B-C50C-407E-A947-70E740481C1C}">
                <a14:useLocalDpi xmlns:a14="http://schemas.microsoft.com/office/drawing/2010/main" val="0"/>
              </a:ext>
            </a:extLst>
          </a:blip>
          <a:srcRect l="3027" t="6468"/>
          <a:stretch/>
        </p:blipFill>
        <p:spPr bwMode="auto">
          <a:xfrm>
            <a:off x="1837854" y="952499"/>
            <a:ext cx="7306146" cy="5144481"/>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13"/>
          <p:cNvSpPr>
            <a:spLocks noGrp="1"/>
          </p:cNvSpPr>
          <p:nvPr>
            <p:ph type="title"/>
          </p:nvPr>
        </p:nvSpPr>
        <p:spPr/>
        <p:txBody>
          <a:bodyPr>
            <a:normAutofit/>
          </a:bodyPr>
          <a:lstStyle/>
          <a:p>
            <a:r>
              <a:rPr lang="en-US" sz="2800" dirty="0" smtClean="0"/>
              <a:t>Surgical AF Ablation</a:t>
            </a:r>
            <a:endParaRPr lang="en-US" sz="2800" dirty="0"/>
          </a:p>
        </p:txBody>
      </p:sp>
      <p:cxnSp>
        <p:nvCxnSpPr>
          <p:cNvPr id="6" name="Conector de Seta Reta 5"/>
          <p:cNvCxnSpPr/>
          <p:nvPr/>
        </p:nvCxnSpPr>
        <p:spPr bwMode="auto">
          <a:xfrm>
            <a:off x="6150970" y="2416552"/>
            <a:ext cx="2147210" cy="0"/>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sp>
        <p:nvSpPr>
          <p:cNvPr id="7" name="CaixaDeTexto 6"/>
          <p:cNvSpPr txBox="1"/>
          <p:nvPr/>
        </p:nvSpPr>
        <p:spPr>
          <a:xfrm>
            <a:off x="7128944" y="2581870"/>
            <a:ext cx="1878400" cy="707886"/>
          </a:xfrm>
          <a:prstGeom prst="rect">
            <a:avLst/>
          </a:prstGeom>
          <a:solidFill>
            <a:schemeClr val="bg1">
              <a:lumMod val="20000"/>
              <a:lumOff val="80000"/>
            </a:schemeClr>
          </a:solidFill>
        </p:spPr>
        <p:txBody>
          <a:bodyPr wrap="square" rtlCol="0">
            <a:spAutoFit/>
          </a:bodyPr>
          <a:lstStyle/>
          <a:p>
            <a:pPr algn="ctr"/>
            <a:r>
              <a:rPr lang="pt-BR" sz="2000" dirty="0"/>
              <a:t>AF </a:t>
            </a:r>
            <a:r>
              <a:rPr lang="pt-BR" sz="2000" dirty="0" err="1"/>
              <a:t>vs</a:t>
            </a:r>
            <a:r>
              <a:rPr lang="pt-BR" sz="2000" dirty="0"/>
              <a:t> </a:t>
            </a:r>
            <a:r>
              <a:rPr lang="pt-BR" sz="2000" dirty="0" err="1"/>
              <a:t>Surgical</a:t>
            </a:r>
            <a:r>
              <a:rPr lang="pt-BR" sz="2000" dirty="0"/>
              <a:t> </a:t>
            </a:r>
            <a:r>
              <a:rPr lang="pt-BR" sz="2000" dirty="0" err="1"/>
              <a:t>Pathology</a:t>
            </a:r>
            <a:r>
              <a:rPr lang="pt-BR" sz="2000" dirty="0"/>
              <a:t>?</a:t>
            </a:r>
          </a:p>
        </p:txBody>
      </p:sp>
      <p:sp>
        <p:nvSpPr>
          <p:cNvPr id="4" name="CaixaDeTexto 3"/>
          <p:cNvSpPr txBox="1"/>
          <p:nvPr/>
        </p:nvSpPr>
        <p:spPr>
          <a:xfrm>
            <a:off x="7816684" y="6096979"/>
            <a:ext cx="1327316" cy="646331"/>
          </a:xfrm>
          <a:prstGeom prst="rect">
            <a:avLst/>
          </a:prstGeom>
          <a:solidFill>
            <a:schemeClr val="bg1">
              <a:lumMod val="20000"/>
              <a:lumOff val="80000"/>
            </a:schemeClr>
          </a:solidFill>
        </p:spPr>
        <p:txBody>
          <a:bodyPr wrap="square" rtlCol="0">
            <a:spAutoFit/>
          </a:bodyPr>
          <a:lstStyle/>
          <a:p>
            <a:pPr algn="ctr"/>
            <a:r>
              <a:rPr lang="pt-BR" dirty="0" err="1"/>
              <a:t>Class</a:t>
            </a:r>
            <a:r>
              <a:rPr lang="pt-BR" dirty="0"/>
              <a:t> </a:t>
            </a:r>
            <a:r>
              <a:rPr lang="pt-BR" dirty="0" err="1"/>
              <a:t>IIa</a:t>
            </a:r>
            <a:r>
              <a:rPr lang="pt-BR" dirty="0"/>
              <a:t>, LOE B</a:t>
            </a:r>
          </a:p>
        </p:txBody>
      </p:sp>
      <p:pic>
        <p:nvPicPr>
          <p:cNvPr id="2051" name="Picture 3" descr="\\hrs.local\vdfs\profileunitydata\valentina.such\Desktop\New folder\Pages from 14.Final.HRTHM_7159 F-2.png"/>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0" y="1925642"/>
            <a:ext cx="3352800" cy="1902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8999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p:cNvSpPr/>
          <p:nvPr/>
        </p:nvSpPr>
        <p:spPr>
          <a:xfrm>
            <a:off x="1005840" y="503496"/>
            <a:ext cx="7780021" cy="3262432"/>
          </a:xfrm>
          <a:prstGeom prst="rect">
            <a:avLst/>
          </a:prstGeom>
        </p:spPr>
        <p:txBody>
          <a:bodyPr wrap="square">
            <a:spAutoFit/>
          </a:bodyPr>
          <a:lstStyle/>
          <a:p>
            <a:r>
              <a:rPr lang="en-US" altLang="ko-KR" sz="1600" dirty="0">
                <a:solidFill>
                  <a:schemeClr val="tx2">
                    <a:lumMod val="50000"/>
                  </a:schemeClr>
                </a:solidFill>
              </a:rPr>
              <a:t>Gibson </a:t>
            </a:r>
            <a:r>
              <a:rPr lang="en-US" altLang="ko-KR" sz="1600" dirty="0" smtClean="0">
                <a:solidFill>
                  <a:schemeClr val="tx2">
                    <a:lumMod val="50000"/>
                  </a:schemeClr>
                </a:solidFill>
              </a:rPr>
              <a:t>DN, </a:t>
            </a:r>
            <a:r>
              <a:rPr lang="en-US" altLang="ko-KR" sz="1600" dirty="0">
                <a:solidFill>
                  <a:schemeClr val="tx2">
                    <a:lumMod val="50000"/>
                  </a:schemeClr>
                </a:solidFill>
              </a:rPr>
              <a:t>Di </a:t>
            </a:r>
            <a:r>
              <a:rPr lang="en-US" altLang="ko-KR" sz="1600" dirty="0" err="1">
                <a:solidFill>
                  <a:schemeClr val="tx2">
                    <a:lumMod val="50000"/>
                  </a:schemeClr>
                </a:solidFill>
              </a:rPr>
              <a:t>Biase</a:t>
            </a:r>
            <a:r>
              <a:rPr lang="en-US" altLang="ko-KR" sz="1600" dirty="0">
                <a:solidFill>
                  <a:schemeClr val="tx2">
                    <a:lumMod val="50000"/>
                  </a:schemeClr>
                </a:solidFill>
              </a:rPr>
              <a:t> L, </a:t>
            </a:r>
            <a:r>
              <a:rPr lang="en-US" altLang="ko-KR" sz="1600" dirty="0" err="1">
                <a:solidFill>
                  <a:schemeClr val="tx2">
                    <a:lumMod val="50000"/>
                  </a:schemeClr>
                </a:solidFill>
              </a:rPr>
              <a:t>Mohanty</a:t>
            </a:r>
            <a:r>
              <a:rPr lang="en-US" altLang="ko-KR" sz="1600" dirty="0">
                <a:solidFill>
                  <a:schemeClr val="tx2">
                    <a:lumMod val="50000"/>
                  </a:schemeClr>
                </a:solidFill>
              </a:rPr>
              <a:t> P, Patel JD, Bai R, Sanchez J, Burkhardt JD, Heywood JT, Johnson AD, </a:t>
            </a:r>
            <a:r>
              <a:rPr lang="en-US" altLang="ko-KR" sz="1600" dirty="0" err="1">
                <a:solidFill>
                  <a:schemeClr val="tx2">
                    <a:lumMod val="50000"/>
                  </a:schemeClr>
                </a:solidFill>
              </a:rPr>
              <a:t>Rubenson</a:t>
            </a:r>
            <a:r>
              <a:rPr lang="en-US" altLang="ko-KR" sz="1600" dirty="0">
                <a:solidFill>
                  <a:schemeClr val="tx2">
                    <a:lumMod val="50000"/>
                  </a:schemeClr>
                </a:solidFill>
              </a:rPr>
              <a:t> DS, Horton R, </a:t>
            </a:r>
            <a:r>
              <a:rPr lang="en-US" altLang="ko-KR" sz="1600" dirty="0" err="1">
                <a:solidFill>
                  <a:schemeClr val="tx2">
                    <a:lumMod val="50000"/>
                  </a:schemeClr>
                </a:solidFill>
              </a:rPr>
              <a:t>Gallinghouse</a:t>
            </a:r>
            <a:r>
              <a:rPr lang="en-US" altLang="ko-KR" sz="1600" dirty="0">
                <a:solidFill>
                  <a:schemeClr val="tx2">
                    <a:lumMod val="50000"/>
                  </a:schemeClr>
                </a:solidFill>
              </a:rPr>
              <a:t> GJ, </a:t>
            </a:r>
            <a:r>
              <a:rPr lang="en-US" altLang="ko-KR" sz="1600" dirty="0" err="1">
                <a:solidFill>
                  <a:schemeClr val="tx2">
                    <a:lumMod val="50000"/>
                  </a:schemeClr>
                </a:solidFill>
              </a:rPr>
              <a:t>Beheiry</a:t>
            </a:r>
            <a:r>
              <a:rPr lang="en-US" altLang="ko-KR" sz="1600" dirty="0">
                <a:solidFill>
                  <a:schemeClr val="tx2">
                    <a:lumMod val="50000"/>
                  </a:schemeClr>
                </a:solidFill>
              </a:rPr>
              <a:t> S, Curtis GP, Cohen DN, Lee MY, Smith MR, </a:t>
            </a:r>
            <a:r>
              <a:rPr lang="en-US" altLang="ko-KR" sz="1600" dirty="0" err="1">
                <a:solidFill>
                  <a:schemeClr val="tx2">
                    <a:lumMod val="50000"/>
                  </a:schemeClr>
                </a:solidFill>
              </a:rPr>
              <a:t>Gopinath</a:t>
            </a:r>
            <a:r>
              <a:rPr lang="en-US" altLang="ko-KR" sz="1600" dirty="0">
                <a:solidFill>
                  <a:schemeClr val="tx2">
                    <a:lumMod val="50000"/>
                  </a:schemeClr>
                </a:solidFill>
              </a:rPr>
              <a:t> D, Lewis WR, </a:t>
            </a:r>
            <a:r>
              <a:rPr lang="en-US" altLang="ko-KR" sz="1600" dirty="0" err="1">
                <a:solidFill>
                  <a:schemeClr val="tx2">
                    <a:lumMod val="50000"/>
                  </a:schemeClr>
                </a:solidFill>
              </a:rPr>
              <a:t>Natale</a:t>
            </a:r>
            <a:r>
              <a:rPr lang="en-US" altLang="ko-KR" sz="1600" dirty="0">
                <a:solidFill>
                  <a:schemeClr val="tx2">
                    <a:lumMod val="50000"/>
                  </a:schemeClr>
                </a:solidFill>
              </a:rPr>
              <a:t> </a:t>
            </a:r>
            <a:r>
              <a:rPr lang="en-US" altLang="ko-KR" sz="1600" dirty="0" smtClean="0">
                <a:solidFill>
                  <a:schemeClr val="tx2">
                    <a:lumMod val="50000"/>
                  </a:schemeClr>
                </a:solidFill>
              </a:rPr>
              <a:t>A.</a:t>
            </a:r>
          </a:p>
          <a:p>
            <a:endParaRPr lang="en-US" altLang="ko-KR" sz="1000" dirty="0" smtClean="0">
              <a:solidFill>
                <a:schemeClr val="tx2">
                  <a:lumMod val="50000"/>
                </a:schemeClr>
              </a:solidFill>
            </a:endParaRPr>
          </a:p>
          <a:p>
            <a:r>
              <a:rPr lang="en-US" altLang="ko-KR" sz="2800" b="1" dirty="0" smtClean="0">
                <a:solidFill>
                  <a:schemeClr val="tx2">
                    <a:lumMod val="50000"/>
                  </a:schemeClr>
                </a:solidFill>
              </a:rPr>
              <a:t>Stiff </a:t>
            </a:r>
            <a:r>
              <a:rPr lang="en-US" altLang="ko-KR" sz="2800" b="1" dirty="0">
                <a:solidFill>
                  <a:schemeClr val="tx2">
                    <a:lumMod val="50000"/>
                  </a:schemeClr>
                </a:solidFill>
              </a:rPr>
              <a:t>left atrial syndrome after catheter ablation for atrial fibrillation: clinical characterization, prevalence, and predictors.</a:t>
            </a:r>
          </a:p>
          <a:p>
            <a:endParaRPr lang="en-US" altLang="ko-KR" sz="3200" dirty="0" smtClean="0">
              <a:solidFill>
                <a:schemeClr val="tx2">
                  <a:lumMod val="50000"/>
                </a:schemeClr>
              </a:solidFill>
            </a:endParaRPr>
          </a:p>
          <a:p>
            <a:r>
              <a:rPr lang="en-US" altLang="ko-KR" sz="2800" dirty="0" smtClean="0">
                <a:solidFill>
                  <a:schemeClr val="tx2">
                    <a:lumMod val="50000"/>
                  </a:schemeClr>
                </a:solidFill>
              </a:rPr>
              <a:t>Heart Rhythm 2011;8:1364–1371</a:t>
            </a:r>
            <a:endParaRPr lang="ko-KR" altLang="en-US" sz="2800" dirty="0">
              <a:solidFill>
                <a:schemeClr val="tx2">
                  <a:lumMod val="50000"/>
                </a:schemeClr>
              </a:solidFill>
            </a:endParaRPr>
          </a:p>
        </p:txBody>
      </p:sp>
      <p:pic>
        <p:nvPicPr>
          <p:cNvPr id="4" name="그림 3"/>
          <p:cNvPicPr>
            <a:picLocks noChangeAspect="1"/>
          </p:cNvPicPr>
          <p:nvPr/>
        </p:nvPicPr>
        <p:blipFill>
          <a:blip r:embed="rId2"/>
          <a:stretch>
            <a:fillRect/>
          </a:stretch>
        </p:blipFill>
        <p:spPr>
          <a:xfrm>
            <a:off x="189384" y="188640"/>
            <a:ext cx="621355" cy="629712"/>
          </a:xfrm>
          <a:prstGeom prst="rect">
            <a:avLst/>
          </a:prstGeom>
        </p:spPr>
      </p:pic>
    </p:spTree>
    <p:extLst>
      <p:ext uri="{BB962C8B-B14F-4D97-AF65-F5344CB8AC3E}">
        <p14:creationId xmlns:p14="http://schemas.microsoft.com/office/powerpoint/2010/main" val="100803007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descr="5.jpg"/>
          <p:cNvPicPr>
            <a:picLocks noChangeAspect="1"/>
          </p:cNvPicPr>
          <p:nvPr/>
        </p:nvPicPr>
        <p:blipFill>
          <a:blip r:embed="rId2" cstate="print"/>
          <a:stretch>
            <a:fillRect/>
          </a:stretch>
        </p:blipFill>
        <p:spPr>
          <a:xfrm>
            <a:off x="0" y="824928"/>
            <a:ext cx="9144000" cy="5208144"/>
          </a:xfrm>
          <a:prstGeom prst="rect">
            <a:avLst/>
          </a:prstGeom>
        </p:spPr>
      </p:pic>
      <p:sp>
        <p:nvSpPr>
          <p:cNvPr id="4" name="직사각형 3"/>
          <p:cNvSpPr/>
          <p:nvPr/>
        </p:nvSpPr>
        <p:spPr>
          <a:xfrm>
            <a:off x="2358048" y="6061584"/>
            <a:ext cx="5178132" cy="369332"/>
          </a:xfrm>
          <a:prstGeom prst="rect">
            <a:avLst/>
          </a:prstGeom>
        </p:spPr>
        <p:txBody>
          <a:bodyPr wrap="square">
            <a:spAutoFit/>
          </a:bodyPr>
          <a:lstStyle/>
          <a:p>
            <a:r>
              <a:rPr lang="en-US" altLang="ko-KR" dirty="0" smtClean="0">
                <a:solidFill>
                  <a:schemeClr val="tx2">
                    <a:lumMod val="50000"/>
                  </a:schemeClr>
                </a:solidFill>
              </a:rPr>
              <a:t>Heart Rhythm 2011;8:1364–1371</a:t>
            </a:r>
            <a:endParaRPr lang="ko-KR" altLang="en-US" dirty="0">
              <a:solidFill>
                <a:schemeClr val="tx2">
                  <a:lumMod val="50000"/>
                </a:schemeClr>
              </a:solidFill>
            </a:endParaRPr>
          </a:p>
        </p:txBody>
      </p:sp>
      <p:sp>
        <p:nvSpPr>
          <p:cNvPr id="5" name="직사각형 4"/>
          <p:cNvSpPr/>
          <p:nvPr/>
        </p:nvSpPr>
        <p:spPr>
          <a:xfrm>
            <a:off x="899592" y="303039"/>
            <a:ext cx="7349897" cy="461665"/>
          </a:xfrm>
          <a:prstGeom prst="rect">
            <a:avLst/>
          </a:prstGeom>
        </p:spPr>
        <p:txBody>
          <a:bodyPr wrap="none">
            <a:spAutoFit/>
          </a:bodyPr>
          <a:lstStyle/>
          <a:p>
            <a:r>
              <a:rPr lang="en-US" altLang="ko-KR" sz="2400" dirty="0" err="1" smtClean="0">
                <a:solidFill>
                  <a:schemeClr val="tx2">
                    <a:lumMod val="50000"/>
                  </a:schemeClr>
                </a:solidFill>
              </a:rPr>
              <a:t>Atrial</a:t>
            </a:r>
            <a:r>
              <a:rPr lang="en-US" altLang="ko-KR" sz="2400" dirty="0" smtClean="0">
                <a:solidFill>
                  <a:prstClr val="white"/>
                </a:solidFill>
              </a:rPr>
              <a:t> </a:t>
            </a:r>
            <a:r>
              <a:rPr lang="en-US" altLang="ko-KR" sz="2400" dirty="0" smtClean="0">
                <a:solidFill>
                  <a:schemeClr val="tx2">
                    <a:lumMod val="50000"/>
                  </a:schemeClr>
                </a:solidFill>
              </a:rPr>
              <a:t>Diastolic</a:t>
            </a:r>
            <a:r>
              <a:rPr lang="en-US" altLang="ko-KR" sz="2400" dirty="0" smtClean="0">
                <a:solidFill>
                  <a:prstClr val="white"/>
                </a:solidFill>
              </a:rPr>
              <a:t> </a:t>
            </a:r>
            <a:r>
              <a:rPr lang="en-US" altLang="ko-KR" sz="2400" dirty="0" smtClean="0">
                <a:solidFill>
                  <a:schemeClr val="tx2">
                    <a:lumMod val="50000"/>
                  </a:schemeClr>
                </a:solidFill>
              </a:rPr>
              <a:t>Dysfunction</a:t>
            </a:r>
            <a:r>
              <a:rPr lang="en-US" altLang="ko-KR" sz="2400" dirty="0" smtClean="0">
                <a:solidFill>
                  <a:prstClr val="white"/>
                </a:solidFill>
              </a:rPr>
              <a:t> </a:t>
            </a:r>
            <a:r>
              <a:rPr lang="en-US" altLang="ko-KR" sz="2400" dirty="0" smtClean="0">
                <a:solidFill>
                  <a:schemeClr val="tx2">
                    <a:lumMod val="50000"/>
                  </a:schemeClr>
                </a:solidFill>
              </a:rPr>
              <a:t>with</a:t>
            </a:r>
            <a:r>
              <a:rPr lang="en-US" altLang="ko-KR" sz="2400" dirty="0" smtClean="0">
                <a:solidFill>
                  <a:prstClr val="white"/>
                </a:solidFill>
              </a:rPr>
              <a:t> </a:t>
            </a:r>
            <a:r>
              <a:rPr lang="en-US" altLang="ko-KR" sz="2400" dirty="0" smtClean="0">
                <a:solidFill>
                  <a:schemeClr val="tx2">
                    <a:lumMod val="50000"/>
                  </a:schemeClr>
                </a:solidFill>
              </a:rPr>
              <a:t>Preserved</a:t>
            </a:r>
            <a:r>
              <a:rPr lang="en-US" altLang="ko-KR" sz="2400" dirty="0" smtClean="0">
                <a:solidFill>
                  <a:prstClr val="white"/>
                </a:solidFill>
              </a:rPr>
              <a:t> </a:t>
            </a:r>
            <a:r>
              <a:rPr lang="en-US" altLang="ko-KR" sz="2400" dirty="0" err="1" smtClean="0">
                <a:solidFill>
                  <a:schemeClr val="tx2">
                    <a:lumMod val="50000"/>
                  </a:schemeClr>
                </a:solidFill>
              </a:rPr>
              <a:t>Atrial</a:t>
            </a:r>
            <a:r>
              <a:rPr lang="en-US" altLang="ko-KR" sz="2400" dirty="0" smtClean="0">
                <a:solidFill>
                  <a:prstClr val="white"/>
                </a:solidFill>
              </a:rPr>
              <a:t> </a:t>
            </a:r>
            <a:r>
              <a:rPr lang="en-US" altLang="ko-KR" sz="2400" dirty="0" smtClean="0">
                <a:solidFill>
                  <a:schemeClr val="tx2">
                    <a:lumMod val="50000"/>
                  </a:schemeClr>
                </a:solidFill>
              </a:rPr>
              <a:t>Systole</a:t>
            </a:r>
            <a:endParaRPr lang="ko-KR" altLang="en-US" sz="2400" dirty="0">
              <a:solidFill>
                <a:schemeClr val="tx2">
                  <a:lumMod val="50000"/>
                </a:schemeClr>
              </a:solidFill>
            </a:endParaRPr>
          </a:p>
        </p:txBody>
      </p:sp>
      <p:pic>
        <p:nvPicPr>
          <p:cNvPr id="6" name="그림 5"/>
          <p:cNvPicPr>
            <a:picLocks noChangeAspect="1"/>
          </p:cNvPicPr>
          <p:nvPr/>
        </p:nvPicPr>
        <p:blipFill>
          <a:blip r:embed="rId3"/>
          <a:stretch>
            <a:fillRect/>
          </a:stretch>
        </p:blipFill>
        <p:spPr>
          <a:xfrm>
            <a:off x="189384" y="188640"/>
            <a:ext cx="621355" cy="629712"/>
          </a:xfrm>
          <a:prstGeom prst="rect">
            <a:avLst/>
          </a:prstGeom>
        </p:spPr>
      </p:pic>
    </p:spTree>
    <p:extLst>
      <p:ext uri="{BB962C8B-B14F-4D97-AF65-F5344CB8AC3E}">
        <p14:creationId xmlns:p14="http://schemas.microsoft.com/office/powerpoint/2010/main" val="196965059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290" name="Picture 2"/>
          <p:cNvPicPr>
            <a:picLocks noChangeAspect="1" noChangeArrowheads="1"/>
          </p:cNvPicPr>
          <p:nvPr/>
        </p:nvPicPr>
        <p:blipFill>
          <a:blip r:embed="rId2" cstate="print"/>
          <a:srcRect/>
          <a:stretch>
            <a:fillRect/>
          </a:stretch>
        </p:blipFill>
        <p:spPr bwMode="auto">
          <a:xfrm>
            <a:off x="0" y="1537628"/>
            <a:ext cx="9144000" cy="4315441"/>
          </a:xfrm>
          <a:prstGeom prst="rect">
            <a:avLst/>
          </a:prstGeom>
          <a:noFill/>
          <a:ln w="9525">
            <a:noFill/>
            <a:miter lim="800000"/>
            <a:headEnd/>
            <a:tailEnd/>
          </a:ln>
        </p:spPr>
      </p:pic>
      <p:sp>
        <p:nvSpPr>
          <p:cNvPr id="3" name="직사각형 2"/>
          <p:cNvSpPr/>
          <p:nvPr/>
        </p:nvSpPr>
        <p:spPr>
          <a:xfrm>
            <a:off x="1002822" y="1033572"/>
            <a:ext cx="5873434" cy="461665"/>
          </a:xfrm>
          <a:prstGeom prst="rect">
            <a:avLst/>
          </a:prstGeom>
        </p:spPr>
        <p:txBody>
          <a:bodyPr wrap="square">
            <a:spAutoFit/>
          </a:bodyPr>
          <a:lstStyle/>
          <a:p>
            <a:pPr>
              <a:defRPr/>
            </a:pPr>
            <a:r>
              <a:rPr lang="en-US" altLang="ko-KR" sz="2400" dirty="0" smtClean="0"/>
              <a:t>Before Ablation at the LA</a:t>
            </a:r>
            <a:endParaRPr lang="ko-KR" altLang="en-US" sz="2400" dirty="0"/>
          </a:p>
        </p:txBody>
      </p:sp>
      <p:sp>
        <p:nvSpPr>
          <p:cNvPr id="4" name="직사각형 3"/>
          <p:cNvSpPr/>
          <p:nvPr/>
        </p:nvSpPr>
        <p:spPr>
          <a:xfrm>
            <a:off x="4869443" y="745540"/>
            <a:ext cx="5247173" cy="830997"/>
          </a:xfrm>
          <a:prstGeom prst="rect">
            <a:avLst/>
          </a:prstGeom>
        </p:spPr>
        <p:txBody>
          <a:bodyPr wrap="square">
            <a:spAutoFit/>
          </a:bodyPr>
          <a:lstStyle/>
          <a:p>
            <a:pPr algn="ctr">
              <a:defRPr/>
            </a:pPr>
            <a:r>
              <a:rPr lang="en-US" altLang="ko-KR" sz="2400" dirty="0" smtClean="0"/>
              <a:t>After LA Ablation,</a:t>
            </a:r>
          </a:p>
          <a:p>
            <a:pPr algn="ctr">
              <a:defRPr/>
            </a:pPr>
            <a:r>
              <a:rPr lang="en-US" altLang="ko-KR" sz="2400" dirty="0" smtClean="0"/>
              <a:t> Base at redo  </a:t>
            </a:r>
            <a:endParaRPr lang="ko-KR" altLang="en-US" sz="2400" dirty="0"/>
          </a:p>
        </p:txBody>
      </p:sp>
      <p:sp>
        <p:nvSpPr>
          <p:cNvPr id="5" name="직사각형 4"/>
          <p:cNvSpPr/>
          <p:nvPr/>
        </p:nvSpPr>
        <p:spPr>
          <a:xfrm>
            <a:off x="2964180" y="5786100"/>
            <a:ext cx="3390900" cy="369332"/>
          </a:xfrm>
          <a:prstGeom prst="rect">
            <a:avLst/>
          </a:prstGeom>
        </p:spPr>
        <p:txBody>
          <a:bodyPr wrap="square">
            <a:spAutoFit/>
          </a:bodyPr>
          <a:lstStyle/>
          <a:p>
            <a:r>
              <a:rPr lang="en-US" altLang="ko-KR" dirty="0" smtClean="0">
                <a:solidFill>
                  <a:schemeClr val="tx2">
                    <a:lumMod val="50000"/>
                  </a:schemeClr>
                </a:solidFill>
              </a:rPr>
              <a:t>Heart Rhythm 2011;8:1364–1371</a:t>
            </a:r>
            <a:endParaRPr lang="ko-KR" altLang="en-US" dirty="0">
              <a:solidFill>
                <a:schemeClr val="tx2">
                  <a:lumMod val="50000"/>
                </a:schemeClr>
              </a:solidFill>
            </a:endParaRPr>
          </a:p>
        </p:txBody>
      </p:sp>
      <p:sp>
        <p:nvSpPr>
          <p:cNvPr id="6" name="직사각형 5"/>
          <p:cNvSpPr/>
          <p:nvPr/>
        </p:nvSpPr>
        <p:spPr>
          <a:xfrm>
            <a:off x="0" y="260648"/>
            <a:ext cx="9324528" cy="523220"/>
          </a:xfrm>
          <a:prstGeom prst="rect">
            <a:avLst/>
          </a:prstGeom>
        </p:spPr>
        <p:txBody>
          <a:bodyPr wrap="square">
            <a:spAutoFit/>
          </a:bodyPr>
          <a:lstStyle/>
          <a:p>
            <a:r>
              <a:rPr lang="en-US" altLang="ko-KR" sz="2800" dirty="0" err="1" smtClean="0">
                <a:solidFill>
                  <a:schemeClr val="tx2">
                    <a:lumMod val="50000"/>
                  </a:schemeClr>
                </a:solidFill>
              </a:rPr>
              <a:t>Atrial</a:t>
            </a:r>
            <a:r>
              <a:rPr lang="en-US" altLang="ko-KR" sz="2800" dirty="0" smtClean="0">
                <a:solidFill>
                  <a:schemeClr val="tx2">
                    <a:lumMod val="50000"/>
                  </a:schemeClr>
                </a:solidFill>
              </a:rPr>
              <a:t> Diastolic Dysfunction Along with Systolic Dysfunction</a:t>
            </a:r>
            <a:endParaRPr lang="ko-KR" altLang="en-US" sz="2800" dirty="0">
              <a:solidFill>
                <a:schemeClr val="tx2">
                  <a:lumMod val="50000"/>
                </a:schemeClr>
              </a:solidFill>
            </a:endParaRPr>
          </a:p>
        </p:txBody>
      </p:sp>
      <p:pic>
        <p:nvPicPr>
          <p:cNvPr id="7" name="그림 6"/>
          <p:cNvPicPr>
            <a:picLocks noChangeAspect="1"/>
          </p:cNvPicPr>
          <p:nvPr/>
        </p:nvPicPr>
        <p:blipFill>
          <a:blip r:embed="rId3"/>
          <a:stretch>
            <a:fillRect/>
          </a:stretch>
        </p:blipFill>
        <p:spPr>
          <a:xfrm>
            <a:off x="179512" y="816794"/>
            <a:ext cx="621355" cy="629712"/>
          </a:xfrm>
          <a:prstGeom prst="rect">
            <a:avLst/>
          </a:prstGeom>
        </p:spPr>
      </p:pic>
    </p:spTree>
    <p:extLst>
      <p:ext uri="{BB962C8B-B14F-4D97-AF65-F5344CB8AC3E}">
        <p14:creationId xmlns:p14="http://schemas.microsoft.com/office/powerpoint/2010/main" val="393670044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descr="2.jpg"/>
          <p:cNvPicPr>
            <a:picLocks noChangeAspect="1"/>
          </p:cNvPicPr>
          <p:nvPr/>
        </p:nvPicPr>
        <p:blipFill>
          <a:blip r:embed="rId2" cstate="print"/>
          <a:stretch>
            <a:fillRect/>
          </a:stretch>
        </p:blipFill>
        <p:spPr>
          <a:xfrm>
            <a:off x="0" y="882396"/>
            <a:ext cx="9144000" cy="5093208"/>
          </a:xfrm>
          <a:prstGeom prst="rect">
            <a:avLst/>
          </a:prstGeom>
        </p:spPr>
      </p:pic>
      <p:sp>
        <p:nvSpPr>
          <p:cNvPr id="3" name="직사각형 2"/>
          <p:cNvSpPr/>
          <p:nvPr/>
        </p:nvSpPr>
        <p:spPr>
          <a:xfrm>
            <a:off x="3429000" y="5975604"/>
            <a:ext cx="3863340" cy="400110"/>
          </a:xfrm>
          <a:prstGeom prst="rect">
            <a:avLst/>
          </a:prstGeom>
        </p:spPr>
        <p:txBody>
          <a:bodyPr wrap="square">
            <a:spAutoFit/>
          </a:bodyPr>
          <a:lstStyle/>
          <a:p>
            <a:r>
              <a:rPr lang="en-US" altLang="ko-KR" sz="2000" dirty="0" smtClean="0">
                <a:solidFill>
                  <a:schemeClr val="tx2">
                    <a:lumMod val="50000"/>
                  </a:schemeClr>
                </a:solidFill>
              </a:rPr>
              <a:t>Heart Rhythm 2011;8:1364–1371</a:t>
            </a:r>
            <a:endParaRPr lang="ko-KR" altLang="en-US" sz="2000" dirty="0">
              <a:solidFill>
                <a:schemeClr val="tx2">
                  <a:lumMod val="50000"/>
                </a:schemeClr>
              </a:solidFill>
            </a:endParaRPr>
          </a:p>
        </p:txBody>
      </p:sp>
      <p:sp>
        <p:nvSpPr>
          <p:cNvPr id="8" name="직사각형 7"/>
          <p:cNvSpPr/>
          <p:nvPr/>
        </p:nvSpPr>
        <p:spPr>
          <a:xfrm>
            <a:off x="20096" y="3377088"/>
            <a:ext cx="8964488" cy="1440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endParaRPr>
          </a:p>
        </p:txBody>
      </p:sp>
      <p:sp>
        <p:nvSpPr>
          <p:cNvPr id="9" name="직사각형 8"/>
          <p:cNvSpPr/>
          <p:nvPr/>
        </p:nvSpPr>
        <p:spPr>
          <a:xfrm>
            <a:off x="31824" y="3686888"/>
            <a:ext cx="8964488" cy="30812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endParaRPr>
          </a:p>
        </p:txBody>
      </p:sp>
      <p:pic>
        <p:nvPicPr>
          <p:cNvPr id="11" name="그림 10" descr="4.jpg"/>
          <p:cNvPicPr>
            <a:picLocks noChangeAspect="1"/>
          </p:cNvPicPr>
          <p:nvPr/>
        </p:nvPicPr>
        <p:blipFill>
          <a:blip r:embed="rId3" cstate="print"/>
          <a:stretch>
            <a:fillRect/>
          </a:stretch>
        </p:blipFill>
        <p:spPr>
          <a:xfrm>
            <a:off x="919162" y="1813561"/>
            <a:ext cx="7305675" cy="3163252"/>
          </a:xfrm>
          <a:prstGeom prst="rect">
            <a:avLst/>
          </a:prstGeom>
        </p:spPr>
      </p:pic>
      <p:pic>
        <p:nvPicPr>
          <p:cNvPr id="7" name="그림 6"/>
          <p:cNvPicPr>
            <a:picLocks noChangeAspect="1"/>
          </p:cNvPicPr>
          <p:nvPr/>
        </p:nvPicPr>
        <p:blipFill>
          <a:blip r:embed="rId4"/>
          <a:stretch>
            <a:fillRect/>
          </a:stretch>
        </p:blipFill>
        <p:spPr>
          <a:xfrm>
            <a:off x="189384" y="188640"/>
            <a:ext cx="621355" cy="629712"/>
          </a:xfrm>
          <a:prstGeom prst="rect">
            <a:avLst/>
          </a:prstGeom>
        </p:spPr>
      </p:pic>
    </p:spTree>
    <p:extLst>
      <p:ext uri="{BB962C8B-B14F-4D97-AF65-F5344CB8AC3E}">
        <p14:creationId xmlns:p14="http://schemas.microsoft.com/office/powerpoint/2010/main" val="3833473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p:cNvSpPr/>
          <p:nvPr/>
        </p:nvSpPr>
        <p:spPr>
          <a:xfrm>
            <a:off x="539552" y="656104"/>
            <a:ext cx="8136904" cy="5078313"/>
          </a:xfrm>
          <a:prstGeom prst="rect">
            <a:avLst/>
          </a:prstGeom>
        </p:spPr>
        <p:txBody>
          <a:bodyPr wrap="square">
            <a:spAutoFit/>
          </a:bodyPr>
          <a:lstStyle/>
          <a:p>
            <a:r>
              <a:rPr lang="en-US" altLang="ko-KR" sz="4400" dirty="0" smtClean="0"/>
              <a:t>Stiff LA syndrome may be unrecognized if the clinician does not suspect it.</a:t>
            </a:r>
          </a:p>
          <a:p>
            <a:r>
              <a:rPr lang="en-US" altLang="ko-KR" sz="3200" u="sng" dirty="0" smtClean="0"/>
              <a:t>Predictors </a:t>
            </a:r>
          </a:p>
          <a:p>
            <a:pPr marL="742950" indent="-742950">
              <a:buFontTx/>
              <a:buAutoNum type="arabicParenR"/>
            </a:pPr>
            <a:r>
              <a:rPr lang="en-US" altLang="ko-KR" sz="3200" dirty="0" smtClean="0"/>
              <a:t>Small LA </a:t>
            </a:r>
          </a:p>
          <a:p>
            <a:pPr marL="742950" indent="-742950">
              <a:buFontTx/>
              <a:buAutoNum type="arabicParenR"/>
            </a:pPr>
            <a:r>
              <a:rPr lang="en-US" altLang="ko-KR" sz="3200" dirty="0" smtClean="0"/>
              <a:t>OSA</a:t>
            </a:r>
          </a:p>
          <a:p>
            <a:pPr marL="742950" indent="-742950">
              <a:buFontTx/>
              <a:buAutoNum type="arabicParenR"/>
            </a:pPr>
            <a:r>
              <a:rPr lang="en-US" altLang="ko-KR" sz="3200" dirty="0" smtClean="0"/>
              <a:t>DM </a:t>
            </a:r>
          </a:p>
          <a:p>
            <a:pPr marL="742950" indent="-742950">
              <a:buFontTx/>
              <a:buAutoNum type="arabicParenR"/>
            </a:pPr>
            <a:r>
              <a:rPr lang="en-US" altLang="ko-KR" sz="3200" dirty="0" smtClean="0"/>
              <a:t>Atrial scarring (&gt;60%) </a:t>
            </a:r>
          </a:p>
          <a:p>
            <a:pPr marL="742950" indent="-742950">
              <a:buFontTx/>
              <a:buAutoNum type="arabicParenR"/>
            </a:pPr>
            <a:r>
              <a:rPr lang="en-US" altLang="ko-KR" sz="3200" dirty="0" smtClean="0"/>
              <a:t>High LA pressure</a:t>
            </a:r>
            <a:endParaRPr lang="ko-KR" altLang="en-US" sz="3200" dirty="0"/>
          </a:p>
        </p:txBody>
      </p:sp>
      <p:sp>
        <p:nvSpPr>
          <p:cNvPr id="3" name="직사각형 2"/>
          <p:cNvSpPr/>
          <p:nvPr/>
        </p:nvSpPr>
        <p:spPr>
          <a:xfrm>
            <a:off x="5594653" y="6381328"/>
            <a:ext cx="3310586" cy="369332"/>
          </a:xfrm>
          <a:prstGeom prst="rect">
            <a:avLst/>
          </a:prstGeom>
        </p:spPr>
        <p:txBody>
          <a:bodyPr wrap="none">
            <a:spAutoFit/>
          </a:bodyPr>
          <a:lstStyle/>
          <a:p>
            <a:r>
              <a:rPr lang="en-US" altLang="ko-KR" dirty="0" smtClean="0">
                <a:solidFill>
                  <a:schemeClr val="tx2">
                    <a:lumMod val="50000"/>
                  </a:schemeClr>
                </a:solidFill>
              </a:rPr>
              <a:t>Heart Rhythm 2011;8:1364–1371</a:t>
            </a:r>
            <a:endParaRPr lang="ko-KR" altLang="en-US" dirty="0">
              <a:solidFill>
                <a:schemeClr val="tx2">
                  <a:lumMod val="50000"/>
                </a:schemeClr>
              </a:solidFill>
            </a:endParaRPr>
          </a:p>
        </p:txBody>
      </p:sp>
      <p:pic>
        <p:nvPicPr>
          <p:cNvPr id="4" name="그림 3"/>
          <p:cNvPicPr>
            <a:picLocks noChangeAspect="1"/>
          </p:cNvPicPr>
          <p:nvPr/>
        </p:nvPicPr>
        <p:blipFill>
          <a:blip r:embed="rId2"/>
          <a:stretch>
            <a:fillRect/>
          </a:stretch>
        </p:blipFill>
        <p:spPr>
          <a:xfrm>
            <a:off x="189384" y="188640"/>
            <a:ext cx="621355" cy="629712"/>
          </a:xfrm>
          <a:prstGeom prst="rect">
            <a:avLst/>
          </a:prstGeom>
        </p:spPr>
      </p:pic>
    </p:spTree>
    <p:extLst>
      <p:ext uri="{BB962C8B-B14F-4D97-AF65-F5344CB8AC3E}">
        <p14:creationId xmlns:p14="http://schemas.microsoft.com/office/powerpoint/2010/main" val="172232885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p:cNvSpPr/>
          <p:nvPr/>
        </p:nvSpPr>
        <p:spPr>
          <a:xfrm>
            <a:off x="323528" y="981303"/>
            <a:ext cx="8568952" cy="3354765"/>
          </a:xfrm>
          <a:prstGeom prst="rect">
            <a:avLst/>
          </a:prstGeom>
        </p:spPr>
        <p:txBody>
          <a:bodyPr wrap="square">
            <a:spAutoFit/>
          </a:bodyPr>
          <a:lstStyle/>
          <a:p>
            <a:r>
              <a:rPr lang="en-US" altLang="ko-KR" sz="4400" dirty="0" smtClean="0"/>
              <a:t>Stiff LA syndrome</a:t>
            </a:r>
          </a:p>
          <a:p>
            <a:r>
              <a:rPr lang="en-US" altLang="ko-KR" sz="4400" dirty="0" smtClean="0"/>
              <a:t>Fortunately responds well to diuretics, furosemide</a:t>
            </a:r>
            <a:r>
              <a:rPr lang="en-US" altLang="ko-KR" sz="4400" dirty="0"/>
              <a:t>.</a:t>
            </a:r>
            <a:endParaRPr lang="en-US" altLang="ko-KR" sz="4400" dirty="0" smtClean="0"/>
          </a:p>
          <a:p>
            <a:r>
              <a:rPr lang="en-US" altLang="ko-KR" sz="4000" dirty="0" smtClean="0"/>
              <a:t>There was a case </a:t>
            </a:r>
            <a:r>
              <a:rPr lang="en-US" altLang="ko-KR" sz="4000" dirty="0"/>
              <a:t>who was refractory to </a:t>
            </a:r>
            <a:r>
              <a:rPr lang="en-US" altLang="ko-KR" sz="4000" dirty="0" smtClean="0"/>
              <a:t>diuretics, but responded to “sildenafil.” </a:t>
            </a:r>
          </a:p>
        </p:txBody>
      </p:sp>
      <p:sp>
        <p:nvSpPr>
          <p:cNvPr id="4" name="직사각형 3"/>
          <p:cNvSpPr/>
          <p:nvPr/>
        </p:nvSpPr>
        <p:spPr>
          <a:xfrm>
            <a:off x="294475" y="4499019"/>
            <a:ext cx="7776864" cy="1015663"/>
          </a:xfrm>
          <a:prstGeom prst="rect">
            <a:avLst/>
          </a:prstGeom>
        </p:spPr>
        <p:txBody>
          <a:bodyPr wrap="square">
            <a:spAutoFit/>
          </a:bodyPr>
          <a:lstStyle/>
          <a:p>
            <a:pPr marL="457200" indent="-457200">
              <a:spcAft>
                <a:spcPts val="0"/>
              </a:spcAft>
            </a:pPr>
            <a:r>
              <a:rPr lang="en-US" altLang="ko-KR" sz="2000" dirty="0" smtClean="0">
                <a:ea typeface="Arial" panose="020B0604020202020204" pitchFamily="34" charset="0"/>
              </a:rPr>
              <a:t>Wong GR et </a:t>
            </a:r>
            <a:r>
              <a:rPr lang="en-US" altLang="ko-KR" sz="2000" dirty="0">
                <a:ea typeface="Arial" panose="020B0604020202020204" pitchFamily="34" charset="0"/>
              </a:rPr>
              <a:t>al</a:t>
            </a:r>
            <a:r>
              <a:rPr lang="en-US" altLang="ko-KR" sz="2000" dirty="0" smtClean="0">
                <a:ea typeface="Arial" panose="020B0604020202020204" pitchFamily="34" charset="0"/>
              </a:rPr>
              <a:t>. Novel </a:t>
            </a:r>
            <a:r>
              <a:rPr lang="en-US" altLang="ko-KR" sz="2000" dirty="0">
                <a:ea typeface="Arial" panose="020B0604020202020204" pitchFamily="34" charset="0"/>
              </a:rPr>
              <a:t>use of sildenafil in the management of pulmonary hypertension due to </a:t>
            </a:r>
            <a:r>
              <a:rPr lang="en-US" altLang="ko-KR" sz="2000" dirty="0" smtClean="0">
                <a:ea typeface="Arial" panose="020B0604020202020204" pitchFamily="34" charset="0"/>
              </a:rPr>
              <a:t>post-catheter </a:t>
            </a:r>
            <a:r>
              <a:rPr lang="en-US" altLang="ko-KR" sz="2000" dirty="0">
                <a:ea typeface="Arial" panose="020B0604020202020204" pitchFamily="34" charset="0"/>
              </a:rPr>
              <a:t>ablation </a:t>
            </a:r>
            <a:r>
              <a:rPr lang="en-US" altLang="ko-KR" sz="2000" dirty="0" smtClean="0">
                <a:ea typeface="Arial" panose="020B0604020202020204" pitchFamily="34" charset="0"/>
              </a:rPr>
              <a:t>‘stiff </a:t>
            </a:r>
            <a:r>
              <a:rPr lang="en-US" altLang="ko-KR" sz="2000" dirty="0">
                <a:ea typeface="Arial" panose="020B0604020202020204" pitchFamily="34" charset="0"/>
              </a:rPr>
              <a:t>left atrial </a:t>
            </a:r>
            <a:r>
              <a:rPr lang="en-US" altLang="ko-KR" sz="2000" dirty="0" smtClean="0">
                <a:ea typeface="Arial" panose="020B0604020202020204" pitchFamily="34" charset="0"/>
              </a:rPr>
              <a:t>syndrome</a:t>
            </a:r>
            <a:r>
              <a:rPr lang="en-US" altLang="ko-KR" sz="2000" i="1" dirty="0" smtClean="0">
                <a:ea typeface="Arial" panose="020B0604020202020204" pitchFamily="34" charset="0"/>
              </a:rPr>
              <a:t>.’</a:t>
            </a:r>
            <a:r>
              <a:rPr lang="en-US" altLang="ko-KR" sz="2000" dirty="0" smtClean="0">
                <a:ea typeface="Arial" panose="020B0604020202020204" pitchFamily="34" charset="0"/>
              </a:rPr>
              <a:t> </a:t>
            </a:r>
            <a:r>
              <a:rPr lang="en-US" altLang="ko-KR" sz="2000" dirty="0" err="1">
                <a:ea typeface="Arial" panose="020B0604020202020204" pitchFamily="34" charset="0"/>
              </a:rPr>
              <a:t>Int</a:t>
            </a:r>
            <a:r>
              <a:rPr lang="en-US" altLang="ko-KR" sz="2000" dirty="0">
                <a:ea typeface="Arial" panose="020B0604020202020204" pitchFamily="34" charset="0"/>
              </a:rPr>
              <a:t> J </a:t>
            </a:r>
            <a:r>
              <a:rPr lang="en-US" altLang="ko-KR" sz="2000" dirty="0" err="1" smtClean="0">
                <a:ea typeface="Arial" panose="020B0604020202020204" pitchFamily="34" charset="0"/>
              </a:rPr>
              <a:t>Cardiol</a:t>
            </a:r>
            <a:r>
              <a:rPr lang="en-US" altLang="ko-KR" sz="2000" dirty="0" smtClean="0">
                <a:ea typeface="Arial" panose="020B0604020202020204" pitchFamily="34" charset="0"/>
              </a:rPr>
              <a:t> 2015;181:55–56</a:t>
            </a:r>
            <a:r>
              <a:rPr lang="en-US" altLang="ko-KR" sz="2000" dirty="0">
                <a:ea typeface="Arial" panose="020B0604020202020204" pitchFamily="34" charset="0"/>
              </a:rPr>
              <a:t>.</a:t>
            </a:r>
            <a:endParaRPr lang="ko-KR" altLang="ko-KR" sz="2000" dirty="0">
              <a:effectLst/>
              <a:ea typeface="Arial" panose="020B0604020202020204" pitchFamily="34" charset="0"/>
            </a:endParaRPr>
          </a:p>
        </p:txBody>
      </p:sp>
      <p:pic>
        <p:nvPicPr>
          <p:cNvPr id="5" name="그림 4"/>
          <p:cNvPicPr>
            <a:picLocks noChangeAspect="1"/>
          </p:cNvPicPr>
          <p:nvPr/>
        </p:nvPicPr>
        <p:blipFill>
          <a:blip r:embed="rId3"/>
          <a:stretch>
            <a:fillRect/>
          </a:stretch>
        </p:blipFill>
        <p:spPr>
          <a:xfrm>
            <a:off x="189384" y="188640"/>
            <a:ext cx="621355" cy="629712"/>
          </a:xfrm>
          <a:prstGeom prst="rect">
            <a:avLst/>
          </a:prstGeom>
        </p:spPr>
      </p:pic>
    </p:spTree>
    <p:extLst>
      <p:ext uri="{BB962C8B-B14F-4D97-AF65-F5344CB8AC3E}">
        <p14:creationId xmlns:p14="http://schemas.microsoft.com/office/powerpoint/2010/main" val="47517160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p:cNvSpPr/>
          <p:nvPr/>
        </p:nvSpPr>
        <p:spPr>
          <a:xfrm>
            <a:off x="467544" y="1313476"/>
            <a:ext cx="8208912" cy="3416320"/>
          </a:xfrm>
          <a:prstGeom prst="rect">
            <a:avLst/>
          </a:prstGeom>
        </p:spPr>
        <p:txBody>
          <a:bodyPr wrap="square">
            <a:spAutoFit/>
          </a:bodyPr>
          <a:lstStyle/>
          <a:p>
            <a:r>
              <a:rPr lang="en-US" altLang="ko-KR" sz="2400" dirty="0">
                <a:ea typeface="Arial" panose="020B0604020202020204" pitchFamily="34" charset="0"/>
              </a:rPr>
              <a:t>It might be a sign of underlying PV stenosis, PN injury, </a:t>
            </a:r>
            <a:r>
              <a:rPr lang="en-US" altLang="ko-KR" sz="2400" dirty="0" smtClean="0">
                <a:ea typeface="Arial" panose="020B0604020202020204" pitchFamily="34" charset="0"/>
              </a:rPr>
              <a:t>direct </a:t>
            </a:r>
            <a:r>
              <a:rPr lang="en-US" altLang="ko-KR" sz="2400" dirty="0">
                <a:ea typeface="Arial" panose="020B0604020202020204" pitchFamily="34" charset="0"/>
              </a:rPr>
              <a:t>bronchial injury, stiff LA syndrome, gastroesophageal reflux, pulmonary embolism, pericarditis, or other iatrogenic respiratory complications such as ventilator-associated pneumonia </a:t>
            </a:r>
            <a:r>
              <a:rPr lang="en-US" altLang="ko-KR" sz="2400" dirty="0" smtClean="0">
                <a:ea typeface="Arial" panose="020B0604020202020204" pitchFamily="34" charset="0"/>
              </a:rPr>
              <a:t>or </a:t>
            </a:r>
            <a:r>
              <a:rPr lang="en-US" altLang="ko-KR" sz="2400" dirty="0" err="1" smtClean="0"/>
              <a:t>postprocedure</a:t>
            </a:r>
            <a:r>
              <a:rPr lang="en-US" altLang="ko-KR" sz="2400" dirty="0" smtClean="0"/>
              <a:t> </a:t>
            </a:r>
            <a:r>
              <a:rPr lang="en-US" altLang="ko-KR" sz="2400" dirty="0"/>
              <a:t>aspiration pneumonia. </a:t>
            </a:r>
            <a:endParaRPr lang="en-US" altLang="ko-KR" sz="2400" dirty="0" smtClean="0"/>
          </a:p>
          <a:p>
            <a:endParaRPr lang="en-US" altLang="ko-KR" sz="2400" dirty="0"/>
          </a:p>
          <a:p>
            <a:r>
              <a:rPr lang="en-US" altLang="ko-KR" sz="2400" dirty="0"/>
              <a:t>Cough following CBA is more frequent. </a:t>
            </a:r>
            <a:endParaRPr lang="en-US" altLang="ko-KR" sz="2400" dirty="0" smtClean="0"/>
          </a:p>
          <a:p>
            <a:endParaRPr lang="en-US" altLang="ko-KR" sz="2400" dirty="0" smtClean="0"/>
          </a:p>
          <a:p>
            <a:endParaRPr lang="ko-KR" altLang="en-US" sz="2400" dirty="0"/>
          </a:p>
        </p:txBody>
      </p:sp>
      <p:sp>
        <p:nvSpPr>
          <p:cNvPr id="3" name="직사각형 2"/>
          <p:cNvSpPr/>
          <p:nvPr/>
        </p:nvSpPr>
        <p:spPr>
          <a:xfrm>
            <a:off x="467544" y="776898"/>
            <a:ext cx="1510350" cy="707886"/>
          </a:xfrm>
          <a:prstGeom prst="rect">
            <a:avLst/>
          </a:prstGeom>
        </p:spPr>
        <p:txBody>
          <a:bodyPr wrap="none">
            <a:spAutoFit/>
          </a:bodyPr>
          <a:lstStyle/>
          <a:p>
            <a:r>
              <a:rPr lang="en-US" altLang="ko-KR" sz="4000" dirty="0" smtClean="0"/>
              <a:t>Cough</a:t>
            </a:r>
            <a:endParaRPr lang="en-US" altLang="ko-KR" sz="4000" dirty="0"/>
          </a:p>
        </p:txBody>
      </p:sp>
      <p:pic>
        <p:nvPicPr>
          <p:cNvPr id="4" name="그림 3"/>
          <p:cNvPicPr>
            <a:picLocks noChangeAspect="1"/>
          </p:cNvPicPr>
          <p:nvPr/>
        </p:nvPicPr>
        <p:blipFill>
          <a:blip r:embed="rId2"/>
          <a:stretch>
            <a:fillRect/>
          </a:stretch>
        </p:blipFill>
        <p:spPr>
          <a:xfrm>
            <a:off x="189384" y="188640"/>
            <a:ext cx="621355" cy="629712"/>
          </a:xfrm>
          <a:prstGeom prst="rect">
            <a:avLst/>
          </a:prstGeom>
        </p:spPr>
      </p:pic>
      <p:sp>
        <p:nvSpPr>
          <p:cNvPr id="6" name="Rectangle 2"/>
          <p:cNvSpPr>
            <a:spLocks noChangeArrowheads="1"/>
          </p:cNvSpPr>
          <p:nvPr/>
        </p:nvSpPr>
        <p:spPr bwMode="auto">
          <a:xfrm>
            <a:off x="467544" y="3933056"/>
            <a:ext cx="7467109"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ko-KR" sz="2400" b="0" i="0" u="none" strike="noStrike" cap="none" normalizeH="0" baseline="0" dirty="0" smtClean="0">
                <a:ln>
                  <a:noFill/>
                </a:ln>
                <a:effectLst/>
                <a:ea typeface="Arial" panose="020B0604020202020204" pitchFamily="34" charset="0"/>
                <a:cs typeface="Times New Roman" panose="02020603050405020304" pitchFamily="18" charset="0"/>
              </a:rPr>
              <a:t>1. CBA-induced PN injury (up to 11%)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ko-KR" sz="2400" b="0" i="0" u="none" strike="noStrike" cap="none" normalizeH="0" baseline="0" dirty="0" smtClean="0">
                <a:ln>
                  <a:noFill/>
                </a:ln>
                <a:effectLst/>
                <a:ea typeface="Arial" panose="020B0604020202020204" pitchFamily="34" charset="0"/>
                <a:cs typeface="Times New Roman" panose="02020603050405020304" pitchFamily="18" charset="0"/>
              </a:rPr>
              <a:t>2. Direct upper airway irritation during CBA</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ko-KR" sz="2400" b="0" i="0" u="none" strike="noStrike" cap="none" normalizeH="0" baseline="0" dirty="0" smtClean="0">
                <a:ln>
                  <a:noFill/>
                </a:ln>
                <a:effectLst/>
                <a:ea typeface="Arial" panose="020B0604020202020204" pitchFamily="34" charset="0"/>
                <a:cs typeface="Times New Roman" panose="02020603050405020304" pitchFamily="18" charset="0"/>
              </a:rPr>
              <a:t>3. Direct and acute bronchial</a:t>
            </a:r>
            <a:r>
              <a:rPr kumimoji="0" lang="en-US" altLang="ko-KR" sz="2400" b="0" i="0" u="none" strike="noStrike" cap="none" normalizeH="0" baseline="0" dirty="0" smtClean="0">
                <a:ln>
                  <a:noFill/>
                </a:ln>
                <a:effectLst/>
                <a:ea typeface="Calibri" panose="020F0502020204030204" pitchFamily="34" charset="0"/>
                <a:cs typeface="Times New Roman" panose="02020603050405020304" pitchFamily="18" charset="0"/>
              </a:rPr>
              <a:t> </a:t>
            </a:r>
            <a:r>
              <a:rPr kumimoji="0" lang="en-US" altLang="ko-KR" sz="2400" b="0" i="0" u="none" strike="noStrike" cap="none" normalizeH="0" baseline="0" dirty="0" smtClean="0">
                <a:ln>
                  <a:noFill/>
                </a:ln>
                <a:effectLst/>
                <a:ea typeface="Arial" panose="020B0604020202020204" pitchFamily="34" charset="0"/>
                <a:cs typeface="Times New Roman" panose="02020603050405020304" pitchFamily="18" charset="0"/>
              </a:rPr>
              <a:t>inflammation, bleeding, and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ko-KR" sz="2400" b="0" i="0" u="none" strike="noStrike" cap="none" normalizeH="0" baseline="0" dirty="0" smtClean="0">
                <a:ln>
                  <a:noFill/>
                </a:ln>
                <a:effectLst/>
                <a:ea typeface="Arial" panose="020B0604020202020204" pitchFamily="34" charset="0"/>
                <a:cs typeface="Times New Roman" panose="02020603050405020304" pitchFamily="18" charset="0"/>
              </a:rPr>
              <a:t>     mucosal injury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ko-KR" sz="2400" b="0" i="0" u="none" strike="noStrike" cap="none" normalizeH="0" baseline="0" dirty="0" smtClean="0">
                <a:ln>
                  <a:noFill/>
                </a:ln>
                <a:effectLst/>
                <a:ea typeface="Arial" panose="020B0604020202020204" pitchFamily="34" charset="0"/>
                <a:cs typeface="Times New Roman" panose="02020603050405020304" pitchFamily="18" charset="0"/>
              </a:rPr>
              <a:t>4. Ice formation within the left main-stem bronchus </a:t>
            </a:r>
            <a:endParaRPr kumimoji="0" lang="en-US" altLang="ko-KR" sz="4000" b="0" i="0" u="none" strike="noStrike" cap="none" normalizeH="0" baseline="0" dirty="0" smtClean="0">
              <a:ln>
                <a:noFill/>
              </a:ln>
              <a:effectLst/>
            </a:endParaRPr>
          </a:p>
        </p:txBody>
      </p:sp>
    </p:spTree>
    <p:extLst>
      <p:ext uri="{BB962C8B-B14F-4D97-AF65-F5344CB8AC3E}">
        <p14:creationId xmlns:p14="http://schemas.microsoft.com/office/powerpoint/2010/main" val="268405332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p:cNvSpPr/>
          <p:nvPr/>
        </p:nvSpPr>
        <p:spPr>
          <a:xfrm>
            <a:off x="165561" y="980728"/>
            <a:ext cx="8703095" cy="3796424"/>
          </a:xfrm>
          <a:prstGeom prst="rect">
            <a:avLst/>
          </a:prstGeom>
        </p:spPr>
        <p:txBody>
          <a:bodyPr wrap="square">
            <a:spAutoFit/>
          </a:bodyPr>
          <a:lstStyle/>
          <a:p>
            <a:pPr marL="71755" marR="7620" indent="-6350">
              <a:lnSpc>
                <a:spcPct val="110000"/>
              </a:lnSpc>
              <a:spcAft>
                <a:spcPts val="265"/>
              </a:spcAft>
            </a:pPr>
            <a:r>
              <a:rPr lang="en-US" altLang="ko-KR" sz="3200" b="1" dirty="0">
                <a:ea typeface="Arial" panose="020B0604020202020204" pitchFamily="34" charset="0"/>
              </a:rPr>
              <a:t>Increase in Heart Rate and/or Sinus </a:t>
            </a:r>
            <a:r>
              <a:rPr lang="en-US" altLang="ko-KR" sz="3200" b="1" dirty="0" smtClean="0">
                <a:ea typeface="Arial" panose="020B0604020202020204" pitchFamily="34" charset="0"/>
              </a:rPr>
              <a:t>Tachycardia</a:t>
            </a:r>
          </a:p>
          <a:p>
            <a:pPr marL="71755" marR="7620" indent="-6350">
              <a:lnSpc>
                <a:spcPct val="110000"/>
              </a:lnSpc>
              <a:spcAft>
                <a:spcPts val="265"/>
              </a:spcAft>
            </a:pPr>
            <a:r>
              <a:rPr lang="en-US" altLang="ko-KR" sz="2000" dirty="0" smtClean="0"/>
              <a:t>This </a:t>
            </a:r>
            <a:r>
              <a:rPr lang="en-US" altLang="ko-KR" sz="2000" dirty="0"/>
              <a:t>phenomenon is related to shifts in autonomic tone following ablation and is predictive of ablation success. </a:t>
            </a:r>
            <a:endParaRPr lang="en-US" altLang="ko-KR" sz="2000" dirty="0" smtClean="0"/>
          </a:p>
          <a:p>
            <a:pPr marL="71755" marR="7620" indent="-6350">
              <a:lnSpc>
                <a:spcPct val="110000"/>
              </a:lnSpc>
              <a:spcAft>
                <a:spcPts val="265"/>
              </a:spcAft>
            </a:pPr>
            <a:r>
              <a:rPr lang="en-US" altLang="ko-KR" sz="2000" dirty="0" smtClean="0"/>
              <a:t>This </a:t>
            </a:r>
            <a:r>
              <a:rPr lang="en-US" altLang="ko-KR" sz="2000" dirty="0"/>
              <a:t>shift in autonomic tone results from ablation of GP that are commonly located near the PV </a:t>
            </a:r>
            <a:r>
              <a:rPr lang="en-US" altLang="ko-KR" sz="2000" dirty="0" smtClean="0"/>
              <a:t>antra, </a:t>
            </a:r>
            <a:r>
              <a:rPr lang="en-US" altLang="ko-KR" sz="2000" dirty="0"/>
              <a:t>and these signs have been associated with improved procedural </a:t>
            </a:r>
            <a:r>
              <a:rPr lang="en-US" altLang="ko-KR" sz="2000" dirty="0" smtClean="0"/>
              <a:t>outcomes.</a:t>
            </a:r>
          </a:p>
          <a:p>
            <a:pPr marL="71755" marR="7620" indent="-6350">
              <a:lnSpc>
                <a:spcPct val="110000"/>
              </a:lnSpc>
              <a:spcAft>
                <a:spcPts val="265"/>
              </a:spcAft>
            </a:pPr>
            <a:r>
              <a:rPr lang="en-US" altLang="ko-KR" sz="2000" dirty="0"/>
              <a:t>Although the increase in heart rate and reduction in </a:t>
            </a:r>
            <a:r>
              <a:rPr lang="en-US" altLang="ko-KR" sz="2000" dirty="0" smtClean="0"/>
              <a:t>HRV </a:t>
            </a:r>
            <a:r>
              <a:rPr lang="en-US" altLang="ko-KR" sz="2000" dirty="0"/>
              <a:t>after ablation typically follow a transient time course, with resolution within 3 months, some studies have shown that the long-term persistence of these autonomic changes is associated with improved clinical </a:t>
            </a:r>
            <a:r>
              <a:rPr lang="en-US" altLang="ko-KR" sz="2000" dirty="0" smtClean="0"/>
              <a:t>outcomes.  </a:t>
            </a:r>
            <a:endParaRPr lang="ko-KR" altLang="ko-KR" sz="2000" dirty="0">
              <a:effectLst/>
              <a:ea typeface="Arial" panose="020B0604020202020204" pitchFamily="34" charset="0"/>
            </a:endParaRPr>
          </a:p>
        </p:txBody>
      </p:sp>
      <p:pic>
        <p:nvPicPr>
          <p:cNvPr id="3" name="그림 2"/>
          <p:cNvPicPr>
            <a:picLocks noChangeAspect="1"/>
          </p:cNvPicPr>
          <p:nvPr/>
        </p:nvPicPr>
        <p:blipFill>
          <a:blip r:embed="rId2"/>
          <a:stretch>
            <a:fillRect/>
          </a:stretch>
        </p:blipFill>
        <p:spPr>
          <a:xfrm>
            <a:off x="225784" y="351016"/>
            <a:ext cx="621355" cy="629712"/>
          </a:xfrm>
          <a:prstGeom prst="rect">
            <a:avLst/>
          </a:prstGeom>
        </p:spPr>
      </p:pic>
    </p:spTree>
    <p:extLst>
      <p:ext uri="{BB962C8B-B14F-4D97-AF65-F5344CB8AC3E}">
        <p14:creationId xmlns:p14="http://schemas.microsoft.com/office/powerpoint/2010/main" val="325876384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p:cNvSpPr/>
          <p:nvPr/>
        </p:nvSpPr>
        <p:spPr>
          <a:xfrm>
            <a:off x="395536" y="281209"/>
            <a:ext cx="8421488" cy="6555641"/>
          </a:xfrm>
          <a:prstGeom prst="rect">
            <a:avLst/>
          </a:prstGeom>
        </p:spPr>
        <p:txBody>
          <a:bodyPr wrap="square">
            <a:spAutoFit/>
          </a:bodyPr>
          <a:lstStyle/>
          <a:p>
            <a:r>
              <a:rPr lang="en-US" altLang="ko-KR" sz="2800" b="1" dirty="0" smtClean="0"/>
              <a:t>FOLLOW-UP CONSIDERATIONS</a:t>
            </a:r>
          </a:p>
          <a:p>
            <a:r>
              <a:rPr lang="en-US" altLang="ko-KR" sz="2800" b="1" dirty="0" smtClean="0">
                <a:ea typeface="Arial" panose="020B0604020202020204" pitchFamily="34" charset="0"/>
              </a:rPr>
              <a:t>OUTCOMES </a:t>
            </a:r>
            <a:r>
              <a:rPr lang="en-US" altLang="ko-KR" sz="2800" b="1" dirty="0">
                <a:ea typeface="Arial" panose="020B0604020202020204" pitchFamily="34" charset="0"/>
              </a:rPr>
              <a:t>AND </a:t>
            </a:r>
            <a:r>
              <a:rPr lang="en-US" altLang="ko-KR" sz="2800" b="1" dirty="0" smtClean="0">
                <a:ea typeface="Arial" panose="020B0604020202020204" pitchFamily="34" charset="0"/>
              </a:rPr>
              <a:t>EFFICACY</a:t>
            </a:r>
          </a:p>
          <a:p>
            <a:r>
              <a:rPr lang="en-US" altLang="ko-KR" sz="2800" b="1" kern="0" dirty="0" smtClean="0">
                <a:ea typeface="Arial" panose="020B0604020202020204" pitchFamily="34" charset="0"/>
              </a:rPr>
              <a:t>COMPLICATIONS</a:t>
            </a:r>
          </a:p>
          <a:p>
            <a:endParaRPr lang="en-US" altLang="ko-KR" sz="2800" b="1" kern="0" dirty="0">
              <a:ea typeface="Arial" panose="020B0604020202020204" pitchFamily="34" charset="0"/>
            </a:endParaRPr>
          </a:p>
          <a:p>
            <a:r>
              <a:rPr lang="en-US" altLang="ko-KR" sz="2800" kern="0" dirty="0" smtClean="0">
                <a:ea typeface="Arial" panose="020B0604020202020204" pitchFamily="34" charset="0"/>
              </a:rPr>
              <a:t>Up-to-date review with </a:t>
            </a:r>
            <a:r>
              <a:rPr lang="en-US" altLang="ko-KR" sz="2800" dirty="0" smtClean="0"/>
              <a:t>a </a:t>
            </a:r>
            <a:r>
              <a:rPr lang="en-US" altLang="ko-KR" sz="2800" dirty="0"/>
              <a:t>large number of </a:t>
            </a:r>
            <a:r>
              <a:rPr lang="en-US" altLang="ko-KR" sz="2800" dirty="0" smtClean="0"/>
              <a:t>recently published randomized trials, non-RCT, and consensus of writing group.</a:t>
            </a:r>
          </a:p>
          <a:p>
            <a:endParaRPr lang="en-US" altLang="ko-KR" sz="2800" dirty="0" smtClean="0"/>
          </a:p>
          <a:p>
            <a:r>
              <a:rPr lang="en-US" altLang="ko-KR" sz="2800" dirty="0" smtClean="0"/>
              <a:t>Provide data and evidence with well-organized tables.</a:t>
            </a:r>
          </a:p>
          <a:p>
            <a:endParaRPr lang="en-US" altLang="ko-KR" sz="2800" b="1" kern="0" dirty="0">
              <a:ea typeface="Arial" panose="020B0604020202020204" pitchFamily="34" charset="0"/>
            </a:endParaRPr>
          </a:p>
          <a:p>
            <a:r>
              <a:rPr lang="en-US" altLang="ko-KR" sz="2800" kern="0" dirty="0" smtClean="0">
                <a:ea typeface="Arial" panose="020B0604020202020204" pitchFamily="34" charset="0"/>
              </a:rPr>
              <a:t>Many unanswered questions in AF ablation are described for future investigation and consensus statement. </a:t>
            </a:r>
            <a:endParaRPr lang="en-US" altLang="ko-KR" sz="3200" kern="0" dirty="0">
              <a:ea typeface="Arial" panose="020B0604020202020204" pitchFamily="34" charset="0"/>
            </a:endParaRPr>
          </a:p>
          <a:p>
            <a:endParaRPr lang="en-US" altLang="ko-KR" sz="2800" b="1" dirty="0">
              <a:ea typeface="Arial" panose="020B0604020202020204" pitchFamily="34" charset="0"/>
            </a:endParaRPr>
          </a:p>
          <a:p>
            <a:endParaRPr lang="en-US" altLang="ko-KR" sz="2800" b="1" dirty="0"/>
          </a:p>
        </p:txBody>
      </p:sp>
    </p:spTree>
    <p:extLst>
      <p:ext uri="{BB962C8B-B14F-4D97-AF65-F5344CB8AC3E}">
        <p14:creationId xmlns:p14="http://schemas.microsoft.com/office/powerpoint/2010/main" val="299522172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p:cNvSpPr/>
          <p:nvPr/>
        </p:nvSpPr>
        <p:spPr>
          <a:xfrm>
            <a:off x="107504" y="15179"/>
            <a:ext cx="8928992" cy="6531788"/>
          </a:xfrm>
          <a:prstGeom prst="rect">
            <a:avLst/>
          </a:prstGeom>
        </p:spPr>
        <p:txBody>
          <a:bodyPr wrap="square">
            <a:spAutoFit/>
          </a:bodyPr>
          <a:lstStyle/>
          <a:p>
            <a:pPr>
              <a:lnSpc>
                <a:spcPct val="115000"/>
              </a:lnSpc>
              <a:spcAft>
                <a:spcPts val="1000"/>
              </a:spcAft>
            </a:pPr>
            <a:r>
              <a:rPr lang="en-US" altLang="ko-KR" sz="1600" b="1" dirty="0" smtClean="0"/>
              <a:t>Hugh </a:t>
            </a:r>
            <a:r>
              <a:rPr lang="en-US" altLang="ko-KR" sz="1600" b="1" dirty="0" smtClean="0">
                <a:ea typeface="Times New Roman" panose="02020603050405020304" pitchFamily="18" charset="0"/>
                <a:cs typeface="Times New Roman" panose="02020603050405020304" pitchFamily="18" charset="0"/>
              </a:rPr>
              <a:t>Calkins</a:t>
            </a:r>
            <a:r>
              <a:rPr lang="en-US" altLang="ko-KR" sz="1600" b="1" dirty="0">
                <a:ea typeface="Times New Roman" panose="02020603050405020304" pitchFamily="18" charset="0"/>
                <a:cs typeface="Times New Roman" panose="02020603050405020304" pitchFamily="18" charset="0"/>
              </a:rPr>
              <a:t>, </a:t>
            </a:r>
            <a:r>
              <a:rPr lang="en-US" altLang="ko-KR" sz="1600" b="1" dirty="0">
                <a:cs typeface="Times New Roman" panose="02020603050405020304" pitchFamily="18" charset="0"/>
              </a:rPr>
              <a:t>MD </a:t>
            </a:r>
            <a:r>
              <a:rPr lang="en-US" altLang="ko-KR" sz="1600" b="1" dirty="0">
                <a:ea typeface="Times New Roman" panose="02020603050405020304" pitchFamily="18" charset="0"/>
                <a:cs typeface="Times New Roman" panose="02020603050405020304" pitchFamily="18" charset="0"/>
              </a:rPr>
              <a:t>(</a:t>
            </a:r>
            <a:r>
              <a:rPr lang="en-US" altLang="ko-KR" sz="1600" b="1" dirty="0" smtClean="0">
                <a:ea typeface="Times New Roman" panose="02020603050405020304" pitchFamily="18" charset="0"/>
                <a:cs typeface="Times New Roman" panose="02020603050405020304" pitchFamily="18" charset="0"/>
              </a:rPr>
              <a:t>Chair</a:t>
            </a:r>
            <a:r>
              <a:rPr lang="en-US" altLang="ko-KR" sz="2000" b="1" dirty="0" smtClean="0">
                <a:cs typeface="Times New Roman" panose="02020603050405020304" pitchFamily="18" charset="0"/>
              </a:rPr>
              <a:t>)</a:t>
            </a:r>
            <a:r>
              <a:rPr lang="en-US" altLang="ko-KR" b="1" dirty="0" smtClean="0">
                <a:cs typeface="Times New Roman" panose="02020603050405020304" pitchFamily="18" charset="0"/>
              </a:rPr>
              <a:t> </a:t>
            </a:r>
          </a:p>
          <a:p>
            <a:pPr>
              <a:lnSpc>
                <a:spcPct val="115000"/>
              </a:lnSpc>
              <a:spcAft>
                <a:spcPts val="1000"/>
              </a:spcAft>
            </a:pPr>
            <a:r>
              <a:rPr lang="en-US" altLang="ko-KR" sz="1400" b="1" dirty="0" smtClean="0">
                <a:ea typeface="Times New Roman" panose="02020603050405020304" pitchFamily="18" charset="0"/>
                <a:cs typeface="Times New Roman" panose="02020603050405020304" pitchFamily="18" charset="0"/>
              </a:rPr>
              <a:t>Gerhard </a:t>
            </a:r>
            <a:r>
              <a:rPr lang="en-US" altLang="ko-KR" sz="1400" b="1" dirty="0" err="1">
                <a:ea typeface="Times New Roman" panose="02020603050405020304" pitchFamily="18" charset="0"/>
                <a:cs typeface="Times New Roman" panose="02020603050405020304" pitchFamily="18" charset="0"/>
              </a:rPr>
              <a:t>Hindricks</a:t>
            </a:r>
            <a:r>
              <a:rPr lang="en-US" altLang="ko-KR" sz="1400" b="1" dirty="0">
                <a:ea typeface="Times New Roman" panose="02020603050405020304" pitchFamily="18" charset="0"/>
                <a:cs typeface="Times New Roman" panose="02020603050405020304" pitchFamily="18" charset="0"/>
              </a:rPr>
              <a:t>, MD (Vice-Chair</a:t>
            </a:r>
            <a:r>
              <a:rPr lang="en-US" altLang="ko-KR" sz="1400" b="1" dirty="0" smtClean="0">
                <a:ea typeface="Times New Roman" panose="02020603050405020304" pitchFamily="18" charset="0"/>
                <a:cs typeface="Times New Roman" panose="02020603050405020304" pitchFamily="18" charset="0"/>
              </a:rPr>
              <a:t>)</a:t>
            </a:r>
            <a:r>
              <a:rPr lang="en-US" altLang="ko-KR" b="1" dirty="0" smtClean="0">
                <a:cs typeface="Times New Roman" panose="02020603050405020304" pitchFamily="18" charset="0"/>
              </a:rPr>
              <a:t>; </a:t>
            </a:r>
            <a:r>
              <a:rPr lang="en-US" altLang="ko-KR" sz="1400" b="1" dirty="0">
                <a:ea typeface="Times New Roman" panose="02020603050405020304" pitchFamily="18" charset="0"/>
                <a:cs typeface="Times New Roman" panose="02020603050405020304" pitchFamily="18" charset="0"/>
              </a:rPr>
              <a:t>Riccardo </a:t>
            </a:r>
            <a:r>
              <a:rPr lang="en-US" altLang="ko-KR" sz="1400" b="1" dirty="0" err="1">
                <a:ea typeface="Times New Roman" panose="02020603050405020304" pitchFamily="18" charset="0"/>
                <a:cs typeface="Times New Roman" panose="02020603050405020304" pitchFamily="18" charset="0"/>
              </a:rPr>
              <a:t>Cappato</a:t>
            </a:r>
            <a:r>
              <a:rPr lang="en-US" altLang="ko-KR" sz="1400" b="1" dirty="0">
                <a:ea typeface="Times New Roman" panose="02020603050405020304" pitchFamily="18" charset="0"/>
                <a:cs typeface="Times New Roman" panose="02020603050405020304" pitchFamily="18" charset="0"/>
              </a:rPr>
              <a:t>, MD (Vice-Chair</a:t>
            </a:r>
            <a:r>
              <a:rPr lang="en-US" altLang="ko-KR" sz="1400" b="1" dirty="0" smtClean="0">
                <a:ea typeface="Times New Roman" panose="02020603050405020304" pitchFamily="18" charset="0"/>
                <a:cs typeface="Times New Roman" panose="02020603050405020304" pitchFamily="18" charset="0"/>
              </a:rPr>
              <a:t>)</a:t>
            </a:r>
            <a:r>
              <a:rPr lang="en-US" altLang="ko-KR" b="1" dirty="0" smtClean="0">
                <a:cs typeface="Times New Roman" panose="02020603050405020304" pitchFamily="18" charset="0"/>
              </a:rPr>
              <a:t>; </a:t>
            </a:r>
            <a:r>
              <a:rPr lang="en-US" altLang="ko-KR" sz="1400" b="1" dirty="0" smtClean="0">
                <a:ea typeface="Times New Roman" panose="02020603050405020304" pitchFamily="18" charset="0"/>
                <a:cs typeface="Times New Roman" panose="02020603050405020304" pitchFamily="18" charset="0"/>
              </a:rPr>
              <a:t>Young-</a:t>
            </a:r>
            <a:r>
              <a:rPr lang="en-US" altLang="ko-KR" sz="1400" b="1" dirty="0" err="1" smtClean="0">
                <a:ea typeface="Times New Roman" panose="02020603050405020304" pitchFamily="18" charset="0"/>
                <a:cs typeface="Times New Roman" panose="02020603050405020304" pitchFamily="18" charset="0"/>
              </a:rPr>
              <a:t>Hoon</a:t>
            </a:r>
            <a:r>
              <a:rPr lang="en-US" altLang="ko-KR" sz="1400" b="1" dirty="0" smtClean="0">
                <a:ea typeface="Times New Roman" panose="02020603050405020304" pitchFamily="18" charset="0"/>
                <a:cs typeface="Times New Roman" panose="02020603050405020304" pitchFamily="18" charset="0"/>
              </a:rPr>
              <a:t> </a:t>
            </a:r>
            <a:r>
              <a:rPr lang="en-US" altLang="ko-KR" sz="1400" b="1" dirty="0">
                <a:ea typeface="Times New Roman" panose="02020603050405020304" pitchFamily="18" charset="0"/>
                <a:cs typeface="Times New Roman" panose="02020603050405020304" pitchFamily="18" charset="0"/>
              </a:rPr>
              <a:t>Kim, MD, PhD</a:t>
            </a:r>
            <a:r>
              <a:rPr lang="en-US" altLang="ko-KR" b="1" dirty="0">
                <a:cs typeface="Times New Roman" panose="02020603050405020304" pitchFamily="18" charset="0"/>
              </a:rPr>
              <a:t> </a:t>
            </a:r>
            <a:r>
              <a:rPr lang="en-US" altLang="ko-KR" sz="1400" b="1" dirty="0">
                <a:cs typeface="Times New Roman" panose="02020603050405020304" pitchFamily="18" charset="0"/>
              </a:rPr>
              <a:t>(Vice-Chair</a:t>
            </a:r>
            <a:r>
              <a:rPr lang="en-US" altLang="ko-KR" sz="1400" b="1" dirty="0" smtClean="0">
                <a:cs typeface="Times New Roman" panose="02020603050405020304" pitchFamily="18" charset="0"/>
              </a:rPr>
              <a:t>);  </a:t>
            </a:r>
            <a:r>
              <a:rPr lang="en-US" altLang="ko-KR" sz="1400" b="1" dirty="0">
                <a:ea typeface="Times New Roman" panose="02020603050405020304" pitchFamily="18" charset="0"/>
                <a:cs typeface="Times New Roman" panose="02020603050405020304" pitchFamily="18" charset="0"/>
              </a:rPr>
              <a:t>Eduardo B. </a:t>
            </a:r>
            <a:r>
              <a:rPr lang="en-US" altLang="ko-KR" sz="1400" b="1" dirty="0" err="1">
                <a:ea typeface="Times New Roman" panose="02020603050405020304" pitchFamily="18" charset="0"/>
                <a:cs typeface="Times New Roman" panose="02020603050405020304" pitchFamily="18" charset="0"/>
              </a:rPr>
              <a:t>Saad</a:t>
            </a:r>
            <a:r>
              <a:rPr lang="en-US" altLang="ko-KR" sz="1400" b="1" dirty="0">
                <a:ea typeface="Times New Roman" panose="02020603050405020304" pitchFamily="18" charset="0"/>
                <a:cs typeface="Times New Roman" panose="02020603050405020304" pitchFamily="18" charset="0"/>
              </a:rPr>
              <a:t>, MD, PhD (</a:t>
            </a:r>
            <a:r>
              <a:rPr lang="en-US" altLang="ko-KR" sz="1400" b="1" dirty="0" smtClean="0">
                <a:ea typeface="Times New Roman" panose="02020603050405020304" pitchFamily="18" charset="0"/>
                <a:cs typeface="Times New Roman" panose="02020603050405020304" pitchFamily="18" charset="0"/>
              </a:rPr>
              <a:t>Vice-Chair)</a:t>
            </a:r>
            <a:r>
              <a:rPr lang="en-US" altLang="ko-KR" sz="1400" b="1" dirty="0" smtClean="0">
                <a:cs typeface="Times New Roman" panose="02020603050405020304" pitchFamily="18" charset="0"/>
              </a:rPr>
              <a:t> </a:t>
            </a:r>
          </a:p>
          <a:p>
            <a:r>
              <a:rPr lang="en-US" altLang="ko-KR" sz="1600" b="1" dirty="0"/>
              <a:t>Section Chairs</a:t>
            </a:r>
            <a:endParaRPr lang="ko-KR" altLang="ko-KR" sz="1600" dirty="0"/>
          </a:p>
          <a:p>
            <a:r>
              <a:rPr lang="en-US" sz="1200" dirty="0"/>
              <a:t>Definitions, Mechanisms, and Rationale for AF Ablation: </a:t>
            </a:r>
            <a:r>
              <a:rPr lang="en-US" sz="1200" b="1" dirty="0"/>
              <a:t>Shih-Ann Chen, MD, Taiwan</a:t>
            </a:r>
            <a:endParaRPr lang="en-US" sz="1200" dirty="0"/>
          </a:p>
          <a:p>
            <a:r>
              <a:rPr lang="en-US" sz="1200" dirty="0"/>
              <a:t>Modifiable Risk Factors for AF and Impact on Ablation: </a:t>
            </a:r>
            <a:r>
              <a:rPr lang="en-US" sz="1200" b="1" dirty="0"/>
              <a:t>Jonathan M. Kalman, MBBS, PhD, Australia</a:t>
            </a:r>
            <a:endParaRPr lang="en-US" sz="1200" dirty="0"/>
          </a:p>
          <a:p>
            <a:r>
              <a:rPr lang="en-US" sz="1200" dirty="0"/>
              <a:t>Indications: </a:t>
            </a:r>
            <a:r>
              <a:rPr lang="en-US" sz="1200" b="1" dirty="0"/>
              <a:t>Claudio </a:t>
            </a:r>
            <a:r>
              <a:rPr lang="en-US" sz="1200" b="1" dirty="0" err="1"/>
              <a:t>Tondo</a:t>
            </a:r>
            <a:r>
              <a:rPr lang="en-US" sz="1200" b="1" dirty="0"/>
              <a:t>, MD, PhD, Italy</a:t>
            </a:r>
            <a:endParaRPr lang="en-US" sz="1200" dirty="0"/>
          </a:p>
          <a:p>
            <a:r>
              <a:rPr lang="en-US" sz="1200" dirty="0"/>
              <a:t>Strategies, Techniques, and Endpoints: </a:t>
            </a:r>
            <a:r>
              <a:rPr lang="en-US" sz="1200" b="1" dirty="0"/>
              <a:t>Karl Heinz </a:t>
            </a:r>
            <a:r>
              <a:rPr lang="en-US" sz="1200" b="1" dirty="0" err="1"/>
              <a:t>Kuck</a:t>
            </a:r>
            <a:r>
              <a:rPr lang="en-US" sz="1200" b="1" dirty="0"/>
              <a:t>, MD, PhD, Germany</a:t>
            </a:r>
            <a:endParaRPr lang="en-US" sz="1200" dirty="0"/>
          </a:p>
          <a:p>
            <a:r>
              <a:rPr lang="en-US" sz="1200" dirty="0"/>
              <a:t>Technology and Tools: </a:t>
            </a:r>
            <a:r>
              <a:rPr lang="en-US" sz="1200" b="1" dirty="0"/>
              <a:t>Andrea </a:t>
            </a:r>
            <a:r>
              <a:rPr lang="en-US" sz="1200" b="1" dirty="0" err="1"/>
              <a:t>Natale</a:t>
            </a:r>
            <a:r>
              <a:rPr lang="en-US" sz="1200" b="1" dirty="0"/>
              <a:t>, MD, USA</a:t>
            </a:r>
            <a:endParaRPr lang="en-US" sz="1200" dirty="0"/>
          </a:p>
          <a:p>
            <a:r>
              <a:rPr lang="en-US" sz="1200" dirty="0"/>
              <a:t>Technical Aspects of Ablation to Maximize Safety and Anticoagulation: </a:t>
            </a:r>
            <a:r>
              <a:rPr lang="en-US" sz="1200" b="1" dirty="0"/>
              <a:t>David E. Haines, MD, USA</a:t>
            </a:r>
            <a:r>
              <a:rPr lang="en-US" sz="1200" dirty="0"/>
              <a:t> </a:t>
            </a:r>
          </a:p>
          <a:p>
            <a:r>
              <a:rPr lang="en-US" sz="1200" dirty="0"/>
              <a:t>Follow-up Considerations: </a:t>
            </a:r>
            <a:r>
              <a:rPr lang="en-US" sz="1200" b="1" dirty="0"/>
              <a:t>Francis E. </a:t>
            </a:r>
            <a:r>
              <a:rPr lang="en-US" sz="1200" b="1" dirty="0" err="1"/>
              <a:t>Marchlinski</a:t>
            </a:r>
            <a:r>
              <a:rPr lang="en-US" sz="1200" b="1" dirty="0"/>
              <a:t>, MD, USA </a:t>
            </a:r>
            <a:endParaRPr lang="en-US" sz="1200" dirty="0"/>
          </a:p>
          <a:p>
            <a:r>
              <a:rPr lang="en-US" sz="1200" dirty="0"/>
              <a:t>Outcomes and Efficacy: </a:t>
            </a:r>
            <a:r>
              <a:rPr lang="en-US" sz="1200" b="1" dirty="0"/>
              <a:t>Matthew R. Reynolds, MD, MSc, USA</a:t>
            </a:r>
            <a:endParaRPr lang="en-US" sz="1200" dirty="0"/>
          </a:p>
          <a:p>
            <a:r>
              <a:rPr lang="en-US" sz="1200" dirty="0"/>
              <a:t>Complications: </a:t>
            </a:r>
            <a:r>
              <a:rPr lang="en-US" sz="1200" b="1" dirty="0"/>
              <a:t>D. </a:t>
            </a:r>
            <a:r>
              <a:rPr lang="en-US" sz="1200" b="1" dirty="0" err="1"/>
              <a:t>Wyn</a:t>
            </a:r>
            <a:r>
              <a:rPr lang="en-US" sz="1200" b="1" dirty="0"/>
              <a:t> Davies, MD, United Kingdom</a:t>
            </a:r>
            <a:endParaRPr lang="en-US" sz="1200" dirty="0"/>
          </a:p>
          <a:p>
            <a:r>
              <a:rPr lang="en-US" sz="1200" dirty="0"/>
              <a:t>Training Requirements: </a:t>
            </a:r>
            <a:r>
              <a:rPr lang="en-US" sz="1200" b="1" dirty="0"/>
              <a:t>Bruce D. Lindsay, MD, USA</a:t>
            </a:r>
            <a:r>
              <a:rPr lang="en-US" sz="1200" dirty="0"/>
              <a:t> </a:t>
            </a:r>
          </a:p>
          <a:p>
            <a:r>
              <a:rPr lang="en-US" sz="1200" dirty="0"/>
              <a:t>Surgical and Hybrid AF Ablation: </a:t>
            </a:r>
            <a:r>
              <a:rPr lang="en-US" sz="1200" b="1" dirty="0"/>
              <a:t>James R. Edgerton, MD, USA</a:t>
            </a:r>
            <a:r>
              <a:rPr lang="en-US" sz="1200" dirty="0"/>
              <a:t> </a:t>
            </a:r>
          </a:p>
          <a:p>
            <a:r>
              <a:rPr lang="en-US" sz="1200" dirty="0"/>
              <a:t>Clinical Trial Design: </a:t>
            </a:r>
            <a:r>
              <a:rPr lang="en-US" sz="1200" b="1" dirty="0" err="1"/>
              <a:t>Atul</a:t>
            </a:r>
            <a:r>
              <a:rPr lang="en-US" sz="1200" b="1" dirty="0"/>
              <a:t> </a:t>
            </a:r>
            <a:r>
              <a:rPr lang="en-US" sz="1200" b="1" dirty="0" err="1"/>
              <a:t>Verma</a:t>
            </a:r>
            <a:r>
              <a:rPr lang="en-US" sz="1200" b="1" dirty="0"/>
              <a:t>, MD, </a:t>
            </a:r>
            <a:r>
              <a:rPr lang="en-US" sz="1200" b="1" dirty="0" smtClean="0"/>
              <a:t>Canada</a:t>
            </a:r>
          </a:p>
          <a:p>
            <a:endParaRPr lang="en-US" altLang="ko-KR" sz="1200" b="1" dirty="0"/>
          </a:p>
          <a:p>
            <a:pPr>
              <a:lnSpc>
                <a:spcPct val="115000"/>
              </a:lnSpc>
              <a:spcAft>
                <a:spcPts val="1000"/>
              </a:spcAft>
            </a:pPr>
            <a:r>
              <a:rPr lang="en-US" altLang="ko-KR" sz="1200" dirty="0" smtClean="0">
                <a:cs typeface="Times New Roman" panose="02020603050405020304" pitchFamily="18" charset="0"/>
              </a:rPr>
              <a:t>Luis </a:t>
            </a:r>
            <a:r>
              <a:rPr lang="en-US" altLang="ko-KR" sz="1200" dirty="0" err="1">
                <a:cs typeface="Times New Roman" panose="02020603050405020304" pitchFamily="18" charset="0"/>
              </a:rPr>
              <a:t>Aguinaga</a:t>
            </a:r>
            <a:r>
              <a:rPr lang="en-US" altLang="ko-KR" sz="1200" dirty="0">
                <a:cs typeface="Times New Roman" panose="02020603050405020304" pitchFamily="18" charset="0"/>
              </a:rPr>
              <a:t>, MD, </a:t>
            </a:r>
            <a:r>
              <a:rPr lang="en-US" altLang="ko-KR" sz="1200" dirty="0" smtClean="0">
                <a:cs typeface="Times New Roman" panose="02020603050405020304" pitchFamily="18" charset="0"/>
              </a:rPr>
              <a:t>PhD; </a:t>
            </a:r>
            <a:r>
              <a:rPr lang="en-US" altLang="ko-KR" sz="1200" dirty="0">
                <a:cs typeface="Times New Roman" panose="02020603050405020304" pitchFamily="18" charset="0"/>
              </a:rPr>
              <a:t>Joseph G. </a:t>
            </a:r>
            <a:r>
              <a:rPr lang="en-US" altLang="ko-KR" sz="1200" dirty="0" err="1">
                <a:cs typeface="Times New Roman" panose="02020603050405020304" pitchFamily="18" charset="0"/>
              </a:rPr>
              <a:t>Akar</a:t>
            </a:r>
            <a:r>
              <a:rPr lang="en-US" altLang="ko-KR" sz="1200" dirty="0">
                <a:cs typeface="Times New Roman" panose="02020603050405020304" pitchFamily="18" charset="0"/>
              </a:rPr>
              <a:t>, MD, </a:t>
            </a:r>
            <a:r>
              <a:rPr lang="en-US" altLang="ko-KR" sz="1200" dirty="0" smtClean="0">
                <a:cs typeface="Times New Roman" panose="02020603050405020304" pitchFamily="18" charset="0"/>
              </a:rPr>
              <a:t>PhD; </a:t>
            </a:r>
            <a:r>
              <a:rPr lang="en-US" altLang="ko-KR" sz="1200" dirty="0">
                <a:cs typeface="Times New Roman" panose="02020603050405020304" pitchFamily="18" charset="0"/>
              </a:rPr>
              <a:t>Vinay Badhwar, </a:t>
            </a:r>
            <a:r>
              <a:rPr lang="en-US" altLang="ko-KR" sz="1200" dirty="0" smtClean="0">
                <a:cs typeface="Times New Roman" panose="02020603050405020304" pitchFamily="18" charset="0"/>
              </a:rPr>
              <a:t>MD;  </a:t>
            </a:r>
            <a:r>
              <a:rPr lang="en-US" altLang="ko-KR" sz="1200" dirty="0" err="1">
                <a:cs typeface="Times New Roman" panose="02020603050405020304" pitchFamily="18" charset="0"/>
              </a:rPr>
              <a:t>Josep</a:t>
            </a:r>
            <a:r>
              <a:rPr lang="en-US" altLang="ko-KR" sz="1200" dirty="0">
                <a:cs typeface="Times New Roman" panose="02020603050405020304" pitchFamily="18" charset="0"/>
              </a:rPr>
              <a:t> </a:t>
            </a:r>
            <a:r>
              <a:rPr lang="en-US" altLang="ko-KR" sz="1200" dirty="0" err="1">
                <a:cs typeface="Times New Roman" panose="02020603050405020304" pitchFamily="18" charset="0"/>
              </a:rPr>
              <a:t>Brugada</a:t>
            </a:r>
            <a:r>
              <a:rPr lang="en-US" altLang="ko-KR" sz="1200" dirty="0">
                <a:cs typeface="Times New Roman" panose="02020603050405020304" pitchFamily="18" charset="0"/>
              </a:rPr>
              <a:t>, MD, </a:t>
            </a:r>
            <a:r>
              <a:rPr lang="en-US" altLang="ko-KR" sz="1200" dirty="0" smtClean="0">
                <a:cs typeface="Times New Roman" panose="02020603050405020304" pitchFamily="18" charset="0"/>
              </a:rPr>
              <a:t>PhD;  </a:t>
            </a:r>
            <a:r>
              <a:rPr lang="en-US" altLang="ko-KR" sz="1200" dirty="0">
                <a:cs typeface="Times New Roman" panose="02020603050405020304" pitchFamily="18" charset="0"/>
              </a:rPr>
              <a:t>John </a:t>
            </a:r>
            <a:r>
              <a:rPr lang="en-US" altLang="ko-KR" sz="1200" dirty="0" err="1">
                <a:cs typeface="Times New Roman" panose="02020603050405020304" pitchFamily="18" charset="0"/>
              </a:rPr>
              <a:t>Camm</a:t>
            </a:r>
            <a:r>
              <a:rPr lang="en-US" altLang="ko-KR" sz="1200" dirty="0">
                <a:cs typeface="Times New Roman" panose="02020603050405020304" pitchFamily="18" charset="0"/>
              </a:rPr>
              <a:t>, </a:t>
            </a:r>
            <a:r>
              <a:rPr lang="en-US" altLang="ko-KR" sz="1200" dirty="0" smtClean="0">
                <a:cs typeface="Times New Roman" panose="02020603050405020304" pitchFamily="18" charset="0"/>
              </a:rPr>
              <a:t>MD; </a:t>
            </a:r>
            <a:r>
              <a:rPr lang="en-US" altLang="ko-KR" sz="1200" dirty="0">
                <a:cs typeface="Times New Roman" panose="02020603050405020304" pitchFamily="18" charset="0"/>
              </a:rPr>
              <a:t>Peng-Sheng Chen, </a:t>
            </a:r>
            <a:r>
              <a:rPr lang="en-US" altLang="ko-KR" sz="1200" dirty="0" smtClean="0">
                <a:cs typeface="Times New Roman" panose="02020603050405020304" pitchFamily="18" charset="0"/>
              </a:rPr>
              <a:t>MD; Shih-Ann </a:t>
            </a:r>
            <a:r>
              <a:rPr lang="en-US" altLang="ko-KR" sz="1200" dirty="0">
                <a:cs typeface="Times New Roman" panose="02020603050405020304" pitchFamily="18" charset="0"/>
              </a:rPr>
              <a:t>Chen, </a:t>
            </a:r>
            <a:r>
              <a:rPr lang="en-US" altLang="ko-KR" sz="1200" dirty="0" smtClean="0">
                <a:cs typeface="Times New Roman" panose="02020603050405020304" pitchFamily="18" charset="0"/>
              </a:rPr>
              <a:t>MD; </a:t>
            </a:r>
            <a:r>
              <a:rPr lang="en-US" altLang="ko-KR" sz="1200" dirty="0">
                <a:cs typeface="Times New Roman" panose="02020603050405020304" pitchFamily="18" charset="0"/>
              </a:rPr>
              <a:t>Mina K. Chung, </a:t>
            </a:r>
            <a:r>
              <a:rPr lang="en-US" altLang="ko-KR" sz="1200" dirty="0" smtClean="0">
                <a:cs typeface="Times New Roman" panose="02020603050405020304" pitchFamily="18" charset="0"/>
              </a:rPr>
              <a:t>MD; </a:t>
            </a:r>
            <a:r>
              <a:rPr lang="en-US" altLang="ko-KR" sz="1200" dirty="0">
                <a:cs typeface="Times New Roman" panose="02020603050405020304" pitchFamily="18" charset="0"/>
              </a:rPr>
              <a:t>Jens Cosedis Nielsen, </a:t>
            </a:r>
            <a:r>
              <a:rPr lang="en-US" altLang="ko-KR" sz="1200" dirty="0" err="1">
                <a:cs typeface="Times New Roman" panose="02020603050405020304" pitchFamily="18" charset="0"/>
              </a:rPr>
              <a:t>DMSc</a:t>
            </a:r>
            <a:r>
              <a:rPr lang="en-US" altLang="ko-KR" sz="1200" dirty="0">
                <a:cs typeface="Times New Roman" panose="02020603050405020304" pitchFamily="18" charset="0"/>
              </a:rPr>
              <a:t>, </a:t>
            </a:r>
            <a:r>
              <a:rPr lang="en-US" altLang="ko-KR" sz="1200" dirty="0" smtClean="0">
                <a:cs typeface="Times New Roman" panose="02020603050405020304" pitchFamily="18" charset="0"/>
              </a:rPr>
              <a:t>PhD; </a:t>
            </a:r>
            <a:r>
              <a:rPr lang="en-US" altLang="ko-KR" sz="1200" dirty="0">
                <a:cs typeface="Times New Roman" panose="02020603050405020304" pitchFamily="18" charset="0"/>
              </a:rPr>
              <a:t>Anne B. Curtis, </a:t>
            </a:r>
            <a:r>
              <a:rPr lang="en-US" altLang="ko-KR" sz="1200" dirty="0" smtClean="0">
                <a:cs typeface="Times New Roman" panose="02020603050405020304" pitchFamily="18" charset="0"/>
              </a:rPr>
              <a:t>MD; </a:t>
            </a:r>
            <a:r>
              <a:rPr lang="en-US" altLang="ko-KR" sz="1200" dirty="0">
                <a:cs typeface="Times New Roman" panose="02020603050405020304" pitchFamily="18" charset="0"/>
              </a:rPr>
              <a:t>D. </a:t>
            </a:r>
            <a:r>
              <a:rPr lang="en-US" altLang="ko-KR" sz="1200" dirty="0" err="1">
                <a:cs typeface="Times New Roman" panose="02020603050405020304" pitchFamily="18" charset="0"/>
              </a:rPr>
              <a:t>Wyn</a:t>
            </a:r>
            <a:r>
              <a:rPr lang="en-US" altLang="ko-KR" sz="1200" dirty="0">
                <a:cs typeface="Times New Roman" panose="02020603050405020304" pitchFamily="18" charset="0"/>
              </a:rPr>
              <a:t> Davies, </a:t>
            </a:r>
            <a:r>
              <a:rPr lang="en-US" altLang="ko-KR" sz="1200" dirty="0" smtClean="0">
                <a:cs typeface="Times New Roman" panose="02020603050405020304" pitchFamily="18" charset="0"/>
              </a:rPr>
              <a:t>MD; </a:t>
            </a:r>
            <a:r>
              <a:rPr lang="en-US" altLang="ko-KR" sz="1200" dirty="0">
                <a:cs typeface="Times New Roman" panose="02020603050405020304" pitchFamily="18" charset="0"/>
              </a:rPr>
              <a:t>John D. Day, </a:t>
            </a:r>
            <a:r>
              <a:rPr lang="en-US" altLang="ko-KR" sz="1200" dirty="0" smtClean="0">
                <a:cs typeface="Times New Roman" panose="02020603050405020304" pitchFamily="18" charset="0"/>
              </a:rPr>
              <a:t>MD; </a:t>
            </a:r>
            <a:r>
              <a:rPr lang="en-US" altLang="ko-KR" sz="1200" dirty="0">
                <a:ea typeface="Times New Roman" panose="02020603050405020304" pitchFamily="18" charset="0"/>
                <a:cs typeface="Times New Roman" panose="02020603050405020304" pitchFamily="18" charset="0"/>
              </a:rPr>
              <a:t>André </a:t>
            </a:r>
            <a:r>
              <a:rPr lang="en-US" altLang="ko-KR" sz="1200" dirty="0" err="1">
                <a:ea typeface="Times New Roman" panose="02020603050405020304" pitchFamily="18" charset="0"/>
                <a:cs typeface="Times New Roman" panose="02020603050405020304" pitchFamily="18" charset="0"/>
              </a:rPr>
              <a:t>d’Avila</a:t>
            </a:r>
            <a:r>
              <a:rPr lang="en-US" altLang="ko-KR" sz="1200" dirty="0">
                <a:ea typeface="Times New Roman" panose="02020603050405020304" pitchFamily="18" charset="0"/>
                <a:cs typeface="Times New Roman" panose="02020603050405020304" pitchFamily="18" charset="0"/>
              </a:rPr>
              <a:t>, MD, </a:t>
            </a:r>
            <a:r>
              <a:rPr lang="en-US" altLang="ko-KR" sz="1200" dirty="0" smtClean="0">
                <a:ea typeface="Times New Roman" panose="02020603050405020304" pitchFamily="18" charset="0"/>
                <a:cs typeface="Times New Roman" panose="02020603050405020304" pitchFamily="18" charset="0"/>
              </a:rPr>
              <a:t>PhD; </a:t>
            </a:r>
            <a:r>
              <a:rPr lang="en-US" altLang="ko-KR" sz="1200" dirty="0">
                <a:cs typeface="Times New Roman" panose="02020603050405020304" pitchFamily="18" charset="0"/>
              </a:rPr>
              <a:t>N.M.S. (</a:t>
            </a:r>
            <a:r>
              <a:rPr lang="en-US" altLang="ko-KR" sz="1200" dirty="0" err="1">
                <a:cs typeface="Times New Roman" panose="02020603050405020304" pitchFamily="18" charset="0"/>
              </a:rPr>
              <a:t>Natasja</a:t>
            </a:r>
            <a:r>
              <a:rPr lang="en-US" altLang="ko-KR" sz="1200" dirty="0">
                <a:cs typeface="Times New Roman" panose="02020603050405020304" pitchFamily="18" charset="0"/>
              </a:rPr>
              <a:t>) de Groot, MD, </a:t>
            </a:r>
            <a:r>
              <a:rPr lang="en-US" altLang="ko-KR" sz="1200" dirty="0" smtClean="0">
                <a:cs typeface="Times New Roman" panose="02020603050405020304" pitchFamily="18" charset="0"/>
              </a:rPr>
              <a:t>PhD; </a:t>
            </a:r>
            <a:r>
              <a:rPr lang="en-US" altLang="ko-KR" sz="1200" dirty="0">
                <a:cs typeface="Times New Roman" panose="02020603050405020304" pitchFamily="18" charset="0"/>
              </a:rPr>
              <a:t>Luigi Di </a:t>
            </a:r>
            <a:r>
              <a:rPr lang="en-US" altLang="ko-KR" sz="1200" dirty="0" err="1">
                <a:cs typeface="Times New Roman" panose="02020603050405020304" pitchFamily="18" charset="0"/>
              </a:rPr>
              <a:t>Biase</a:t>
            </a:r>
            <a:r>
              <a:rPr lang="en-US" altLang="ko-KR" sz="1200" dirty="0">
                <a:cs typeface="Times New Roman" panose="02020603050405020304" pitchFamily="18" charset="0"/>
              </a:rPr>
              <a:t>, MD, </a:t>
            </a:r>
            <a:r>
              <a:rPr lang="en-US" altLang="ko-KR" sz="1200" dirty="0" smtClean="0">
                <a:cs typeface="Times New Roman" panose="02020603050405020304" pitchFamily="18" charset="0"/>
              </a:rPr>
              <a:t>PhD; </a:t>
            </a:r>
            <a:r>
              <a:rPr lang="en-US" altLang="ko-KR" sz="1200" dirty="0" err="1">
                <a:cs typeface="Times New Roman" panose="02020603050405020304" pitchFamily="18" charset="0"/>
              </a:rPr>
              <a:t>Mattias</a:t>
            </a:r>
            <a:r>
              <a:rPr lang="en-US" altLang="ko-KR" sz="1200" dirty="0">
                <a:cs typeface="Times New Roman" panose="02020603050405020304" pitchFamily="18" charset="0"/>
              </a:rPr>
              <a:t> </a:t>
            </a:r>
            <a:r>
              <a:rPr lang="en-US" altLang="ko-KR" sz="1200" dirty="0" err="1">
                <a:cs typeface="Times New Roman" panose="02020603050405020304" pitchFamily="18" charset="0"/>
              </a:rPr>
              <a:t>Duytschaever</a:t>
            </a:r>
            <a:r>
              <a:rPr lang="en-US" altLang="ko-KR" sz="1200" dirty="0">
                <a:cs typeface="Times New Roman" panose="02020603050405020304" pitchFamily="18" charset="0"/>
              </a:rPr>
              <a:t>, MD, </a:t>
            </a:r>
            <a:r>
              <a:rPr lang="en-US" altLang="ko-KR" sz="1200" dirty="0" smtClean="0">
                <a:cs typeface="Times New Roman" panose="02020603050405020304" pitchFamily="18" charset="0"/>
              </a:rPr>
              <a:t>PhD; </a:t>
            </a:r>
            <a:r>
              <a:rPr lang="en-US" altLang="ko-KR" sz="1200" dirty="0">
                <a:cs typeface="Times New Roman" panose="02020603050405020304" pitchFamily="18" charset="0"/>
              </a:rPr>
              <a:t>James R. Edgerton, </a:t>
            </a:r>
            <a:r>
              <a:rPr lang="en-US" altLang="ko-KR" sz="1200" dirty="0" smtClean="0">
                <a:cs typeface="Times New Roman" panose="02020603050405020304" pitchFamily="18" charset="0"/>
              </a:rPr>
              <a:t>MD; </a:t>
            </a:r>
            <a:r>
              <a:rPr lang="en-US" altLang="ko-KR" sz="1200" dirty="0">
                <a:cs typeface="Times New Roman" panose="02020603050405020304" pitchFamily="18" charset="0"/>
              </a:rPr>
              <a:t>Kenneth A. Ellenbogen, </a:t>
            </a:r>
            <a:r>
              <a:rPr lang="en-US" altLang="ko-KR" sz="1200" dirty="0" smtClean="0">
                <a:cs typeface="Times New Roman" panose="02020603050405020304" pitchFamily="18" charset="0"/>
              </a:rPr>
              <a:t>MD; </a:t>
            </a:r>
            <a:r>
              <a:rPr lang="en-US" altLang="ko-KR" sz="1200" dirty="0">
                <a:cs typeface="Times New Roman" panose="02020603050405020304" pitchFamily="18" charset="0"/>
              </a:rPr>
              <a:t>Patrick T. </a:t>
            </a:r>
            <a:r>
              <a:rPr lang="en-US" altLang="ko-KR" sz="1200" dirty="0" err="1">
                <a:cs typeface="Times New Roman" panose="02020603050405020304" pitchFamily="18" charset="0"/>
              </a:rPr>
              <a:t>Ellinor</a:t>
            </a:r>
            <a:r>
              <a:rPr lang="en-US" altLang="ko-KR" sz="1200" dirty="0">
                <a:cs typeface="Times New Roman" panose="02020603050405020304" pitchFamily="18" charset="0"/>
              </a:rPr>
              <a:t>, MD, </a:t>
            </a:r>
            <a:r>
              <a:rPr lang="en-US" altLang="ko-KR" sz="1200" dirty="0" smtClean="0">
                <a:cs typeface="Times New Roman" panose="02020603050405020304" pitchFamily="18" charset="0"/>
              </a:rPr>
              <a:t>PhD; </a:t>
            </a:r>
            <a:r>
              <a:rPr lang="en-US" altLang="ko-KR" sz="1200" dirty="0">
                <a:cs typeface="Times New Roman" panose="02020603050405020304" pitchFamily="18" charset="0"/>
              </a:rPr>
              <a:t>Sabine Ernst, MD, </a:t>
            </a:r>
            <a:r>
              <a:rPr lang="en-US" altLang="ko-KR" sz="1200" dirty="0" smtClean="0">
                <a:cs typeface="Times New Roman" panose="02020603050405020304" pitchFamily="18" charset="0"/>
              </a:rPr>
              <a:t>PhD; </a:t>
            </a:r>
            <a:r>
              <a:rPr lang="en-US" altLang="ko-KR" sz="1200" dirty="0" err="1">
                <a:cs typeface="Times New Roman" panose="02020603050405020304" pitchFamily="18" charset="0"/>
              </a:rPr>
              <a:t>Guilherme</a:t>
            </a:r>
            <a:r>
              <a:rPr lang="en-US" altLang="ko-KR" sz="1200" dirty="0">
                <a:cs typeface="Times New Roman" panose="02020603050405020304" pitchFamily="18" charset="0"/>
              </a:rPr>
              <a:t> Fenelon, MD, </a:t>
            </a:r>
            <a:r>
              <a:rPr lang="en-US" altLang="ko-KR" sz="1200" dirty="0" smtClean="0">
                <a:cs typeface="Times New Roman" panose="02020603050405020304" pitchFamily="18" charset="0"/>
              </a:rPr>
              <a:t>PhD; </a:t>
            </a:r>
            <a:r>
              <a:rPr lang="en-US" altLang="ko-KR" sz="1200" dirty="0">
                <a:cs typeface="Times New Roman" panose="02020603050405020304" pitchFamily="18" charset="0"/>
              </a:rPr>
              <a:t>Edward P. </a:t>
            </a:r>
            <a:r>
              <a:rPr lang="en-US" altLang="ko-KR" sz="1200" dirty="0" err="1">
                <a:cs typeface="Times New Roman" panose="02020603050405020304" pitchFamily="18" charset="0"/>
              </a:rPr>
              <a:t>Gerstenfeld</a:t>
            </a:r>
            <a:r>
              <a:rPr lang="en-US" altLang="ko-KR" sz="1200" dirty="0">
                <a:cs typeface="Times New Roman" panose="02020603050405020304" pitchFamily="18" charset="0"/>
              </a:rPr>
              <a:t>, MS, </a:t>
            </a:r>
            <a:r>
              <a:rPr lang="en-US" altLang="ko-KR" sz="1200" dirty="0" smtClean="0">
                <a:cs typeface="Times New Roman" panose="02020603050405020304" pitchFamily="18" charset="0"/>
              </a:rPr>
              <a:t>MD; </a:t>
            </a:r>
            <a:r>
              <a:rPr lang="en-US" altLang="ko-KR" sz="1200" dirty="0">
                <a:cs typeface="Times New Roman" panose="02020603050405020304" pitchFamily="18" charset="0"/>
              </a:rPr>
              <a:t>David E. Haines, </a:t>
            </a:r>
            <a:r>
              <a:rPr lang="en-US" altLang="ko-KR" sz="1200" dirty="0" smtClean="0">
                <a:cs typeface="Times New Roman" panose="02020603050405020304" pitchFamily="18" charset="0"/>
              </a:rPr>
              <a:t>MD;  </a:t>
            </a:r>
            <a:r>
              <a:rPr lang="en-US" altLang="ko-KR" sz="1200" dirty="0">
                <a:ea typeface="Times New Roman" panose="02020603050405020304" pitchFamily="18" charset="0"/>
                <a:cs typeface="Times New Roman" panose="02020603050405020304" pitchFamily="18" charset="0"/>
              </a:rPr>
              <a:t>Michel </a:t>
            </a:r>
            <a:r>
              <a:rPr lang="en-US" altLang="ko-KR" sz="1200" dirty="0" err="1">
                <a:ea typeface="Times New Roman" panose="02020603050405020304" pitchFamily="18" charset="0"/>
                <a:cs typeface="Times New Roman" panose="02020603050405020304" pitchFamily="18" charset="0"/>
              </a:rPr>
              <a:t>Haissaguerre</a:t>
            </a:r>
            <a:r>
              <a:rPr lang="en-US" altLang="ko-KR" sz="1200" dirty="0">
                <a:ea typeface="Times New Roman" panose="02020603050405020304" pitchFamily="18" charset="0"/>
                <a:cs typeface="Times New Roman" panose="02020603050405020304" pitchFamily="18" charset="0"/>
              </a:rPr>
              <a:t>, </a:t>
            </a:r>
            <a:r>
              <a:rPr lang="en-US" altLang="ko-KR" sz="1200" dirty="0" smtClean="0">
                <a:ea typeface="Times New Roman" panose="02020603050405020304" pitchFamily="18" charset="0"/>
                <a:cs typeface="Times New Roman" panose="02020603050405020304" pitchFamily="18" charset="0"/>
              </a:rPr>
              <a:t>MD; </a:t>
            </a:r>
            <a:r>
              <a:rPr lang="en-US" altLang="ko-KR" sz="1200" dirty="0">
                <a:cs typeface="Times New Roman" panose="02020603050405020304" pitchFamily="18" charset="0"/>
              </a:rPr>
              <a:t>Robert H. Helm, </a:t>
            </a:r>
            <a:r>
              <a:rPr lang="en-US" altLang="ko-KR" sz="1200" dirty="0" smtClean="0">
                <a:cs typeface="Times New Roman" panose="02020603050405020304" pitchFamily="18" charset="0"/>
              </a:rPr>
              <a:t>MD; </a:t>
            </a:r>
            <a:r>
              <a:rPr lang="en-US" altLang="ko-KR" sz="1200" dirty="0">
                <a:cs typeface="Times New Roman" panose="02020603050405020304" pitchFamily="18" charset="0"/>
              </a:rPr>
              <a:t>Elaine </a:t>
            </a:r>
            <a:r>
              <a:rPr lang="en-US" altLang="ko-KR" sz="1200" dirty="0" err="1">
                <a:cs typeface="Times New Roman" panose="02020603050405020304" pitchFamily="18" charset="0"/>
              </a:rPr>
              <a:t>Hylek</a:t>
            </a:r>
            <a:r>
              <a:rPr lang="en-US" altLang="ko-KR" sz="1200" dirty="0">
                <a:cs typeface="Times New Roman" panose="02020603050405020304" pitchFamily="18" charset="0"/>
              </a:rPr>
              <a:t>, MD, </a:t>
            </a:r>
            <a:r>
              <a:rPr lang="en-US" altLang="ko-KR" sz="1200" dirty="0" smtClean="0">
                <a:cs typeface="Times New Roman" panose="02020603050405020304" pitchFamily="18" charset="0"/>
              </a:rPr>
              <a:t>MPH; </a:t>
            </a:r>
            <a:r>
              <a:rPr lang="en-US" altLang="ko-KR" sz="1200" dirty="0">
                <a:cs typeface="Times New Roman" panose="02020603050405020304" pitchFamily="18" charset="0"/>
              </a:rPr>
              <a:t>Warren M. Jackman, </a:t>
            </a:r>
            <a:r>
              <a:rPr lang="en-US" altLang="ko-KR" sz="1200" dirty="0" smtClean="0">
                <a:cs typeface="Times New Roman" panose="02020603050405020304" pitchFamily="18" charset="0"/>
              </a:rPr>
              <a:t>MD; </a:t>
            </a:r>
            <a:r>
              <a:rPr lang="en-US" altLang="ko-KR" sz="1200" dirty="0">
                <a:cs typeface="Times New Roman" panose="02020603050405020304" pitchFamily="18" charset="0"/>
              </a:rPr>
              <a:t>Jose </a:t>
            </a:r>
            <a:r>
              <a:rPr lang="en-US" altLang="ko-KR" sz="1200" dirty="0" err="1">
                <a:cs typeface="Times New Roman" panose="02020603050405020304" pitchFamily="18" charset="0"/>
              </a:rPr>
              <a:t>Jalife</a:t>
            </a:r>
            <a:r>
              <a:rPr lang="en-US" altLang="ko-KR" sz="1200" dirty="0">
                <a:cs typeface="Times New Roman" panose="02020603050405020304" pitchFamily="18" charset="0"/>
              </a:rPr>
              <a:t>, </a:t>
            </a:r>
            <a:r>
              <a:rPr lang="en-US" altLang="ko-KR" sz="1200" dirty="0" smtClean="0">
                <a:cs typeface="Times New Roman" panose="02020603050405020304" pitchFamily="18" charset="0"/>
              </a:rPr>
              <a:t>MD; </a:t>
            </a:r>
            <a:r>
              <a:rPr lang="en-US" altLang="ko-KR" sz="1200" dirty="0">
                <a:cs typeface="Times New Roman" panose="02020603050405020304" pitchFamily="18" charset="0"/>
              </a:rPr>
              <a:t>Jonathan M. Kalman, MBBS, </a:t>
            </a:r>
            <a:r>
              <a:rPr lang="en-US" altLang="ko-KR" sz="1200" dirty="0" smtClean="0">
                <a:cs typeface="Times New Roman" panose="02020603050405020304" pitchFamily="18" charset="0"/>
              </a:rPr>
              <a:t>PhD; </a:t>
            </a:r>
            <a:r>
              <a:rPr lang="en-US" altLang="ko-KR" sz="1200" dirty="0">
                <a:cs typeface="Times New Roman" panose="02020603050405020304" pitchFamily="18" charset="0"/>
              </a:rPr>
              <a:t>Josef </a:t>
            </a:r>
            <a:r>
              <a:rPr lang="en-US" altLang="ko-KR" sz="1200" dirty="0" err="1">
                <a:cs typeface="Times New Roman" panose="02020603050405020304" pitchFamily="18" charset="0"/>
              </a:rPr>
              <a:t>Kautzner</a:t>
            </a:r>
            <a:r>
              <a:rPr lang="en-US" altLang="ko-KR" sz="1200" dirty="0">
                <a:cs typeface="Times New Roman" panose="02020603050405020304" pitchFamily="18" charset="0"/>
              </a:rPr>
              <a:t>, MD, </a:t>
            </a:r>
            <a:r>
              <a:rPr lang="en-US" altLang="ko-KR" sz="1200" dirty="0" smtClean="0">
                <a:cs typeface="Times New Roman" panose="02020603050405020304" pitchFamily="18" charset="0"/>
              </a:rPr>
              <a:t>PhD; </a:t>
            </a:r>
            <a:r>
              <a:rPr lang="en-US" altLang="ko-KR" sz="1200" dirty="0">
                <a:cs typeface="Times New Roman" panose="02020603050405020304" pitchFamily="18" charset="0"/>
              </a:rPr>
              <a:t>Hans Kottkamp, </a:t>
            </a:r>
            <a:r>
              <a:rPr lang="en-US" altLang="ko-KR" sz="1200" dirty="0" smtClean="0">
                <a:cs typeface="Times New Roman" panose="02020603050405020304" pitchFamily="18" charset="0"/>
              </a:rPr>
              <a:t>MD; </a:t>
            </a:r>
            <a:r>
              <a:rPr lang="en-US" altLang="ko-KR" sz="1200" dirty="0">
                <a:cs typeface="Times New Roman" panose="02020603050405020304" pitchFamily="18" charset="0"/>
              </a:rPr>
              <a:t>Karl Heinz </a:t>
            </a:r>
            <a:r>
              <a:rPr lang="en-US" altLang="ko-KR" sz="1200" dirty="0" err="1">
                <a:cs typeface="Times New Roman" panose="02020603050405020304" pitchFamily="18" charset="0"/>
              </a:rPr>
              <a:t>Kuck</a:t>
            </a:r>
            <a:r>
              <a:rPr lang="en-US" altLang="ko-KR" sz="1200" dirty="0">
                <a:cs typeface="Times New Roman" panose="02020603050405020304" pitchFamily="18" charset="0"/>
              </a:rPr>
              <a:t>, MD, </a:t>
            </a:r>
            <a:r>
              <a:rPr lang="en-US" altLang="ko-KR" sz="1200" dirty="0" smtClean="0">
                <a:cs typeface="Times New Roman" panose="02020603050405020304" pitchFamily="18" charset="0"/>
              </a:rPr>
              <a:t>PhD; </a:t>
            </a:r>
            <a:r>
              <a:rPr lang="en-US" altLang="ko-KR" sz="1200" dirty="0" err="1">
                <a:ea typeface="Times New Roman" panose="02020603050405020304" pitchFamily="18" charset="0"/>
                <a:cs typeface="Times New Roman" panose="02020603050405020304" pitchFamily="18" charset="0"/>
              </a:rPr>
              <a:t>Koichiro</a:t>
            </a:r>
            <a:r>
              <a:rPr lang="en-US" altLang="ko-KR" sz="1200" dirty="0">
                <a:ea typeface="Times New Roman" panose="02020603050405020304" pitchFamily="18" charset="0"/>
                <a:cs typeface="Times New Roman" panose="02020603050405020304" pitchFamily="18" charset="0"/>
              </a:rPr>
              <a:t> </a:t>
            </a:r>
            <a:r>
              <a:rPr lang="en-US" altLang="ko-KR" sz="1200" dirty="0" err="1">
                <a:ea typeface="Times New Roman" panose="02020603050405020304" pitchFamily="18" charset="0"/>
                <a:cs typeface="Times New Roman" panose="02020603050405020304" pitchFamily="18" charset="0"/>
              </a:rPr>
              <a:t>Kumagai</a:t>
            </a:r>
            <a:r>
              <a:rPr lang="en-US" altLang="ko-KR" sz="1200" dirty="0">
                <a:ea typeface="Times New Roman" panose="02020603050405020304" pitchFamily="18" charset="0"/>
                <a:cs typeface="Times New Roman" panose="02020603050405020304" pitchFamily="18" charset="0"/>
              </a:rPr>
              <a:t>, MD, </a:t>
            </a:r>
            <a:r>
              <a:rPr lang="en-US" altLang="ko-KR" sz="1200" dirty="0" smtClean="0">
                <a:ea typeface="Times New Roman" panose="02020603050405020304" pitchFamily="18" charset="0"/>
                <a:cs typeface="Times New Roman" panose="02020603050405020304" pitchFamily="18" charset="0"/>
              </a:rPr>
              <a:t>PhD; </a:t>
            </a:r>
            <a:r>
              <a:rPr lang="en-US" altLang="ko-KR" sz="1200" dirty="0">
                <a:cs typeface="Times New Roman" panose="02020603050405020304" pitchFamily="18" charset="0"/>
              </a:rPr>
              <a:t>Richard Lee, MD, </a:t>
            </a:r>
            <a:r>
              <a:rPr lang="en-US" altLang="ko-KR" sz="1200" dirty="0" smtClean="0">
                <a:cs typeface="Times New Roman" panose="02020603050405020304" pitchFamily="18" charset="0"/>
              </a:rPr>
              <a:t>MBA; </a:t>
            </a:r>
            <a:r>
              <a:rPr lang="en-US" altLang="ko-KR" sz="1200" dirty="0">
                <a:cs typeface="Times New Roman" panose="02020603050405020304" pitchFamily="18" charset="0"/>
              </a:rPr>
              <a:t>Thorsten </a:t>
            </a:r>
            <a:r>
              <a:rPr lang="en-US" altLang="ko-KR" sz="1200" dirty="0" err="1">
                <a:cs typeface="Times New Roman" panose="02020603050405020304" pitchFamily="18" charset="0"/>
              </a:rPr>
              <a:t>Lewalter</a:t>
            </a:r>
            <a:r>
              <a:rPr lang="en-US" altLang="ko-KR" sz="1200" dirty="0">
                <a:cs typeface="Times New Roman" panose="02020603050405020304" pitchFamily="18" charset="0"/>
              </a:rPr>
              <a:t>, MD, </a:t>
            </a:r>
            <a:r>
              <a:rPr lang="en-US" altLang="ko-KR" sz="1200" dirty="0" smtClean="0">
                <a:cs typeface="Times New Roman" panose="02020603050405020304" pitchFamily="18" charset="0"/>
              </a:rPr>
              <a:t>PhD; </a:t>
            </a:r>
            <a:r>
              <a:rPr lang="en-US" altLang="ko-KR" sz="1200" dirty="0">
                <a:cs typeface="Times New Roman" panose="02020603050405020304" pitchFamily="18" charset="0"/>
              </a:rPr>
              <a:t>Bruce D. Lindsay, </a:t>
            </a:r>
            <a:r>
              <a:rPr lang="en-US" altLang="ko-KR" sz="1200" dirty="0" smtClean="0">
                <a:cs typeface="Times New Roman" panose="02020603050405020304" pitchFamily="18" charset="0"/>
              </a:rPr>
              <a:t>MD; </a:t>
            </a:r>
            <a:r>
              <a:rPr lang="en-US" altLang="ko-KR" sz="1200" dirty="0">
                <a:cs typeface="Times New Roman" panose="02020603050405020304" pitchFamily="18" charset="0"/>
              </a:rPr>
              <a:t>Laurent </a:t>
            </a:r>
            <a:r>
              <a:rPr lang="en-US" altLang="ko-KR" sz="1200" dirty="0" err="1">
                <a:cs typeface="Times New Roman" panose="02020603050405020304" pitchFamily="18" charset="0"/>
              </a:rPr>
              <a:t>Macle</a:t>
            </a:r>
            <a:r>
              <a:rPr lang="en-US" altLang="ko-KR" sz="1200" dirty="0">
                <a:cs typeface="Times New Roman" panose="02020603050405020304" pitchFamily="18" charset="0"/>
              </a:rPr>
              <a:t>, </a:t>
            </a:r>
            <a:r>
              <a:rPr lang="en-US" altLang="ko-KR" sz="1200" dirty="0" smtClean="0">
                <a:cs typeface="Times New Roman" panose="02020603050405020304" pitchFamily="18" charset="0"/>
              </a:rPr>
              <a:t>MD; </a:t>
            </a:r>
            <a:r>
              <a:rPr lang="en-US" altLang="ko-KR" sz="1200" dirty="0">
                <a:cs typeface="Times New Roman" panose="02020603050405020304" pitchFamily="18" charset="0"/>
              </a:rPr>
              <a:t>Moussa Mansour, </a:t>
            </a:r>
            <a:r>
              <a:rPr lang="en-US" altLang="ko-KR" sz="1200" dirty="0" smtClean="0">
                <a:cs typeface="Times New Roman" panose="02020603050405020304" pitchFamily="18" charset="0"/>
              </a:rPr>
              <a:t>MD; </a:t>
            </a:r>
            <a:r>
              <a:rPr lang="en-US" altLang="ko-KR" sz="1200" dirty="0">
                <a:cs typeface="Times New Roman" panose="02020603050405020304" pitchFamily="18" charset="0"/>
              </a:rPr>
              <a:t>Francis E. </a:t>
            </a:r>
            <a:r>
              <a:rPr lang="en-US" altLang="ko-KR" sz="1200" dirty="0" err="1">
                <a:cs typeface="Times New Roman" panose="02020603050405020304" pitchFamily="18" charset="0"/>
              </a:rPr>
              <a:t>Marchlinski</a:t>
            </a:r>
            <a:r>
              <a:rPr lang="en-US" altLang="ko-KR" sz="1200" dirty="0">
                <a:cs typeface="Times New Roman" panose="02020603050405020304" pitchFamily="18" charset="0"/>
              </a:rPr>
              <a:t>, </a:t>
            </a:r>
            <a:r>
              <a:rPr lang="en-US" altLang="ko-KR" sz="1200" dirty="0" smtClean="0">
                <a:cs typeface="Times New Roman" panose="02020603050405020304" pitchFamily="18" charset="0"/>
              </a:rPr>
              <a:t>MD; </a:t>
            </a:r>
            <a:r>
              <a:rPr lang="en-US" altLang="ko-KR" sz="1200" dirty="0">
                <a:cs typeface="Times New Roman" panose="02020603050405020304" pitchFamily="18" charset="0"/>
              </a:rPr>
              <a:t>Gregory F. Michaud, </a:t>
            </a:r>
            <a:r>
              <a:rPr lang="en-US" altLang="ko-KR" sz="1200" dirty="0" smtClean="0">
                <a:cs typeface="Times New Roman" panose="02020603050405020304" pitchFamily="18" charset="0"/>
              </a:rPr>
              <a:t>MD; </a:t>
            </a:r>
            <a:r>
              <a:rPr lang="en-US" altLang="ko-KR" sz="1200" dirty="0">
                <a:ea typeface="Times New Roman" panose="02020603050405020304" pitchFamily="18" charset="0"/>
                <a:cs typeface="Times New Roman" panose="02020603050405020304" pitchFamily="18" charset="0"/>
              </a:rPr>
              <a:t>Hiroshi Nakagawa, MD, </a:t>
            </a:r>
            <a:r>
              <a:rPr lang="en-US" altLang="ko-KR" sz="1200" dirty="0" smtClean="0">
                <a:ea typeface="Times New Roman" panose="02020603050405020304" pitchFamily="18" charset="0"/>
                <a:cs typeface="Times New Roman" panose="02020603050405020304" pitchFamily="18" charset="0"/>
              </a:rPr>
              <a:t>PhD; </a:t>
            </a:r>
            <a:r>
              <a:rPr lang="en-US" altLang="ko-KR" sz="1200" dirty="0">
                <a:cs typeface="Times New Roman" panose="02020603050405020304" pitchFamily="18" charset="0"/>
              </a:rPr>
              <a:t>Andrea </a:t>
            </a:r>
            <a:r>
              <a:rPr lang="en-US" altLang="ko-KR" sz="1200" dirty="0" err="1">
                <a:cs typeface="Times New Roman" panose="02020603050405020304" pitchFamily="18" charset="0"/>
              </a:rPr>
              <a:t>Natale</a:t>
            </a:r>
            <a:r>
              <a:rPr lang="en-US" altLang="ko-KR" sz="1200" dirty="0">
                <a:cs typeface="Times New Roman" panose="02020603050405020304" pitchFamily="18" charset="0"/>
              </a:rPr>
              <a:t>, </a:t>
            </a:r>
            <a:r>
              <a:rPr lang="en-US" altLang="ko-KR" sz="1200" dirty="0" smtClean="0">
                <a:cs typeface="Times New Roman" panose="02020603050405020304" pitchFamily="18" charset="0"/>
              </a:rPr>
              <a:t>MD; </a:t>
            </a:r>
            <a:r>
              <a:rPr lang="en-US" altLang="ko-KR" sz="1200" dirty="0">
                <a:cs typeface="Times New Roman" panose="02020603050405020304" pitchFamily="18" charset="0"/>
              </a:rPr>
              <a:t>Stanley </a:t>
            </a:r>
            <a:r>
              <a:rPr lang="en-US" altLang="ko-KR" sz="1200" dirty="0" err="1">
                <a:cs typeface="Times New Roman" panose="02020603050405020304" pitchFamily="18" charset="0"/>
              </a:rPr>
              <a:t>Nattel</a:t>
            </a:r>
            <a:r>
              <a:rPr lang="en-US" altLang="ko-KR" sz="1200" dirty="0">
                <a:cs typeface="Times New Roman" panose="02020603050405020304" pitchFamily="18" charset="0"/>
              </a:rPr>
              <a:t>, </a:t>
            </a:r>
            <a:r>
              <a:rPr lang="en-US" altLang="ko-KR" sz="1200" dirty="0" smtClean="0">
                <a:cs typeface="Times New Roman" panose="02020603050405020304" pitchFamily="18" charset="0"/>
              </a:rPr>
              <a:t>MD; </a:t>
            </a:r>
            <a:r>
              <a:rPr lang="en-US" altLang="ko-KR" sz="1200" dirty="0">
                <a:cs typeface="Times New Roman" panose="02020603050405020304" pitchFamily="18" charset="0"/>
              </a:rPr>
              <a:t>Ken Okumura, MD, </a:t>
            </a:r>
            <a:r>
              <a:rPr lang="en-US" altLang="ko-KR" sz="1200" dirty="0" smtClean="0">
                <a:cs typeface="Times New Roman" panose="02020603050405020304" pitchFamily="18" charset="0"/>
              </a:rPr>
              <a:t>PhD; </a:t>
            </a:r>
            <a:r>
              <a:rPr lang="en-US" altLang="ko-KR" sz="1200" dirty="0">
                <a:cs typeface="Times New Roman" panose="02020603050405020304" pitchFamily="18" charset="0"/>
              </a:rPr>
              <a:t>Douglas Packer, </a:t>
            </a:r>
            <a:r>
              <a:rPr lang="en-US" altLang="ko-KR" sz="1200" dirty="0" smtClean="0">
                <a:cs typeface="Times New Roman" panose="02020603050405020304" pitchFamily="18" charset="0"/>
              </a:rPr>
              <a:t>MD; </a:t>
            </a:r>
            <a:r>
              <a:rPr lang="en-US" altLang="ko-KR" sz="1200" dirty="0" err="1">
                <a:cs typeface="Times New Roman" panose="02020603050405020304" pitchFamily="18" charset="0"/>
              </a:rPr>
              <a:t>Evgeny</a:t>
            </a:r>
            <a:r>
              <a:rPr lang="en-US" altLang="ko-KR" sz="1200" dirty="0">
                <a:cs typeface="Times New Roman" panose="02020603050405020304" pitchFamily="18" charset="0"/>
              </a:rPr>
              <a:t> </a:t>
            </a:r>
            <a:r>
              <a:rPr lang="en-US" altLang="ko-KR" sz="1200" dirty="0" err="1">
                <a:cs typeface="Times New Roman" panose="02020603050405020304" pitchFamily="18" charset="0"/>
              </a:rPr>
              <a:t>Pokushalov</a:t>
            </a:r>
            <a:r>
              <a:rPr lang="en-US" altLang="ko-KR" sz="1200" dirty="0">
                <a:cs typeface="Times New Roman" panose="02020603050405020304" pitchFamily="18" charset="0"/>
              </a:rPr>
              <a:t>, MD, </a:t>
            </a:r>
            <a:r>
              <a:rPr lang="en-US" altLang="ko-KR" sz="1200" dirty="0" smtClean="0">
                <a:cs typeface="Times New Roman" panose="02020603050405020304" pitchFamily="18" charset="0"/>
              </a:rPr>
              <a:t>PhD; </a:t>
            </a:r>
            <a:r>
              <a:rPr lang="en-US" altLang="ko-KR" sz="1200" dirty="0">
                <a:cs typeface="Times New Roman" panose="02020603050405020304" pitchFamily="18" charset="0"/>
              </a:rPr>
              <a:t>Matthew R. Reynolds, MD, </a:t>
            </a:r>
            <a:r>
              <a:rPr lang="en-US" altLang="ko-KR" sz="1200" dirty="0" smtClean="0">
                <a:cs typeface="Times New Roman" panose="02020603050405020304" pitchFamily="18" charset="0"/>
              </a:rPr>
              <a:t>MSc; </a:t>
            </a:r>
            <a:r>
              <a:rPr lang="en-US" altLang="ko-KR" sz="1200" dirty="0" err="1">
                <a:cs typeface="Times New Roman" panose="02020603050405020304" pitchFamily="18" charset="0"/>
              </a:rPr>
              <a:t>Prashanthan</a:t>
            </a:r>
            <a:r>
              <a:rPr lang="en-US" altLang="ko-KR" sz="1200" dirty="0">
                <a:cs typeface="Times New Roman" panose="02020603050405020304" pitchFamily="18" charset="0"/>
              </a:rPr>
              <a:t> Sanders, MBBS, </a:t>
            </a:r>
            <a:r>
              <a:rPr lang="en-US" altLang="ko-KR" sz="1200" dirty="0" smtClean="0">
                <a:cs typeface="Times New Roman" panose="02020603050405020304" pitchFamily="18" charset="0"/>
              </a:rPr>
              <a:t>PhD; </a:t>
            </a:r>
            <a:r>
              <a:rPr lang="en-US" altLang="ko-KR" sz="1200" dirty="0">
                <a:cs typeface="Times New Roman" panose="02020603050405020304" pitchFamily="18" charset="0"/>
              </a:rPr>
              <a:t>Mauricio </a:t>
            </a:r>
            <a:r>
              <a:rPr lang="en-US" altLang="ko-KR" sz="1200" dirty="0" err="1">
                <a:cs typeface="Times New Roman" panose="02020603050405020304" pitchFamily="18" charset="0"/>
              </a:rPr>
              <a:t>Scanavacca</a:t>
            </a:r>
            <a:r>
              <a:rPr lang="en-US" altLang="ko-KR" sz="1200" dirty="0">
                <a:cs typeface="Times New Roman" panose="02020603050405020304" pitchFamily="18" charset="0"/>
              </a:rPr>
              <a:t>, MD, </a:t>
            </a:r>
            <a:r>
              <a:rPr lang="en-US" altLang="ko-KR" sz="1200" dirty="0" smtClean="0">
                <a:cs typeface="Times New Roman" panose="02020603050405020304" pitchFamily="18" charset="0"/>
              </a:rPr>
              <a:t>PhD; </a:t>
            </a:r>
            <a:r>
              <a:rPr lang="en-US" altLang="ko-KR" sz="1200" dirty="0">
                <a:ea typeface="Calibri" panose="020F0502020204030204" pitchFamily="34" charset="0"/>
                <a:cs typeface="Times New Roman" panose="02020603050405020304" pitchFamily="18" charset="0"/>
              </a:rPr>
              <a:t>Richard Schilling, </a:t>
            </a:r>
            <a:r>
              <a:rPr lang="en-US" altLang="ko-KR" sz="1200" dirty="0" smtClean="0">
                <a:ea typeface="Calibri" panose="020F0502020204030204" pitchFamily="34" charset="0"/>
                <a:cs typeface="Times New Roman" panose="02020603050405020304" pitchFamily="18" charset="0"/>
              </a:rPr>
              <a:t>MD; </a:t>
            </a:r>
            <a:r>
              <a:rPr lang="it-IT" altLang="ko-KR" sz="1200" dirty="0">
                <a:cs typeface="Times New Roman" panose="02020603050405020304" pitchFamily="18" charset="0"/>
              </a:rPr>
              <a:t>Claudio Tondo, MD, </a:t>
            </a:r>
            <a:r>
              <a:rPr lang="it-IT" altLang="ko-KR" sz="1200" dirty="0" smtClean="0">
                <a:cs typeface="Times New Roman" panose="02020603050405020304" pitchFamily="18" charset="0"/>
              </a:rPr>
              <a:t>PhD; </a:t>
            </a:r>
            <a:r>
              <a:rPr lang="en-US" altLang="ko-KR" sz="1200" dirty="0" err="1">
                <a:cs typeface="Times New Roman" panose="02020603050405020304" pitchFamily="18" charset="0"/>
              </a:rPr>
              <a:t>Hsuan</a:t>
            </a:r>
            <a:r>
              <a:rPr lang="en-US" altLang="ko-KR" sz="1200" dirty="0">
                <a:cs typeface="Times New Roman" panose="02020603050405020304" pitchFamily="18" charset="0"/>
              </a:rPr>
              <a:t>-Ming </a:t>
            </a:r>
            <a:r>
              <a:rPr lang="en-US" altLang="ko-KR" sz="1200" dirty="0" err="1">
                <a:cs typeface="Times New Roman" panose="02020603050405020304" pitchFamily="18" charset="0"/>
              </a:rPr>
              <a:t>Tsao</a:t>
            </a:r>
            <a:r>
              <a:rPr lang="en-US" altLang="ko-KR" sz="1200" dirty="0">
                <a:cs typeface="Times New Roman" panose="02020603050405020304" pitchFamily="18" charset="0"/>
              </a:rPr>
              <a:t>, </a:t>
            </a:r>
            <a:r>
              <a:rPr lang="en-US" altLang="ko-KR" sz="1200" dirty="0" smtClean="0">
                <a:cs typeface="Times New Roman" panose="02020603050405020304" pitchFamily="18" charset="0"/>
              </a:rPr>
              <a:t>MD; </a:t>
            </a:r>
            <a:r>
              <a:rPr lang="en-US" altLang="ko-KR" sz="1200" dirty="0" err="1">
                <a:cs typeface="Times New Roman" panose="02020603050405020304" pitchFamily="18" charset="0"/>
              </a:rPr>
              <a:t>Atul</a:t>
            </a:r>
            <a:r>
              <a:rPr lang="en-US" altLang="ko-KR" sz="1200" dirty="0">
                <a:cs typeface="Times New Roman" panose="02020603050405020304" pitchFamily="18" charset="0"/>
              </a:rPr>
              <a:t> </a:t>
            </a:r>
            <a:r>
              <a:rPr lang="en-US" altLang="ko-KR" sz="1200" dirty="0" err="1">
                <a:cs typeface="Times New Roman" panose="02020603050405020304" pitchFamily="18" charset="0"/>
              </a:rPr>
              <a:t>Verma</a:t>
            </a:r>
            <a:r>
              <a:rPr lang="en-US" altLang="ko-KR" sz="1200" dirty="0">
                <a:cs typeface="Times New Roman" panose="02020603050405020304" pitchFamily="18" charset="0"/>
              </a:rPr>
              <a:t>, </a:t>
            </a:r>
            <a:r>
              <a:rPr lang="en-US" altLang="ko-KR" sz="1200" dirty="0" smtClean="0">
                <a:cs typeface="Times New Roman" panose="02020603050405020304" pitchFamily="18" charset="0"/>
              </a:rPr>
              <a:t>MD; </a:t>
            </a:r>
            <a:r>
              <a:rPr lang="en-US" altLang="ko-KR" sz="1200" dirty="0">
                <a:cs typeface="Times New Roman" panose="02020603050405020304" pitchFamily="18" charset="0"/>
              </a:rPr>
              <a:t>David J. Wilber, </a:t>
            </a:r>
            <a:r>
              <a:rPr lang="en-US" altLang="ko-KR" sz="1200" dirty="0" smtClean="0">
                <a:cs typeface="Times New Roman" panose="02020603050405020304" pitchFamily="18" charset="0"/>
              </a:rPr>
              <a:t>MD; </a:t>
            </a:r>
            <a:r>
              <a:rPr lang="en-US" altLang="ko-KR" sz="1200" dirty="0" err="1">
                <a:cs typeface="Times New Roman" panose="02020603050405020304" pitchFamily="18" charset="0"/>
              </a:rPr>
              <a:t>Teiichi</a:t>
            </a:r>
            <a:r>
              <a:rPr lang="en-US" altLang="ko-KR" sz="1200" dirty="0">
                <a:cs typeface="Times New Roman" panose="02020603050405020304" pitchFamily="18" charset="0"/>
              </a:rPr>
              <a:t> Yamane, MD, </a:t>
            </a:r>
            <a:r>
              <a:rPr lang="en-US" altLang="ko-KR" sz="1200" dirty="0" smtClean="0">
                <a:cs typeface="Times New Roman" panose="02020603050405020304" pitchFamily="18" charset="0"/>
              </a:rPr>
              <a:t>PhD</a:t>
            </a:r>
            <a:endParaRPr lang="ko-KR" altLang="ko-KR" sz="1100" dirty="0"/>
          </a:p>
          <a:p>
            <a:pPr>
              <a:lnSpc>
                <a:spcPct val="115000"/>
              </a:lnSpc>
              <a:spcAft>
                <a:spcPts val="1000"/>
              </a:spcAft>
            </a:pPr>
            <a:endParaRPr lang="ko-KR" altLang="ko-KR" sz="1100" dirty="0">
              <a:cs typeface="Times New Roman" panose="02020603050405020304" pitchFamily="18" charset="0"/>
            </a:endParaRPr>
          </a:p>
        </p:txBody>
      </p:sp>
    </p:spTree>
    <p:extLst>
      <p:ext uri="{BB962C8B-B14F-4D97-AF65-F5344CB8AC3E}">
        <p14:creationId xmlns:p14="http://schemas.microsoft.com/office/powerpoint/2010/main" val="42124842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7511618" y="5822134"/>
            <a:ext cx="1506985" cy="400110"/>
          </a:xfrm>
          <a:prstGeom prst="rect">
            <a:avLst/>
          </a:prstGeom>
          <a:solidFill>
            <a:schemeClr val="bg1">
              <a:lumMod val="20000"/>
              <a:lumOff val="80000"/>
            </a:schemeClr>
          </a:solidFill>
        </p:spPr>
        <p:txBody>
          <a:bodyPr wrap="square" rtlCol="0">
            <a:spAutoFit/>
          </a:bodyPr>
          <a:lstStyle/>
          <a:p>
            <a:pPr algn="ctr"/>
            <a:r>
              <a:rPr lang="pt-BR" sz="2000" dirty="0"/>
              <a:t>LOE B</a:t>
            </a:r>
          </a:p>
        </p:txBody>
      </p:sp>
      <p:sp>
        <p:nvSpPr>
          <p:cNvPr id="2" name="Title 1"/>
          <p:cNvSpPr>
            <a:spLocks noGrp="1"/>
          </p:cNvSpPr>
          <p:nvPr>
            <p:ph type="title"/>
          </p:nvPr>
        </p:nvSpPr>
        <p:spPr/>
        <p:txBody>
          <a:bodyPr>
            <a:normAutofit/>
          </a:bodyPr>
          <a:lstStyle/>
          <a:p>
            <a:r>
              <a:rPr lang="en-US" sz="2800" dirty="0" smtClean="0"/>
              <a:t>Surgical AF Ablation</a:t>
            </a:r>
            <a:endParaRPr lang="en-US" sz="2800" dirty="0"/>
          </a:p>
        </p:txBody>
      </p:sp>
      <p:pic>
        <p:nvPicPr>
          <p:cNvPr id="1026" name="Picture 2" descr="\\hrs.local\vdfs\profileunitydata\valentina.such\Desktop\New folder\Pages from 14.Final.HRTHM_7159 F-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4520" y="1158239"/>
            <a:ext cx="5357037" cy="4650416"/>
          </a:xfrm>
          <a:prstGeom prst="rect">
            <a:avLst/>
          </a:prstGeom>
          <a:noFill/>
          <a:extLst>
            <a:ext uri="{909E8E84-426E-40DD-AFC4-6F175D3DCCD1}">
              <a14:hiddenFill xmlns:a14="http://schemas.microsoft.com/office/drawing/2010/main">
                <a:solidFill>
                  <a:srgbClr val="FFFFFF"/>
                </a:solidFill>
              </a14:hiddenFill>
            </a:ext>
          </a:extLst>
        </p:spPr>
      </p:pic>
      <p:sp>
        <p:nvSpPr>
          <p:cNvPr id="9" name="CaixaDeTexto 8"/>
          <p:cNvSpPr txBox="1"/>
          <p:nvPr/>
        </p:nvSpPr>
        <p:spPr>
          <a:xfrm>
            <a:off x="140933" y="4390973"/>
            <a:ext cx="1767888" cy="1631216"/>
          </a:xfrm>
          <a:prstGeom prst="rect">
            <a:avLst/>
          </a:prstGeom>
          <a:solidFill>
            <a:schemeClr val="bg1">
              <a:lumMod val="20000"/>
              <a:lumOff val="80000"/>
            </a:schemeClr>
          </a:solidFill>
        </p:spPr>
        <p:txBody>
          <a:bodyPr wrap="square" rtlCol="0">
            <a:spAutoFit/>
          </a:bodyPr>
          <a:lstStyle/>
          <a:p>
            <a:pPr algn="ctr"/>
            <a:r>
              <a:rPr lang="pt-BR" sz="2000" dirty="0" err="1"/>
              <a:t>After</a:t>
            </a:r>
            <a:r>
              <a:rPr lang="pt-BR" sz="2000" dirty="0"/>
              <a:t> review </a:t>
            </a:r>
            <a:r>
              <a:rPr lang="pt-BR" sz="2000" dirty="0" err="1"/>
              <a:t>of</a:t>
            </a:r>
            <a:r>
              <a:rPr lang="pt-BR" sz="2000" dirty="0"/>
              <a:t> </a:t>
            </a:r>
            <a:r>
              <a:rPr lang="pt-BR" sz="2000" dirty="0" err="1"/>
              <a:t>relative</a:t>
            </a:r>
            <a:r>
              <a:rPr lang="pt-BR" sz="2000" dirty="0"/>
              <a:t> </a:t>
            </a:r>
            <a:r>
              <a:rPr lang="pt-BR" sz="2000" dirty="0" err="1"/>
              <a:t>safety</a:t>
            </a:r>
            <a:r>
              <a:rPr lang="pt-BR" sz="2000" dirty="0"/>
              <a:t> </a:t>
            </a:r>
            <a:r>
              <a:rPr lang="pt-BR" sz="2000" dirty="0" err="1"/>
              <a:t>and</a:t>
            </a:r>
            <a:r>
              <a:rPr lang="pt-BR" sz="2000" dirty="0"/>
              <a:t> </a:t>
            </a:r>
            <a:r>
              <a:rPr lang="pt-BR" sz="2000" dirty="0" err="1"/>
              <a:t>efficacy</a:t>
            </a:r>
            <a:r>
              <a:rPr lang="pt-BR" sz="2000" dirty="0"/>
              <a:t> </a:t>
            </a:r>
            <a:r>
              <a:rPr lang="pt-BR" sz="2000" dirty="0" err="1"/>
              <a:t>vs</a:t>
            </a:r>
            <a:r>
              <a:rPr lang="pt-BR" sz="2000" dirty="0"/>
              <a:t> </a:t>
            </a:r>
            <a:r>
              <a:rPr lang="pt-BR" sz="2000" dirty="0" err="1"/>
              <a:t>catheter</a:t>
            </a:r>
            <a:r>
              <a:rPr lang="pt-BR" sz="2000" dirty="0"/>
              <a:t> </a:t>
            </a:r>
            <a:r>
              <a:rPr lang="pt-BR" sz="2000" dirty="0" err="1"/>
              <a:t>ablation</a:t>
            </a:r>
            <a:endParaRPr lang="pt-BR" sz="2000" dirty="0"/>
          </a:p>
        </p:txBody>
      </p:sp>
      <p:sp>
        <p:nvSpPr>
          <p:cNvPr id="8" name="CaixaDeTexto 7"/>
          <p:cNvSpPr txBox="1"/>
          <p:nvPr/>
        </p:nvSpPr>
        <p:spPr>
          <a:xfrm>
            <a:off x="6843220" y="4390974"/>
            <a:ext cx="2175383" cy="1015663"/>
          </a:xfrm>
          <a:prstGeom prst="rect">
            <a:avLst/>
          </a:prstGeom>
          <a:solidFill>
            <a:schemeClr val="bg1">
              <a:lumMod val="20000"/>
              <a:lumOff val="80000"/>
            </a:schemeClr>
          </a:solidFill>
        </p:spPr>
        <p:txBody>
          <a:bodyPr wrap="square" rtlCol="0">
            <a:spAutoFit/>
          </a:bodyPr>
          <a:lstStyle/>
          <a:p>
            <a:pPr algn="ctr"/>
            <a:r>
              <a:rPr lang="pt-BR" sz="2000" dirty="0" err="1"/>
              <a:t>After</a:t>
            </a:r>
            <a:r>
              <a:rPr lang="pt-BR" sz="2000" dirty="0"/>
              <a:t> </a:t>
            </a:r>
            <a:r>
              <a:rPr lang="pt-BR" sz="2000" dirty="0" err="1"/>
              <a:t>failed</a:t>
            </a:r>
            <a:r>
              <a:rPr lang="pt-BR" sz="2000" dirty="0"/>
              <a:t> 1 </a:t>
            </a:r>
            <a:r>
              <a:rPr lang="pt-BR" sz="2000" dirty="0" err="1"/>
              <a:t>or</a:t>
            </a:r>
            <a:r>
              <a:rPr lang="pt-BR" sz="2000" dirty="0"/>
              <a:t> more </a:t>
            </a:r>
            <a:r>
              <a:rPr lang="pt-BR" sz="2000" dirty="0" err="1"/>
              <a:t>attempts</a:t>
            </a:r>
            <a:r>
              <a:rPr lang="pt-BR" sz="2000" dirty="0"/>
              <a:t> </a:t>
            </a:r>
            <a:r>
              <a:rPr lang="pt-BR" sz="2000" dirty="0" err="1"/>
              <a:t>at</a:t>
            </a:r>
            <a:r>
              <a:rPr lang="pt-BR" sz="2000" dirty="0"/>
              <a:t> </a:t>
            </a:r>
            <a:r>
              <a:rPr lang="pt-BR" sz="2000" dirty="0" err="1"/>
              <a:t>catheter</a:t>
            </a:r>
            <a:r>
              <a:rPr lang="pt-BR" sz="2000" dirty="0"/>
              <a:t> </a:t>
            </a:r>
            <a:r>
              <a:rPr lang="pt-BR" sz="2000" dirty="0" err="1"/>
              <a:t>ablation</a:t>
            </a:r>
            <a:endParaRPr lang="pt-BR" sz="2000" dirty="0"/>
          </a:p>
        </p:txBody>
      </p:sp>
    </p:spTree>
    <p:extLst>
      <p:ext uri="{BB962C8B-B14F-4D97-AF65-F5344CB8AC3E}">
        <p14:creationId xmlns:p14="http://schemas.microsoft.com/office/powerpoint/2010/main" val="3193229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p:cNvSpPr/>
          <p:nvPr/>
        </p:nvSpPr>
        <p:spPr>
          <a:xfrm>
            <a:off x="447880" y="211287"/>
            <a:ext cx="8280920" cy="769441"/>
          </a:xfrm>
          <a:prstGeom prst="rect">
            <a:avLst/>
          </a:prstGeom>
        </p:spPr>
        <p:txBody>
          <a:bodyPr wrap="square">
            <a:spAutoFit/>
          </a:bodyPr>
          <a:lstStyle/>
          <a:p>
            <a:pPr marL="6350" marR="7620" indent="-6350" algn="ctr">
              <a:lnSpc>
                <a:spcPct val="110000"/>
              </a:lnSpc>
              <a:spcAft>
                <a:spcPts val="265"/>
              </a:spcAft>
            </a:pPr>
            <a:r>
              <a:rPr lang="en-US" altLang="ko-KR" sz="2000" b="1" dirty="0" smtClean="0">
                <a:ea typeface="Arial" panose="020B0604020202020204" pitchFamily="34" charset="0"/>
              </a:rPr>
              <a:t>Definitions </a:t>
            </a:r>
            <a:r>
              <a:rPr lang="en-US" altLang="ko-KR" sz="2000" b="1" dirty="0">
                <a:ea typeface="Arial" panose="020B0604020202020204" pitchFamily="34" charset="0"/>
              </a:rPr>
              <a:t>for </a:t>
            </a:r>
            <a:r>
              <a:rPr lang="en-US" altLang="ko-KR" sz="2000" b="1" dirty="0" smtClean="0">
                <a:ea typeface="Arial" panose="020B0604020202020204" pitchFamily="34" charset="0"/>
              </a:rPr>
              <a:t>Use </a:t>
            </a:r>
            <a:r>
              <a:rPr lang="en-US" altLang="ko-KR" sz="2000" b="1" dirty="0">
                <a:ea typeface="Arial" panose="020B0604020202020204" pitchFamily="34" charset="0"/>
              </a:rPr>
              <a:t>W</a:t>
            </a:r>
            <a:r>
              <a:rPr lang="en-US" altLang="ko-KR" sz="2000" b="1" dirty="0" smtClean="0">
                <a:ea typeface="Arial" panose="020B0604020202020204" pitchFamily="34" charset="0"/>
              </a:rPr>
              <a:t>hen Reporting </a:t>
            </a:r>
            <a:r>
              <a:rPr lang="en-US" altLang="ko-KR" sz="2000" b="1" dirty="0">
                <a:ea typeface="Arial" panose="020B0604020202020204" pitchFamily="34" charset="0"/>
              </a:rPr>
              <a:t>O</a:t>
            </a:r>
            <a:r>
              <a:rPr lang="en-US" altLang="ko-KR" sz="2000" b="1" dirty="0" smtClean="0">
                <a:ea typeface="Arial" panose="020B0604020202020204" pitchFamily="34" charset="0"/>
              </a:rPr>
              <a:t>utcomes </a:t>
            </a:r>
            <a:r>
              <a:rPr lang="en-US" altLang="ko-KR" sz="2000" b="1" dirty="0">
                <a:ea typeface="Arial" panose="020B0604020202020204" pitchFamily="34" charset="0"/>
              </a:rPr>
              <a:t>of AF </a:t>
            </a:r>
            <a:r>
              <a:rPr lang="en-US" altLang="ko-KR" sz="2000" b="1" dirty="0" smtClean="0">
                <a:ea typeface="Arial" panose="020B0604020202020204" pitchFamily="34" charset="0"/>
              </a:rPr>
              <a:t>Ablation </a:t>
            </a:r>
            <a:r>
              <a:rPr lang="en-US" altLang="ko-KR" sz="2000" b="1" dirty="0">
                <a:ea typeface="Arial" panose="020B0604020202020204" pitchFamily="34" charset="0"/>
              </a:rPr>
              <a:t>and in </a:t>
            </a:r>
            <a:r>
              <a:rPr lang="en-US" altLang="ko-KR" sz="2000" b="1" dirty="0" smtClean="0">
                <a:ea typeface="Arial" panose="020B0604020202020204" pitchFamily="34" charset="0"/>
              </a:rPr>
              <a:t>Designing Clinical Trials of Catheter or Surgical Ablation of </a:t>
            </a:r>
            <a:r>
              <a:rPr lang="en-US" altLang="ko-KR" sz="2000" b="1" dirty="0">
                <a:ea typeface="Arial" panose="020B0604020202020204" pitchFamily="34" charset="0"/>
              </a:rPr>
              <a:t>AF </a:t>
            </a:r>
            <a:endParaRPr lang="ko-KR" altLang="ko-KR" sz="1400" dirty="0">
              <a:ea typeface="Arial" panose="020B0604020202020204" pitchFamily="34" charset="0"/>
            </a:endParaRPr>
          </a:p>
        </p:txBody>
      </p:sp>
      <p:graphicFrame>
        <p:nvGraphicFramePr>
          <p:cNvPr id="4" name="표 3"/>
          <p:cNvGraphicFramePr>
            <a:graphicFrameLocks noGrp="1"/>
          </p:cNvGraphicFramePr>
          <p:nvPr>
            <p:extLst>
              <p:ext uri="{D42A27DB-BD31-4B8C-83A1-F6EECF244321}">
                <p14:modId xmlns:p14="http://schemas.microsoft.com/office/powerpoint/2010/main" val="840711635"/>
              </p:ext>
            </p:extLst>
          </p:nvPr>
        </p:nvGraphicFramePr>
        <p:xfrm>
          <a:off x="251520" y="1124744"/>
          <a:ext cx="8640960" cy="4752528"/>
        </p:xfrm>
        <a:graphic>
          <a:graphicData uri="http://schemas.openxmlformats.org/drawingml/2006/table">
            <a:tbl>
              <a:tblPr firstRow="1" firstCol="1" bandRow="1">
                <a:tableStyleId>{69CF1AB2-1976-4502-BF36-3FF5EA218861}</a:tableStyleId>
              </a:tblPr>
              <a:tblGrid>
                <a:gridCol w="2520280">
                  <a:extLst>
                    <a:ext uri="{9D8B030D-6E8A-4147-A177-3AD203B41FA5}">
                      <a16:colId xmlns="" xmlns:a16="http://schemas.microsoft.com/office/drawing/2014/main" val="20000"/>
                    </a:ext>
                  </a:extLst>
                </a:gridCol>
                <a:gridCol w="6120680">
                  <a:extLst>
                    <a:ext uri="{9D8B030D-6E8A-4147-A177-3AD203B41FA5}">
                      <a16:colId xmlns="" xmlns:a16="http://schemas.microsoft.com/office/drawing/2014/main" val="20001"/>
                    </a:ext>
                  </a:extLst>
                </a:gridCol>
              </a:tblGrid>
              <a:tr h="1502066">
                <a:tc>
                  <a:txBody>
                    <a:bodyPr/>
                    <a:lstStyle/>
                    <a:p>
                      <a:pPr marL="76200" marR="0" lvl="0" indent="3175" algn="l" defTabSz="914400" rtl="0" eaLnBrk="1" fontAlgn="auto" latinLnBrk="1" hangingPunct="1">
                        <a:lnSpc>
                          <a:spcPct val="107000"/>
                        </a:lnSpc>
                        <a:spcBef>
                          <a:spcPts val="0"/>
                        </a:spcBef>
                        <a:spcAft>
                          <a:spcPts val="0"/>
                        </a:spcAft>
                        <a:buClrTx/>
                        <a:buSzTx/>
                        <a:buFontTx/>
                        <a:buNone/>
                        <a:tabLst/>
                        <a:defRPr/>
                      </a:pPr>
                      <a:r>
                        <a:rPr lang="en-US" altLang="ko-KR" sz="1600" b="0" dirty="0" smtClean="0">
                          <a:solidFill>
                            <a:schemeClr val="bg1"/>
                          </a:solidFill>
                          <a:effectLst/>
                          <a:latin typeface="+mn-lt"/>
                          <a:ea typeface="Calibri" panose="020F0502020204030204" pitchFamily="34" charset="0"/>
                          <a:cs typeface="Calibri" panose="020F0502020204030204" pitchFamily="34" charset="0"/>
                        </a:rPr>
                        <a:t>Acute procedural success </a:t>
                      </a:r>
                    </a:p>
                    <a:p>
                      <a:pPr marL="76200" marR="0" lvl="0" indent="3175" algn="l" defTabSz="914400" rtl="0" eaLnBrk="1" fontAlgn="auto" latinLnBrk="1" hangingPunct="1">
                        <a:lnSpc>
                          <a:spcPct val="107000"/>
                        </a:lnSpc>
                        <a:spcBef>
                          <a:spcPts val="0"/>
                        </a:spcBef>
                        <a:spcAft>
                          <a:spcPts val="0"/>
                        </a:spcAft>
                        <a:buClrTx/>
                        <a:buSzTx/>
                        <a:buFontTx/>
                        <a:buNone/>
                        <a:tabLst/>
                        <a:defRPr/>
                      </a:pPr>
                      <a:r>
                        <a:rPr lang="en-US" altLang="ko-KR" sz="1600" b="0" dirty="0" smtClean="0">
                          <a:solidFill>
                            <a:schemeClr val="bg1"/>
                          </a:solidFill>
                          <a:effectLst/>
                          <a:latin typeface="+mn-lt"/>
                          <a:ea typeface="Calibri" panose="020F0502020204030204" pitchFamily="34" charset="0"/>
                          <a:cs typeface="Calibri" panose="020F0502020204030204" pitchFamily="34" charset="0"/>
                        </a:rPr>
                        <a:t>(pulmonary vein isolation) </a:t>
                      </a:r>
                    </a:p>
                  </a:txBody>
                  <a:tcPr marL="934" marR="50411" marT="1913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5000"/>
                      </a:schemeClr>
                    </a:solidFill>
                  </a:tcPr>
                </a:tc>
                <a:tc>
                  <a:txBody>
                    <a:bodyPr/>
                    <a:lstStyle/>
                    <a:p>
                      <a:pPr marL="64135" marR="0" lvl="0" indent="6350" algn="l" defTabSz="914400" rtl="0" eaLnBrk="1" fontAlgn="auto" latinLnBrk="1" hangingPunct="1">
                        <a:lnSpc>
                          <a:spcPct val="107000"/>
                        </a:lnSpc>
                        <a:spcBef>
                          <a:spcPts val="0"/>
                        </a:spcBef>
                        <a:spcAft>
                          <a:spcPts val="0"/>
                        </a:spcAft>
                        <a:buClrTx/>
                        <a:buSzTx/>
                        <a:buFontTx/>
                        <a:buNone/>
                        <a:tabLst/>
                        <a:defRPr/>
                      </a:pPr>
                      <a:r>
                        <a:rPr lang="en-US" altLang="ko-KR" sz="1200" b="0" dirty="0" smtClean="0">
                          <a:solidFill>
                            <a:schemeClr val="tx1"/>
                          </a:solidFill>
                          <a:effectLst/>
                          <a:latin typeface="+mn-lt"/>
                          <a:ea typeface="Calibri" panose="020F0502020204030204" pitchFamily="34" charset="0"/>
                          <a:cs typeface="Calibri" panose="020F0502020204030204" pitchFamily="34" charset="0"/>
                        </a:rPr>
                        <a:t>Acute procedural success is defined as electrical isolation of all pulmonary veins. A minimal assessment of electrical isolation of the PVs should consist of an assessment of entrance block. If other methods are used to assess PVI, including exit block and/or the use of provocative agents such as adenosine or isoproterenol, they should be prespecified. Furthermore, it is recommended that the wait time used to screen for early recurrence of PV conduction once initial electrical isolation is documented be specified in all prospective clinical trials. </a:t>
                      </a:r>
                      <a:endParaRPr lang="ko-KR" altLang="ko-KR" sz="1200" b="0" dirty="0" smtClean="0">
                        <a:solidFill>
                          <a:schemeClr val="tx1"/>
                        </a:solidFill>
                        <a:effectLst/>
                        <a:latin typeface="+mn-lt"/>
                        <a:ea typeface="Calibri" panose="020F0502020204030204" pitchFamily="34" charset="0"/>
                        <a:cs typeface="Calibri" panose="020F0502020204030204" pitchFamily="34" charset="0"/>
                      </a:endParaRPr>
                    </a:p>
                  </a:txBody>
                  <a:tcPr marL="934" marR="50411" marT="1913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1"/>
                  </a:ext>
                </a:extLst>
              </a:tr>
              <a:tr h="1502066">
                <a:tc>
                  <a:txBody>
                    <a:bodyPr/>
                    <a:lstStyle/>
                    <a:p>
                      <a:pPr marL="73025" marR="28575">
                        <a:lnSpc>
                          <a:spcPct val="107000"/>
                        </a:lnSpc>
                        <a:spcAft>
                          <a:spcPts val="0"/>
                        </a:spcAft>
                      </a:pPr>
                      <a:r>
                        <a:rPr lang="en-US" altLang="ko-KR" sz="1600" b="0" dirty="0" smtClean="0">
                          <a:solidFill>
                            <a:schemeClr val="bg1"/>
                          </a:solidFill>
                          <a:effectLst/>
                          <a:latin typeface="+mn-lt"/>
                          <a:ea typeface="Calibri" panose="020F0502020204030204" pitchFamily="34" charset="0"/>
                          <a:cs typeface="Calibri" panose="020F0502020204030204" pitchFamily="34" charset="0"/>
                        </a:rPr>
                        <a:t>Acute procedural success (not related by pulmonary vein isolation) </a:t>
                      </a:r>
                      <a:endParaRPr lang="ko-KR" sz="1600" b="0" dirty="0">
                        <a:solidFill>
                          <a:schemeClr val="bg1"/>
                        </a:solidFill>
                        <a:effectLst/>
                        <a:latin typeface="+mn-lt"/>
                        <a:ea typeface="Calibri" panose="020F0502020204030204" pitchFamily="34" charset="0"/>
                        <a:cs typeface="Calibri" panose="020F0502020204030204" pitchFamily="34" charset="0"/>
                      </a:endParaRPr>
                    </a:p>
                  </a:txBody>
                  <a:tcPr marL="934" marR="50411" marT="1913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5000"/>
                      </a:schemeClr>
                    </a:solidFill>
                  </a:tcPr>
                </a:tc>
                <a:tc>
                  <a:txBody>
                    <a:bodyPr/>
                    <a:lstStyle/>
                    <a:p>
                      <a:pPr marL="64135">
                        <a:lnSpc>
                          <a:spcPct val="107000"/>
                        </a:lnSpc>
                        <a:spcAft>
                          <a:spcPts val="0"/>
                        </a:spcAft>
                      </a:pPr>
                      <a:r>
                        <a:rPr lang="en-US" altLang="ko-KR" sz="1200" b="0" dirty="0" smtClean="0">
                          <a:solidFill>
                            <a:schemeClr val="tx1"/>
                          </a:solidFill>
                          <a:effectLst/>
                          <a:latin typeface="+mn-lt"/>
                          <a:ea typeface="Calibri" panose="020F0502020204030204" pitchFamily="34" charset="0"/>
                          <a:cs typeface="Calibri" panose="020F0502020204030204" pitchFamily="34" charset="0"/>
                        </a:rPr>
                        <a:t>Typically, this would apply to substrate ablation performed in addition to PVI for persistent AF. Although some have proposed AF termination as a surrogate for acute procedural success, its relationship to long-term success is controversial. Complete elimination of the additional substrate (localized rotational activation, scar region, non-PV trigger, or other target) and/or demonstration of bidirectional conduction block across a linear ablation lesion would typically be considered the appropriate endpoint. </a:t>
                      </a:r>
                    </a:p>
                  </a:txBody>
                  <a:tcPr marL="934" marR="50411" marT="1913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2"/>
                  </a:ext>
                </a:extLst>
              </a:tr>
              <a:tr h="1748396">
                <a:tc>
                  <a:txBody>
                    <a:bodyPr/>
                    <a:lstStyle/>
                    <a:p>
                      <a:pPr marL="76200" marR="0" lvl="0" indent="0" algn="l" defTabSz="914400" rtl="0" eaLnBrk="1" fontAlgn="auto" latinLnBrk="1" hangingPunct="1">
                        <a:lnSpc>
                          <a:spcPct val="107000"/>
                        </a:lnSpc>
                        <a:spcBef>
                          <a:spcPts val="0"/>
                        </a:spcBef>
                        <a:spcAft>
                          <a:spcPts val="0"/>
                        </a:spcAft>
                        <a:buClrTx/>
                        <a:buSzTx/>
                        <a:buFontTx/>
                        <a:buNone/>
                        <a:tabLst/>
                        <a:defRPr/>
                      </a:pPr>
                      <a:r>
                        <a:rPr lang="en-US" altLang="ko-KR" sz="1600" b="0" dirty="0" smtClean="0">
                          <a:solidFill>
                            <a:schemeClr val="bg1"/>
                          </a:solidFill>
                          <a:effectLst/>
                          <a:latin typeface="+mn-lt"/>
                          <a:ea typeface="Calibri" panose="020F0502020204030204" pitchFamily="34" charset="0"/>
                          <a:cs typeface="Calibri" panose="020F0502020204030204" pitchFamily="34" charset="0"/>
                        </a:rPr>
                        <a:t>One-year success* </a:t>
                      </a:r>
                      <a:endParaRPr lang="ko-KR" altLang="ko-KR" sz="1600" b="0" dirty="0" smtClean="0">
                        <a:solidFill>
                          <a:schemeClr val="bg1"/>
                        </a:solidFill>
                        <a:effectLst/>
                        <a:latin typeface="+mn-lt"/>
                        <a:ea typeface="Calibri" panose="020F0502020204030204" pitchFamily="34" charset="0"/>
                        <a:cs typeface="Calibri" panose="020F0502020204030204" pitchFamily="34" charset="0"/>
                      </a:endParaRPr>
                    </a:p>
                  </a:txBody>
                  <a:tcPr marL="934" marR="50411" marT="1913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5000"/>
                      </a:schemeClr>
                    </a:solidFill>
                  </a:tcPr>
                </a:tc>
                <a:tc>
                  <a:txBody>
                    <a:bodyPr/>
                    <a:lstStyle/>
                    <a:p>
                      <a:pPr marL="69850" marR="0" lvl="0" indent="0" algn="l" defTabSz="914400" rtl="0" eaLnBrk="1" fontAlgn="auto" latinLnBrk="1" hangingPunct="1">
                        <a:lnSpc>
                          <a:spcPct val="107000"/>
                        </a:lnSpc>
                        <a:spcBef>
                          <a:spcPts val="0"/>
                        </a:spcBef>
                        <a:spcAft>
                          <a:spcPts val="0"/>
                        </a:spcAft>
                        <a:buClrTx/>
                        <a:buSzTx/>
                        <a:buFontTx/>
                        <a:buNone/>
                        <a:tabLst/>
                        <a:defRPr/>
                      </a:pPr>
                      <a:r>
                        <a:rPr lang="en-US" altLang="ko-KR" sz="1200" b="0" dirty="0" smtClean="0">
                          <a:solidFill>
                            <a:schemeClr val="tx1"/>
                          </a:solidFill>
                          <a:effectLst/>
                          <a:latin typeface="+mn-lt"/>
                          <a:ea typeface="Calibri" panose="020F0502020204030204" pitchFamily="34" charset="0"/>
                          <a:cs typeface="Calibri" panose="020F0502020204030204" pitchFamily="34" charset="0"/>
                        </a:rPr>
                        <a:t>One-year success is defined as freedom from AF/AFL/AT after removal from antiarrhythmic drug therapy as assessed from the end of the 3month blanking period to 12 months following the ablation procedure. Because cavotricuspid isthmus-dependent atrial flutter is easily treated with cavotricuspid isthmus ablation and is not an iatrogenic arrhythmia following a left atrial ablation procedure for AF, it is reasonable for clinical trials to choose to prespecify that occurrence of isthmus-dependent atrial flutter, if confirmed by entrainment maneuvers during electrophysiology testing, should not be considered an ablation failure or primary effectiveness endpoint. </a:t>
                      </a:r>
                    </a:p>
                  </a:txBody>
                  <a:tcPr marL="934" marR="50411" marT="1913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3"/>
                  </a:ext>
                </a:extLst>
              </a:tr>
            </a:tbl>
          </a:graphicData>
        </a:graphic>
      </p:graphicFrame>
    </p:spTree>
    <p:extLst>
      <p:ext uri="{BB962C8B-B14F-4D97-AF65-F5344CB8AC3E}">
        <p14:creationId xmlns:p14="http://schemas.microsoft.com/office/powerpoint/2010/main" val="141163153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표 1"/>
          <p:cNvGraphicFramePr>
            <a:graphicFrameLocks noGrp="1"/>
          </p:cNvGraphicFramePr>
          <p:nvPr>
            <p:extLst>
              <p:ext uri="{D42A27DB-BD31-4B8C-83A1-F6EECF244321}">
                <p14:modId xmlns:p14="http://schemas.microsoft.com/office/powerpoint/2010/main" val="2355110080"/>
              </p:ext>
            </p:extLst>
          </p:nvPr>
        </p:nvGraphicFramePr>
        <p:xfrm>
          <a:off x="275836" y="332656"/>
          <a:ext cx="8640960" cy="4950089"/>
        </p:xfrm>
        <a:graphic>
          <a:graphicData uri="http://schemas.openxmlformats.org/drawingml/2006/table">
            <a:tbl>
              <a:tblPr firstRow="1" firstCol="1" bandRow="1">
                <a:tableStyleId>{69CF1AB2-1976-4502-BF36-3FF5EA218861}</a:tableStyleId>
              </a:tblPr>
              <a:tblGrid>
                <a:gridCol w="2304256">
                  <a:extLst>
                    <a:ext uri="{9D8B030D-6E8A-4147-A177-3AD203B41FA5}">
                      <a16:colId xmlns="" xmlns:a16="http://schemas.microsoft.com/office/drawing/2014/main" val="2898757856"/>
                    </a:ext>
                  </a:extLst>
                </a:gridCol>
                <a:gridCol w="6336704">
                  <a:extLst>
                    <a:ext uri="{9D8B030D-6E8A-4147-A177-3AD203B41FA5}">
                      <a16:colId xmlns="" xmlns:a16="http://schemas.microsoft.com/office/drawing/2014/main" val="2173331511"/>
                    </a:ext>
                  </a:extLst>
                </a:gridCol>
              </a:tblGrid>
              <a:tr h="451439">
                <a:tc>
                  <a:txBody>
                    <a:bodyPr/>
                    <a:lstStyle/>
                    <a:p>
                      <a:pPr marL="73025" marR="57150">
                        <a:lnSpc>
                          <a:spcPct val="107000"/>
                        </a:lnSpc>
                        <a:spcAft>
                          <a:spcPts val="0"/>
                        </a:spcAft>
                      </a:pPr>
                      <a:r>
                        <a:rPr lang="en-US" altLang="ko-KR" sz="1600" b="0" dirty="0" smtClean="0">
                          <a:solidFill>
                            <a:schemeClr val="bg1"/>
                          </a:solidFill>
                          <a:effectLst/>
                          <a:latin typeface="+mn-lt"/>
                          <a:ea typeface="Calibri" panose="020F0502020204030204" pitchFamily="34" charset="0"/>
                          <a:cs typeface="Calibri" panose="020F0502020204030204" pitchFamily="34" charset="0"/>
                        </a:rPr>
                        <a:t>Alternative one-year success </a:t>
                      </a:r>
                      <a:endParaRPr lang="ko-KR" sz="1600" b="0" dirty="0">
                        <a:solidFill>
                          <a:schemeClr val="bg1"/>
                        </a:solidFill>
                        <a:effectLst/>
                        <a:latin typeface="+mn-lt"/>
                        <a:ea typeface="Calibri" panose="020F0502020204030204" pitchFamily="34" charset="0"/>
                        <a:cs typeface="Calibri" panose="020F0502020204030204" pitchFamily="34" charset="0"/>
                      </a:endParaRPr>
                    </a:p>
                  </a:txBody>
                  <a:tcPr marL="934" marR="50411" marT="1913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5000"/>
                      </a:schemeClr>
                    </a:solidFill>
                  </a:tcPr>
                </a:tc>
                <a:tc>
                  <a:txBody>
                    <a:bodyPr/>
                    <a:lstStyle/>
                    <a:p>
                      <a:pPr marL="69850" marR="0" lvl="0" indent="0" algn="l" defTabSz="914400" rtl="0" eaLnBrk="1" fontAlgn="auto" latinLnBrk="1" hangingPunct="1">
                        <a:lnSpc>
                          <a:spcPct val="107000"/>
                        </a:lnSpc>
                        <a:spcBef>
                          <a:spcPts val="0"/>
                        </a:spcBef>
                        <a:spcAft>
                          <a:spcPts val="0"/>
                        </a:spcAft>
                        <a:buClrTx/>
                        <a:buSzTx/>
                        <a:buFontTx/>
                        <a:buNone/>
                        <a:tabLst/>
                        <a:defRPr/>
                      </a:pPr>
                      <a:r>
                        <a:rPr lang="en-US" altLang="ko-KR" sz="1200" b="0" dirty="0" smtClean="0">
                          <a:solidFill>
                            <a:schemeClr val="tx1"/>
                          </a:solidFill>
                          <a:effectLst/>
                          <a:latin typeface="+mn-lt"/>
                          <a:ea typeface="Calibri" panose="020F0502020204030204" pitchFamily="34" charset="0"/>
                          <a:cs typeface="Calibri" panose="020F0502020204030204" pitchFamily="34" charset="0"/>
                        </a:rPr>
                        <a:t>Although the one-year success definition provided above remains the recommended end point that should be reported in all AF ablation trials, and the endpoint for which the objective performance criteria listed below were developed, the Task Force recognizes that alternative definitions for success can be used if the main goal of therapy in the study is to relieve AF-related symptoms and to improve patient quality of life. In particular, it is appropriate for clinical trials to define success as freedom from only symptomatic AF/AFL/AT after removal from antiarrhythmic drug therapy as assessed from the end of the 3-month blanking period to 12 months following the ablation procedure if the main goal of therapy in the study is to relieve AF-related symptoms and to improve patient quality of life. However, because symptoms of AF can resolve over time, and because studies have shown that asymptomatic AF represents a greater proportion of all AF postablation than prior to ablation, clinical trials need to continue to report freedom from both symptomatic and asymptomatic AF even if this alternative one year success definition is used as the primary trial endpoint.</a:t>
                      </a:r>
                    </a:p>
                  </a:txBody>
                  <a:tcPr marL="934" marR="50411" marT="1913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80233757"/>
                  </a:ext>
                </a:extLst>
              </a:tr>
              <a:tr h="451439">
                <a:tc>
                  <a:txBody>
                    <a:bodyPr/>
                    <a:lstStyle/>
                    <a:p>
                      <a:pPr marL="73025" marR="57150">
                        <a:lnSpc>
                          <a:spcPct val="107000"/>
                        </a:lnSpc>
                        <a:spcAft>
                          <a:spcPts val="0"/>
                        </a:spcAft>
                      </a:pPr>
                      <a:r>
                        <a:rPr lang="en-US" altLang="ko-KR" sz="1600" b="0" dirty="0" smtClean="0">
                          <a:solidFill>
                            <a:schemeClr val="bg1"/>
                          </a:solidFill>
                          <a:effectLst/>
                          <a:latin typeface="+mn-lt"/>
                          <a:ea typeface="Calibri" panose="020F0502020204030204" pitchFamily="34" charset="0"/>
                          <a:cs typeface="Calibri" panose="020F0502020204030204" pitchFamily="34" charset="0"/>
                        </a:rPr>
                        <a:t>Clinical/partial success* </a:t>
                      </a:r>
                      <a:endParaRPr lang="ko-KR" sz="1600" b="0" dirty="0">
                        <a:solidFill>
                          <a:schemeClr val="bg1"/>
                        </a:solidFill>
                        <a:effectLst/>
                        <a:latin typeface="+mn-lt"/>
                        <a:ea typeface="Calibri" panose="020F0502020204030204" pitchFamily="34" charset="0"/>
                        <a:cs typeface="Calibri" panose="020F0502020204030204" pitchFamily="34" charset="0"/>
                      </a:endParaRPr>
                    </a:p>
                  </a:txBody>
                  <a:tcPr marL="934" marR="50411" marT="1913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5000"/>
                      </a:schemeClr>
                    </a:solidFill>
                  </a:tcPr>
                </a:tc>
                <a:tc>
                  <a:txBody>
                    <a:bodyPr/>
                    <a:lstStyle/>
                    <a:p>
                      <a:pPr marL="69850" marR="0" lvl="0" indent="0" algn="l" defTabSz="914400" rtl="0" eaLnBrk="1" fontAlgn="auto" latinLnBrk="1" hangingPunct="1">
                        <a:lnSpc>
                          <a:spcPct val="107000"/>
                        </a:lnSpc>
                        <a:spcBef>
                          <a:spcPts val="0"/>
                        </a:spcBef>
                        <a:spcAft>
                          <a:spcPts val="0"/>
                        </a:spcAft>
                        <a:buClrTx/>
                        <a:buSzTx/>
                        <a:buFontTx/>
                        <a:buNone/>
                        <a:tabLst/>
                        <a:defRPr/>
                      </a:pPr>
                      <a:r>
                        <a:rPr lang="en-US" altLang="ko-KR" sz="1200" b="0" dirty="0" smtClean="0">
                          <a:solidFill>
                            <a:schemeClr val="tx1"/>
                          </a:solidFill>
                          <a:effectLst/>
                          <a:latin typeface="+mn-lt"/>
                          <a:ea typeface="Calibri" panose="020F0502020204030204" pitchFamily="34" charset="0"/>
                          <a:cs typeface="Calibri" panose="020F0502020204030204" pitchFamily="34" charset="0"/>
                        </a:rPr>
                        <a:t>It is reasonable for clinical trials to define and incorporate one or more secondary definitions of success that can be referred to as “clinical success” or “partial success.” If these alternative definitions of success are included, they should be defined prospectively. In prior Consensus Documents the Task Force has proposed that clinical/partial success be defined as a “75% or greater reduction in the number of AF episodes, the duration of AF episodes, or the % time a patient is in AF as assessed with a device capable of measuring AF burden in the presence or absence of previously ineffective antiarrhythmic drug therapy.” Because there is no firm scientific basis for selecting the cutoff of 75% rather than a different cutoff, this prior recommendation is provided only as an example of what future clinical trials may choose to use as a definition of clinical/partial success. </a:t>
                      </a:r>
                    </a:p>
                  </a:txBody>
                  <a:tcPr marL="934" marR="50411" marT="1913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064490517"/>
                  </a:ext>
                </a:extLst>
              </a:tr>
              <a:tr h="451439">
                <a:tc>
                  <a:txBody>
                    <a:bodyPr/>
                    <a:lstStyle/>
                    <a:p>
                      <a:pPr marL="73025" marR="57150">
                        <a:lnSpc>
                          <a:spcPct val="107000"/>
                        </a:lnSpc>
                        <a:spcAft>
                          <a:spcPts val="0"/>
                        </a:spcAft>
                      </a:pPr>
                      <a:r>
                        <a:rPr lang="en-US" altLang="ko-KR" sz="1600" b="0" dirty="0" smtClean="0">
                          <a:solidFill>
                            <a:schemeClr val="bg1"/>
                          </a:solidFill>
                          <a:effectLst/>
                          <a:latin typeface="+mn-lt"/>
                          <a:ea typeface="Calibri" panose="020F0502020204030204" pitchFamily="34" charset="0"/>
                          <a:cs typeface="Calibri" panose="020F0502020204030204" pitchFamily="34" charset="0"/>
                        </a:rPr>
                        <a:t>Long-term success* </a:t>
                      </a:r>
                      <a:endParaRPr lang="ko-KR" sz="1600" b="0" dirty="0">
                        <a:solidFill>
                          <a:schemeClr val="bg1"/>
                        </a:solidFill>
                        <a:effectLst/>
                        <a:latin typeface="+mn-lt"/>
                        <a:ea typeface="Calibri" panose="020F0502020204030204" pitchFamily="34" charset="0"/>
                        <a:cs typeface="Calibri" panose="020F0502020204030204" pitchFamily="34" charset="0"/>
                      </a:endParaRPr>
                    </a:p>
                  </a:txBody>
                  <a:tcPr marL="934" marR="50411" marT="1913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5000"/>
                      </a:schemeClr>
                    </a:solidFill>
                  </a:tcPr>
                </a:tc>
                <a:tc>
                  <a:txBody>
                    <a:bodyPr/>
                    <a:lstStyle/>
                    <a:p>
                      <a:pPr marL="69850" marR="0" lvl="0" indent="0" algn="l" defTabSz="914400" rtl="0" eaLnBrk="1" fontAlgn="auto" latinLnBrk="1" hangingPunct="1">
                        <a:lnSpc>
                          <a:spcPct val="107000"/>
                        </a:lnSpc>
                        <a:spcBef>
                          <a:spcPts val="0"/>
                        </a:spcBef>
                        <a:spcAft>
                          <a:spcPts val="0"/>
                        </a:spcAft>
                        <a:buClrTx/>
                        <a:buSzTx/>
                        <a:buFontTx/>
                        <a:buNone/>
                        <a:tabLst/>
                        <a:defRPr/>
                      </a:pPr>
                      <a:r>
                        <a:rPr lang="en-US" altLang="ko-KR" sz="1200" b="0" dirty="0" smtClean="0">
                          <a:solidFill>
                            <a:schemeClr val="tx1"/>
                          </a:solidFill>
                          <a:effectLst/>
                          <a:latin typeface="+mn-lt"/>
                          <a:ea typeface="Calibri" panose="020F0502020204030204" pitchFamily="34" charset="0"/>
                          <a:cs typeface="Calibri" panose="020F0502020204030204" pitchFamily="34" charset="0"/>
                        </a:rPr>
                        <a:t>Long-term success is defined as freedom from AF/AFL/AT recurrences following the 3-month blanking period through a minimum of 36-month follow-up from the date of the ablation procedure in the absence of Class I and III antiarrhythmic drug therapy. </a:t>
                      </a:r>
                    </a:p>
                  </a:txBody>
                  <a:tcPr marL="934" marR="50411" marT="1913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253731844"/>
                  </a:ext>
                </a:extLst>
              </a:tr>
            </a:tbl>
          </a:graphicData>
        </a:graphic>
      </p:graphicFrame>
      <p:sp>
        <p:nvSpPr>
          <p:cNvPr id="4" name="직사각형 3"/>
          <p:cNvSpPr/>
          <p:nvPr/>
        </p:nvSpPr>
        <p:spPr>
          <a:xfrm>
            <a:off x="241688" y="5373216"/>
            <a:ext cx="8675107" cy="830997"/>
          </a:xfrm>
          <a:prstGeom prst="rect">
            <a:avLst/>
          </a:prstGeom>
        </p:spPr>
        <p:txBody>
          <a:bodyPr wrap="square">
            <a:spAutoFit/>
          </a:bodyPr>
          <a:lstStyle/>
          <a:p>
            <a:r>
              <a:rPr lang="en-US" altLang="ko-KR" sz="1200" dirty="0" smtClean="0">
                <a:solidFill>
                  <a:schemeClr val="tx1">
                    <a:lumMod val="50000"/>
                  </a:schemeClr>
                </a:solidFill>
                <a:ea typeface="Calibri" panose="020F0502020204030204" pitchFamily="34" charset="0"/>
              </a:rPr>
              <a:t>*When </a:t>
            </a:r>
            <a:r>
              <a:rPr lang="en-US" altLang="ko-KR" sz="1200" dirty="0">
                <a:solidFill>
                  <a:schemeClr val="tx1">
                    <a:lumMod val="50000"/>
                  </a:schemeClr>
                </a:solidFill>
                <a:ea typeface="Calibri" panose="020F0502020204030204" pitchFamily="34" charset="0"/>
              </a:rPr>
              <a:t>reporting outcomes of AF ablation, the development of atrial tachycardia or atrial flutter should be included in the broad definition of recurrence following AF ablation. All studies should report freedom from AF, atrial tachycardia, and atrial flutter. These endpoints can also be reported separately. All studies should also clearly specify the type and frequency of ECG monitoring as well as the degree of compliance with the </a:t>
            </a:r>
            <a:r>
              <a:rPr lang="en-US" altLang="ko-KR" sz="1200" dirty="0" err="1">
                <a:solidFill>
                  <a:schemeClr val="tx1">
                    <a:lumMod val="50000"/>
                  </a:schemeClr>
                </a:solidFill>
                <a:ea typeface="Calibri" panose="020F0502020204030204" pitchFamily="34" charset="0"/>
              </a:rPr>
              <a:t>prespecified</a:t>
            </a:r>
            <a:r>
              <a:rPr lang="en-US" altLang="ko-KR" sz="1200" dirty="0">
                <a:solidFill>
                  <a:schemeClr val="tx1">
                    <a:lumMod val="50000"/>
                  </a:schemeClr>
                </a:solidFill>
                <a:ea typeface="Calibri" panose="020F0502020204030204" pitchFamily="34" charset="0"/>
              </a:rPr>
              <a:t> monitoring protocol. </a:t>
            </a:r>
            <a:endParaRPr lang="ko-KR" altLang="en-US" sz="1200" dirty="0">
              <a:solidFill>
                <a:schemeClr val="tx1">
                  <a:lumMod val="50000"/>
                </a:schemeClr>
              </a:solidFill>
            </a:endParaRPr>
          </a:p>
        </p:txBody>
      </p:sp>
    </p:spTree>
    <p:extLst>
      <p:ext uri="{BB962C8B-B14F-4D97-AF65-F5344CB8AC3E}">
        <p14:creationId xmlns:p14="http://schemas.microsoft.com/office/powerpoint/2010/main" val="78681979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표 1"/>
          <p:cNvGraphicFramePr>
            <a:graphicFrameLocks noGrp="1"/>
          </p:cNvGraphicFramePr>
          <p:nvPr>
            <p:extLst>
              <p:ext uri="{D42A27DB-BD31-4B8C-83A1-F6EECF244321}">
                <p14:modId xmlns:p14="http://schemas.microsoft.com/office/powerpoint/2010/main" val="1237269972"/>
              </p:ext>
            </p:extLst>
          </p:nvPr>
        </p:nvGraphicFramePr>
        <p:xfrm>
          <a:off x="251520" y="260648"/>
          <a:ext cx="8640960" cy="5725053"/>
        </p:xfrm>
        <a:graphic>
          <a:graphicData uri="http://schemas.openxmlformats.org/drawingml/2006/table">
            <a:tbl>
              <a:tblPr firstRow="1" firstCol="1" bandRow="1">
                <a:tableStyleId>{69CF1AB2-1976-4502-BF36-3FF5EA218861}</a:tableStyleId>
              </a:tblPr>
              <a:tblGrid>
                <a:gridCol w="2304256">
                  <a:extLst>
                    <a:ext uri="{9D8B030D-6E8A-4147-A177-3AD203B41FA5}">
                      <a16:colId xmlns="" xmlns:a16="http://schemas.microsoft.com/office/drawing/2014/main" val="2898757856"/>
                    </a:ext>
                  </a:extLst>
                </a:gridCol>
                <a:gridCol w="6336704">
                  <a:extLst>
                    <a:ext uri="{9D8B030D-6E8A-4147-A177-3AD203B41FA5}">
                      <a16:colId xmlns="" xmlns:a16="http://schemas.microsoft.com/office/drawing/2014/main" val="2173331511"/>
                    </a:ext>
                  </a:extLst>
                </a:gridCol>
              </a:tblGrid>
              <a:tr h="451439">
                <a:tc>
                  <a:txBody>
                    <a:bodyPr/>
                    <a:lstStyle/>
                    <a:p>
                      <a:pPr marL="73025" marR="57150">
                        <a:lnSpc>
                          <a:spcPct val="107000"/>
                        </a:lnSpc>
                        <a:spcAft>
                          <a:spcPts val="0"/>
                        </a:spcAft>
                      </a:pPr>
                      <a:r>
                        <a:rPr lang="en-US" altLang="ko-KR" sz="1600" b="0" dirty="0" smtClean="0">
                          <a:solidFill>
                            <a:schemeClr val="bg1"/>
                          </a:solidFill>
                          <a:effectLst/>
                          <a:latin typeface="+mn-lt"/>
                          <a:ea typeface="Calibri" panose="020F0502020204030204" pitchFamily="34" charset="0"/>
                          <a:cs typeface="Calibri" panose="020F0502020204030204" pitchFamily="34" charset="0"/>
                        </a:rPr>
                        <a:t>Recurrent AF/AFL/AT </a:t>
                      </a:r>
                      <a:endParaRPr lang="ko-KR" sz="1600" b="0" dirty="0">
                        <a:solidFill>
                          <a:schemeClr val="bg1"/>
                        </a:solidFill>
                        <a:effectLst/>
                        <a:latin typeface="+mn-lt"/>
                        <a:ea typeface="Calibri" panose="020F0502020204030204" pitchFamily="34" charset="0"/>
                        <a:cs typeface="Calibri" panose="020F0502020204030204" pitchFamily="34" charset="0"/>
                      </a:endParaRPr>
                    </a:p>
                  </a:txBody>
                  <a:tcPr marL="934" marR="50411" marT="1913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5000"/>
                      </a:schemeClr>
                    </a:solidFill>
                  </a:tcPr>
                </a:tc>
                <a:tc>
                  <a:txBody>
                    <a:bodyPr/>
                    <a:lstStyle/>
                    <a:p>
                      <a:pPr marL="69850" marR="0" lvl="0" indent="0" algn="l" defTabSz="914400" rtl="0" eaLnBrk="1" fontAlgn="auto" latinLnBrk="1" hangingPunct="1">
                        <a:lnSpc>
                          <a:spcPct val="107000"/>
                        </a:lnSpc>
                        <a:spcBef>
                          <a:spcPts val="0"/>
                        </a:spcBef>
                        <a:spcAft>
                          <a:spcPts val="0"/>
                        </a:spcAft>
                        <a:buClrTx/>
                        <a:buSzTx/>
                        <a:buFontTx/>
                        <a:buNone/>
                        <a:tabLst/>
                        <a:defRPr/>
                      </a:pPr>
                      <a:r>
                        <a:rPr lang="en-US" altLang="ko-KR" sz="1200" b="0" dirty="0" smtClean="0">
                          <a:solidFill>
                            <a:schemeClr val="tx1"/>
                          </a:solidFill>
                          <a:effectLst/>
                          <a:latin typeface="+mn-lt"/>
                          <a:ea typeface="Calibri" panose="020F0502020204030204" pitchFamily="34" charset="0"/>
                          <a:cs typeface="Calibri" panose="020F0502020204030204" pitchFamily="34" charset="0"/>
                        </a:rPr>
                        <a:t>Recurrent AF/AFL/AT is defined as AF/AFL/AT of at least 30 seconds’ duration that is documented by an ECG or device recording system and occurs following catheter ablation. Recurrent AF/AFL/AT may occur within or following the post ablation blanking period. Recurrent AF/AFL/AT that occurs within the postablation blanking period is not considered a failure of AF ablation. </a:t>
                      </a:r>
                    </a:p>
                  </a:txBody>
                  <a:tcPr marL="934" marR="50411" marT="1913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80233757"/>
                  </a:ext>
                </a:extLst>
              </a:tr>
              <a:tr h="451439">
                <a:tc>
                  <a:txBody>
                    <a:bodyPr/>
                    <a:lstStyle/>
                    <a:p>
                      <a:pPr marL="73025" marR="57150">
                        <a:lnSpc>
                          <a:spcPct val="107000"/>
                        </a:lnSpc>
                        <a:spcAft>
                          <a:spcPts val="0"/>
                        </a:spcAft>
                      </a:pPr>
                      <a:r>
                        <a:rPr lang="en-US" altLang="ko-KR" sz="1600" b="0" dirty="0" smtClean="0">
                          <a:solidFill>
                            <a:schemeClr val="bg1"/>
                          </a:solidFill>
                          <a:effectLst/>
                          <a:latin typeface="+mn-lt"/>
                          <a:ea typeface="Calibri" panose="020F0502020204030204" pitchFamily="34" charset="0"/>
                          <a:cs typeface="Calibri" panose="020F0502020204030204" pitchFamily="34" charset="0"/>
                        </a:rPr>
                        <a:t>Early recurrence of AF/AFL/AT </a:t>
                      </a:r>
                      <a:endParaRPr lang="ko-KR" sz="1600" b="0" dirty="0">
                        <a:solidFill>
                          <a:schemeClr val="bg1"/>
                        </a:solidFill>
                        <a:effectLst/>
                        <a:latin typeface="+mn-lt"/>
                        <a:ea typeface="Calibri" panose="020F0502020204030204" pitchFamily="34" charset="0"/>
                        <a:cs typeface="Calibri" panose="020F0502020204030204" pitchFamily="34" charset="0"/>
                      </a:endParaRPr>
                    </a:p>
                  </a:txBody>
                  <a:tcPr marL="934" marR="50411" marT="1913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5000"/>
                      </a:schemeClr>
                    </a:solidFill>
                  </a:tcPr>
                </a:tc>
                <a:tc>
                  <a:txBody>
                    <a:bodyPr/>
                    <a:lstStyle/>
                    <a:p>
                      <a:pPr marL="69850" marR="0" lvl="0" indent="0" algn="l" defTabSz="914400" rtl="0" eaLnBrk="1" fontAlgn="auto" latinLnBrk="1" hangingPunct="1">
                        <a:lnSpc>
                          <a:spcPct val="107000"/>
                        </a:lnSpc>
                        <a:spcBef>
                          <a:spcPts val="0"/>
                        </a:spcBef>
                        <a:spcAft>
                          <a:spcPts val="0"/>
                        </a:spcAft>
                        <a:buClrTx/>
                        <a:buSzTx/>
                        <a:buFontTx/>
                        <a:buNone/>
                        <a:tabLst/>
                        <a:defRPr/>
                      </a:pPr>
                      <a:r>
                        <a:rPr lang="en-US" altLang="ko-KR" sz="1200" b="0" dirty="0" smtClean="0">
                          <a:solidFill>
                            <a:schemeClr val="tx1"/>
                          </a:solidFill>
                          <a:effectLst/>
                          <a:latin typeface="+mn-lt"/>
                          <a:ea typeface="Calibri" panose="020F0502020204030204" pitchFamily="34" charset="0"/>
                          <a:cs typeface="Calibri" panose="020F0502020204030204" pitchFamily="34" charset="0"/>
                        </a:rPr>
                        <a:t>Early recurrence of AF/AFL/AT is defined as a recurrence of atrial fibrillation within three months of ablation. Episodes of atrial tachycardia or atrial flutter should also be classified as a “recurrence.” These are not counted toward the success rate if a blanking period is specified. </a:t>
                      </a:r>
                    </a:p>
                  </a:txBody>
                  <a:tcPr marL="934" marR="50411" marT="1913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064490517"/>
                  </a:ext>
                </a:extLst>
              </a:tr>
              <a:tr h="451439">
                <a:tc>
                  <a:txBody>
                    <a:bodyPr/>
                    <a:lstStyle/>
                    <a:p>
                      <a:pPr marL="73025" marR="57150">
                        <a:lnSpc>
                          <a:spcPct val="107000"/>
                        </a:lnSpc>
                        <a:spcAft>
                          <a:spcPts val="0"/>
                        </a:spcAft>
                      </a:pPr>
                      <a:r>
                        <a:rPr lang="en-US" altLang="ko-KR" sz="1600" b="0" dirty="0" smtClean="0">
                          <a:solidFill>
                            <a:schemeClr val="bg1"/>
                          </a:solidFill>
                          <a:effectLst/>
                          <a:latin typeface="+mn-lt"/>
                          <a:ea typeface="Calibri" panose="020F0502020204030204" pitchFamily="34" charset="0"/>
                          <a:cs typeface="Calibri" panose="020F0502020204030204" pitchFamily="34" charset="0"/>
                        </a:rPr>
                        <a:t>Recurrence of AF/AFL/AT </a:t>
                      </a:r>
                      <a:endParaRPr lang="ko-KR" sz="1600" b="0" dirty="0">
                        <a:solidFill>
                          <a:schemeClr val="bg1"/>
                        </a:solidFill>
                        <a:effectLst/>
                        <a:latin typeface="+mn-lt"/>
                        <a:ea typeface="Calibri" panose="020F0502020204030204" pitchFamily="34" charset="0"/>
                        <a:cs typeface="Calibri" panose="020F0502020204030204" pitchFamily="34" charset="0"/>
                      </a:endParaRPr>
                    </a:p>
                  </a:txBody>
                  <a:tcPr marL="934" marR="50411" marT="1913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5000"/>
                      </a:schemeClr>
                    </a:solidFill>
                  </a:tcPr>
                </a:tc>
                <a:tc>
                  <a:txBody>
                    <a:bodyPr/>
                    <a:lstStyle/>
                    <a:p>
                      <a:pPr marL="69850" marR="0" lvl="0" indent="0" algn="l" defTabSz="914400" rtl="0" eaLnBrk="1" fontAlgn="auto" latinLnBrk="1" hangingPunct="1">
                        <a:lnSpc>
                          <a:spcPct val="107000"/>
                        </a:lnSpc>
                        <a:spcBef>
                          <a:spcPts val="0"/>
                        </a:spcBef>
                        <a:spcAft>
                          <a:spcPts val="0"/>
                        </a:spcAft>
                        <a:buClrTx/>
                        <a:buSzTx/>
                        <a:buFontTx/>
                        <a:buNone/>
                        <a:tabLst/>
                        <a:defRPr/>
                      </a:pPr>
                      <a:r>
                        <a:rPr lang="en-US" altLang="ko-KR" sz="1200" b="0" dirty="0" smtClean="0">
                          <a:solidFill>
                            <a:schemeClr val="tx1"/>
                          </a:solidFill>
                          <a:effectLst/>
                          <a:latin typeface="+mn-lt"/>
                          <a:ea typeface="Calibri" panose="020F0502020204030204" pitchFamily="34" charset="0"/>
                          <a:cs typeface="Calibri" panose="020F0502020204030204" pitchFamily="34" charset="0"/>
                        </a:rPr>
                        <a:t>Recurrence of AF/AFL/AT postablation is defined as a recurrence of atrial fibrillation more than 3 months following AF ablation. Episodes of atrial tachycardia or atrial flutter should also be classified as a “recurrence.” </a:t>
                      </a:r>
                    </a:p>
                  </a:txBody>
                  <a:tcPr marL="934" marR="50411" marT="1913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253731844"/>
                  </a:ext>
                </a:extLst>
              </a:tr>
              <a:tr h="451439">
                <a:tc>
                  <a:txBody>
                    <a:bodyPr/>
                    <a:lstStyle/>
                    <a:p>
                      <a:pPr marL="73025" marR="57150">
                        <a:lnSpc>
                          <a:spcPct val="107000"/>
                        </a:lnSpc>
                        <a:spcAft>
                          <a:spcPts val="0"/>
                        </a:spcAft>
                      </a:pPr>
                      <a:r>
                        <a:rPr lang="en-US" altLang="ko-KR" sz="1600" b="0" dirty="0" smtClean="0">
                          <a:solidFill>
                            <a:schemeClr val="bg1"/>
                          </a:solidFill>
                          <a:effectLst/>
                          <a:latin typeface="+mn-lt"/>
                          <a:ea typeface="Calibri" panose="020F0502020204030204" pitchFamily="34" charset="0"/>
                          <a:cs typeface="Calibri" panose="020F0502020204030204" pitchFamily="34" charset="0"/>
                        </a:rPr>
                        <a:t>Late recurrence of AF/AFL/AT </a:t>
                      </a:r>
                      <a:endParaRPr lang="ko-KR" sz="1600" b="0" dirty="0">
                        <a:solidFill>
                          <a:schemeClr val="bg1"/>
                        </a:solidFill>
                        <a:effectLst/>
                        <a:latin typeface="+mn-lt"/>
                        <a:ea typeface="Calibri" panose="020F0502020204030204" pitchFamily="34" charset="0"/>
                        <a:cs typeface="Calibri" panose="020F0502020204030204" pitchFamily="34" charset="0"/>
                      </a:endParaRPr>
                    </a:p>
                  </a:txBody>
                  <a:tcPr marL="934" marR="50411" marT="1913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5000"/>
                      </a:schemeClr>
                    </a:solidFill>
                  </a:tcPr>
                </a:tc>
                <a:tc>
                  <a:txBody>
                    <a:bodyPr/>
                    <a:lstStyle/>
                    <a:p>
                      <a:pPr marL="69850" marR="0" lvl="0" indent="0" algn="l" defTabSz="914400" rtl="0" eaLnBrk="1" fontAlgn="auto" latinLnBrk="1" hangingPunct="1">
                        <a:lnSpc>
                          <a:spcPct val="107000"/>
                        </a:lnSpc>
                        <a:spcBef>
                          <a:spcPts val="0"/>
                        </a:spcBef>
                        <a:spcAft>
                          <a:spcPts val="0"/>
                        </a:spcAft>
                        <a:buClrTx/>
                        <a:buSzTx/>
                        <a:buFontTx/>
                        <a:buNone/>
                        <a:tabLst/>
                        <a:defRPr/>
                      </a:pPr>
                      <a:r>
                        <a:rPr lang="en-US" altLang="ko-KR" sz="1200" b="0" dirty="0" smtClean="0">
                          <a:solidFill>
                            <a:schemeClr val="tx1"/>
                          </a:solidFill>
                          <a:effectLst/>
                          <a:latin typeface="+mn-lt"/>
                          <a:ea typeface="Calibri" panose="020F0502020204030204" pitchFamily="34" charset="0"/>
                          <a:cs typeface="Calibri" panose="020F0502020204030204" pitchFamily="34" charset="0"/>
                        </a:rPr>
                        <a:t>Late recurrence of AF/AFL/AT is defined as a recurrence of atrial fibrillation 12 months or more after AF ablation. Episodes of atrial tachycardia or atrial flutter should also be classified as a “recurrence.” </a:t>
                      </a:r>
                    </a:p>
                  </a:txBody>
                  <a:tcPr marL="934" marR="50411" marT="1913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572566967"/>
                  </a:ext>
                </a:extLst>
              </a:tr>
              <a:tr h="451439">
                <a:tc>
                  <a:txBody>
                    <a:bodyPr/>
                    <a:lstStyle/>
                    <a:p>
                      <a:pPr marL="73025" marR="57150">
                        <a:lnSpc>
                          <a:spcPct val="107000"/>
                        </a:lnSpc>
                        <a:spcAft>
                          <a:spcPts val="0"/>
                        </a:spcAft>
                      </a:pPr>
                      <a:r>
                        <a:rPr lang="en-US" altLang="ko-KR" sz="1600" b="0" dirty="0" smtClean="0">
                          <a:solidFill>
                            <a:schemeClr val="bg1"/>
                          </a:solidFill>
                          <a:effectLst/>
                          <a:latin typeface="+mn-lt"/>
                          <a:ea typeface="Calibri" panose="020F0502020204030204" pitchFamily="34" charset="0"/>
                          <a:cs typeface="Calibri" panose="020F0502020204030204" pitchFamily="34" charset="0"/>
                        </a:rPr>
                        <a:t>Blanking period </a:t>
                      </a:r>
                      <a:endParaRPr lang="ko-KR" sz="1600" b="0" dirty="0">
                        <a:solidFill>
                          <a:schemeClr val="bg1"/>
                        </a:solidFill>
                        <a:effectLst/>
                        <a:latin typeface="+mn-lt"/>
                        <a:ea typeface="Calibri" panose="020F0502020204030204" pitchFamily="34" charset="0"/>
                        <a:cs typeface="Calibri" panose="020F0502020204030204" pitchFamily="34" charset="0"/>
                      </a:endParaRPr>
                    </a:p>
                  </a:txBody>
                  <a:tcPr marL="934" marR="50411" marT="1913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5000"/>
                      </a:schemeClr>
                    </a:solidFill>
                  </a:tcPr>
                </a:tc>
                <a:tc>
                  <a:txBody>
                    <a:bodyPr/>
                    <a:lstStyle/>
                    <a:p>
                      <a:pPr marL="69850" marR="0" lvl="0" indent="0" algn="l" defTabSz="914400" rtl="0" eaLnBrk="1" fontAlgn="auto" latinLnBrk="1" hangingPunct="1">
                        <a:lnSpc>
                          <a:spcPct val="107000"/>
                        </a:lnSpc>
                        <a:spcBef>
                          <a:spcPts val="0"/>
                        </a:spcBef>
                        <a:spcAft>
                          <a:spcPts val="0"/>
                        </a:spcAft>
                        <a:buClrTx/>
                        <a:buSzTx/>
                        <a:buFontTx/>
                        <a:buNone/>
                        <a:tabLst/>
                        <a:defRPr/>
                      </a:pPr>
                      <a:r>
                        <a:rPr lang="en-US" altLang="ko-KR" sz="1200" b="0" dirty="0" smtClean="0">
                          <a:solidFill>
                            <a:schemeClr val="tx1"/>
                          </a:solidFill>
                          <a:effectLst/>
                          <a:latin typeface="+mn-lt"/>
                          <a:ea typeface="Calibri" panose="020F0502020204030204" pitchFamily="34" charset="0"/>
                          <a:cs typeface="Calibri" panose="020F0502020204030204" pitchFamily="34" charset="0"/>
                        </a:rPr>
                        <a:t>A blanking period of three months should be employed after ablation when reporting efficacy outcomes. Thus, early recurrences of AF/AFL/AT within the first 3 months should not be classified as treatment failure. If a blanking period of less than 3 months is chosen, it should be </a:t>
                      </a:r>
                      <a:r>
                        <a:rPr lang="en-US" altLang="ko-KR" sz="1200" b="0" dirty="0" err="1" smtClean="0">
                          <a:solidFill>
                            <a:schemeClr val="tx1"/>
                          </a:solidFill>
                          <a:effectLst/>
                          <a:latin typeface="+mn-lt"/>
                          <a:ea typeface="Calibri" panose="020F0502020204030204" pitchFamily="34" charset="0"/>
                          <a:cs typeface="Calibri" panose="020F0502020204030204" pitchFamily="34" charset="0"/>
                        </a:rPr>
                        <a:t>prespecified</a:t>
                      </a:r>
                      <a:r>
                        <a:rPr lang="en-US" altLang="ko-KR" sz="1200" b="0" dirty="0" smtClean="0">
                          <a:solidFill>
                            <a:schemeClr val="tx1"/>
                          </a:solidFill>
                          <a:effectLst/>
                          <a:latin typeface="+mn-lt"/>
                          <a:ea typeface="Calibri" panose="020F0502020204030204" pitchFamily="34" charset="0"/>
                          <a:cs typeface="Calibri" panose="020F0502020204030204" pitchFamily="34" charset="0"/>
                        </a:rPr>
                        <a:t> and included in the Methods section. </a:t>
                      </a:r>
                    </a:p>
                  </a:txBody>
                  <a:tcPr marL="934" marR="50411" marT="1913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4169708552"/>
                  </a:ext>
                </a:extLst>
              </a:tr>
              <a:tr h="451439">
                <a:tc>
                  <a:txBody>
                    <a:bodyPr/>
                    <a:lstStyle/>
                    <a:p>
                      <a:pPr marL="73025" marR="57150">
                        <a:lnSpc>
                          <a:spcPct val="107000"/>
                        </a:lnSpc>
                        <a:spcAft>
                          <a:spcPts val="0"/>
                        </a:spcAft>
                      </a:pPr>
                      <a:r>
                        <a:rPr lang="en-US" altLang="ko-KR" sz="1600" b="0" dirty="0" smtClean="0">
                          <a:solidFill>
                            <a:schemeClr val="bg1"/>
                          </a:solidFill>
                          <a:effectLst/>
                          <a:latin typeface="+mn-lt"/>
                          <a:ea typeface="Calibri" panose="020F0502020204030204" pitchFamily="34" charset="0"/>
                          <a:cs typeface="Calibri" panose="020F0502020204030204" pitchFamily="34" charset="0"/>
                        </a:rPr>
                        <a:t>Stroke screening</a:t>
                      </a:r>
                      <a:endParaRPr lang="ko-KR" sz="1600" b="0" dirty="0">
                        <a:solidFill>
                          <a:schemeClr val="bg1"/>
                        </a:solidFill>
                        <a:effectLst/>
                        <a:latin typeface="+mn-lt"/>
                        <a:ea typeface="Calibri" panose="020F0502020204030204" pitchFamily="34" charset="0"/>
                        <a:cs typeface="Calibri" panose="020F0502020204030204" pitchFamily="34" charset="0"/>
                      </a:endParaRPr>
                    </a:p>
                  </a:txBody>
                  <a:tcPr marL="934" marR="50411" marT="1913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5000"/>
                      </a:schemeClr>
                    </a:solidFill>
                  </a:tcPr>
                </a:tc>
                <a:tc>
                  <a:txBody>
                    <a:bodyPr/>
                    <a:lstStyle/>
                    <a:p>
                      <a:pPr marL="69850" marR="0" lvl="0" indent="0" algn="l" defTabSz="914400" rtl="0" eaLnBrk="1" fontAlgn="auto" latinLnBrk="1" hangingPunct="1">
                        <a:lnSpc>
                          <a:spcPct val="107000"/>
                        </a:lnSpc>
                        <a:spcBef>
                          <a:spcPts val="0"/>
                        </a:spcBef>
                        <a:spcAft>
                          <a:spcPts val="0"/>
                        </a:spcAft>
                        <a:buClrTx/>
                        <a:buSzTx/>
                        <a:buFontTx/>
                        <a:buNone/>
                        <a:tabLst/>
                        <a:defRPr/>
                      </a:pPr>
                      <a:r>
                        <a:rPr lang="en-US" altLang="ko-KR" sz="1200" b="0" dirty="0" smtClean="0">
                          <a:solidFill>
                            <a:schemeClr val="tx1"/>
                          </a:solidFill>
                          <a:effectLst/>
                          <a:latin typeface="+mn-lt"/>
                          <a:ea typeface="Calibri" panose="020F0502020204030204" pitchFamily="34" charset="0"/>
                          <a:cs typeface="Calibri" panose="020F0502020204030204" pitchFamily="34" charset="0"/>
                        </a:rPr>
                        <a:t>A risk-based approach to determine the level of postablation stroke screening in clinical trials is recommended by the Task Force. For ablation devices with a lower risk of stroke and for which a stroke signal has not been reported, a minimum standardized neurological assessment of stroke should be conducted by a physician at baseline and at hospital discharge or 24 hours after the procedure, whichever is later. If this neurological assessment demonstrates new abnormal findings, the patient should have a formal neurological consult and examination with appropriate imaging (i.e., DW-MRI), used to confirm any suspected diagnosis of stroke. For devices in which a higher risk of stroke is suspected or revealed in prior trials, a formal neurological examination by a neurologist at discharge or 24 hours after the procedure, whichever is later, is recommended. Appropriate imaging should be obtained if this evaluation reveals a new neurological finding. In some studies in which delayed stroke is a concern, repeat neurological screening at 30 days postablation might be appropriate.</a:t>
                      </a:r>
                    </a:p>
                  </a:txBody>
                  <a:tcPr marL="934" marR="50411" marT="1913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069460889"/>
                  </a:ext>
                </a:extLst>
              </a:tr>
            </a:tbl>
          </a:graphicData>
        </a:graphic>
      </p:graphicFrame>
    </p:spTree>
    <p:extLst>
      <p:ext uri="{BB962C8B-B14F-4D97-AF65-F5344CB8AC3E}">
        <p14:creationId xmlns:p14="http://schemas.microsoft.com/office/powerpoint/2010/main" val="29786245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표 2"/>
          <p:cNvGraphicFramePr>
            <a:graphicFrameLocks noGrp="1"/>
          </p:cNvGraphicFramePr>
          <p:nvPr>
            <p:extLst>
              <p:ext uri="{D42A27DB-BD31-4B8C-83A1-F6EECF244321}">
                <p14:modId xmlns:p14="http://schemas.microsoft.com/office/powerpoint/2010/main" val="914504481"/>
              </p:ext>
            </p:extLst>
          </p:nvPr>
        </p:nvGraphicFramePr>
        <p:xfrm>
          <a:off x="251520" y="260648"/>
          <a:ext cx="8640960" cy="5947762"/>
        </p:xfrm>
        <a:graphic>
          <a:graphicData uri="http://schemas.openxmlformats.org/drawingml/2006/table">
            <a:tbl>
              <a:tblPr firstRow="1" firstCol="1" bandRow="1">
                <a:tableStyleId>{69CF1AB2-1976-4502-BF36-3FF5EA218861}</a:tableStyleId>
              </a:tblPr>
              <a:tblGrid>
                <a:gridCol w="2304256">
                  <a:extLst>
                    <a:ext uri="{9D8B030D-6E8A-4147-A177-3AD203B41FA5}">
                      <a16:colId xmlns="" xmlns:a16="http://schemas.microsoft.com/office/drawing/2014/main" val="2898757856"/>
                    </a:ext>
                  </a:extLst>
                </a:gridCol>
                <a:gridCol w="6336704">
                  <a:extLst>
                    <a:ext uri="{9D8B030D-6E8A-4147-A177-3AD203B41FA5}">
                      <a16:colId xmlns="" xmlns:a16="http://schemas.microsoft.com/office/drawing/2014/main" val="2173331511"/>
                    </a:ext>
                  </a:extLst>
                </a:gridCol>
              </a:tblGrid>
              <a:tr h="451439">
                <a:tc>
                  <a:txBody>
                    <a:bodyPr/>
                    <a:lstStyle/>
                    <a:p>
                      <a:pPr marL="73025" marR="57150">
                        <a:lnSpc>
                          <a:spcPct val="107000"/>
                        </a:lnSpc>
                        <a:spcAft>
                          <a:spcPts val="0"/>
                        </a:spcAft>
                      </a:pPr>
                      <a:r>
                        <a:rPr lang="en-US" altLang="ko-KR" sz="1600" b="0" dirty="0" smtClean="0">
                          <a:solidFill>
                            <a:schemeClr val="bg1"/>
                          </a:solidFill>
                          <a:effectLst/>
                          <a:latin typeface="+mn-lt"/>
                          <a:ea typeface="Calibri" panose="020F0502020204030204" pitchFamily="34" charset="0"/>
                          <a:cs typeface="Calibri" panose="020F0502020204030204" pitchFamily="34" charset="0"/>
                        </a:rPr>
                        <a:t>Detectable AF/AFL/AT</a:t>
                      </a:r>
                      <a:endParaRPr lang="ko-KR" sz="1600" b="0" dirty="0">
                        <a:solidFill>
                          <a:schemeClr val="bg1"/>
                        </a:solidFill>
                        <a:effectLst/>
                        <a:latin typeface="+mn-lt"/>
                        <a:ea typeface="Calibri" panose="020F0502020204030204" pitchFamily="34" charset="0"/>
                        <a:cs typeface="Calibri" panose="020F0502020204030204" pitchFamily="34" charset="0"/>
                      </a:endParaRPr>
                    </a:p>
                  </a:txBody>
                  <a:tcPr marL="934" marR="50411" marT="1913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5000"/>
                      </a:schemeClr>
                    </a:solidFill>
                  </a:tcPr>
                </a:tc>
                <a:tc>
                  <a:txBody>
                    <a:bodyPr/>
                    <a:lstStyle/>
                    <a:p>
                      <a:pPr marL="69850" marR="0" lvl="0" indent="0" algn="l" defTabSz="914400" rtl="0" eaLnBrk="1" fontAlgn="auto" latinLnBrk="1" hangingPunct="1">
                        <a:lnSpc>
                          <a:spcPct val="107000"/>
                        </a:lnSpc>
                        <a:spcBef>
                          <a:spcPts val="0"/>
                        </a:spcBef>
                        <a:spcAft>
                          <a:spcPts val="0"/>
                        </a:spcAft>
                        <a:buClrTx/>
                        <a:buSzTx/>
                        <a:buFontTx/>
                        <a:buNone/>
                        <a:tabLst/>
                        <a:defRPr/>
                      </a:pPr>
                      <a:r>
                        <a:rPr lang="en-US" altLang="ko-KR" sz="1200" b="0" dirty="0" smtClean="0">
                          <a:solidFill>
                            <a:schemeClr val="tx1"/>
                          </a:solidFill>
                          <a:effectLst/>
                          <a:latin typeface="+mn-lt"/>
                          <a:ea typeface="Calibri" panose="020F0502020204030204" pitchFamily="34" charset="0"/>
                          <a:cs typeface="Calibri" panose="020F0502020204030204" pitchFamily="34" charset="0"/>
                        </a:rPr>
                        <a:t>Detectable AF is defined as AF/AFL/AT of at least 30 seconds’ duration when assessed with ECG monitoring. If other monitoring systems are used, including implantable pacemakers, implantable defibrillators, and subcutaneous ECG monitoring devices, the definition of detectable AF needs to be </a:t>
                      </a:r>
                      <a:r>
                        <a:rPr lang="en-US" altLang="ko-KR" sz="1200" b="0" dirty="0" err="1" smtClean="0">
                          <a:solidFill>
                            <a:schemeClr val="tx1"/>
                          </a:solidFill>
                          <a:effectLst/>
                          <a:latin typeface="+mn-lt"/>
                          <a:ea typeface="Calibri" panose="020F0502020204030204" pitchFamily="34" charset="0"/>
                          <a:cs typeface="Calibri" panose="020F0502020204030204" pitchFamily="34" charset="0"/>
                        </a:rPr>
                        <a:t>prespecified</a:t>
                      </a:r>
                      <a:r>
                        <a:rPr lang="en-US" altLang="ko-KR" sz="1200" b="0" dirty="0" smtClean="0">
                          <a:solidFill>
                            <a:schemeClr val="tx1"/>
                          </a:solidFill>
                          <a:effectLst/>
                          <a:latin typeface="+mn-lt"/>
                          <a:ea typeface="Calibri" panose="020F0502020204030204" pitchFamily="34" charset="0"/>
                          <a:cs typeface="Calibri" panose="020F0502020204030204" pitchFamily="34" charset="0"/>
                        </a:rPr>
                        <a:t> in the clinical trial based on the sensitivity and specificity of AF detection with the particular device. We recommend that episodes of atrial flutter and atrial tachycardia be included within the broader definition of a detectable AF/AFL/AT episode. </a:t>
                      </a:r>
                    </a:p>
                  </a:txBody>
                  <a:tcPr marL="934" marR="50411" marT="1913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80233757"/>
                  </a:ext>
                </a:extLst>
              </a:tr>
              <a:tr h="451439">
                <a:tc>
                  <a:txBody>
                    <a:bodyPr/>
                    <a:lstStyle/>
                    <a:p>
                      <a:pPr marL="73025" marR="57150">
                        <a:lnSpc>
                          <a:spcPct val="107000"/>
                        </a:lnSpc>
                        <a:spcAft>
                          <a:spcPts val="0"/>
                        </a:spcAft>
                      </a:pPr>
                      <a:r>
                        <a:rPr lang="en-US" altLang="ko-KR" sz="1600" b="0" dirty="0" smtClean="0">
                          <a:solidFill>
                            <a:schemeClr val="bg1"/>
                          </a:solidFill>
                          <a:effectLst/>
                          <a:latin typeface="+mn-lt"/>
                          <a:ea typeface="Calibri" panose="020F0502020204030204" pitchFamily="34" charset="0"/>
                          <a:cs typeface="Calibri" panose="020F0502020204030204" pitchFamily="34" charset="0"/>
                        </a:rPr>
                        <a:t>AF/AFL/AT burden</a:t>
                      </a:r>
                      <a:endParaRPr lang="ko-KR" sz="1600" b="0" dirty="0">
                        <a:solidFill>
                          <a:schemeClr val="bg1"/>
                        </a:solidFill>
                        <a:effectLst/>
                        <a:latin typeface="+mn-lt"/>
                        <a:ea typeface="Calibri" panose="020F0502020204030204" pitchFamily="34" charset="0"/>
                        <a:cs typeface="Calibri" panose="020F0502020204030204" pitchFamily="34" charset="0"/>
                      </a:endParaRPr>
                    </a:p>
                  </a:txBody>
                  <a:tcPr marL="934" marR="50411" marT="1913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5000"/>
                      </a:schemeClr>
                    </a:solidFill>
                  </a:tcPr>
                </a:tc>
                <a:tc>
                  <a:txBody>
                    <a:bodyPr/>
                    <a:lstStyle/>
                    <a:p>
                      <a:pPr marL="69850" marR="0" lvl="0" indent="0" algn="l" defTabSz="914400" rtl="0" eaLnBrk="1" fontAlgn="auto" latinLnBrk="1" hangingPunct="1">
                        <a:lnSpc>
                          <a:spcPct val="107000"/>
                        </a:lnSpc>
                        <a:spcBef>
                          <a:spcPts val="0"/>
                        </a:spcBef>
                        <a:spcAft>
                          <a:spcPts val="0"/>
                        </a:spcAft>
                        <a:buClrTx/>
                        <a:buSzTx/>
                        <a:buFontTx/>
                        <a:buNone/>
                        <a:tabLst/>
                        <a:defRPr/>
                      </a:pPr>
                      <a:r>
                        <a:rPr lang="en-US" altLang="ko-KR" sz="1200" b="0" dirty="0" smtClean="0">
                          <a:solidFill>
                            <a:schemeClr val="tx1"/>
                          </a:solidFill>
                          <a:effectLst/>
                          <a:latin typeface="+mn-lt"/>
                          <a:ea typeface="Calibri" panose="020F0502020204030204" pitchFamily="34" charset="0"/>
                          <a:cs typeface="Calibri" panose="020F0502020204030204" pitchFamily="34" charset="0"/>
                        </a:rPr>
                        <a:t>It is reasonable for clinical trials to incorporate AF/AFL/AT burden as a secondary endpoint in a clinical trial of AF ablation. In stating this it is recognized that there are no conclusive data that have validated a rate of AF burden reduction as a predictor of patient benefit (i.e., reduction in mortality and major morbidities such as stroke, CHF, QOL, or hospitalization). If AF burden is included, it is important to predefine and standardize the monitoring technique that will be used to measure AF burden. Available monitoring techniques have been discussed in this document. Should AF burden be selected as an endpoint in a clinical trial, the chosen monitoring technique should be employed at least a month prior to ablation to establish a baseline burden of AF.</a:t>
                      </a:r>
                    </a:p>
                  </a:txBody>
                  <a:tcPr marL="934" marR="50411" marT="1913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064490517"/>
                  </a:ext>
                </a:extLst>
              </a:tr>
              <a:tr h="451439">
                <a:tc>
                  <a:txBody>
                    <a:bodyPr/>
                    <a:lstStyle/>
                    <a:p>
                      <a:pPr marL="73025" marR="57150">
                        <a:lnSpc>
                          <a:spcPct val="107000"/>
                        </a:lnSpc>
                        <a:spcAft>
                          <a:spcPts val="0"/>
                        </a:spcAft>
                      </a:pPr>
                      <a:r>
                        <a:rPr lang="en-US" altLang="ko-KR" sz="1600" b="0" dirty="0" smtClean="0">
                          <a:solidFill>
                            <a:schemeClr val="bg1"/>
                          </a:solidFill>
                          <a:effectLst/>
                          <a:latin typeface="+mn-lt"/>
                          <a:ea typeface="Calibri" panose="020F0502020204030204" pitchFamily="34" charset="0"/>
                          <a:cs typeface="Calibri" panose="020F0502020204030204" pitchFamily="34" charset="0"/>
                        </a:rPr>
                        <a:t>Entrance block </a:t>
                      </a:r>
                      <a:endParaRPr lang="ko-KR" sz="1600" b="0" dirty="0">
                        <a:solidFill>
                          <a:schemeClr val="bg1"/>
                        </a:solidFill>
                        <a:effectLst/>
                        <a:latin typeface="+mn-lt"/>
                        <a:ea typeface="Calibri" panose="020F0502020204030204" pitchFamily="34" charset="0"/>
                        <a:cs typeface="Calibri" panose="020F0502020204030204" pitchFamily="34" charset="0"/>
                      </a:endParaRPr>
                    </a:p>
                  </a:txBody>
                  <a:tcPr marL="934" marR="50411" marT="1913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5000"/>
                      </a:schemeClr>
                    </a:solidFill>
                  </a:tcPr>
                </a:tc>
                <a:tc>
                  <a:txBody>
                    <a:bodyPr/>
                    <a:lstStyle/>
                    <a:p>
                      <a:pPr marL="69850" marR="0" lvl="0" indent="0" algn="l" defTabSz="914400" rtl="0" eaLnBrk="1" fontAlgn="auto" latinLnBrk="1" hangingPunct="1">
                        <a:lnSpc>
                          <a:spcPct val="107000"/>
                        </a:lnSpc>
                        <a:spcBef>
                          <a:spcPts val="0"/>
                        </a:spcBef>
                        <a:spcAft>
                          <a:spcPts val="0"/>
                        </a:spcAft>
                        <a:buClrTx/>
                        <a:buSzTx/>
                        <a:buFontTx/>
                        <a:buNone/>
                        <a:tabLst/>
                        <a:defRPr/>
                      </a:pPr>
                      <a:r>
                        <a:rPr lang="en-US" altLang="ko-KR" sz="1200" b="0" dirty="0" smtClean="0">
                          <a:solidFill>
                            <a:schemeClr val="tx1"/>
                          </a:solidFill>
                          <a:effectLst/>
                          <a:latin typeface="+mn-lt"/>
                          <a:ea typeface="Calibri" panose="020F0502020204030204" pitchFamily="34" charset="0"/>
                          <a:cs typeface="Calibri" panose="020F0502020204030204" pitchFamily="34" charset="0"/>
                        </a:rPr>
                        <a:t>Entrance block is defined as the absence, or if present, the dissociation, of electrical activity within the PV antrum. Entrance block is most commonly evaluated using a circular </a:t>
                      </a:r>
                      <a:r>
                        <a:rPr lang="en-US" altLang="ko-KR" sz="1200" b="0" dirty="0" err="1" smtClean="0">
                          <a:solidFill>
                            <a:schemeClr val="tx1"/>
                          </a:solidFill>
                          <a:effectLst/>
                          <a:latin typeface="+mn-lt"/>
                          <a:ea typeface="Calibri" panose="020F0502020204030204" pitchFamily="34" charset="0"/>
                          <a:cs typeface="Calibri" panose="020F0502020204030204" pitchFamily="34" charset="0"/>
                        </a:rPr>
                        <a:t>multielectrode</a:t>
                      </a:r>
                      <a:r>
                        <a:rPr lang="en-US" altLang="ko-KR" sz="1200" b="0" dirty="0" smtClean="0">
                          <a:solidFill>
                            <a:schemeClr val="tx1"/>
                          </a:solidFill>
                          <a:effectLst/>
                          <a:latin typeface="+mn-lt"/>
                          <a:ea typeface="Calibri" panose="020F0502020204030204" pitchFamily="34" charset="0"/>
                          <a:cs typeface="Calibri" panose="020F0502020204030204" pitchFamily="34" charset="0"/>
                        </a:rPr>
                        <a:t> mapping catheter positioned at the PV antrum. Entrance block can also be assessed using detailed point-by-point mapping of the PV antrum guided by an </a:t>
                      </a:r>
                      <a:r>
                        <a:rPr lang="en-US" altLang="ko-KR" sz="1200" b="0" dirty="0" err="1" smtClean="0">
                          <a:solidFill>
                            <a:schemeClr val="tx1"/>
                          </a:solidFill>
                          <a:effectLst/>
                          <a:latin typeface="+mn-lt"/>
                          <a:ea typeface="Calibri" panose="020F0502020204030204" pitchFamily="34" charset="0"/>
                          <a:cs typeface="Calibri" panose="020F0502020204030204" pitchFamily="34" charset="0"/>
                        </a:rPr>
                        <a:t>electroanatomical</a:t>
                      </a:r>
                      <a:r>
                        <a:rPr lang="en-US" altLang="ko-KR" sz="1200" b="0" dirty="0" smtClean="0">
                          <a:solidFill>
                            <a:schemeClr val="tx1"/>
                          </a:solidFill>
                          <a:effectLst/>
                          <a:latin typeface="+mn-lt"/>
                          <a:ea typeface="Calibri" panose="020F0502020204030204" pitchFamily="34" charset="0"/>
                          <a:cs typeface="Calibri" panose="020F0502020204030204" pitchFamily="34" charset="0"/>
                        </a:rPr>
                        <a:t> mapping system. The particular method used to assess entrance block should be specified in all clinical trials. Entrance block of the left PVs should be assessed during distal coronary sinus or left atrial appendage pacing in order to distinguish far-field atrial potentials from PV potentials. It is recommended that reassessment of entrance block be performed a minimum of 20 minutes after initial establishment of PV isolation.</a:t>
                      </a:r>
                    </a:p>
                  </a:txBody>
                  <a:tcPr marL="934" marR="50411" marT="1913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253731844"/>
                  </a:ext>
                </a:extLst>
              </a:tr>
              <a:tr h="451439">
                <a:tc>
                  <a:txBody>
                    <a:bodyPr/>
                    <a:lstStyle/>
                    <a:p>
                      <a:pPr marL="73025" marR="57150">
                        <a:lnSpc>
                          <a:spcPct val="107000"/>
                        </a:lnSpc>
                        <a:spcAft>
                          <a:spcPts val="0"/>
                        </a:spcAft>
                      </a:pPr>
                      <a:r>
                        <a:rPr lang="en-US" altLang="ko-KR" sz="1600" b="0" dirty="0" smtClean="0">
                          <a:solidFill>
                            <a:schemeClr val="bg1"/>
                          </a:solidFill>
                          <a:effectLst/>
                          <a:latin typeface="+mn-lt"/>
                          <a:ea typeface="Calibri" panose="020F0502020204030204" pitchFamily="34" charset="0"/>
                          <a:cs typeface="Calibri" panose="020F0502020204030204" pitchFamily="34" charset="0"/>
                        </a:rPr>
                        <a:t>Procedural endpoints for AF ablation strategies not targeting the PVs</a:t>
                      </a:r>
                    </a:p>
                    <a:p>
                      <a:pPr marL="73025" marR="57150">
                        <a:lnSpc>
                          <a:spcPct val="107000"/>
                        </a:lnSpc>
                        <a:spcAft>
                          <a:spcPts val="0"/>
                        </a:spcAft>
                      </a:pPr>
                      <a:endParaRPr lang="ko-KR" sz="1600" b="0" dirty="0">
                        <a:solidFill>
                          <a:schemeClr val="tx1">
                            <a:lumMod val="95000"/>
                          </a:schemeClr>
                        </a:solidFill>
                        <a:effectLst/>
                        <a:latin typeface="+mn-lt"/>
                        <a:ea typeface="Calibri" panose="020F0502020204030204" pitchFamily="34" charset="0"/>
                        <a:cs typeface="Calibri" panose="020F0502020204030204" pitchFamily="34" charset="0"/>
                      </a:endParaRPr>
                    </a:p>
                  </a:txBody>
                  <a:tcPr marL="934" marR="50411" marT="1913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5000"/>
                      </a:schemeClr>
                    </a:solidFill>
                  </a:tcPr>
                </a:tc>
                <a:tc>
                  <a:txBody>
                    <a:bodyPr/>
                    <a:lstStyle/>
                    <a:p>
                      <a:pPr marL="69850" marR="0" lvl="0" indent="0" algn="l" defTabSz="914400" rtl="0" eaLnBrk="1" fontAlgn="auto" latinLnBrk="1" hangingPunct="1">
                        <a:lnSpc>
                          <a:spcPct val="107000"/>
                        </a:lnSpc>
                        <a:spcBef>
                          <a:spcPts val="0"/>
                        </a:spcBef>
                        <a:spcAft>
                          <a:spcPts val="0"/>
                        </a:spcAft>
                        <a:buClrTx/>
                        <a:buSzTx/>
                        <a:buFontTx/>
                        <a:buNone/>
                        <a:tabLst/>
                        <a:defRPr/>
                      </a:pPr>
                      <a:r>
                        <a:rPr lang="en-US" altLang="ko-KR" sz="1200" b="0" dirty="0" smtClean="0">
                          <a:solidFill>
                            <a:schemeClr val="tx1"/>
                          </a:solidFill>
                          <a:effectLst/>
                          <a:latin typeface="+mn-lt"/>
                          <a:ea typeface="Calibri" panose="020F0502020204030204" pitchFamily="34" charset="0"/>
                          <a:cs typeface="Calibri" panose="020F0502020204030204" pitchFamily="34" charset="0"/>
                        </a:rPr>
                        <a:t>Procedural endpoints for AF ablation strategies not targeting the PVs: The acute procedural endpoints for ablation strategies not targeting the PVs vary depending on the specific ablation strategy and tool. It is important that they be </a:t>
                      </a:r>
                      <a:r>
                        <a:rPr lang="en-US" altLang="ko-KR" sz="1200" b="0" dirty="0" err="1" smtClean="0">
                          <a:solidFill>
                            <a:schemeClr val="tx1"/>
                          </a:solidFill>
                          <a:effectLst/>
                          <a:latin typeface="+mn-lt"/>
                          <a:ea typeface="Calibri" panose="020F0502020204030204" pitchFamily="34" charset="0"/>
                          <a:cs typeface="Calibri" panose="020F0502020204030204" pitchFamily="34" charset="0"/>
                        </a:rPr>
                        <a:t>prespecified</a:t>
                      </a:r>
                      <a:r>
                        <a:rPr lang="en-US" altLang="ko-KR" sz="1200" b="0" dirty="0" smtClean="0">
                          <a:solidFill>
                            <a:schemeClr val="tx1"/>
                          </a:solidFill>
                          <a:effectLst/>
                          <a:latin typeface="+mn-lt"/>
                          <a:ea typeface="Calibri" panose="020F0502020204030204" pitchFamily="34" charset="0"/>
                          <a:cs typeface="Calibri" panose="020F0502020204030204" pitchFamily="34" charset="0"/>
                        </a:rPr>
                        <a:t> in all clinical trials. For example, if a linear ablation strategy is used, documentation of bidirectional block across the ablation line must be shown. For ablation of CFAEs, rotational activity, or non-PV triggers, the acute endpoint should at a minimum be elimination of CFAEs, rotational activity, or non-PV triggers. Demonstration of AF slowing or termination is an appropriate procedural endpoint, but it is not required as a procedural endpoint for AF ablation strategies not targeting the PVs. </a:t>
                      </a:r>
                    </a:p>
                  </a:txBody>
                  <a:tcPr marL="934" marR="50411" marT="1913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572566967"/>
                  </a:ext>
                </a:extLst>
              </a:tr>
            </a:tbl>
          </a:graphicData>
        </a:graphic>
      </p:graphicFrame>
    </p:spTree>
    <p:extLst>
      <p:ext uri="{BB962C8B-B14F-4D97-AF65-F5344CB8AC3E}">
        <p14:creationId xmlns:p14="http://schemas.microsoft.com/office/powerpoint/2010/main" val="2615751823"/>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표 2"/>
          <p:cNvGraphicFramePr>
            <a:graphicFrameLocks noGrp="1"/>
          </p:cNvGraphicFramePr>
          <p:nvPr>
            <p:extLst>
              <p:ext uri="{D42A27DB-BD31-4B8C-83A1-F6EECF244321}">
                <p14:modId xmlns:p14="http://schemas.microsoft.com/office/powerpoint/2010/main" val="690984474"/>
              </p:ext>
            </p:extLst>
          </p:nvPr>
        </p:nvGraphicFramePr>
        <p:xfrm>
          <a:off x="251520" y="260648"/>
          <a:ext cx="8640960" cy="6222632"/>
        </p:xfrm>
        <a:graphic>
          <a:graphicData uri="http://schemas.openxmlformats.org/drawingml/2006/table">
            <a:tbl>
              <a:tblPr firstRow="1" firstCol="1" bandRow="1">
                <a:tableStyleId>{69CF1AB2-1976-4502-BF36-3FF5EA218861}</a:tableStyleId>
              </a:tblPr>
              <a:tblGrid>
                <a:gridCol w="2304256">
                  <a:extLst>
                    <a:ext uri="{9D8B030D-6E8A-4147-A177-3AD203B41FA5}">
                      <a16:colId xmlns="" xmlns:a16="http://schemas.microsoft.com/office/drawing/2014/main" val="2898757856"/>
                    </a:ext>
                  </a:extLst>
                </a:gridCol>
                <a:gridCol w="6336704">
                  <a:extLst>
                    <a:ext uri="{9D8B030D-6E8A-4147-A177-3AD203B41FA5}">
                      <a16:colId xmlns="" xmlns:a16="http://schemas.microsoft.com/office/drawing/2014/main" val="2173331511"/>
                    </a:ext>
                  </a:extLst>
                </a:gridCol>
              </a:tblGrid>
              <a:tr h="451439">
                <a:tc>
                  <a:txBody>
                    <a:bodyPr/>
                    <a:lstStyle/>
                    <a:p>
                      <a:pPr marL="73025" marR="57150">
                        <a:lnSpc>
                          <a:spcPct val="107000"/>
                        </a:lnSpc>
                        <a:spcAft>
                          <a:spcPts val="0"/>
                        </a:spcAft>
                      </a:pPr>
                      <a:r>
                        <a:rPr lang="en-US" altLang="ko-KR" sz="1600" b="0" dirty="0" smtClean="0">
                          <a:solidFill>
                            <a:schemeClr val="bg1"/>
                          </a:solidFill>
                          <a:effectLst/>
                          <a:latin typeface="+mn-lt"/>
                          <a:ea typeface="Calibri" panose="020F0502020204030204" pitchFamily="34" charset="0"/>
                          <a:cs typeface="Calibri" panose="020F0502020204030204" pitchFamily="34" charset="0"/>
                        </a:rPr>
                        <a:t>Esophageal temperature monitoring</a:t>
                      </a:r>
                      <a:endParaRPr lang="ko-KR" sz="1600" b="0" dirty="0">
                        <a:solidFill>
                          <a:schemeClr val="bg1"/>
                        </a:solidFill>
                        <a:effectLst/>
                        <a:latin typeface="+mn-lt"/>
                        <a:ea typeface="Calibri" panose="020F0502020204030204" pitchFamily="34" charset="0"/>
                        <a:cs typeface="Calibri" panose="020F0502020204030204" pitchFamily="34" charset="0"/>
                      </a:endParaRPr>
                    </a:p>
                  </a:txBody>
                  <a:tcPr marL="934" marR="50411" marT="1913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5000"/>
                      </a:schemeClr>
                    </a:solidFill>
                  </a:tcPr>
                </a:tc>
                <a:tc>
                  <a:txBody>
                    <a:bodyPr/>
                    <a:lstStyle/>
                    <a:p>
                      <a:pPr marL="69850" marR="0" lvl="0" indent="0" algn="l" defTabSz="914400" rtl="0" eaLnBrk="1" fontAlgn="auto" latinLnBrk="1" hangingPunct="1">
                        <a:lnSpc>
                          <a:spcPct val="107000"/>
                        </a:lnSpc>
                        <a:spcBef>
                          <a:spcPts val="0"/>
                        </a:spcBef>
                        <a:spcAft>
                          <a:spcPts val="0"/>
                        </a:spcAft>
                        <a:buClrTx/>
                        <a:buSzTx/>
                        <a:buFontTx/>
                        <a:buNone/>
                        <a:tabLst/>
                        <a:defRPr/>
                      </a:pPr>
                      <a:r>
                        <a:rPr lang="en-US" altLang="ko-KR" sz="1200" b="0" dirty="0" smtClean="0">
                          <a:solidFill>
                            <a:schemeClr val="tx1"/>
                          </a:solidFill>
                          <a:effectLst/>
                          <a:latin typeface="+mn-lt"/>
                          <a:ea typeface="Calibri" panose="020F0502020204030204" pitchFamily="34" charset="0"/>
                          <a:cs typeface="Calibri" panose="020F0502020204030204" pitchFamily="34" charset="0"/>
                        </a:rPr>
                        <a:t>Esophageal temperature monitoring should be performed in all clinical trials of AF ablation. At a minimum, a single thermocouple should be used. The location of the probe should be adjusted during the procedure to reflect the location of energy delivery. Although this document does not provide formal recommendations regarding the specific temperature or temperature change at which energy delivery should be terminated, the Task Force does recommend that all trials </a:t>
                      </a:r>
                      <a:r>
                        <a:rPr lang="en-US" altLang="ko-KR" sz="1200" b="0" dirty="0" err="1" smtClean="0">
                          <a:solidFill>
                            <a:schemeClr val="tx1"/>
                          </a:solidFill>
                          <a:effectLst/>
                          <a:latin typeface="+mn-lt"/>
                          <a:ea typeface="Calibri" panose="020F0502020204030204" pitchFamily="34" charset="0"/>
                          <a:cs typeface="Calibri" panose="020F0502020204030204" pitchFamily="34" charset="0"/>
                        </a:rPr>
                        <a:t>prespecify</a:t>
                      </a:r>
                      <a:r>
                        <a:rPr lang="en-US" altLang="ko-KR" sz="1200" b="0" dirty="0" smtClean="0">
                          <a:solidFill>
                            <a:schemeClr val="tx1"/>
                          </a:solidFill>
                          <a:effectLst/>
                          <a:latin typeface="+mn-lt"/>
                          <a:ea typeface="Calibri" panose="020F0502020204030204" pitchFamily="34" charset="0"/>
                          <a:cs typeface="Calibri" panose="020F0502020204030204" pitchFamily="34" charset="0"/>
                        </a:rPr>
                        <a:t> temperature guidelines for termination of energy delivery.</a:t>
                      </a:r>
                    </a:p>
                  </a:txBody>
                  <a:tcPr marL="934" marR="50411" marT="1913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80233757"/>
                  </a:ext>
                </a:extLst>
              </a:tr>
              <a:tr h="451439">
                <a:tc>
                  <a:txBody>
                    <a:bodyPr/>
                    <a:lstStyle/>
                    <a:p>
                      <a:pPr marL="73025" marR="57150">
                        <a:lnSpc>
                          <a:spcPct val="107000"/>
                        </a:lnSpc>
                        <a:spcAft>
                          <a:spcPts val="0"/>
                        </a:spcAft>
                      </a:pPr>
                      <a:r>
                        <a:rPr lang="en-US" altLang="ko-KR" sz="1600" b="0" dirty="0" smtClean="0">
                          <a:solidFill>
                            <a:schemeClr val="bg1"/>
                          </a:solidFill>
                          <a:effectLst/>
                          <a:latin typeface="+mn-lt"/>
                          <a:ea typeface="Calibri" panose="020F0502020204030204" pitchFamily="34" charset="0"/>
                          <a:cs typeface="Calibri" panose="020F0502020204030204" pitchFamily="34" charset="0"/>
                        </a:rPr>
                        <a:t>Enrolled subject </a:t>
                      </a:r>
                      <a:endParaRPr lang="ko-KR" sz="1600" b="0" dirty="0">
                        <a:solidFill>
                          <a:schemeClr val="bg1"/>
                        </a:solidFill>
                        <a:effectLst/>
                        <a:latin typeface="+mn-lt"/>
                        <a:ea typeface="Calibri" panose="020F0502020204030204" pitchFamily="34" charset="0"/>
                        <a:cs typeface="Calibri" panose="020F0502020204030204" pitchFamily="34" charset="0"/>
                      </a:endParaRPr>
                    </a:p>
                  </a:txBody>
                  <a:tcPr marL="934" marR="50411" marT="1913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5000"/>
                      </a:schemeClr>
                    </a:solidFill>
                  </a:tcPr>
                </a:tc>
                <a:tc>
                  <a:txBody>
                    <a:bodyPr/>
                    <a:lstStyle/>
                    <a:p>
                      <a:pPr marL="69850" marR="0" lvl="0" indent="0" algn="l" defTabSz="914400" rtl="0" eaLnBrk="1" fontAlgn="auto" latinLnBrk="1" hangingPunct="1">
                        <a:lnSpc>
                          <a:spcPct val="107000"/>
                        </a:lnSpc>
                        <a:spcBef>
                          <a:spcPts val="0"/>
                        </a:spcBef>
                        <a:spcAft>
                          <a:spcPts val="0"/>
                        </a:spcAft>
                        <a:buClrTx/>
                        <a:buSzTx/>
                        <a:buFontTx/>
                        <a:buNone/>
                        <a:tabLst/>
                        <a:defRPr/>
                      </a:pPr>
                      <a:r>
                        <a:rPr lang="en-US" altLang="ko-KR" sz="1200" b="0" dirty="0" smtClean="0">
                          <a:solidFill>
                            <a:schemeClr val="tx1"/>
                          </a:solidFill>
                          <a:effectLst/>
                          <a:latin typeface="+mn-lt"/>
                          <a:ea typeface="Calibri" panose="020F0502020204030204" pitchFamily="34" charset="0"/>
                          <a:cs typeface="Calibri" panose="020F0502020204030204" pitchFamily="34" charset="0"/>
                        </a:rPr>
                        <a:t>An enrolled subject is defined as a subject who has signed written informed consent to participate in the trial in question. </a:t>
                      </a:r>
                    </a:p>
                  </a:txBody>
                  <a:tcPr marL="934" marR="50411" marT="1913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064490517"/>
                  </a:ext>
                </a:extLst>
              </a:tr>
              <a:tr h="451439">
                <a:tc>
                  <a:txBody>
                    <a:bodyPr/>
                    <a:lstStyle/>
                    <a:p>
                      <a:pPr marL="73025" marR="57150">
                        <a:lnSpc>
                          <a:spcPct val="107000"/>
                        </a:lnSpc>
                        <a:spcAft>
                          <a:spcPts val="0"/>
                        </a:spcAft>
                      </a:pPr>
                      <a:r>
                        <a:rPr lang="en-US" altLang="ko-KR" sz="1600" b="0" dirty="0" smtClean="0">
                          <a:solidFill>
                            <a:schemeClr val="bg1"/>
                          </a:solidFill>
                          <a:effectLst/>
                          <a:latin typeface="+mn-lt"/>
                          <a:ea typeface="Calibri" panose="020F0502020204030204" pitchFamily="34" charset="0"/>
                          <a:cs typeface="Calibri" panose="020F0502020204030204" pitchFamily="34" charset="0"/>
                        </a:rPr>
                        <a:t>Exit block </a:t>
                      </a:r>
                      <a:endParaRPr lang="ko-KR" sz="1600" b="0" dirty="0">
                        <a:solidFill>
                          <a:schemeClr val="bg1"/>
                        </a:solidFill>
                        <a:effectLst/>
                        <a:latin typeface="+mn-lt"/>
                        <a:ea typeface="Calibri" panose="020F0502020204030204" pitchFamily="34" charset="0"/>
                        <a:cs typeface="Calibri" panose="020F0502020204030204" pitchFamily="34" charset="0"/>
                      </a:endParaRPr>
                    </a:p>
                  </a:txBody>
                  <a:tcPr marL="934" marR="50411" marT="1913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5000"/>
                      </a:schemeClr>
                    </a:solidFill>
                  </a:tcPr>
                </a:tc>
                <a:tc>
                  <a:txBody>
                    <a:bodyPr/>
                    <a:lstStyle/>
                    <a:p>
                      <a:pPr marL="69850" marR="0" lvl="0" indent="0" algn="l" defTabSz="914400" rtl="0" eaLnBrk="1" fontAlgn="auto" latinLnBrk="1" hangingPunct="1">
                        <a:lnSpc>
                          <a:spcPct val="107000"/>
                        </a:lnSpc>
                        <a:spcBef>
                          <a:spcPts val="0"/>
                        </a:spcBef>
                        <a:spcAft>
                          <a:spcPts val="0"/>
                        </a:spcAft>
                        <a:buClrTx/>
                        <a:buSzTx/>
                        <a:buFontTx/>
                        <a:buNone/>
                        <a:tabLst/>
                        <a:defRPr/>
                      </a:pPr>
                      <a:r>
                        <a:rPr lang="en-US" altLang="ko-KR" sz="1200" b="0" dirty="0" smtClean="0">
                          <a:solidFill>
                            <a:schemeClr val="tx1"/>
                          </a:solidFill>
                          <a:effectLst/>
                          <a:latin typeface="+mn-lt"/>
                          <a:ea typeface="Calibri" panose="020F0502020204030204" pitchFamily="34" charset="0"/>
                          <a:cs typeface="Calibri" panose="020F0502020204030204" pitchFamily="34" charset="0"/>
                        </a:rPr>
                        <a:t>Exit block is defined as the inability to capture the atrium during pacing at multiple sites within the PV antrum. Local capture of musculature within the pulmonary veins and/or antrum must be documented to be present to make this assessment. Exit block is demonstrated by a dissociated spontaneous pulmonary vein rhythm. </a:t>
                      </a:r>
                    </a:p>
                  </a:txBody>
                  <a:tcPr marL="934" marR="50411" marT="1913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253731844"/>
                  </a:ext>
                </a:extLst>
              </a:tr>
              <a:tr h="451439">
                <a:tc>
                  <a:txBody>
                    <a:bodyPr/>
                    <a:lstStyle/>
                    <a:p>
                      <a:pPr marL="73025" marR="57150">
                        <a:lnSpc>
                          <a:spcPct val="107000"/>
                        </a:lnSpc>
                        <a:spcAft>
                          <a:spcPts val="0"/>
                        </a:spcAft>
                      </a:pPr>
                      <a:r>
                        <a:rPr lang="en-US" altLang="ko-KR" sz="1600" b="0" dirty="0" smtClean="0">
                          <a:solidFill>
                            <a:schemeClr val="bg1"/>
                          </a:solidFill>
                          <a:effectLst/>
                          <a:latin typeface="+mn-lt"/>
                          <a:ea typeface="Calibri" panose="020F0502020204030204" pitchFamily="34" charset="0"/>
                          <a:cs typeface="Calibri" panose="020F0502020204030204" pitchFamily="34" charset="0"/>
                        </a:rPr>
                        <a:t>Nonablative strategies</a:t>
                      </a:r>
                      <a:endParaRPr lang="ko-KR" sz="1600" b="0" dirty="0">
                        <a:solidFill>
                          <a:schemeClr val="bg1"/>
                        </a:solidFill>
                        <a:effectLst/>
                        <a:latin typeface="+mn-lt"/>
                        <a:ea typeface="Calibri" panose="020F0502020204030204" pitchFamily="34" charset="0"/>
                        <a:cs typeface="Calibri" panose="020F0502020204030204" pitchFamily="34" charset="0"/>
                      </a:endParaRPr>
                    </a:p>
                  </a:txBody>
                  <a:tcPr marL="934" marR="50411" marT="1913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5000"/>
                      </a:schemeClr>
                    </a:solidFill>
                  </a:tcPr>
                </a:tc>
                <a:tc>
                  <a:txBody>
                    <a:bodyPr/>
                    <a:lstStyle/>
                    <a:p>
                      <a:pPr marL="69850" marR="0" lvl="0" indent="0" algn="l" defTabSz="914400" rtl="0" eaLnBrk="1" fontAlgn="auto" latinLnBrk="1" hangingPunct="1">
                        <a:lnSpc>
                          <a:spcPct val="107000"/>
                        </a:lnSpc>
                        <a:spcBef>
                          <a:spcPts val="0"/>
                        </a:spcBef>
                        <a:spcAft>
                          <a:spcPts val="0"/>
                        </a:spcAft>
                        <a:buClrTx/>
                        <a:buSzTx/>
                        <a:buFontTx/>
                        <a:buNone/>
                        <a:tabLst/>
                        <a:defRPr/>
                      </a:pPr>
                      <a:r>
                        <a:rPr lang="en-US" altLang="ko-KR" sz="1200" b="0" dirty="0" smtClean="0">
                          <a:solidFill>
                            <a:schemeClr val="tx1"/>
                          </a:solidFill>
                          <a:effectLst/>
                          <a:latin typeface="+mn-lt"/>
                          <a:ea typeface="Calibri" panose="020F0502020204030204" pitchFamily="34" charset="0"/>
                          <a:cs typeface="Calibri" panose="020F0502020204030204" pitchFamily="34" charset="0"/>
                        </a:rPr>
                        <a:t>The optimal nonablative therapy for patients with persistent and long-standing persistent AF who are randomized to the control arm of an AF ablation trial is a trial of a new Class 1 or 3 antiarrhythmic agent or a higher dose of a previously failed antiarrhythmic agent. For patients with persistent or long-standing persistent AF, performance of a direct-current cardioversion while taking the new or dose adjusted antiarrhythmic agent should be performed, if restoration of sinus rhythm is not achieved following initiation and/or dose adjustment of antiarrhythmic drug therapy. Failure of pharmacological cardioversion alone is not adequate to declare this pharmacological strategy unsuccessful. </a:t>
                      </a:r>
                    </a:p>
                  </a:txBody>
                  <a:tcPr marL="934" marR="50411" marT="1913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572566967"/>
                  </a:ext>
                </a:extLst>
              </a:tr>
              <a:tr h="451439">
                <a:tc>
                  <a:txBody>
                    <a:bodyPr/>
                    <a:lstStyle/>
                    <a:p>
                      <a:pPr marL="73025" marR="57150">
                        <a:lnSpc>
                          <a:spcPct val="107000"/>
                        </a:lnSpc>
                        <a:spcAft>
                          <a:spcPts val="0"/>
                        </a:spcAft>
                      </a:pPr>
                      <a:r>
                        <a:rPr lang="en-US" altLang="ko-KR" sz="1600" b="0" dirty="0" smtClean="0">
                          <a:solidFill>
                            <a:schemeClr val="bg1"/>
                          </a:solidFill>
                          <a:effectLst/>
                          <a:latin typeface="+mn-lt"/>
                          <a:ea typeface="Calibri" panose="020F0502020204030204" pitchFamily="34" charset="0"/>
                          <a:cs typeface="Calibri" panose="020F0502020204030204" pitchFamily="34" charset="0"/>
                        </a:rPr>
                        <a:t>Noninducibility of atrial fibrillation </a:t>
                      </a:r>
                      <a:endParaRPr lang="ko-KR" sz="1600" b="0" dirty="0">
                        <a:solidFill>
                          <a:schemeClr val="bg1"/>
                        </a:solidFill>
                        <a:effectLst/>
                        <a:latin typeface="+mn-lt"/>
                        <a:ea typeface="Calibri" panose="020F0502020204030204" pitchFamily="34" charset="0"/>
                        <a:cs typeface="Calibri" panose="020F0502020204030204" pitchFamily="34" charset="0"/>
                      </a:endParaRPr>
                    </a:p>
                  </a:txBody>
                  <a:tcPr marL="934" marR="50411" marT="1913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5000"/>
                      </a:schemeClr>
                    </a:solidFill>
                  </a:tcPr>
                </a:tc>
                <a:tc>
                  <a:txBody>
                    <a:bodyPr/>
                    <a:lstStyle/>
                    <a:p>
                      <a:pPr marL="69850" marR="0" lvl="0" indent="0" algn="l" defTabSz="914400" rtl="0" eaLnBrk="1" fontAlgn="auto" latinLnBrk="1" hangingPunct="1">
                        <a:lnSpc>
                          <a:spcPct val="107000"/>
                        </a:lnSpc>
                        <a:spcBef>
                          <a:spcPts val="0"/>
                        </a:spcBef>
                        <a:spcAft>
                          <a:spcPts val="0"/>
                        </a:spcAft>
                        <a:buClrTx/>
                        <a:buSzTx/>
                        <a:buFontTx/>
                        <a:buNone/>
                        <a:tabLst/>
                        <a:defRPr/>
                      </a:pPr>
                      <a:r>
                        <a:rPr lang="en-US" altLang="ko-KR" sz="1200" b="0" dirty="0" smtClean="0">
                          <a:solidFill>
                            <a:schemeClr val="tx1"/>
                          </a:solidFill>
                          <a:effectLst/>
                          <a:latin typeface="+mn-lt"/>
                          <a:ea typeface="Calibri" panose="020F0502020204030204" pitchFamily="34" charset="0"/>
                          <a:cs typeface="Calibri" panose="020F0502020204030204" pitchFamily="34" charset="0"/>
                        </a:rPr>
                        <a:t>Noninducibility of atrial fibrillation is defined as the inability to induce atrial fibrillation with a standardized prespecified pharmacological or electrical stimulation protocol. The stimulation protocol should be prespecified in the specific clinical trial. Common stimulation approaches include a high-dose isoproterenol infusion protocol or repeated atrial burst pacing at progressively more rapid rates. </a:t>
                      </a:r>
                    </a:p>
                  </a:txBody>
                  <a:tcPr marL="934" marR="50411" marT="1913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813399573"/>
                  </a:ext>
                </a:extLst>
              </a:tr>
              <a:tr h="451439">
                <a:tc>
                  <a:txBody>
                    <a:bodyPr/>
                    <a:lstStyle/>
                    <a:p>
                      <a:pPr marL="73025" marR="57150">
                        <a:lnSpc>
                          <a:spcPct val="107000"/>
                        </a:lnSpc>
                        <a:spcAft>
                          <a:spcPts val="0"/>
                        </a:spcAft>
                      </a:pPr>
                      <a:r>
                        <a:rPr lang="en-US" altLang="ko-KR" sz="1600" b="0" dirty="0" smtClean="0">
                          <a:solidFill>
                            <a:schemeClr val="bg1"/>
                          </a:solidFill>
                          <a:effectLst/>
                          <a:latin typeface="+mn-lt"/>
                          <a:ea typeface="Calibri" panose="020F0502020204030204" pitchFamily="34" charset="0"/>
                          <a:cs typeface="Calibri" panose="020F0502020204030204" pitchFamily="34" charset="0"/>
                        </a:rPr>
                        <a:t>Patient populations for inclusion in clinical trials </a:t>
                      </a:r>
                      <a:endParaRPr lang="ko-KR" sz="1600" b="0" dirty="0">
                        <a:solidFill>
                          <a:schemeClr val="bg1"/>
                        </a:solidFill>
                        <a:effectLst/>
                        <a:latin typeface="+mn-lt"/>
                        <a:ea typeface="Calibri" panose="020F0502020204030204" pitchFamily="34" charset="0"/>
                        <a:cs typeface="Calibri" panose="020F0502020204030204" pitchFamily="34" charset="0"/>
                      </a:endParaRPr>
                    </a:p>
                  </a:txBody>
                  <a:tcPr marL="934" marR="50411" marT="1913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5000"/>
                      </a:schemeClr>
                    </a:solidFill>
                  </a:tcPr>
                </a:tc>
                <a:tc>
                  <a:txBody>
                    <a:bodyPr/>
                    <a:lstStyle/>
                    <a:p>
                      <a:pPr marL="69850" marR="0" lvl="0" indent="0" algn="l" defTabSz="914400" rtl="0" eaLnBrk="1" fontAlgn="auto" latinLnBrk="1" hangingPunct="1">
                        <a:lnSpc>
                          <a:spcPct val="107000"/>
                        </a:lnSpc>
                        <a:spcBef>
                          <a:spcPts val="0"/>
                        </a:spcBef>
                        <a:spcAft>
                          <a:spcPts val="0"/>
                        </a:spcAft>
                        <a:buClrTx/>
                        <a:buSzTx/>
                        <a:buFontTx/>
                        <a:buNone/>
                        <a:tabLst/>
                        <a:defRPr/>
                      </a:pPr>
                      <a:r>
                        <a:rPr lang="en-US" altLang="ko-KR" sz="1200" b="0" dirty="0" smtClean="0">
                          <a:solidFill>
                            <a:schemeClr val="tx1"/>
                          </a:solidFill>
                          <a:effectLst/>
                          <a:latin typeface="+mn-lt"/>
                          <a:ea typeface="Calibri" panose="020F0502020204030204" pitchFamily="34" charset="0"/>
                          <a:cs typeface="Calibri" panose="020F0502020204030204" pitchFamily="34" charset="0"/>
                        </a:rPr>
                        <a:t>It is considered optimal for clinical trials to enroll patients with only one type of AF: paroxysmal, persistent, or long-standing persistent. If more than one type of AF patient is enrolled, the results of the trial should also be reported separately for each of the AF types. It is recognized that “early persistent” AF responds to AF ablation to a similar degree as patients with paroxysmal AF and that the response of patients with “late persistent AF” is more similar to that in those with long-standing persistent AF. </a:t>
                      </a:r>
                    </a:p>
                  </a:txBody>
                  <a:tcPr marL="934" marR="50411" marT="1913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927312756"/>
                  </a:ext>
                </a:extLst>
              </a:tr>
            </a:tbl>
          </a:graphicData>
        </a:graphic>
      </p:graphicFrame>
    </p:spTree>
    <p:extLst>
      <p:ext uri="{BB962C8B-B14F-4D97-AF65-F5344CB8AC3E}">
        <p14:creationId xmlns:p14="http://schemas.microsoft.com/office/powerpoint/2010/main" val="108971088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표 1"/>
          <p:cNvGraphicFramePr>
            <a:graphicFrameLocks noGrp="1"/>
          </p:cNvGraphicFramePr>
          <p:nvPr>
            <p:extLst>
              <p:ext uri="{D42A27DB-BD31-4B8C-83A1-F6EECF244321}">
                <p14:modId xmlns:p14="http://schemas.microsoft.com/office/powerpoint/2010/main" val="3265992239"/>
              </p:ext>
            </p:extLst>
          </p:nvPr>
        </p:nvGraphicFramePr>
        <p:xfrm>
          <a:off x="251520" y="196824"/>
          <a:ext cx="8640960" cy="6374810"/>
        </p:xfrm>
        <a:graphic>
          <a:graphicData uri="http://schemas.openxmlformats.org/drawingml/2006/table">
            <a:tbl>
              <a:tblPr firstRow="1" firstCol="1" bandRow="1">
                <a:tableStyleId>{69CF1AB2-1976-4502-BF36-3FF5EA218861}</a:tableStyleId>
              </a:tblPr>
              <a:tblGrid>
                <a:gridCol w="2664296">
                  <a:extLst>
                    <a:ext uri="{9D8B030D-6E8A-4147-A177-3AD203B41FA5}">
                      <a16:colId xmlns="" xmlns:a16="http://schemas.microsoft.com/office/drawing/2014/main" val="2898757856"/>
                    </a:ext>
                  </a:extLst>
                </a:gridCol>
                <a:gridCol w="5976664">
                  <a:extLst>
                    <a:ext uri="{9D8B030D-6E8A-4147-A177-3AD203B41FA5}">
                      <a16:colId xmlns="" xmlns:a16="http://schemas.microsoft.com/office/drawing/2014/main" val="3927104707"/>
                    </a:ext>
                  </a:extLst>
                </a:gridCol>
              </a:tblGrid>
              <a:tr h="451439">
                <a:tc>
                  <a:txBody>
                    <a:bodyPr/>
                    <a:lstStyle/>
                    <a:p>
                      <a:pPr marL="73025" marR="57150">
                        <a:lnSpc>
                          <a:spcPct val="107000"/>
                        </a:lnSpc>
                        <a:spcAft>
                          <a:spcPts val="0"/>
                        </a:spcAft>
                      </a:pPr>
                      <a:r>
                        <a:rPr lang="en-US" altLang="ko-KR" sz="1600" b="0" dirty="0" smtClean="0">
                          <a:solidFill>
                            <a:schemeClr val="bg1"/>
                          </a:solidFill>
                          <a:effectLst/>
                          <a:latin typeface="+mn-lt"/>
                          <a:ea typeface="Calibri" panose="020F0502020204030204" pitchFamily="34" charset="0"/>
                          <a:cs typeface="Calibri" panose="020F0502020204030204" pitchFamily="34" charset="0"/>
                        </a:rPr>
                        <a:t>Therapy consolidation period </a:t>
                      </a:r>
                      <a:endParaRPr lang="ko-KR" sz="1600" b="0" dirty="0">
                        <a:solidFill>
                          <a:schemeClr val="bg1"/>
                        </a:solidFill>
                        <a:effectLst/>
                        <a:latin typeface="+mn-lt"/>
                        <a:ea typeface="Calibri" panose="020F0502020204030204" pitchFamily="34" charset="0"/>
                        <a:cs typeface="Calibri" panose="020F0502020204030204" pitchFamily="34" charset="0"/>
                      </a:endParaRPr>
                    </a:p>
                  </a:txBody>
                  <a:tcPr marL="934" marR="50411" marT="191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5000"/>
                      </a:schemeClr>
                    </a:solidFill>
                  </a:tcPr>
                </a:tc>
                <a:tc>
                  <a:txBody>
                    <a:bodyPr/>
                    <a:lstStyle/>
                    <a:p>
                      <a:pPr marL="69850" marR="0" lvl="0" indent="0" algn="l" defTabSz="914400" rtl="0" eaLnBrk="1" fontAlgn="auto" latinLnBrk="1" hangingPunct="1">
                        <a:lnSpc>
                          <a:spcPct val="107000"/>
                        </a:lnSpc>
                        <a:spcBef>
                          <a:spcPts val="0"/>
                        </a:spcBef>
                        <a:spcAft>
                          <a:spcPts val="0"/>
                        </a:spcAft>
                        <a:buClrTx/>
                        <a:buSzTx/>
                        <a:buFontTx/>
                        <a:buNone/>
                        <a:tabLst/>
                        <a:defRPr/>
                      </a:pPr>
                      <a:r>
                        <a:rPr lang="en-US" altLang="ko-KR" sz="1200" b="0" dirty="0" smtClean="0">
                          <a:solidFill>
                            <a:schemeClr val="tx1"/>
                          </a:solidFill>
                          <a:effectLst/>
                          <a:latin typeface="+mn-lt"/>
                          <a:ea typeface="Calibri" panose="020F0502020204030204" pitchFamily="34" charset="0"/>
                          <a:cs typeface="Calibri" panose="020F0502020204030204" pitchFamily="34" charset="0"/>
                        </a:rPr>
                        <a:t>Following a 3-month blanking period, it is reasonable for clinical trials to incorporate an additional 1- to 3-month therapy consolidation period. During this time, adjustment of antiarrhythmic medications and/or cardioversion can be performed. Should a consolidation period be incorporated into a clinical trial design, the minimum follow-up duration should be 9 months following the therapy consolidation period. Performance of a repeat ablation procedure during the blanking or therapy consolidation period would “reset” the endpoint of the study and trigger a new 3-month blanking period. Incorporation of a therapy consolidation period can be especially appropriate for clinical trials evaluating the efficacy of AF ablation for persistent or long-standing persistent AF. The challenge of this approach is that it prolongs the overall study duration. Because of this concern regarding overall study duration, we suggest that the therapy consolidation period be no more than 3 months in duration following the 3-month blanking period. </a:t>
                      </a:r>
                    </a:p>
                  </a:txBody>
                  <a:tcPr marL="934" marR="50411" marT="191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80233757"/>
                  </a:ext>
                </a:extLst>
              </a:tr>
              <a:tr h="451439">
                <a:tc>
                  <a:txBody>
                    <a:bodyPr/>
                    <a:lstStyle/>
                    <a:p>
                      <a:pPr marL="73025" marR="57150">
                        <a:lnSpc>
                          <a:spcPct val="107000"/>
                        </a:lnSpc>
                        <a:spcAft>
                          <a:spcPts val="0"/>
                        </a:spcAft>
                      </a:pPr>
                      <a:r>
                        <a:rPr lang="en-US" altLang="ko-KR" sz="1600" b="0" dirty="0" smtClean="0">
                          <a:solidFill>
                            <a:schemeClr val="bg1"/>
                          </a:solidFill>
                          <a:effectLst/>
                          <a:latin typeface="+mn-lt"/>
                          <a:ea typeface="Calibri" panose="020F0502020204030204" pitchFamily="34" charset="0"/>
                          <a:cs typeface="Calibri" panose="020F0502020204030204" pitchFamily="34" charset="0"/>
                        </a:rPr>
                        <a:t>Recommendations regarding </a:t>
                      </a:r>
                    </a:p>
                    <a:p>
                      <a:pPr marL="73025" marR="57150">
                        <a:lnSpc>
                          <a:spcPct val="107000"/>
                        </a:lnSpc>
                        <a:spcAft>
                          <a:spcPts val="0"/>
                        </a:spcAft>
                      </a:pPr>
                      <a:r>
                        <a:rPr lang="en-US" altLang="ko-KR" sz="1600" b="0" dirty="0" smtClean="0">
                          <a:solidFill>
                            <a:schemeClr val="bg1"/>
                          </a:solidFill>
                          <a:effectLst/>
                          <a:latin typeface="+mn-lt"/>
                          <a:ea typeface="Calibri" panose="020F0502020204030204" pitchFamily="34" charset="0"/>
                          <a:cs typeface="Calibri" panose="020F0502020204030204" pitchFamily="34" charset="0"/>
                        </a:rPr>
                        <a:t>repeat ablation procedures</a:t>
                      </a:r>
                    </a:p>
                    <a:p>
                      <a:pPr marL="73025" marR="57150">
                        <a:lnSpc>
                          <a:spcPct val="107000"/>
                        </a:lnSpc>
                        <a:spcAft>
                          <a:spcPts val="0"/>
                        </a:spcAft>
                      </a:pPr>
                      <a:endParaRPr lang="ko-KR" sz="1600" b="0" dirty="0">
                        <a:solidFill>
                          <a:schemeClr val="tx1">
                            <a:lumMod val="95000"/>
                          </a:schemeClr>
                        </a:solidFill>
                        <a:effectLst/>
                        <a:latin typeface="+mn-lt"/>
                        <a:ea typeface="Calibri" panose="020F0502020204030204" pitchFamily="34" charset="0"/>
                        <a:cs typeface="Calibri" panose="020F0502020204030204" pitchFamily="34" charset="0"/>
                      </a:endParaRPr>
                    </a:p>
                  </a:txBody>
                  <a:tcPr marL="934" marR="50411" marT="191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5000"/>
                      </a:schemeClr>
                    </a:solidFill>
                  </a:tcPr>
                </a:tc>
                <a:tc>
                  <a:txBody>
                    <a:bodyPr/>
                    <a:lstStyle/>
                    <a:p>
                      <a:pPr marL="69850" marR="0" lvl="0" indent="0" algn="l" defTabSz="914400" rtl="0" eaLnBrk="1" fontAlgn="auto" latinLnBrk="1" hangingPunct="1">
                        <a:lnSpc>
                          <a:spcPct val="107000"/>
                        </a:lnSpc>
                        <a:spcBef>
                          <a:spcPts val="0"/>
                        </a:spcBef>
                        <a:spcAft>
                          <a:spcPts val="0"/>
                        </a:spcAft>
                        <a:buClrTx/>
                        <a:buSzTx/>
                        <a:buFontTx/>
                        <a:buNone/>
                        <a:tabLst/>
                        <a:defRPr/>
                      </a:pPr>
                      <a:r>
                        <a:rPr lang="en-US" altLang="ko-KR" sz="1200" b="0" dirty="0" smtClean="0">
                          <a:solidFill>
                            <a:schemeClr val="tx1"/>
                          </a:solidFill>
                          <a:effectLst/>
                          <a:latin typeface="+mn-lt"/>
                          <a:ea typeface="Calibri" panose="020F0502020204030204" pitchFamily="34" charset="0"/>
                          <a:cs typeface="Calibri" panose="020F0502020204030204" pitchFamily="34" charset="0"/>
                        </a:rPr>
                        <a:t>It is recommended that all clinical trials report the single procedure efficacy of catheter ablation. Success is defined as freedom from symptomatic or asymptomatic AF/AFL/AT of 30 seconds or longer at 12 months postablation. Recurrences of AF/AFL/AT during the first 3-month blanking period post-AF ablation are not considered a failure. Performance of a repeat ablation procedure at any point after the initial ablation procedure should be considered a failure of a single procedure strategy. It is acceptable for a clinical trial to choose to </a:t>
                      </a:r>
                      <a:r>
                        <a:rPr lang="en-US" altLang="ko-KR" sz="1200" b="0" dirty="0" err="1" smtClean="0">
                          <a:solidFill>
                            <a:schemeClr val="tx1"/>
                          </a:solidFill>
                          <a:effectLst/>
                          <a:latin typeface="+mn-lt"/>
                          <a:ea typeface="Calibri" panose="020F0502020204030204" pitchFamily="34" charset="0"/>
                          <a:cs typeface="Calibri" panose="020F0502020204030204" pitchFamily="34" charset="0"/>
                        </a:rPr>
                        <a:t>prespecify</a:t>
                      </a:r>
                      <a:r>
                        <a:rPr lang="en-US" altLang="ko-KR" sz="1200" b="0" dirty="0" smtClean="0">
                          <a:solidFill>
                            <a:schemeClr val="tx1"/>
                          </a:solidFill>
                          <a:effectLst/>
                          <a:latin typeface="+mn-lt"/>
                          <a:ea typeface="Calibri" panose="020F0502020204030204" pitchFamily="34" charset="0"/>
                          <a:cs typeface="Calibri" panose="020F0502020204030204" pitchFamily="34" charset="0"/>
                        </a:rPr>
                        <a:t> and use a </a:t>
                      </a:r>
                      <a:r>
                        <a:rPr lang="en-US" altLang="ko-KR" sz="1200" b="0" dirty="0" err="1" smtClean="0">
                          <a:solidFill>
                            <a:schemeClr val="tx1"/>
                          </a:solidFill>
                          <a:effectLst/>
                          <a:latin typeface="+mn-lt"/>
                          <a:ea typeface="Calibri" panose="020F0502020204030204" pitchFamily="34" charset="0"/>
                          <a:cs typeface="Calibri" panose="020F0502020204030204" pitchFamily="34" charset="0"/>
                        </a:rPr>
                        <a:t>multiprocedure</a:t>
                      </a:r>
                      <a:r>
                        <a:rPr lang="en-US" altLang="ko-KR" sz="1200" b="0" dirty="0" smtClean="0">
                          <a:solidFill>
                            <a:schemeClr val="tx1"/>
                          </a:solidFill>
                          <a:effectLst/>
                          <a:latin typeface="+mn-lt"/>
                          <a:ea typeface="Calibri" panose="020F0502020204030204" pitchFamily="34" charset="0"/>
                          <a:cs typeface="Calibri" panose="020F0502020204030204" pitchFamily="34" charset="0"/>
                        </a:rPr>
                        <a:t> success rate as the primary endpoint of a clinical trial. When a </a:t>
                      </a:r>
                      <a:r>
                        <a:rPr lang="en-US" altLang="ko-KR" sz="1200" b="0" dirty="0" err="1" smtClean="0">
                          <a:solidFill>
                            <a:schemeClr val="tx1"/>
                          </a:solidFill>
                          <a:effectLst/>
                          <a:latin typeface="+mn-lt"/>
                          <a:ea typeface="Calibri" panose="020F0502020204030204" pitchFamily="34" charset="0"/>
                          <a:cs typeface="Calibri" panose="020F0502020204030204" pitchFamily="34" charset="0"/>
                        </a:rPr>
                        <a:t>multiprocedure</a:t>
                      </a:r>
                      <a:r>
                        <a:rPr lang="en-US" altLang="ko-KR" sz="1200" b="0" dirty="0" smtClean="0">
                          <a:solidFill>
                            <a:schemeClr val="tx1"/>
                          </a:solidFill>
                          <a:effectLst/>
                          <a:latin typeface="+mn-lt"/>
                          <a:ea typeface="Calibri" panose="020F0502020204030204" pitchFamily="34" charset="0"/>
                          <a:cs typeface="Calibri" panose="020F0502020204030204" pitchFamily="34" charset="0"/>
                        </a:rPr>
                        <a:t> success is selected as the primary endpoint, efficacy should be defined as freedom from AF/flutter or tachycardia at 12 months after the final ablation procedure. In the case of multiple procedures, repeat ablation procedures can be performed at any time following the initial ablation procedure. All ablation procedures are subject to a 3-month post blanking window, and all ablation trials should report efficacy at 12 months after the final ablation procedure.</a:t>
                      </a:r>
                    </a:p>
                  </a:txBody>
                  <a:tcPr marL="934" marR="50411" marT="191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064490517"/>
                  </a:ext>
                </a:extLst>
              </a:tr>
              <a:tr h="451439">
                <a:tc gridSpan="2">
                  <a:txBody>
                    <a:bodyPr/>
                    <a:lstStyle/>
                    <a:p>
                      <a:pPr marL="73025" marR="57150">
                        <a:lnSpc>
                          <a:spcPct val="107000"/>
                        </a:lnSpc>
                        <a:spcAft>
                          <a:spcPts val="0"/>
                        </a:spcAft>
                      </a:pPr>
                      <a:r>
                        <a:rPr lang="en-US" altLang="ko-KR" sz="1800" dirty="0" smtClean="0">
                          <a:solidFill>
                            <a:schemeClr val="bg1"/>
                          </a:solidFill>
                          <a:effectLst>
                            <a:outerShdw blurRad="38100" dist="38100" dir="2700000" algn="tl">
                              <a:srgbClr val="000000">
                                <a:alpha val="43137"/>
                              </a:srgbClr>
                            </a:outerShdw>
                          </a:effectLst>
                          <a:latin typeface="+mn-lt"/>
                          <a:ea typeface="Calibri" panose="020F0502020204030204" pitchFamily="34" charset="0"/>
                          <a:cs typeface="Calibri" panose="020F0502020204030204" pitchFamily="34" charset="0"/>
                        </a:rPr>
                        <a:t>Cardioversion definitions</a:t>
                      </a:r>
                      <a:endParaRPr lang="ko-KR" sz="1800" dirty="0">
                        <a:solidFill>
                          <a:schemeClr val="bg1"/>
                        </a:solidFill>
                        <a:effectLst>
                          <a:outerShdw blurRad="38100" dist="38100" dir="2700000" algn="tl">
                            <a:srgbClr val="000000">
                              <a:alpha val="43137"/>
                            </a:srgbClr>
                          </a:outerShdw>
                        </a:effectLst>
                        <a:latin typeface="+mn-lt"/>
                        <a:ea typeface="Calibri" panose="020F0502020204030204" pitchFamily="34" charset="0"/>
                        <a:cs typeface="Calibri" panose="020F0502020204030204" pitchFamily="34" charset="0"/>
                      </a:endParaRPr>
                    </a:p>
                  </a:txBody>
                  <a:tcPr marL="934" marR="50411" marT="191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5000"/>
                      </a:schemeClr>
                    </a:solidFill>
                  </a:tcPr>
                </a:tc>
                <a:tc hMerge="1">
                  <a:txBody>
                    <a:bodyPr/>
                    <a:lstStyle/>
                    <a:p>
                      <a:pPr latinLnBrk="1"/>
                      <a:endParaRPr lang="ko-KR" altLang="en-US"/>
                    </a:p>
                  </a:txBody>
                  <a:tcPr/>
                </a:tc>
                <a:extLst>
                  <a:ext uri="{0D108BD9-81ED-4DB2-BD59-A6C34878D82A}">
                    <a16:rowId xmlns="" xmlns:a16="http://schemas.microsoft.com/office/drawing/2014/main" val="1253731844"/>
                  </a:ext>
                </a:extLst>
              </a:tr>
              <a:tr h="451439">
                <a:tc>
                  <a:txBody>
                    <a:bodyPr/>
                    <a:lstStyle/>
                    <a:p>
                      <a:pPr marL="73025" marR="57150">
                        <a:lnSpc>
                          <a:spcPct val="107000"/>
                        </a:lnSpc>
                        <a:spcAft>
                          <a:spcPts val="0"/>
                        </a:spcAft>
                      </a:pPr>
                      <a:r>
                        <a:rPr lang="en-US" altLang="ko-KR" sz="1600" b="0" dirty="0" smtClean="0">
                          <a:solidFill>
                            <a:schemeClr val="bg1"/>
                          </a:solidFill>
                          <a:effectLst/>
                          <a:latin typeface="+mn-lt"/>
                          <a:ea typeface="Calibri" panose="020F0502020204030204" pitchFamily="34" charset="0"/>
                          <a:cs typeface="Calibri" panose="020F0502020204030204" pitchFamily="34" charset="0"/>
                        </a:rPr>
                        <a:t>Failed electrical cardioversion</a:t>
                      </a:r>
                      <a:endParaRPr lang="ko-KR" sz="1600" b="0" dirty="0">
                        <a:solidFill>
                          <a:schemeClr val="bg1"/>
                        </a:solidFill>
                        <a:effectLst/>
                        <a:latin typeface="+mn-lt"/>
                        <a:ea typeface="Calibri" panose="020F0502020204030204" pitchFamily="34" charset="0"/>
                        <a:cs typeface="Calibri" panose="020F0502020204030204" pitchFamily="34" charset="0"/>
                      </a:endParaRPr>
                    </a:p>
                  </a:txBody>
                  <a:tcPr marL="934" marR="50411" marT="191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5000"/>
                      </a:schemeClr>
                    </a:solidFill>
                  </a:tcPr>
                </a:tc>
                <a:tc>
                  <a:txBody>
                    <a:bodyPr/>
                    <a:lstStyle/>
                    <a:p>
                      <a:pPr marL="69850" marR="0" lvl="0" indent="0" algn="l" defTabSz="914400" rtl="0" eaLnBrk="1" fontAlgn="auto" latinLnBrk="1" hangingPunct="1">
                        <a:lnSpc>
                          <a:spcPct val="107000"/>
                        </a:lnSpc>
                        <a:spcBef>
                          <a:spcPts val="0"/>
                        </a:spcBef>
                        <a:spcAft>
                          <a:spcPts val="0"/>
                        </a:spcAft>
                        <a:buClrTx/>
                        <a:buSzTx/>
                        <a:buFontTx/>
                        <a:buNone/>
                        <a:tabLst/>
                        <a:defRPr/>
                      </a:pPr>
                      <a:r>
                        <a:rPr lang="en-US" altLang="ko-KR" sz="1200" b="0" dirty="0" smtClean="0">
                          <a:solidFill>
                            <a:schemeClr val="tx1"/>
                          </a:solidFill>
                          <a:effectLst/>
                          <a:latin typeface="+mn-lt"/>
                          <a:ea typeface="Calibri" panose="020F0502020204030204" pitchFamily="34" charset="0"/>
                          <a:cs typeface="Calibri" panose="020F0502020204030204" pitchFamily="34" charset="0"/>
                        </a:rPr>
                        <a:t>Failed electrical cardioversion is defined as the inability to restore sinus rhythm for 30 seconds or longer following electrical cardioversion. </a:t>
                      </a:r>
                    </a:p>
                  </a:txBody>
                  <a:tcPr marL="934" marR="50411" marT="191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572566967"/>
                  </a:ext>
                </a:extLst>
              </a:tr>
              <a:tr h="451439">
                <a:tc>
                  <a:txBody>
                    <a:bodyPr/>
                    <a:lstStyle/>
                    <a:p>
                      <a:pPr marL="73025" marR="57150">
                        <a:lnSpc>
                          <a:spcPct val="107000"/>
                        </a:lnSpc>
                        <a:spcAft>
                          <a:spcPts val="0"/>
                        </a:spcAft>
                      </a:pPr>
                      <a:r>
                        <a:rPr lang="en-US" altLang="ko-KR" sz="1600" b="0" dirty="0" smtClean="0">
                          <a:solidFill>
                            <a:schemeClr val="bg1"/>
                          </a:solidFill>
                          <a:effectLst/>
                          <a:latin typeface="+mn-lt"/>
                          <a:ea typeface="Calibri" panose="020F0502020204030204" pitchFamily="34" charset="0"/>
                          <a:cs typeface="Calibri" panose="020F0502020204030204" pitchFamily="34" charset="0"/>
                        </a:rPr>
                        <a:t>Successful electrical cardioversion </a:t>
                      </a:r>
                      <a:endParaRPr lang="ko-KR" sz="1600" b="0" dirty="0">
                        <a:solidFill>
                          <a:schemeClr val="bg1"/>
                        </a:solidFill>
                        <a:effectLst/>
                        <a:latin typeface="+mn-lt"/>
                        <a:ea typeface="Calibri" panose="020F0502020204030204" pitchFamily="34" charset="0"/>
                        <a:cs typeface="Calibri" panose="020F0502020204030204" pitchFamily="34" charset="0"/>
                      </a:endParaRPr>
                    </a:p>
                  </a:txBody>
                  <a:tcPr marL="934" marR="50411" marT="191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5000"/>
                      </a:schemeClr>
                    </a:solidFill>
                  </a:tcPr>
                </a:tc>
                <a:tc>
                  <a:txBody>
                    <a:bodyPr/>
                    <a:lstStyle/>
                    <a:p>
                      <a:pPr marL="69850" marR="0" lvl="0" indent="0" algn="l" defTabSz="914400" rtl="0" eaLnBrk="1" fontAlgn="auto" latinLnBrk="1" hangingPunct="1">
                        <a:lnSpc>
                          <a:spcPct val="107000"/>
                        </a:lnSpc>
                        <a:spcBef>
                          <a:spcPts val="0"/>
                        </a:spcBef>
                        <a:spcAft>
                          <a:spcPts val="0"/>
                        </a:spcAft>
                        <a:buClrTx/>
                        <a:buSzTx/>
                        <a:buFontTx/>
                        <a:buNone/>
                        <a:tabLst/>
                        <a:defRPr/>
                      </a:pPr>
                      <a:r>
                        <a:rPr lang="en-US" altLang="ko-KR" sz="1200" b="0" dirty="0" smtClean="0">
                          <a:solidFill>
                            <a:schemeClr val="tx1"/>
                          </a:solidFill>
                          <a:effectLst/>
                          <a:latin typeface="+mn-lt"/>
                          <a:ea typeface="Calibri" panose="020F0502020204030204" pitchFamily="34" charset="0"/>
                          <a:cs typeface="Calibri" panose="020F0502020204030204" pitchFamily="34" charset="0"/>
                        </a:rPr>
                        <a:t>Successful electrical cardioversion is defined as the ability to restore sinus rhythm for at least 30 seconds following cardioversion. </a:t>
                      </a:r>
                    </a:p>
                  </a:txBody>
                  <a:tcPr marL="934" marR="50411" marT="191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282182021"/>
                  </a:ext>
                </a:extLst>
              </a:tr>
            </a:tbl>
          </a:graphicData>
        </a:graphic>
      </p:graphicFrame>
    </p:spTree>
    <p:extLst>
      <p:ext uri="{BB962C8B-B14F-4D97-AF65-F5344CB8AC3E}">
        <p14:creationId xmlns:p14="http://schemas.microsoft.com/office/powerpoint/2010/main" val="113004673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표 1"/>
          <p:cNvGraphicFramePr>
            <a:graphicFrameLocks noGrp="1"/>
          </p:cNvGraphicFramePr>
          <p:nvPr>
            <p:extLst>
              <p:ext uri="{D42A27DB-BD31-4B8C-83A1-F6EECF244321}">
                <p14:modId xmlns:p14="http://schemas.microsoft.com/office/powerpoint/2010/main" val="2537834488"/>
              </p:ext>
            </p:extLst>
          </p:nvPr>
        </p:nvGraphicFramePr>
        <p:xfrm>
          <a:off x="251520" y="76200"/>
          <a:ext cx="8640960" cy="6688600"/>
        </p:xfrm>
        <a:graphic>
          <a:graphicData uri="http://schemas.openxmlformats.org/drawingml/2006/table">
            <a:tbl>
              <a:tblPr firstRow="1" firstCol="1" bandRow="1">
                <a:tableStyleId>{69CF1AB2-1976-4502-BF36-3FF5EA218861}</a:tableStyleId>
              </a:tblPr>
              <a:tblGrid>
                <a:gridCol w="2448272">
                  <a:extLst>
                    <a:ext uri="{9D8B030D-6E8A-4147-A177-3AD203B41FA5}">
                      <a16:colId xmlns="" xmlns:a16="http://schemas.microsoft.com/office/drawing/2014/main" val="2898757856"/>
                    </a:ext>
                  </a:extLst>
                </a:gridCol>
                <a:gridCol w="6192688">
                  <a:extLst>
                    <a:ext uri="{9D8B030D-6E8A-4147-A177-3AD203B41FA5}">
                      <a16:colId xmlns="" xmlns:a16="http://schemas.microsoft.com/office/drawing/2014/main" val="564671335"/>
                    </a:ext>
                  </a:extLst>
                </a:gridCol>
              </a:tblGrid>
              <a:tr h="624840">
                <a:tc>
                  <a:txBody>
                    <a:bodyPr/>
                    <a:lstStyle/>
                    <a:p>
                      <a:pPr algn="l">
                        <a:lnSpc>
                          <a:spcPct val="100000"/>
                        </a:lnSpc>
                        <a:spcAft>
                          <a:spcPts val="0"/>
                        </a:spcAft>
                      </a:pPr>
                      <a:r>
                        <a:rPr lang="en-US" sz="1600" b="0" dirty="0">
                          <a:solidFill>
                            <a:schemeClr val="bg1"/>
                          </a:solidFill>
                          <a:effectLst/>
                          <a:latin typeface="+mn-lt"/>
                          <a:ea typeface="Calibri" panose="020F0502020204030204" pitchFamily="34" charset="0"/>
                          <a:cs typeface="Times New Roman" panose="02020603050405020304" pitchFamily="18" charset="0"/>
                        </a:rPr>
                        <a:t>Immediate AF recurrence </a:t>
                      </a:r>
                      <a:r>
                        <a:rPr lang="en-US" sz="1600" b="0" dirty="0" err="1">
                          <a:solidFill>
                            <a:schemeClr val="bg1"/>
                          </a:solidFill>
                          <a:effectLst/>
                          <a:latin typeface="+mn-lt"/>
                          <a:ea typeface="Calibri" panose="020F0502020204030204" pitchFamily="34" charset="0"/>
                          <a:cs typeface="Times New Roman" panose="02020603050405020304" pitchFamily="18" charset="0"/>
                        </a:rPr>
                        <a:t>postcardioversion</a:t>
                      </a:r>
                      <a:r>
                        <a:rPr lang="en-US" sz="1600" b="0" dirty="0">
                          <a:solidFill>
                            <a:schemeClr val="bg1"/>
                          </a:solidFill>
                          <a:effectLst/>
                          <a:latin typeface="+mn-lt"/>
                          <a:ea typeface="Calibri" panose="020F0502020204030204" pitchFamily="34" charset="0"/>
                          <a:cs typeface="Times New Roman" panose="02020603050405020304" pitchFamily="18" charset="0"/>
                        </a:rPr>
                        <a:t> </a:t>
                      </a:r>
                      <a:endParaRPr lang="ko-KR" sz="1600" b="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5000"/>
                      </a:schemeClr>
                    </a:solidFill>
                  </a:tcPr>
                </a:tc>
                <a:tc>
                  <a:txBody>
                    <a:bodyPr/>
                    <a:lstStyle/>
                    <a:p>
                      <a:pPr>
                        <a:lnSpc>
                          <a:spcPct val="107000"/>
                        </a:lnSpc>
                        <a:spcAft>
                          <a:spcPts val="0"/>
                        </a:spcAft>
                      </a:pPr>
                      <a:r>
                        <a:rPr lang="en-US" sz="1200" b="0" dirty="0">
                          <a:solidFill>
                            <a:schemeClr val="tx1"/>
                          </a:solidFill>
                          <a:effectLst/>
                          <a:latin typeface="+mn-lt"/>
                          <a:ea typeface="Calibri" panose="020F0502020204030204" pitchFamily="34" charset="0"/>
                          <a:cs typeface="Times New Roman" panose="02020603050405020304" pitchFamily="18" charset="0"/>
                        </a:rPr>
                        <a:t>Immediate AF recurrence </a:t>
                      </a:r>
                      <a:r>
                        <a:rPr lang="en-US" sz="1200" b="0" dirty="0" err="1">
                          <a:solidFill>
                            <a:schemeClr val="tx1"/>
                          </a:solidFill>
                          <a:effectLst/>
                          <a:latin typeface="+mn-lt"/>
                          <a:ea typeface="Calibri" panose="020F0502020204030204" pitchFamily="34" charset="0"/>
                          <a:cs typeface="Times New Roman" panose="02020603050405020304" pitchFamily="18" charset="0"/>
                        </a:rPr>
                        <a:t>postcardioversion</a:t>
                      </a:r>
                      <a:r>
                        <a:rPr lang="en-US" sz="1200" b="0" dirty="0">
                          <a:solidFill>
                            <a:schemeClr val="tx1"/>
                          </a:solidFill>
                          <a:effectLst/>
                          <a:latin typeface="+mn-lt"/>
                          <a:ea typeface="Calibri" panose="020F0502020204030204" pitchFamily="34" charset="0"/>
                          <a:cs typeface="Times New Roman" panose="02020603050405020304" pitchFamily="18" charset="0"/>
                        </a:rPr>
                        <a:t> is defined as a recurrence of AF within 24 hours following cardioversion. The most common time for an immediate recurrence is within 30–60 minutes </a:t>
                      </a:r>
                      <a:r>
                        <a:rPr lang="en-US" sz="1200" b="0" dirty="0" err="1">
                          <a:solidFill>
                            <a:schemeClr val="tx1"/>
                          </a:solidFill>
                          <a:effectLst/>
                          <a:latin typeface="+mn-lt"/>
                          <a:ea typeface="Calibri" panose="020F0502020204030204" pitchFamily="34" charset="0"/>
                          <a:cs typeface="Times New Roman" panose="02020603050405020304" pitchFamily="18" charset="0"/>
                        </a:rPr>
                        <a:t>postcardioversion</a:t>
                      </a:r>
                      <a:r>
                        <a:rPr lang="en-US" sz="1200" b="0" dirty="0">
                          <a:solidFill>
                            <a:schemeClr val="tx1"/>
                          </a:solidFill>
                          <a:effectLst/>
                          <a:latin typeface="+mn-lt"/>
                          <a:ea typeface="Calibri" panose="020F0502020204030204" pitchFamily="34" charset="0"/>
                          <a:cs typeface="Times New Roman" panose="02020603050405020304" pitchFamily="18" charset="0"/>
                        </a:rPr>
                        <a:t>. </a:t>
                      </a:r>
                      <a:endParaRPr lang="ko-KR"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80233757"/>
                  </a:ext>
                </a:extLst>
              </a:tr>
              <a:tr h="451439">
                <a:tc>
                  <a:txBody>
                    <a:bodyPr/>
                    <a:lstStyle/>
                    <a:p>
                      <a:pPr>
                        <a:lnSpc>
                          <a:spcPct val="107000"/>
                        </a:lnSpc>
                        <a:spcAft>
                          <a:spcPts val="0"/>
                        </a:spcAft>
                      </a:pPr>
                      <a:r>
                        <a:rPr lang="en-US" sz="1600" b="0" dirty="0">
                          <a:solidFill>
                            <a:schemeClr val="bg1"/>
                          </a:solidFill>
                          <a:effectLst/>
                          <a:latin typeface="+mn-lt"/>
                          <a:ea typeface="Calibri" panose="020F0502020204030204" pitchFamily="34" charset="0"/>
                          <a:cs typeface="Times New Roman" panose="02020603050405020304" pitchFamily="18" charset="0"/>
                        </a:rPr>
                        <a:t>Early AF recurrence </a:t>
                      </a:r>
                      <a:endParaRPr lang="en-US" sz="1600" b="0" dirty="0" smtClean="0">
                        <a:solidFill>
                          <a:schemeClr val="bg1"/>
                        </a:solidFill>
                        <a:effectLst/>
                        <a:latin typeface="+mn-lt"/>
                        <a:ea typeface="Calibri" panose="020F0502020204030204" pitchFamily="34" charset="0"/>
                        <a:cs typeface="Times New Roman" panose="02020603050405020304" pitchFamily="18" charset="0"/>
                      </a:endParaRPr>
                    </a:p>
                    <a:p>
                      <a:pPr>
                        <a:lnSpc>
                          <a:spcPct val="107000"/>
                        </a:lnSpc>
                        <a:spcAft>
                          <a:spcPts val="0"/>
                        </a:spcAft>
                      </a:pPr>
                      <a:r>
                        <a:rPr lang="en-US" sz="1600" b="0" dirty="0" err="1" smtClean="0">
                          <a:solidFill>
                            <a:schemeClr val="bg1"/>
                          </a:solidFill>
                          <a:effectLst/>
                          <a:latin typeface="+mn-lt"/>
                          <a:ea typeface="Calibri" panose="020F0502020204030204" pitchFamily="34" charset="0"/>
                          <a:cs typeface="Times New Roman" panose="02020603050405020304" pitchFamily="18" charset="0"/>
                        </a:rPr>
                        <a:t>postcardioversion</a:t>
                      </a:r>
                      <a:r>
                        <a:rPr lang="en-US" sz="1600" b="0" dirty="0" smtClean="0">
                          <a:solidFill>
                            <a:schemeClr val="bg1"/>
                          </a:solidFill>
                          <a:effectLst/>
                          <a:latin typeface="+mn-lt"/>
                          <a:ea typeface="Calibri" panose="020F0502020204030204" pitchFamily="34" charset="0"/>
                          <a:cs typeface="Times New Roman" panose="02020603050405020304" pitchFamily="18" charset="0"/>
                        </a:rPr>
                        <a:t> </a:t>
                      </a:r>
                      <a:endParaRPr lang="ko-KR" sz="1600" b="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5000"/>
                      </a:schemeClr>
                    </a:solidFill>
                  </a:tcPr>
                </a:tc>
                <a:tc>
                  <a:txBody>
                    <a:bodyPr/>
                    <a:lstStyle/>
                    <a:p>
                      <a:pPr>
                        <a:lnSpc>
                          <a:spcPct val="107000"/>
                        </a:lnSpc>
                        <a:spcAft>
                          <a:spcPts val="0"/>
                        </a:spcAft>
                      </a:pPr>
                      <a:r>
                        <a:rPr lang="en-US" sz="1200" b="0" dirty="0">
                          <a:solidFill>
                            <a:schemeClr val="tx1"/>
                          </a:solidFill>
                          <a:effectLst/>
                          <a:latin typeface="+mn-lt"/>
                          <a:ea typeface="Calibri" panose="020F0502020204030204" pitchFamily="34" charset="0"/>
                          <a:cs typeface="Times New Roman" panose="02020603050405020304" pitchFamily="18" charset="0"/>
                        </a:rPr>
                        <a:t>Early AF recurrence </a:t>
                      </a:r>
                      <a:r>
                        <a:rPr lang="en-US" sz="1200" b="0" dirty="0" err="1">
                          <a:solidFill>
                            <a:schemeClr val="tx1"/>
                          </a:solidFill>
                          <a:effectLst/>
                          <a:latin typeface="+mn-lt"/>
                          <a:ea typeface="Calibri" panose="020F0502020204030204" pitchFamily="34" charset="0"/>
                          <a:cs typeface="Times New Roman" panose="02020603050405020304" pitchFamily="18" charset="0"/>
                        </a:rPr>
                        <a:t>postcardioversion</a:t>
                      </a:r>
                      <a:r>
                        <a:rPr lang="en-US" sz="1200" b="0" dirty="0">
                          <a:solidFill>
                            <a:schemeClr val="tx1"/>
                          </a:solidFill>
                          <a:effectLst/>
                          <a:latin typeface="+mn-lt"/>
                          <a:ea typeface="Calibri" panose="020F0502020204030204" pitchFamily="34" charset="0"/>
                          <a:cs typeface="Times New Roman" panose="02020603050405020304" pitchFamily="18" charset="0"/>
                        </a:rPr>
                        <a:t> is defined as a recurrence of AF within 30 days of a successful cardioversion. </a:t>
                      </a:r>
                      <a:endParaRPr lang="ko-KR"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064490517"/>
                  </a:ext>
                </a:extLst>
              </a:tr>
              <a:tr h="451439">
                <a:tc>
                  <a:txBody>
                    <a:bodyPr/>
                    <a:lstStyle/>
                    <a:p>
                      <a:pPr>
                        <a:lnSpc>
                          <a:spcPct val="107000"/>
                        </a:lnSpc>
                        <a:spcAft>
                          <a:spcPts val="0"/>
                        </a:spcAft>
                      </a:pPr>
                      <a:r>
                        <a:rPr lang="en-US" sz="1600" b="0" dirty="0">
                          <a:solidFill>
                            <a:schemeClr val="bg1"/>
                          </a:solidFill>
                          <a:effectLst/>
                          <a:latin typeface="+mn-lt"/>
                          <a:ea typeface="Calibri" panose="020F0502020204030204" pitchFamily="34" charset="0"/>
                          <a:cs typeface="Times New Roman" panose="02020603050405020304" pitchFamily="18" charset="0"/>
                        </a:rPr>
                        <a:t>Late AF recurrence </a:t>
                      </a:r>
                      <a:endParaRPr lang="en-US" sz="1600" b="0" dirty="0" smtClean="0">
                        <a:solidFill>
                          <a:schemeClr val="bg1"/>
                        </a:solidFill>
                        <a:effectLst/>
                        <a:latin typeface="+mn-lt"/>
                        <a:ea typeface="Calibri" panose="020F0502020204030204" pitchFamily="34" charset="0"/>
                        <a:cs typeface="Times New Roman" panose="02020603050405020304" pitchFamily="18" charset="0"/>
                      </a:endParaRPr>
                    </a:p>
                    <a:p>
                      <a:pPr>
                        <a:lnSpc>
                          <a:spcPct val="107000"/>
                        </a:lnSpc>
                        <a:spcAft>
                          <a:spcPts val="0"/>
                        </a:spcAft>
                      </a:pPr>
                      <a:r>
                        <a:rPr lang="en-US" sz="1600" b="0" dirty="0" err="1" smtClean="0">
                          <a:solidFill>
                            <a:schemeClr val="bg1"/>
                          </a:solidFill>
                          <a:effectLst/>
                          <a:latin typeface="+mn-lt"/>
                          <a:ea typeface="Calibri" panose="020F0502020204030204" pitchFamily="34" charset="0"/>
                          <a:cs typeface="Times New Roman" panose="02020603050405020304" pitchFamily="18" charset="0"/>
                        </a:rPr>
                        <a:t>postcardioversion</a:t>
                      </a:r>
                      <a:r>
                        <a:rPr lang="en-US" sz="1600" b="0" dirty="0" smtClean="0">
                          <a:solidFill>
                            <a:schemeClr val="bg1"/>
                          </a:solidFill>
                          <a:effectLst/>
                          <a:latin typeface="+mn-lt"/>
                          <a:ea typeface="Calibri" panose="020F0502020204030204" pitchFamily="34" charset="0"/>
                          <a:cs typeface="Times New Roman" panose="02020603050405020304" pitchFamily="18" charset="0"/>
                        </a:rPr>
                        <a:t> </a:t>
                      </a:r>
                      <a:endParaRPr lang="ko-KR" sz="1600" b="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5000"/>
                      </a:schemeClr>
                    </a:solidFill>
                  </a:tcPr>
                </a:tc>
                <a:tc>
                  <a:txBody>
                    <a:bodyPr/>
                    <a:lstStyle/>
                    <a:p>
                      <a:pPr>
                        <a:lnSpc>
                          <a:spcPct val="107000"/>
                        </a:lnSpc>
                        <a:spcAft>
                          <a:spcPts val="0"/>
                        </a:spcAft>
                      </a:pPr>
                      <a:r>
                        <a:rPr lang="en-US" sz="1200" b="0" dirty="0">
                          <a:solidFill>
                            <a:schemeClr val="tx1"/>
                          </a:solidFill>
                          <a:effectLst/>
                          <a:latin typeface="+mn-lt"/>
                          <a:ea typeface="Calibri" panose="020F0502020204030204" pitchFamily="34" charset="0"/>
                          <a:cs typeface="Times New Roman" panose="02020603050405020304" pitchFamily="18" charset="0"/>
                        </a:rPr>
                        <a:t>Late AF recurrence </a:t>
                      </a:r>
                      <a:r>
                        <a:rPr lang="en-US" sz="1200" b="0" dirty="0" err="1">
                          <a:solidFill>
                            <a:schemeClr val="tx1"/>
                          </a:solidFill>
                          <a:effectLst/>
                          <a:latin typeface="+mn-lt"/>
                          <a:ea typeface="Calibri" panose="020F0502020204030204" pitchFamily="34" charset="0"/>
                          <a:cs typeface="Times New Roman" panose="02020603050405020304" pitchFamily="18" charset="0"/>
                        </a:rPr>
                        <a:t>postcardioversion</a:t>
                      </a:r>
                      <a:r>
                        <a:rPr lang="en-US" sz="1200" b="0" dirty="0">
                          <a:solidFill>
                            <a:schemeClr val="tx1"/>
                          </a:solidFill>
                          <a:effectLst/>
                          <a:latin typeface="+mn-lt"/>
                          <a:ea typeface="Calibri" panose="020F0502020204030204" pitchFamily="34" charset="0"/>
                          <a:cs typeface="Times New Roman" panose="02020603050405020304" pitchFamily="18" charset="0"/>
                        </a:rPr>
                        <a:t> is defined as recurrence of AF more than 30 days following a successful cardioversion. </a:t>
                      </a:r>
                      <a:endParaRPr lang="ko-KR"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253731844"/>
                  </a:ext>
                </a:extLst>
              </a:tr>
              <a:tr h="388384">
                <a:tc gridSpan="2">
                  <a:txBody>
                    <a:bodyPr/>
                    <a:lstStyle/>
                    <a:p>
                      <a:pPr marL="73025" marR="57150">
                        <a:lnSpc>
                          <a:spcPct val="107000"/>
                        </a:lnSpc>
                        <a:spcAft>
                          <a:spcPts val="0"/>
                        </a:spcAft>
                      </a:pPr>
                      <a:r>
                        <a:rPr lang="en-US" altLang="ko-KR" sz="1800" dirty="0" smtClean="0">
                          <a:solidFill>
                            <a:schemeClr val="bg1"/>
                          </a:solidFill>
                          <a:effectLst/>
                          <a:latin typeface="+mn-lt"/>
                          <a:ea typeface="Calibri" panose="020F0502020204030204" pitchFamily="34" charset="0"/>
                          <a:cs typeface="Calibri" panose="020F0502020204030204" pitchFamily="34" charset="0"/>
                        </a:rPr>
                        <a:t>Surgical ablation definitions</a:t>
                      </a:r>
                      <a:endParaRPr lang="ko-KR" sz="1800" dirty="0">
                        <a:solidFill>
                          <a:schemeClr val="bg1"/>
                        </a:solidFill>
                        <a:effectLst/>
                        <a:latin typeface="+mn-lt"/>
                        <a:ea typeface="Calibri" panose="020F0502020204030204" pitchFamily="34" charset="0"/>
                        <a:cs typeface="Calibri" panose="020F0502020204030204" pitchFamily="34" charset="0"/>
                      </a:endParaRPr>
                    </a:p>
                  </a:txBody>
                  <a:tcPr marL="934" marR="50411" marT="191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5000"/>
                      </a:schemeClr>
                    </a:solidFill>
                  </a:tcPr>
                </a:tc>
                <a:tc hMerge="1">
                  <a:txBody>
                    <a:bodyPr/>
                    <a:lstStyle/>
                    <a:p>
                      <a:pPr latinLnBrk="1"/>
                      <a:endParaRPr lang="ko-KR" altLang="en-US"/>
                    </a:p>
                  </a:txBody>
                  <a:tcPr/>
                </a:tc>
                <a:extLst>
                  <a:ext uri="{0D108BD9-81ED-4DB2-BD59-A6C34878D82A}">
                    <a16:rowId xmlns="" xmlns:a16="http://schemas.microsoft.com/office/drawing/2014/main" val="3572566967"/>
                  </a:ext>
                </a:extLst>
              </a:tr>
              <a:tr h="451439">
                <a:tc>
                  <a:txBody>
                    <a:bodyPr/>
                    <a:lstStyle/>
                    <a:p>
                      <a:pPr>
                        <a:lnSpc>
                          <a:spcPct val="107000"/>
                        </a:lnSpc>
                        <a:spcAft>
                          <a:spcPts val="0"/>
                        </a:spcAft>
                      </a:pPr>
                      <a:r>
                        <a:rPr lang="en-US" sz="1600" b="0" dirty="0">
                          <a:solidFill>
                            <a:schemeClr val="bg1"/>
                          </a:solidFill>
                          <a:effectLst/>
                          <a:latin typeface="+mn-lt"/>
                          <a:ea typeface="Calibri" panose="020F0502020204030204" pitchFamily="34" charset="0"/>
                          <a:cs typeface="Times New Roman" panose="02020603050405020304" pitchFamily="18" charset="0"/>
                        </a:rPr>
                        <a:t>Hybrid AF surgical </a:t>
                      </a:r>
                      <a:endParaRPr lang="en-US" sz="1600" b="0" dirty="0" smtClean="0">
                        <a:solidFill>
                          <a:schemeClr val="bg1"/>
                        </a:solidFill>
                        <a:effectLst/>
                        <a:latin typeface="+mn-lt"/>
                        <a:ea typeface="Calibri" panose="020F0502020204030204" pitchFamily="34" charset="0"/>
                        <a:cs typeface="Times New Roman" panose="02020603050405020304" pitchFamily="18" charset="0"/>
                      </a:endParaRPr>
                    </a:p>
                    <a:p>
                      <a:pPr>
                        <a:lnSpc>
                          <a:spcPct val="107000"/>
                        </a:lnSpc>
                        <a:spcAft>
                          <a:spcPts val="0"/>
                        </a:spcAft>
                      </a:pPr>
                      <a:r>
                        <a:rPr lang="en-US" sz="1600" b="0" dirty="0" smtClean="0">
                          <a:solidFill>
                            <a:schemeClr val="bg1"/>
                          </a:solidFill>
                          <a:effectLst/>
                          <a:latin typeface="+mn-lt"/>
                          <a:ea typeface="Calibri" panose="020F0502020204030204" pitchFamily="34" charset="0"/>
                          <a:cs typeface="Times New Roman" panose="02020603050405020304" pitchFamily="18" charset="0"/>
                        </a:rPr>
                        <a:t>ablation </a:t>
                      </a:r>
                      <a:r>
                        <a:rPr lang="en-US" sz="1600" b="0" dirty="0">
                          <a:solidFill>
                            <a:schemeClr val="bg1"/>
                          </a:solidFill>
                          <a:effectLst/>
                          <a:latin typeface="+mn-lt"/>
                          <a:ea typeface="Calibri" panose="020F0502020204030204" pitchFamily="34" charset="0"/>
                          <a:cs typeface="Times New Roman" panose="02020603050405020304" pitchFamily="18" charset="0"/>
                        </a:rPr>
                        <a:t>procedure</a:t>
                      </a:r>
                      <a:endParaRPr lang="ko-KR" sz="2400" b="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5000"/>
                      </a:schemeClr>
                    </a:solidFill>
                  </a:tcPr>
                </a:tc>
                <a:tc>
                  <a:txBody>
                    <a:bodyPr/>
                    <a:lstStyle/>
                    <a:p>
                      <a:pPr>
                        <a:lnSpc>
                          <a:spcPct val="107000"/>
                        </a:lnSpc>
                        <a:spcAft>
                          <a:spcPts val="0"/>
                        </a:spcAft>
                      </a:pPr>
                      <a:r>
                        <a:rPr lang="en-US" sz="1200" dirty="0">
                          <a:solidFill>
                            <a:schemeClr val="tx1"/>
                          </a:solidFill>
                          <a:effectLst/>
                          <a:latin typeface="+mn-lt"/>
                          <a:ea typeface="Calibri" panose="020F0502020204030204" pitchFamily="34" charset="0"/>
                          <a:cs typeface="Times New Roman" panose="02020603050405020304" pitchFamily="18" charset="0"/>
                        </a:rPr>
                        <a:t>Hybrid AF surgical ablation procedure is defined as a joint AF ablation procedure performed by electrophysiologists and cardiac surgeons either as part of a single “joint” procedure or performed as two preplanned separate ablation procedures separated by no more than 6 months.</a:t>
                      </a:r>
                      <a:endParaRPr lang="ko-KR" sz="18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282182021"/>
                  </a:ext>
                </a:extLst>
              </a:tr>
              <a:tr h="451439">
                <a:tc>
                  <a:txBody>
                    <a:bodyPr/>
                    <a:lstStyle/>
                    <a:p>
                      <a:pPr>
                        <a:lnSpc>
                          <a:spcPct val="107000"/>
                        </a:lnSpc>
                        <a:spcAft>
                          <a:spcPts val="0"/>
                        </a:spcAft>
                      </a:pPr>
                      <a:r>
                        <a:rPr lang="en-US" sz="1600" b="0" dirty="0">
                          <a:solidFill>
                            <a:schemeClr val="bg1"/>
                          </a:solidFill>
                          <a:effectLst/>
                          <a:latin typeface="+mn-lt"/>
                          <a:ea typeface="Calibri" panose="020F0502020204030204" pitchFamily="34" charset="0"/>
                          <a:cs typeface="Times New Roman" panose="02020603050405020304" pitchFamily="18" charset="0"/>
                        </a:rPr>
                        <a:t>Surgical Maze ablation </a:t>
                      </a:r>
                      <a:endParaRPr lang="en-US" sz="1600" b="0" dirty="0" smtClean="0">
                        <a:solidFill>
                          <a:schemeClr val="bg1"/>
                        </a:solidFill>
                        <a:effectLst/>
                        <a:latin typeface="+mn-lt"/>
                        <a:ea typeface="Calibri" panose="020F0502020204030204" pitchFamily="34" charset="0"/>
                        <a:cs typeface="Times New Roman" panose="02020603050405020304" pitchFamily="18" charset="0"/>
                      </a:endParaRPr>
                    </a:p>
                    <a:p>
                      <a:pPr>
                        <a:lnSpc>
                          <a:spcPct val="107000"/>
                        </a:lnSpc>
                        <a:spcAft>
                          <a:spcPts val="0"/>
                        </a:spcAft>
                      </a:pPr>
                      <a:r>
                        <a:rPr lang="en-US" sz="1600" b="0" dirty="0" smtClean="0">
                          <a:solidFill>
                            <a:schemeClr val="bg1"/>
                          </a:solidFill>
                          <a:effectLst/>
                          <a:latin typeface="+mn-lt"/>
                          <a:ea typeface="Calibri" panose="020F0502020204030204" pitchFamily="34" charset="0"/>
                          <a:cs typeface="Times New Roman" panose="02020603050405020304" pitchFamily="18" charset="0"/>
                        </a:rPr>
                        <a:t>procedure </a:t>
                      </a:r>
                      <a:endParaRPr lang="ko-KR" sz="2400" b="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5000"/>
                      </a:schemeClr>
                    </a:solidFill>
                  </a:tcPr>
                </a:tc>
                <a:tc>
                  <a:txBody>
                    <a:bodyPr/>
                    <a:lstStyle/>
                    <a:p>
                      <a:pPr>
                        <a:lnSpc>
                          <a:spcPct val="107000"/>
                        </a:lnSpc>
                        <a:spcAft>
                          <a:spcPts val="0"/>
                        </a:spcAft>
                      </a:pPr>
                      <a:r>
                        <a:rPr lang="en-US" sz="1200" dirty="0">
                          <a:solidFill>
                            <a:schemeClr val="tx1"/>
                          </a:solidFill>
                          <a:effectLst/>
                          <a:latin typeface="+mn-lt"/>
                          <a:ea typeface="Calibri" panose="020F0502020204030204" pitchFamily="34" charset="0"/>
                          <a:cs typeface="Times New Roman" panose="02020603050405020304" pitchFamily="18" charset="0"/>
                        </a:rPr>
                        <a:t>Surgical Maze ablation procedure is defined as a surgical ablation procedure for AF that includes, at a minimum, the following components: (1) line from SVC to IVC; (2) line from IVC to the tricuspid valve; (3) isolation of the PVs; (4) isolation of the posterior left atrium; (5) line from MV to the PVs; (6) management of the LA appendage. </a:t>
                      </a:r>
                      <a:endParaRPr lang="ko-KR" sz="18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917496148"/>
                  </a:ext>
                </a:extLst>
              </a:tr>
              <a:tr h="451439">
                <a:tc>
                  <a:txBody>
                    <a:bodyPr/>
                    <a:lstStyle/>
                    <a:p>
                      <a:pPr>
                        <a:lnSpc>
                          <a:spcPct val="107000"/>
                        </a:lnSpc>
                        <a:spcAft>
                          <a:spcPts val="0"/>
                        </a:spcAft>
                      </a:pPr>
                      <a:r>
                        <a:rPr lang="en-US" sz="1600" b="0" dirty="0">
                          <a:solidFill>
                            <a:schemeClr val="bg1"/>
                          </a:solidFill>
                          <a:effectLst/>
                          <a:latin typeface="+mn-lt"/>
                          <a:ea typeface="Calibri" panose="020F0502020204030204" pitchFamily="34" charset="0"/>
                          <a:cs typeface="Times New Roman" panose="02020603050405020304" pitchFamily="18" charset="0"/>
                        </a:rPr>
                        <a:t>Stand-alone surgical AF </a:t>
                      </a:r>
                      <a:endParaRPr lang="en-US" sz="1600" b="0" dirty="0" smtClean="0">
                        <a:solidFill>
                          <a:schemeClr val="bg1"/>
                        </a:solidFill>
                        <a:effectLst/>
                        <a:latin typeface="+mn-lt"/>
                        <a:ea typeface="Calibri" panose="020F0502020204030204" pitchFamily="34" charset="0"/>
                        <a:cs typeface="Times New Roman" panose="02020603050405020304" pitchFamily="18" charset="0"/>
                      </a:endParaRPr>
                    </a:p>
                    <a:p>
                      <a:pPr>
                        <a:lnSpc>
                          <a:spcPct val="107000"/>
                        </a:lnSpc>
                        <a:spcAft>
                          <a:spcPts val="0"/>
                        </a:spcAft>
                      </a:pPr>
                      <a:r>
                        <a:rPr lang="en-US" sz="1600" b="0" dirty="0" smtClean="0">
                          <a:solidFill>
                            <a:schemeClr val="bg1"/>
                          </a:solidFill>
                          <a:effectLst/>
                          <a:latin typeface="+mn-lt"/>
                          <a:ea typeface="Calibri" panose="020F0502020204030204" pitchFamily="34" charset="0"/>
                          <a:cs typeface="Times New Roman" panose="02020603050405020304" pitchFamily="18" charset="0"/>
                        </a:rPr>
                        <a:t>ablation </a:t>
                      </a:r>
                      <a:endParaRPr lang="ko-KR" sz="2400" b="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5000"/>
                      </a:schemeClr>
                    </a:solidFill>
                  </a:tcPr>
                </a:tc>
                <a:tc>
                  <a:txBody>
                    <a:bodyPr/>
                    <a:lstStyle/>
                    <a:p>
                      <a:pPr>
                        <a:lnSpc>
                          <a:spcPct val="107000"/>
                        </a:lnSpc>
                        <a:spcAft>
                          <a:spcPts val="0"/>
                        </a:spcAft>
                      </a:pPr>
                      <a:r>
                        <a:rPr lang="en-US" sz="1200" dirty="0">
                          <a:solidFill>
                            <a:schemeClr val="tx1"/>
                          </a:solidFill>
                          <a:effectLst/>
                          <a:latin typeface="+mn-lt"/>
                          <a:ea typeface="Calibri" panose="020F0502020204030204" pitchFamily="34" charset="0"/>
                          <a:cs typeface="Times New Roman" panose="02020603050405020304" pitchFamily="18" charset="0"/>
                        </a:rPr>
                        <a:t>A surgical AF ablation procedure during which other cardiac surgical procedures are not performed such as CABG, valve replacement, or valve repair. </a:t>
                      </a:r>
                      <a:endParaRPr lang="ko-KR" sz="18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97752534"/>
                  </a:ext>
                </a:extLst>
              </a:tr>
              <a:tr h="451439">
                <a:tc>
                  <a:txBody>
                    <a:bodyPr/>
                    <a:lstStyle/>
                    <a:p>
                      <a:pPr>
                        <a:lnSpc>
                          <a:spcPct val="107000"/>
                        </a:lnSpc>
                        <a:spcAft>
                          <a:spcPts val="0"/>
                        </a:spcAft>
                      </a:pPr>
                      <a:r>
                        <a:rPr lang="en-US" sz="1600" b="0" dirty="0">
                          <a:solidFill>
                            <a:schemeClr val="bg1"/>
                          </a:solidFill>
                          <a:effectLst/>
                          <a:latin typeface="+mn-lt"/>
                          <a:ea typeface="Calibri" panose="020F0502020204030204" pitchFamily="34" charset="0"/>
                          <a:cs typeface="Times New Roman" panose="02020603050405020304" pitchFamily="18" charset="0"/>
                        </a:rPr>
                        <a:t>Nomenclature for types of </a:t>
                      </a:r>
                      <a:endParaRPr lang="ko-KR" sz="2400" b="0" dirty="0">
                        <a:solidFill>
                          <a:schemeClr val="bg1"/>
                        </a:solidFill>
                        <a:effectLst/>
                        <a:latin typeface="+mn-lt"/>
                        <a:ea typeface="Calibri" panose="020F0502020204030204" pitchFamily="34" charset="0"/>
                        <a:cs typeface="Times New Roman" panose="02020603050405020304" pitchFamily="18" charset="0"/>
                      </a:endParaRPr>
                    </a:p>
                    <a:p>
                      <a:pPr>
                        <a:lnSpc>
                          <a:spcPct val="107000"/>
                        </a:lnSpc>
                        <a:spcAft>
                          <a:spcPts val="0"/>
                        </a:spcAft>
                      </a:pPr>
                      <a:r>
                        <a:rPr lang="en-US" sz="1600" b="0" dirty="0">
                          <a:solidFill>
                            <a:schemeClr val="bg1"/>
                          </a:solidFill>
                          <a:effectLst/>
                          <a:latin typeface="+mn-lt"/>
                          <a:ea typeface="Calibri" panose="020F0502020204030204" pitchFamily="34" charset="0"/>
                          <a:cs typeface="Times New Roman" panose="02020603050405020304" pitchFamily="18" charset="0"/>
                        </a:rPr>
                        <a:t>surgical AF ablation </a:t>
                      </a:r>
                      <a:endParaRPr lang="en-US" sz="1600" b="0" dirty="0" smtClean="0">
                        <a:solidFill>
                          <a:schemeClr val="bg1"/>
                        </a:solidFill>
                        <a:effectLst/>
                        <a:latin typeface="+mn-lt"/>
                        <a:ea typeface="Calibri" panose="020F0502020204030204" pitchFamily="34" charset="0"/>
                        <a:cs typeface="Times New Roman" panose="02020603050405020304" pitchFamily="18" charset="0"/>
                      </a:endParaRPr>
                    </a:p>
                    <a:p>
                      <a:pPr>
                        <a:lnSpc>
                          <a:spcPct val="107000"/>
                        </a:lnSpc>
                        <a:spcAft>
                          <a:spcPts val="0"/>
                        </a:spcAft>
                      </a:pPr>
                      <a:r>
                        <a:rPr lang="en-US" sz="1600" b="0" dirty="0" smtClean="0">
                          <a:solidFill>
                            <a:schemeClr val="bg1"/>
                          </a:solidFill>
                          <a:effectLst/>
                          <a:latin typeface="+mn-lt"/>
                          <a:ea typeface="Calibri" panose="020F0502020204030204" pitchFamily="34" charset="0"/>
                          <a:cs typeface="Times New Roman" panose="02020603050405020304" pitchFamily="18" charset="0"/>
                        </a:rPr>
                        <a:t>procedures </a:t>
                      </a:r>
                      <a:endParaRPr lang="ko-KR" sz="2400" b="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5000"/>
                      </a:schemeClr>
                    </a:solidFill>
                  </a:tcPr>
                </a:tc>
                <a:tc>
                  <a:txBody>
                    <a:bodyPr/>
                    <a:lstStyle/>
                    <a:p>
                      <a:pPr>
                        <a:lnSpc>
                          <a:spcPct val="107000"/>
                        </a:lnSpc>
                        <a:spcAft>
                          <a:spcPts val="0"/>
                        </a:spcAft>
                      </a:pPr>
                      <a:r>
                        <a:rPr lang="en-US" sz="1200" dirty="0">
                          <a:solidFill>
                            <a:schemeClr val="tx1"/>
                          </a:solidFill>
                          <a:effectLst/>
                          <a:latin typeface="+mn-lt"/>
                          <a:ea typeface="Calibri" panose="020F0502020204030204" pitchFamily="34" charset="0"/>
                          <a:cs typeface="Times New Roman" panose="02020603050405020304" pitchFamily="18" charset="0"/>
                        </a:rPr>
                        <a:t>We recommend that the term “Maze” procedure is appropriately used only to refer to the biatrial lesion set of the Cox-Maze operation. It requires ablation of the RA and LA isthmuses. Less extensive lesion sets should not be referred to as a “Maze” procedure, but rather as a surgical AF ablation procedure. In general, surgical ablation procedures for AF can be grouped into three different groups: (1) a full biatrial Cox-Maze procedure; (2) PVI alone; and (3) PVI combined with left atrial lesion sets. </a:t>
                      </a:r>
                      <a:endParaRPr lang="ko-KR" sz="18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250873051"/>
                  </a:ext>
                </a:extLst>
              </a:tr>
              <a:tr h="451439">
                <a:tc>
                  <a:txBody>
                    <a:bodyPr/>
                    <a:lstStyle/>
                    <a:p>
                      <a:pPr>
                        <a:lnSpc>
                          <a:spcPct val="107000"/>
                        </a:lnSpc>
                        <a:spcAft>
                          <a:spcPts val="0"/>
                        </a:spcAft>
                      </a:pPr>
                      <a:r>
                        <a:rPr lang="en-US" sz="1600" b="0" dirty="0">
                          <a:solidFill>
                            <a:schemeClr val="bg1"/>
                          </a:solidFill>
                          <a:effectLst/>
                          <a:latin typeface="+mn-lt"/>
                          <a:ea typeface="Calibri" panose="020F0502020204030204" pitchFamily="34" charset="0"/>
                          <a:cs typeface="Times New Roman" panose="02020603050405020304" pitchFamily="18" charset="0"/>
                        </a:rPr>
                        <a:t>Hybrid </a:t>
                      </a:r>
                      <a:r>
                        <a:rPr lang="en-US" sz="1600" b="0" dirty="0" err="1">
                          <a:solidFill>
                            <a:schemeClr val="bg1"/>
                          </a:solidFill>
                          <a:effectLst/>
                          <a:latin typeface="+mn-lt"/>
                          <a:ea typeface="Calibri" panose="020F0502020204030204" pitchFamily="34" charset="0"/>
                          <a:cs typeface="Times New Roman" panose="02020603050405020304" pitchFamily="18" charset="0"/>
                        </a:rPr>
                        <a:t>epicardial</a:t>
                      </a:r>
                      <a:r>
                        <a:rPr lang="en-US" sz="1600" b="0" dirty="0">
                          <a:solidFill>
                            <a:schemeClr val="bg1"/>
                          </a:solidFill>
                          <a:effectLst/>
                          <a:latin typeface="+mn-lt"/>
                          <a:ea typeface="Calibri" panose="020F0502020204030204" pitchFamily="34" charset="0"/>
                          <a:cs typeface="Times New Roman" panose="02020603050405020304" pitchFamily="18" charset="0"/>
                        </a:rPr>
                        <a:t> and </a:t>
                      </a:r>
                      <a:endParaRPr lang="ko-KR" sz="2400" b="0" dirty="0">
                        <a:solidFill>
                          <a:schemeClr val="bg1"/>
                        </a:solidFill>
                        <a:effectLst/>
                        <a:latin typeface="+mn-lt"/>
                        <a:ea typeface="Calibri" panose="020F0502020204030204" pitchFamily="34" charset="0"/>
                        <a:cs typeface="Times New Roman" panose="02020603050405020304" pitchFamily="18" charset="0"/>
                      </a:endParaRPr>
                    </a:p>
                    <a:p>
                      <a:pPr>
                        <a:lnSpc>
                          <a:spcPct val="107000"/>
                        </a:lnSpc>
                        <a:spcAft>
                          <a:spcPts val="0"/>
                        </a:spcAft>
                      </a:pPr>
                      <a:r>
                        <a:rPr lang="en-US" sz="1600" b="0" dirty="0">
                          <a:solidFill>
                            <a:schemeClr val="bg1"/>
                          </a:solidFill>
                          <a:effectLst/>
                          <a:latin typeface="+mn-lt"/>
                          <a:ea typeface="Calibri" panose="020F0502020204030204" pitchFamily="34" charset="0"/>
                          <a:cs typeface="Times New Roman" panose="02020603050405020304" pitchFamily="18" charset="0"/>
                        </a:rPr>
                        <a:t>endocardial AF ablation </a:t>
                      </a:r>
                      <a:endParaRPr lang="ko-KR" sz="2400" b="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5000"/>
                      </a:schemeClr>
                    </a:solidFill>
                  </a:tcPr>
                </a:tc>
                <a:tc>
                  <a:txBody>
                    <a:bodyPr/>
                    <a:lstStyle/>
                    <a:p>
                      <a:pPr>
                        <a:lnSpc>
                          <a:spcPct val="107000"/>
                        </a:lnSpc>
                        <a:spcAft>
                          <a:spcPts val="0"/>
                        </a:spcAft>
                      </a:pPr>
                      <a:r>
                        <a:rPr lang="en-US" sz="1200" dirty="0">
                          <a:solidFill>
                            <a:schemeClr val="tx1"/>
                          </a:solidFill>
                          <a:effectLst/>
                          <a:latin typeface="+mn-lt"/>
                          <a:ea typeface="Calibri" panose="020F0502020204030204" pitchFamily="34" charset="0"/>
                          <a:cs typeface="Times New Roman" panose="02020603050405020304" pitchFamily="18" charset="0"/>
                        </a:rPr>
                        <a:t>This term refers to a combined AF ablation procedure involving an off-pump minimally invasive surgical AF ablation as well as a catheter-based AF ablation procedure designed to complement the surgical lesion set. Hybrid ablation procedures may be performed in a single-procedure setting in a hybrid operating room or a cardiac catheterization laboratory environment, or it can be staged. When staged, it is most typical to have the patient undergo the minimally invasive surgical ablation procedure first following by a catheter ablation procedure 1 to 3 months later. This latter approach is referred to as a “staged Hybrid AF ablation procedure.” </a:t>
                      </a:r>
                      <a:endParaRPr lang="ko-KR" sz="18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036200439"/>
                  </a:ext>
                </a:extLst>
              </a:tr>
            </a:tbl>
          </a:graphicData>
        </a:graphic>
      </p:graphicFrame>
    </p:spTree>
    <p:extLst>
      <p:ext uri="{BB962C8B-B14F-4D97-AF65-F5344CB8AC3E}">
        <p14:creationId xmlns:p14="http://schemas.microsoft.com/office/powerpoint/2010/main" val="1868701098"/>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표 1"/>
          <p:cNvGraphicFramePr>
            <a:graphicFrameLocks noGrp="1"/>
          </p:cNvGraphicFramePr>
          <p:nvPr>
            <p:extLst>
              <p:ext uri="{D42A27DB-BD31-4B8C-83A1-F6EECF244321}">
                <p14:modId xmlns:p14="http://schemas.microsoft.com/office/powerpoint/2010/main" val="1036008921"/>
              </p:ext>
            </p:extLst>
          </p:nvPr>
        </p:nvGraphicFramePr>
        <p:xfrm>
          <a:off x="107504" y="188640"/>
          <a:ext cx="8784976" cy="6191776"/>
        </p:xfrm>
        <a:graphic>
          <a:graphicData uri="http://schemas.openxmlformats.org/drawingml/2006/table">
            <a:tbl>
              <a:tblPr firstRow="1" firstCol="1" bandRow="1">
                <a:tableStyleId>{69CF1AB2-1976-4502-BF36-3FF5EA218861}</a:tableStyleId>
              </a:tblPr>
              <a:tblGrid>
                <a:gridCol w="2448272">
                  <a:extLst>
                    <a:ext uri="{9D8B030D-6E8A-4147-A177-3AD203B41FA5}">
                      <a16:colId xmlns="" xmlns:a16="http://schemas.microsoft.com/office/drawing/2014/main" val="3384486986"/>
                    </a:ext>
                  </a:extLst>
                </a:gridCol>
                <a:gridCol w="6336704">
                  <a:extLst>
                    <a:ext uri="{9D8B030D-6E8A-4147-A177-3AD203B41FA5}">
                      <a16:colId xmlns="" xmlns:a16="http://schemas.microsoft.com/office/drawing/2014/main" val="3043972363"/>
                    </a:ext>
                  </a:extLst>
                </a:gridCol>
              </a:tblGrid>
              <a:tr h="451439">
                <a:tc gridSpan="2">
                  <a:txBody>
                    <a:bodyPr/>
                    <a:lstStyle/>
                    <a:p>
                      <a:pPr marL="73025" marR="57150">
                        <a:lnSpc>
                          <a:spcPct val="107000"/>
                        </a:lnSpc>
                        <a:spcAft>
                          <a:spcPts val="0"/>
                        </a:spcAft>
                      </a:pPr>
                      <a:r>
                        <a:rPr lang="en-US" altLang="ko-KR" sz="1600" dirty="0" smtClean="0">
                          <a:solidFill>
                            <a:schemeClr val="bg1"/>
                          </a:solidFill>
                          <a:effectLst/>
                          <a:latin typeface="+mn-lt"/>
                          <a:ea typeface="Calibri" panose="020F0502020204030204" pitchFamily="34" charset="0"/>
                          <a:cs typeface="Calibri" panose="020F0502020204030204" pitchFamily="34" charset="0"/>
                        </a:rPr>
                        <a:t>Minimum AF documentation, endpoints, TEE performance, and success rates in clinical trials</a:t>
                      </a:r>
                      <a:endParaRPr lang="ko-KR" sz="1600" dirty="0">
                        <a:solidFill>
                          <a:schemeClr val="bg1"/>
                        </a:solidFill>
                        <a:effectLst/>
                        <a:latin typeface="+mn-lt"/>
                        <a:ea typeface="Calibri" panose="020F0502020204030204" pitchFamily="34" charset="0"/>
                        <a:cs typeface="Calibri" panose="020F0502020204030204" pitchFamily="34" charset="0"/>
                      </a:endParaRPr>
                    </a:p>
                  </a:txBody>
                  <a:tcPr marL="934" marR="50411" marT="191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5000"/>
                      </a:schemeClr>
                    </a:solidFill>
                  </a:tcPr>
                </a:tc>
                <a:tc hMerge="1">
                  <a:txBody>
                    <a:bodyPr/>
                    <a:lstStyle/>
                    <a:p>
                      <a:pPr marL="69850" marR="0" lvl="0" indent="0" algn="l" defTabSz="914400" rtl="0" eaLnBrk="1" fontAlgn="auto" latinLnBrk="1" hangingPunct="1">
                        <a:lnSpc>
                          <a:spcPct val="107000"/>
                        </a:lnSpc>
                        <a:spcBef>
                          <a:spcPts val="0"/>
                        </a:spcBef>
                        <a:spcAft>
                          <a:spcPts val="0"/>
                        </a:spcAft>
                        <a:buClrTx/>
                        <a:buSzTx/>
                        <a:buFontTx/>
                        <a:buNone/>
                        <a:tabLst/>
                        <a:defRPr/>
                      </a:pPr>
                      <a:endParaRPr lang="en-US" altLang="ko-KR" sz="1200" b="0" dirty="0" smtClean="0">
                        <a:solidFill>
                          <a:schemeClr val="bg1"/>
                        </a:solidFill>
                        <a:effectLst/>
                        <a:latin typeface="+mn-lt"/>
                        <a:ea typeface="Calibri" panose="020F0502020204030204" pitchFamily="34" charset="0"/>
                        <a:cs typeface="Calibri" panose="020F0502020204030204" pitchFamily="34" charset="0"/>
                      </a:endParaRPr>
                    </a:p>
                  </a:txBody>
                  <a:tcPr marL="934" marR="50411" marT="1913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723953933"/>
                  </a:ext>
                </a:extLst>
              </a:tr>
              <a:tr h="451439">
                <a:tc>
                  <a:txBody>
                    <a:bodyPr/>
                    <a:lstStyle/>
                    <a:p>
                      <a:pPr>
                        <a:lnSpc>
                          <a:spcPct val="107000"/>
                        </a:lnSpc>
                        <a:spcAft>
                          <a:spcPts val="0"/>
                        </a:spcAft>
                      </a:pPr>
                      <a:r>
                        <a:rPr lang="en-US" sz="1600" b="0" dirty="0">
                          <a:solidFill>
                            <a:schemeClr val="bg1"/>
                          </a:solidFill>
                          <a:effectLst/>
                          <a:latin typeface="+mn-lt"/>
                          <a:ea typeface="Calibri" panose="020F0502020204030204" pitchFamily="34" charset="0"/>
                          <a:cs typeface="Times New Roman" panose="02020603050405020304" pitchFamily="18" charset="0"/>
                        </a:rPr>
                        <a:t>Minimum </a:t>
                      </a:r>
                      <a:r>
                        <a:rPr lang="en-US" sz="1600" b="0" dirty="0" smtClean="0">
                          <a:solidFill>
                            <a:schemeClr val="bg1"/>
                          </a:solidFill>
                          <a:effectLst/>
                          <a:latin typeface="+mn-lt"/>
                          <a:ea typeface="Calibri" panose="020F0502020204030204" pitchFamily="34" charset="0"/>
                          <a:cs typeface="Times New Roman" panose="02020603050405020304" pitchFamily="18" charset="0"/>
                        </a:rPr>
                        <a:t>documentation </a:t>
                      </a:r>
                      <a:r>
                        <a:rPr lang="en-US" sz="1600" b="0" dirty="0">
                          <a:solidFill>
                            <a:schemeClr val="bg1"/>
                          </a:solidFill>
                          <a:effectLst/>
                          <a:latin typeface="+mn-lt"/>
                          <a:ea typeface="Calibri" panose="020F0502020204030204" pitchFamily="34" charset="0"/>
                          <a:cs typeface="Times New Roman" panose="02020603050405020304" pitchFamily="18" charset="0"/>
                        </a:rPr>
                        <a:t>for paroxysmal AF</a:t>
                      </a:r>
                      <a:endParaRPr lang="ko-KR" sz="2400" b="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5000"/>
                      </a:schemeClr>
                    </a:solidFill>
                  </a:tcPr>
                </a:tc>
                <a:tc>
                  <a:txBody>
                    <a:bodyPr/>
                    <a:lstStyle/>
                    <a:p>
                      <a:pPr>
                        <a:lnSpc>
                          <a:spcPct val="107000"/>
                        </a:lnSpc>
                        <a:spcAft>
                          <a:spcPts val="0"/>
                        </a:spcAft>
                      </a:pPr>
                      <a:r>
                        <a:rPr lang="en-US" sz="1200" dirty="0">
                          <a:solidFill>
                            <a:srgbClr val="000000"/>
                          </a:solidFill>
                          <a:effectLst/>
                          <a:latin typeface="+mn-lt"/>
                          <a:ea typeface="Calibri" panose="020F0502020204030204" pitchFamily="34" charset="0"/>
                          <a:cs typeface="Times New Roman" panose="02020603050405020304" pitchFamily="18" charset="0"/>
                        </a:rPr>
                        <a:t>The minimum AF documentation requirement for paroxysmal AF is (1) physician’s note indicating recurrent self-terminating AF; and (2) one electrocardiographically documented AF episode within 6 months prior to the ablation procedure. </a:t>
                      </a:r>
                      <a:endParaRPr lang="ko-KR" sz="1800" dirty="0">
                        <a:solidFill>
                          <a:srgbClr val="000000"/>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7109198"/>
                  </a:ext>
                </a:extLst>
              </a:tr>
              <a:tr h="451439">
                <a:tc>
                  <a:txBody>
                    <a:bodyPr/>
                    <a:lstStyle/>
                    <a:p>
                      <a:pPr>
                        <a:lnSpc>
                          <a:spcPct val="107000"/>
                        </a:lnSpc>
                        <a:spcAft>
                          <a:spcPts val="600"/>
                        </a:spcAft>
                      </a:pPr>
                      <a:r>
                        <a:rPr lang="en-US" sz="1600" b="0" dirty="0">
                          <a:solidFill>
                            <a:schemeClr val="bg1"/>
                          </a:solidFill>
                          <a:effectLst/>
                          <a:latin typeface="+mn-lt"/>
                          <a:ea typeface="Calibri" panose="020F0502020204030204" pitchFamily="34" charset="0"/>
                          <a:cs typeface="Times New Roman" panose="02020603050405020304" pitchFamily="18" charset="0"/>
                        </a:rPr>
                        <a:t>Minimum documentation for persistent AF </a:t>
                      </a:r>
                      <a:endParaRPr lang="ko-KR" sz="2400" b="0" dirty="0">
                        <a:solidFill>
                          <a:schemeClr val="bg1"/>
                        </a:solidFill>
                        <a:effectLst/>
                        <a:latin typeface="+mn-lt"/>
                        <a:ea typeface="Calibri" panose="020F0502020204030204" pitchFamily="34" charset="0"/>
                        <a:cs typeface="Times New Roman" panose="02020603050405020304" pitchFamily="18" charset="0"/>
                      </a:endParaRPr>
                    </a:p>
                    <a:p>
                      <a:pPr>
                        <a:lnSpc>
                          <a:spcPct val="107000"/>
                        </a:lnSpc>
                        <a:spcAft>
                          <a:spcPts val="0"/>
                        </a:spcAft>
                      </a:pPr>
                      <a:r>
                        <a:rPr lang="en-US" sz="1600" b="0" dirty="0">
                          <a:solidFill>
                            <a:schemeClr val="bg1"/>
                          </a:solidFill>
                          <a:effectLst/>
                          <a:latin typeface="+mn-lt"/>
                          <a:ea typeface="Calibri" panose="020F0502020204030204" pitchFamily="34" charset="0"/>
                          <a:cs typeface="Times New Roman" panose="02020603050405020304" pitchFamily="18" charset="0"/>
                        </a:rPr>
                        <a:t> </a:t>
                      </a:r>
                      <a:endParaRPr lang="ko-KR" sz="2400" b="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5000"/>
                      </a:schemeClr>
                    </a:solidFill>
                  </a:tcPr>
                </a:tc>
                <a:tc>
                  <a:txBody>
                    <a:bodyPr/>
                    <a:lstStyle/>
                    <a:p>
                      <a:pPr>
                        <a:lnSpc>
                          <a:spcPct val="107000"/>
                        </a:lnSpc>
                        <a:spcAft>
                          <a:spcPts val="0"/>
                        </a:spcAft>
                      </a:pPr>
                      <a:r>
                        <a:rPr lang="en-US" sz="1200" dirty="0">
                          <a:solidFill>
                            <a:srgbClr val="000000"/>
                          </a:solidFill>
                          <a:effectLst/>
                          <a:latin typeface="+mn-lt"/>
                          <a:ea typeface="Calibri" panose="020F0502020204030204" pitchFamily="34" charset="0"/>
                          <a:cs typeface="Times New Roman" panose="02020603050405020304" pitchFamily="18" charset="0"/>
                        </a:rPr>
                        <a:t>The minimum AF documentation requirement for persistent AF is (1) physician’s note indicating continuous AF &gt;7 days but no more than 1 year; and (2) a 24-hour </a:t>
                      </a:r>
                      <a:r>
                        <a:rPr lang="en-US" sz="1200" dirty="0" err="1">
                          <a:solidFill>
                            <a:srgbClr val="000000"/>
                          </a:solidFill>
                          <a:effectLst/>
                          <a:latin typeface="+mn-lt"/>
                          <a:ea typeface="Calibri" panose="020F0502020204030204" pitchFamily="34" charset="0"/>
                          <a:cs typeface="Times New Roman" panose="02020603050405020304" pitchFamily="18" charset="0"/>
                        </a:rPr>
                        <a:t>Holter</a:t>
                      </a:r>
                      <a:r>
                        <a:rPr lang="en-US" sz="1200" dirty="0">
                          <a:solidFill>
                            <a:srgbClr val="000000"/>
                          </a:solidFill>
                          <a:effectLst/>
                          <a:latin typeface="+mn-lt"/>
                          <a:ea typeface="Calibri" panose="020F0502020204030204" pitchFamily="34" charset="0"/>
                          <a:cs typeface="Times New Roman" panose="02020603050405020304" pitchFamily="18" charset="0"/>
                        </a:rPr>
                        <a:t> within 90 days of the ablation procedure showing continuous AF. </a:t>
                      </a:r>
                      <a:endParaRPr lang="ko-KR" sz="1800" dirty="0">
                        <a:solidFill>
                          <a:srgbClr val="000000"/>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842766528"/>
                  </a:ext>
                </a:extLst>
              </a:tr>
              <a:tr h="451439">
                <a:tc>
                  <a:txBody>
                    <a:bodyPr/>
                    <a:lstStyle/>
                    <a:p>
                      <a:pPr>
                        <a:lnSpc>
                          <a:spcPct val="107000"/>
                        </a:lnSpc>
                        <a:spcAft>
                          <a:spcPts val="0"/>
                        </a:spcAft>
                      </a:pPr>
                      <a:r>
                        <a:rPr lang="en-US" sz="1600" b="0" dirty="0">
                          <a:solidFill>
                            <a:schemeClr val="bg1"/>
                          </a:solidFill>
                          <a:effectLst/>
                          <a:latin typeface="+mn-lt"/>
                          <a:ea typeface="Calibri" panose="020F0502020204030204" pitchFamily="34" charset="0"/>
                          <a:cs typeface="Times New Roman" panose="02020603050405020304" pitchFamily="18" charset="0"/>
                        </a:rPr>
                        <a:t>Minimum documentation for early persistent AF</a:t>
                      </a:r>
                      <a:endParaRPr lang="ko-KR" sz="2400" b="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5000"/>
                      </a:schemeClr>
                    </a:solidFill>
                  </a:tcPr>
                </a:tc>
                <a:tc>
                  <a:txBody>
                    <a:bodyPr/>
                    <a:lstStyle/>
                    <a:p>
                      <a:pPr>
                        <a:lnSpc>
                          <a:spcPct val="107000"/>
                        </a:lnSpc>
                        <a:spcAft>
                          <a:spcPts val="0"/>
                        </a:spcAft>
                      </a:pPr>
                      <a:r>
                        <a:rPr lang="en-US" sz="1200" dirty="0">
                          <a:solidFill>
                            <a:srgbClr val="000000"/>
                          </a:solidFill>
                          <a:effectLst/>
                          <a:latin typeface="+mn-lt"/>
                          <a:ea typeface="Calibri" panose="020F0502020204030204" pitchFamily="34" charset="0"/>
                          <a:cs typeface="Times New Roman" panose="02020603050405020304" pitchFamily="18" charset="0"/>
                        </a:rPr>
                        <a:t>The minimum AF documentation requirement for persistent AF is (1) physician’s note indicating continuous AF &gt;7 days but no more than 3 months; and (2) a 24-hour </a:t>
                      </a:r>
                      <a:r>
                        <a:rPr lang="en-US" sz="1200" dirty="0" err="1">
                          <a:solidFill>
                            <a:srgbClr val="000000"/>
                          </a:solidFill>
                          <a:effectLst/>
                          <a:latin typeface="+mn-lt"/>
                          <a:ea typeface="Calibri" panose="020F0502020204030204" pitchFamily="34" charset="0"/>
                          <a:cs typeface="Times New Roman" panose="02020603050405020304" pitchFamily="18" charset="0"/>
                        </a:rPr>
                        <a:t>Holter</a:t>
                      </a:r>
                      <a:r>
                        <a:rPr lang="en-US" sz="1200" dirty="0">
                          <a:solidFill>
                            <a:srgbClr val="000000"/>
                          </a:solidFill>
                          <a:effectLst/>
                          <a:latin typeface="+mn-lt"/>
                          <a:ea typeface="Calibri" panose="020F0502020204030204" pitchFamily="34" charset="0"/>
                          <a:cs typeface="Times New Roman" panose="02020603050405020304" pitchFamily="18" charset="0"/>
                        </a:rPr>
                        <a:t> showing continuous AF within 90 days of the ablation procedure.</a:t>
                      </a:r>
                      <a:endParaRPr lang="ko-KR" sz="1800" dirty="0">
                        <a:solidFill>
                          <a:srgbClr val="000000"/>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828538078"/>
                  </a:ext>
                </a:extLst>
              </a:tr>
              <a:tr h="451439">
                <a:tc>
                  <a:txBody>
                    <a:bodyPr/>
                    <a:lstStyle/>
                    <a:p>
                      <a:pPr>
                        <a:lnSpc>
                          <a:spcPct val="107000"/>
                        </a:lnSpc>
                        <a:spcAft>
                          <a:spcPts val="600"/>
                        </a:spcAft>
                      </a:pPr>
                      <a:r>
                        <a:rPr lang="en-US" sz="1600" b="0" dirty="0">
                          <a:solidFill>
                            <a:schemeClr val="bg1"/>
                          </a:solidFill>
                          <a:effectLst/>
                          <a:latin typeface="+mn-lt"/>
                          <a:ea typeface="Calibri" panose="020F0502020204030204" pitchFamily="34" charset="0"/>
                          <a:cs typeface="Times New Roman" panose="02020603050405020304" pitchFamily="18" charset="0"/>
                        </a:rPr>
                        <a:t>Minimum documentation for long-standing </a:t>
                      </a:r>
                      <a:r>
                        <a:rPr lang="en-US" sz="1600" b="0" dirty="0" smtClean="0">
                          <a:solidFill>
                            <a:schemeClr val="bg1"/>
                          </a:solidFill>
                          <a:effectLst/>
                          <a:latin typeface="+mn-lt"/>
                          <a:ea typeface="Calibri" panose="020F0502020204030204" pitchFamily="34" charset="0"/>
                          <a:cs typeface="Times New Roman" panose="02020603050405020304" pitchFamily="18" charset="0"/>
                        </a:rPr>
                        <a:t>                persistent </a:t>
                      </a:r>
                      <a:r>
                        <a:rPr lang="en-US" sz="1600" b="0" dirty="0">
                          <a:solidFill>
                            <a:schemeClr val="bg1"/>
                          </a:solidFill>
                          <a:effectLst/>
                          <a:latin typeface="+mn-lt"/>
                          <a:ea typeface="Calibri" panose="020F0502020204030204" pitchFamily="34" charset="0"/>
                          <a:cs typeface="Times New Roman" panose="02020603050405020304" pitchFamily="18" charset="0"/>
                        </a:rPr>
                        <a:t>AF </a:t>
                      </a:r>
                      <a:endParaRPr lang="ko-KR" sz="2400" b="0" dirty="0">
                        <a:solidFill>
                          <a:schemeClr val="bg1"/>
                        </a:solidFill>
                        <a:effectLst/>
                        <a:latin typeface="+mn-lt"/>
                        <a:ea typeface="Calibri" panose="020F0502020204030204" pitchFamily="34" charset="0"/>
                        <a:cs typeface="Times New Roman" panose="02020603050405020304" pitchFamily="18" charset="0"/>
                      </a:endParaRPr>
                    </a:p>
                    <a:p>
                      <a:pPr>
                        <a:lnSpc>
                          <a:spcPct val="107000"/>
                        </a:lnSpc>
                        <a:spcAft>
                          <a:spcPts val="515"/>
                        </a:spcAft>
                      </a:pPr>
                      <a:r>
                        <a:rPr lang="en-US" sz="1600" b="0" dirty="0">
                          <a:solidFill>
                            <a:schemeClr val="bg1"/>
                          </a:solidFill>
                          <a:effectLst/>
                          <a:latin typeface="+mn-lt"/>
                          <a:ea typeface="Calibri" panose="020F0502020204030204" pitchFamily="34" charset="0"/>
                          <a:cs typeface="Times New Roman" panose="02020603050405020304" pitchFamily="18" charset="0"/>
                        </a:rPr>
                        <a:t> </a:t>
                      </a:r>
                      <a:endParaRPr lang="ko-KR" sz="2400" b="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5000"/>
                      </a:schemeClr>
                    </a:solidFill>
                  </a:tcPr>
                </a:tc>
                <a:tc>
                  <a:txBody>
                    <a:bodyPr/>
                    <a:lstStyle/>
                    <a:p>
                      <a:pPr>
                        <a:lnSpc>
                          <a:spcPct val="107000"/>
                        </a:lnSpc>
                        <a:spcAft>
                          <a:spcPts val="600"/>
                        </a:spcAft>
                      </a:pPr>
                      <a:r>
                        <a:rPr lang="en-US" sz="1200" dirty="0">
                          <a:solidFill>
                            <a:srgbClr val="000000"/>
                          </a:solidFill>
                          <a:effectLst/>
                          <a:latin typeface="+mn-lt"/>
                          <a:ea typeface="Calibri" panose="020F0502020204030204" pitchFamily="34" charset="0"/>
                          <a:cs typeface="Times New Roman" panose="02020603050405020304" pitchFamily="18" charset="0"/>
                        </a:rPr>
                        <a:t>The minimum AF documentation requirement for long-standing persistent AF is as follows: physician’s note indicating at least 1 year of continuous AF plus a 24-hour </a:t>
                      </a:r>
                      <a:r>
                        <a:rPr lang="en-US" sz="1200" dirty="0" err="1">
                          <a:solidFill>
                            <a:srgbClr val="000000"/>
                          </a:solidFill>
                          <a:effectLst/>
                          <a:latin typeface="+mn-lt"/>
                          <a:ea typeface="Calibri" panose="020F0502020204030204" pitchFamily="34" charset="0"/>
                          <a:cs typeface="Times New Roman" panose="02020603050405020304" pitchFamily="18" charset="0"/>
                        </a:rPr>
                        <a:t>Holter</a:t>
                      </a:r>
                      <a:r>
                        <a:rPr lang="en-US" sz="1200" dirty="0">
                          <a:solidFill>
                            <a:srgbClr val="000000"/>
                          </a:solidFill>
                          <a:effectLst/>
                          <a:latin typeface="+mn-lt"/>
                          <a:ea typeface="Calibri" panose="020F0502020204030204" pitchFamily="34" charset="0"/>
                          <a:cs typeface="Times New Roman" panose="02020603050405020304" pitchFamily="18" charset="0"/>
                        </a:rPr>
                        <a:t> within 90 days of the ablation procedure showing continuous AF. The performance of a successful cardioversion (sinus rhythm &gt;30 seconds) within 12 months of an ablation procedure with documented early recurrence of AF within 30 days should not alter the classification of AF as long-standing persistent. </a:t>
                      </a:r>
                      <a:endParaRPr lang="ko-KR" sz="1800" dirty="0">
                        <a:solidFill>
                          <a:srgbClr val="000000"/>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90815061"/>
                  </a:ext>
                </a:extLst>
              </a:tr>
              <a:tr h="451439">
                <a:tc>
                  <a:txBody>
                    <a:bodyPr/>
                    <a:lstStyle/>
                    <a:p>
                      <a:pPr>
                        <a:lnSpc>
                          <a:spcPct val="107000"/>
                        </a:lnSpc>
                        <a:spcAft>
                          <a:spcPts val="510"/>
                        </a:spcAft>
                      </a:pPr>
                      <a:r>
                        <a:rPr lang="en-US" sz="1600" b="0" dirty="0">
                          <a:solidFill>
                            <a:schemeClr val="bg1"/>
                          </a:solidFill>
                          <a:effectLst/>
                          <a:latin typeface="+mn-lt"/>
                          <a:ea typeface="Calibri" panose="020F0502020204030204" pitchFamily="34" charset="0"/>
                          <a:cs typeface="Times New Roman" panose="02020603050405020304" pitchFamily="18" charset="0"/>
                        </a:rPr>
                        <a:t>Symptomatic </a:t>
                      </a:r>
                      <a:r>
                        <a:rPr lang="en-US" sz="1600" b="0" dirty="0" smtClean="0">
                          <a:solidFill>
                            <a:schemeClr val="bg1"/>
                          </a:solidFill>
                          <a:effectLst/>
                          <a:latin typeface="+mn-lt"/>
                          <a:ea typeface="Calibri" panose="020F0502020204030204" pitchFamily="34" charset="0"/>
                          <a:cs typeface="Times New Roman" panose="02020603050405020304" pitchFamily="18" charset="0"/>
                        </a:rPr>
                        <a:t>AF/AFL/AT </a:t>
                      </a:r>
                      <a:endParaRPr lang="ko-KR" sz="1600" b="0" dirty="0">
                        <a:solidFill>
                          <a:schemeClr val="bg1"/>
                        </a:solidFill>
                        <a:effectLst/>
                        <a:latin typeface="+mn-lt"/>
                        <a:ea typeface="Calibri" panose="020F0502020204030204" pitchFamily="34" charset="0"/>
                        <a:cs typeface="Times New Roman" panose="02020603050405020304" pitchFamily="18" charset="0"/>
                      </a:endParaRPr>
                    </a:p>
                    <a:p>
                      <a:pPr>
                        <a:lnSpc>
                          <a:spcPct val="107000"/>
                        </a:lnSpc>
                        <a:spcAft>
                          <a:spcPts val="0"/>
                        </a:spcAft>
                      </a:pPr>
                      <a:r>
                        <a:rPr lang="en-US" sz="1600" b="0" dirty="0">
                          <a:solidFill>
                            <a:schemeClr val="bg1"/>
                          </a:solidFill>
                          <a:effectLst/>
                          <a:latin typeface="+mn-lt"/>
                          <a:ea typeface="Calibri" panose="020F0502020204030204" pitchFamily="34" charset="0"/>
                          <a:cs typeface="Times New Roman" panose="02020603050405020304" pitchFamily="18" charset="0"/>
                        </a:rPr>
                        <a:t> </a:t>
                      </a:r>
                      <a:endParaRPr lang="ko-KR" sz="1600" b="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5000"/>
                      </a:schemeClr>
                    </a:solidFill>
                  </a:tcPr>
                </a:tc>
                <a:tc>
                  <a:txBody>
                    <a:bodyPr/>
                    <a:lstStyle/>
                    <a:p>
                      <a:pPr>
                        <a:lnSpc>
                          <a:spcPct val="107000"/>
                        </a:lnSpc>
                        <a:spcAft>
                          <a:spcPts val="600"/>
                        </a:spcAft>
                      </a:pPr>
                      <a:r>
                        <a:rPr lang="en-US" sz="1200" dirty="0">
                          <a:solidFill>
                            <a:srgbClr val="000000"/>
                          </a:solidFill>
                          <a:effectLst/>
                          <a:latin typeface="+mn-lt"/>
                          <a:ea typeface="Calibri" panose="020F0502020204030204" pitchFamily="34" charset="0"/>
                          <a:cs typeface="Times New Roman" panose="02020603050405020304" pitchFamily="18" charset="0"/>
                        </a:rPr>
                        <a:t>AF/AFL/AT that results in symptoms that are experienced by the patient. These symptoms can include but are not limited to palpitations, </a:t>
                      </a:r>
                      <a:r>
                        <a:rPr lang="en-US" sz="1200" dirty="0" err="1">
                          <a:solidFill>
                            <a:srgbClr val="000000"/>
                          </a:solidFill>
                          <a:effectLst/>
                          <a:latin typeface="+mn-lt"/>
                          <a:ea typeface="Calibri" panose="020F0502020204030204" pitchFamily="34" charset="0"/>
                          <a:cs typeface="Times New Roman" panose="02020603050405020304" pitchFamily="18" charset="0"/>
                        </a:rPr>
                        <a:t>presyncope</a:t>
                      </a:r>
                      <a:r>
                        <a:rPr lang="en-US" sz="1200" dirty="0">
                          <a:solidFill>
                            <a:srgbClr val="000000"/>
                          </a:solidFill>
                          <a:effectLst/>
                          <a:latin typeface="+mn-lt"/>
                          <a:ea typeface="Calibri" panose="020F0502020204030204" pitchFamily="34" charset="0"/>
                          <a:cs typeface="Times New Roman" panose="02020603050405020304" pitchFamily="18" charset="0"/>
                        </a:rPr>
                        <a:t>, syncope, fatigue, and shortness of breath. For patients in continuous AF, reassessment of symptoms after restoration of sinus rhythm is recommended to establish the relationship between symptoms and AF. </a:t>
                      </a:r>
                      <a:endParaRPr lang="ko-KR" sz="1200" dirty="0">
                        <a:solidFill>
                          <a:srgbClr val="000000"/>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751405875"/>
                  </a:ext>
                </a:extLst>
              </a:tr>
              <a:tr h="451439">
                <a:tc>
                  <a:txBody>
                    <a:bodyPr/>
                    <a:lstStyle/>
                    <a:p>
                      <a:pPr>
                        <a:lnSpc>
                          <a:spcPct val="107000"/>
                        </a:lnSpc>
                        <a:spcAft>
                          <a:spcPts val="0"/>
                        </a:spcAft>
                      </a:pPr>
                      <a:r>
                        <a:rPr lang="en-US" sz="1600" b="0" dirty="0">
                          <a:solidFill>
                            <a:schemeClr val="bg1"/>
                          </a:solidFill>
                          <a:effectLst/>
                          <a:latin typeface="+mn-lt"/>
                          <a:ea typeface="Calibri" panose="020F0502020204030204" pitchFamily="34" charset="0"/>
                          <a:cs typeface="Times New Roman" panose="02020603050405020304" pitchFamily="18" charset="0"/>
                        </a:rPr>
                        <a:t>Documentation of AF-related symptoms</a:t>
                      </a:r>
                      <a:endParaRPr lang="ko-KR" sz="1600" b="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5000"/>
                      </a:schemeClr>
                    </a:solidFill>
                  </a:tcPr>
                </a:tc>
                <a:tc>
                  <a:txBody>
                    <a:bodyPr/>
                    <a:lstStyle/>
                    <a:p>
                      <a:pPr indent="-6350">
                        <a:lnSpc>
                          <a:spcPct val="104000"/>
                        </a:lnSpc>
                        <a:spcAft>
                          <a:spcPts val="565"/>
                        </a:spcAft>
                      </a:pPr>
                      <a:r>
                        <a:rPr lang="en-US" sz="1200" dirty="0">
                          <a:solidFill>
                            <a:srgbClr val="000000"/>
                          </a:solidFill>
                          <a:effectLst/>
                          <a:latin typeface="+mn-lt"/>
                          <a:ea typeface="Calibri" panose="020F0502020204030204" pitchFamily="34" charset="0"/>
                          <a:cs typeface="Times New Roman" panose="02020603050405020304" pitchFamily="18" charset="0"/>
                        </a:rPr>
                        <a:t>Documentation by a physician evaluating the patient that the patient experiences symptoms that could be attributable to AF. This does not require a time-stamped ECG, </a:t>
                      </a:r>
                      <a:r>
                        <a:rPr lang="en-US" sz="1200" dirty="0" err="1">
                          <a:solidFill>
                            <a:srgbClr val="000000"/>
                          </a:solidFill>
                          <a:effectLst/>
                          <a:latin typeface="+mn-lt"/>
                          <a:ea typeface="Calibri" panose="020F0502020204030204" pitchFamily="34" charset="0"/>
                          <a:cs typeface="Times New Roman" panose="02020603050405020304" pitchFamily="18" charset="0"/>
                        </a:rPr>
                        <a:t>Holter</a:t>
                      </a:r>
                      <a:r>
                        <a:rPr lang="en-US" sz="1200" dirty="0">
                          <a:solidFill>
                            <a:srgbClr val="000000"/>
                          </a:solidFill>
                          <a:effectLst/>
                          <a:latin typeface="+mn-lt"/>
                          <a:ea typeface="Calibri" panose="020F0502020204030204" pitchFamily="34" charset="0"/>
                          <a:cs typeface="Times New Roman" panose="02020603050405020304" pitchFamily="18" charset="0"/>
                        </a:rPr>
                        <a:t>, or event monitor at the precise time of symptoms. For patients with persistent AF who initially report no symptoms, it is reasonable to reassess symptom status after restoration of sinus rhythm with cardioversion. </a:t>
                      </a:r>
                      <a:endParaRPr lang="ko-KR" sz="1200" dirty="0">
                        <a:solidFill>
                          <a:srgbClr val="000000"/>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579956223"/>
                  </a:ext>
                </a:extLst>
              </a:tr>
              <a:tr h="451439">
                <a:tc>
                  <a:txBody>
                    <a:bodyPr/>
                    <a:lstStyle/>
                    <a:p>
                      <a:pPr>
                        <a:lnSpc>
                          <a:spcPct val="107000"/>
                        </a:lnSpc>
                        <a:spcAft>
                          <a:spcPts val="0"/>
                        </a:spcAft>
                      </a:pPr>
                      <a:r>
                        <a:rPr lang="en-US" altLang="ko-KR" sz="1600" b="0" dirty="0" smtClean="0">
                          <a:solidFill>
                            <a:schemeClr val="bg1"/>
                          </a:solidFill>
                          <a:effectLst/>
                          <a:latin typeface="+mn-lt"/>
                          <a:ea typeface="Calibri" panose="020F0502020204030204" pitchFamily="34" charset="0"/>
                          <a:cs typeface="Times New Roman" panose="02020603050405020304" pitchFamily="18" charset="0"/>
                        </a:rPr>
                        <a:t>Minimum effectiveness endpoint for patients with symptomatic and asymptomatic AF </a:t>
                      </a:r>
                      <a:endParaRPr lang="ko-KR" sz="1600" b="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5000"/>
                      </a:schemeClr>
                    </a:solidFill>
                  </a:tcPr>
                </a:tc>
                <a:tc>
                  <a:txBody>
                    <a:bodyPr/>
                    <a:lstStyle/>
                    <a:p>
                      <a:pPr indent="-6350">
                        <a:lnSpc>
                          <a:spcPct val="104000"/>
                        </a:lnSpc>
                        <a:spcAft>
                          <a:spcPts val="565"/>
                        </a:spcAft>
                      </a:pPr>
                      <a:r>
                        <a:rPr lang="en-US" altLang="ko-KR" sz="1200" dirty="0" smtClean="0">
                          <a:solidFill>
                            <a:srgbClr val="000000"/>
                          </a:solidFill>
                          <a:effectLst/>
                          <a:latin typeface="+mn-lt"/>
                          <a:ea typeface="Calibri" panose="020F0502020204030204" pitchFamily="34" charset="0"/>
                          <a:cs typeface="Times New Roman" panose="02020603050405020304" pitchFamily="18" charset="0"/>
                        </a:rPr>
                        <a:t>The minimum effectiveness endpoint is freedom from symptomatic and asymptomatic episodes of AF/AFL/AT recurrences at 12 months following ablation, free from antiarrhythmic drug therapy, and including a </a:t>
                      </a:r>
                      <a:r>
                        <a:rPr lang="en-US" altLang="ko-KR" sz="1200" dirty="0" err="1" smtClean="0">
                          <a:solidFill>
                            <a:srgbClr val="000000"/>
                          </a:solidFill>
                          <a:effectLst/>
                          <a:latin typeface="+mn-lt"/>
                          <a:ea typeface="Calibri" panose="020F0502020204030204" pitchFamily="34" charset="0"/>
                          <a:cs typeface="Times New Roman" panose="02020603050405020304" pitchFamily="18" charset="0"/>
                        </a:rPr>
                        <a:t>prespecified</a:t>
                      </a:r>
                      <a:r>
                        <a:rPr lang="en-US" altLang="ko-KR" sz="1200" dirty="0" smtClean="0">
                          <a:solidFill>
                            <a:srgbClr val="000000"/>
                          </a:solidFill>
                          <a:effectLst/>
                          <a:latin typeface="+mn-lt"/>
                          <a:ea typeface="Calibri" panose="020F0502020204030204" pitchFamily="34" charset="0"/>
                          <a:cs typeface="Times New Roman" panose="02020603050405020304" pitchFamily="18" charset="0"/>
                        </a:rPr>
                        <a:t> blanking period.</a:t>
                      </a:r>
                      <a:endParaRPr lang="ko-KR" sz="1200" dirty="0">
                        <a:solidFill>
                          <a:srgbClr val="000000"/>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965387633"/>
                  </a:ext>
                </a:extLst>
              </a:tr>
            </a:tbl>
          </a:graphicData>
        </a:graphic>
      </p:graphicFrame>
    </p:spTree>
    <p:extLst>
      <p:ext uri="{BB962C8B-B14F-4D97-AF65-F5344CB8AC3E}">
        <p14:creationId xmlns:p14="http://schemas.microsoft.com/office/powerpoint/2010/main" val="2941803446"/>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표 1"/>
          <p:cNvGraphicFramePr>
            <a:graphicFrameLocks noGrp="1"/>
          </p:cNvGraphicFramePr>
          <p:nvPr>
            <p:extLst>
              <p:ext uri="{D42A27DB-BD31-4B8C-83A1-F6EECF244321}">
                <p14:modId xmlns:p14="http://schemas.microsoft.com/office/powerpoint/2010/main" val="1088576111"/>
              </p:ext>
            </p:extLst>
          </p:nvPr>
        </p:nvGraphicFramePr>
        <p:xfrm>
          <a:off x="107504" y="188640"/>
          <a:ext cx="8784976" cy="5454461"/>
        </p:xfrm>
        <a:graphic>
          <a:graphicData uri="http://schemas.openxmlformats.org/drawingml/2006/table">
            <a:tbl>
              <a:tblPr firstRow="1" firstCol="1" bandRow="1">
                <a:tableStyleId>{69CF1AB2-1976-4502-BF36-3FF5EA218861}</a:tableStyleId>
              </a:tblPr>
              <a:tblGrid>
                <a:gridCol w="2880320">
                  <a:extLst>
                    <a:ext uri="{9D8B030D-6E8A-4147-A177-3AD203B41FA5}">
                      <a16:colId xmlns="" xmlns:a16="http://schemas.microsoft.com/office/drawing/2014/main" val="3384486986"/>
                    </a:ext>
                  </a:extLst>
                </a:gridCol>
                <a:gridCol w="5904656">
                  <a:extLst>
                    <a:ext uri="{9D8B030D-6E8A-4147-A177-3AD203B41FA5}">
                      <a16:colId xmlns="" xmlns:a16="http://schemas.microsoft.com/office/drawing/2014/main" val="3043972363"/>
                    </a:ext>
                  </a:extLst>
                </a:gridCol>
              </a:tblGrid>
              <a:tr h="451439">
                <a:tc>
                  <a:txBody>
                    <a:bodyPr/>
                    <a:lstStyle/>
                    <a:p>
                      <a:pPr indent="-6350">
                        <a:lnSpc>
                          <a:spcPct val="104000"/>
                        </a:lnSpc>
                        <a:spcAft>
                          <a:spcPts val="50"/>
                        </a:spcAft>
                      </a:pPr>
                      <a:r>
                        <a:rPr lang="en-US" sz="1600" b="0" dirty="0">
                          <a:solidFill>
                            <a:schemeClr val="bg1"/>
                          </a:solidFill>
                          <a:effectLst/>
                          <a:latin typeface="+mn-lt"/>
                          <a:ea typeface="Calibri" panose="020F0502020204030204" pitchFamily="34" charset="0"/>
                          <a:cs typeface="Times New Roman" panose="02020603050405020304" pitchFamily="18" charset="0"/>
                        </a:rPr>
                        <a:t>Minimum chronic acceptable </a:t>
                      </a:r>
                      <a:endParaRPr lang="ko-KR" sz="1600" b="0" dirty="0">
                        <a:solidFill>
                          <a:schemeClr val="bg1"/>
                        </a:solidFill>
                        <a:effectLst/>
                        <a:latin typeface="+mn-lt"/>
                        <a:ea typeface="Calibri" panose="020F0502020204030204" pitchFamily="34" charset="0"/>
                        <a:cs typeface="Times New Roman" panose="02020603050405020304" pitchFamily="18" charset="0"/>
                      </a:endParaRPr>
                    </a:p>
                    <a:p>
                      <a:pPr indent="-6350">
                        <a:lnSpc>
                          <a:spcPct val="104000"/>
                        </a:lnSpc>
                        <a:spcAft>
                          <a:spcPts val="50"/>
                        </a:spcAft>
                      </a:pPr>
                      <a:r>
                        <a:rPr lang="en-US" sz="1600" b="0" dirty="0">
                          <a:solidFill>
                            <a:schemeClr val="bg1"/>
                          </a:solidFill>
                          <a:effectLst/>
                          <a:latin typeface="+mn-lt"/>
                          <a:ea typeface="Calibri" panose="020F0502020204030204" pitchFamily="34" charset="0"/>
                          <a:cs typeface="Times New Roman" panose="02020603050405020304" pitchFamily="18" charset="0"/>
                        </a:rPr>
                        <a:t>success rate: paroxysmal AF at </a:t>
                      </a:r>
                      <a:endParaRPr lang="ko-KR" sz="1600" b="0" dirty="0">
                        <a:solidFill>
                          <a:schemeClr val="bg1"/>
                        </a:solidFill>
                        <a:effectLst/>
                        <a:latin typeface="+mn-lt"/>
                        <a:ea typeface="Calibri" panose="020F0502020204030204" pitchFamily="34" charset="0"/>
                        <a:cs typeface="Times New Roman" panose="02020603050405020304" pitchFamily="18" charset="0"/>
                      </a:endParaRPr>
                    </a:p>
                    <a:p>
                      <a:pPr indent="-6350">
                        <a:lnSpc>
                          <a:spcPct val="104000"/>
                        </a:lnSpc>
                        <a:spcAft>
                          <a:spcPts val="50"/>
                        </a:spcAft>
                      </a:pPr>
                      <a:r>
                        <a:rPr lang="en-US" sz="1600" b="0" dirty="0">
                          <a:solidFill>
                            <a:schemeClr val="bg1"/>
                          </a:solidFill>
                          <a:effectLst/>
                          <a:latin typeface="+mn-lt"/>
                          <a:ea typeface="Calibri" panose="020F0502020204030204" pitchFamily="34" charset="0"/>
                          <a:cs typeface="Times New Roman" panose="02020603050405020304" pitchFamily="18" charset="0"/>
                        </a:rPr>
                        <a:t>12-month follow-up</a:t>
                      </a:r>
                      <a:endParaRPr lang="ko-KR" sz="1600" b="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5000"/>
                      </a:schemeClr>
                    </a:solidFill>
                  </a:tcPr>
                </a:tc>
                <a:tc>
                  <a:txBody>
                    <a:bodyPr/>
                    <a:lstStyle/>
                    <a:p>
                      <a:pPr indent="-6350">
                        <a:lnSpc>
                          <a:spcPct val="104000"/>
                        </a:lnSpc>
                        <a:spcAft>
                          <a:spcPts val="565"/>
                        </a:spcAft>
                      </a:pPr>
                      <a:r>
                        <a:rPr lang="en-US" sz="1200" b="0" dirty="0">
                          <a:solidFill>
                            <a:srgbClr val="000000"/>
                          </a:solidFill>
                          <a:effectLst/>
                          <a:latin typeface="+mn-lt"/>
                          <a:ea typeface="Calibri" panose="020F0502020204030204" pitchFamily="34" charset="0"/>
                          <a:cs typeface="Times New Roman" panose="02020603050405020304" pitchFamily="18" charset="0"/>
                        </a:rPr>
                        <a:t>If a minimum chronic success rate is selected as an objective effectiveness endpoint for a clinical trial, we recommend that the minimum chronic acceptable success rate for paroxysmal AF at 12-month follow-up is 50%. </a:t>
                      </a:r>
                      <a:endParaRPr lang="ko-KR" sz="1200" b="0" dirty="0">
                        <a:solidFill>
                          <a:srgbClr val="000000"/>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7109198"/>
                  </a:ext>
                </a:extLst>
              </a:tr>
              <a:tr h="451439">
                <a:tc>
                  <a:txBody>
                    <a:bodyPr/>
                    <a:lstStyle/>
                    <a:p>
                      <a:pPr>
                        <a:lnSpc>
                          <a:spcPct val="107000"/>
                        </a:lnSpc>
                        <a:spcAft>
                          <a:spcPts val="0"/>
                        </a:spcAft>
                      </a:pPr>
                      <a:r>
                        <a:rPr lang="en-US" sz="1600" b="0" dirty="0">
                          <a:solidFill>
                            <a:schemeClr val="bg1"/>
                          </a:solidFill>
                          <a:effectLst/>
                          <a:latin typeface="+mn-lt"/>
                          <a:ea typeface="Calibri" panose="020F0502020204030204" pitchFamily="34" charset="0"/>
                          <a:cs typeface="Times New Roman" panose="02020603050405020304" pitchFamily="18" charset="0"/>
                        </a:rPr>
                        <a:t>Minimum chronic acceptable </a:t>
                      </a:r>
                      <a:endParaRPr lang="ko-KR" sz="1600" b="0" dirty="0">
                        <a:solidFill>
                          <a:schemeClr val="bg1"/>
                        </a:solidFill>
                        <a:effectLst/>
                        <a:latin typeface="+mn-lt"/>
                        <a:ea typeface="Calibri" panose="020F0502020204030204" pitchFamily="34" charset="0"/>
                        <a:cs typeface="Times New Roman" panose="02020603050405020304" pitchFamily="18" charset="0"/>
                      </a:endParaRPr>
                    </a:p>
                    <a:p>
                      <a:pPr indent="-6350">
                        <a:lnSpc>
                          <a:spcPct val="104000"/>
                        </a:lnSpc>
                        <a:spcAft>
                          <a:spcPts val="50"/>
                        </a:spcAft>
                      </a:pPr>
                      <a:r>
                        <a:rPr lang="en-US" sz="1600" b="0" dirty="0">
                          <a:solidFill>
                            <a:schemeClr val="bg1"/>
                          </a:solidFill>
                          <a:effectLst/>
                          <a:latin typeface="+mn-lt"/>
                          <a:ea typeface="Calibri" panose="020F0502020204030204" pitchFamily="34" charset="0"/>
                          <a:cs typeface="Times New Roman" panose="02020603050405020304" pitchFamily="18" charset="0"/>
                        </a:rPr>
                        <a:t>success rate: persistent AF at 12-month follow-up </a:t>
                      </a:r>
                      <a:endParaRPr lang="ko-KR" sz="1600" b="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5000"/>
                      </a:schemeClr>
                    </a:solidFill>
                  </a:tcPr>
                </a:tc>
                <a:tc>
                  <a:txBody>
                    <a:bodyPr/>
                    <a:lstStyle/>
                    <a:p>
                      <a:pPr indent="-6350">
                        <a:lnSpc>
                          <a:spcPct val="104000"/>
                        </a:lnSpc>
                        <a:spcAft>
                          <a:spcPts val="565"/>
                        </a:spcAft>
                      </a:pPr>
                      <a:r>
                        <a:rPr lang="en-US" sz="1200" b="0" dirty="0">
                          <a:solidFill>
                            <a:srgbClr val="000000"/>
                          </a:solidFill>
                          <a:effectLst/>
                          <a:latin typeface="+mn-lt"/>
                          <a:ea typeface="Calibri" panose="020F0502020204030204" pitchFamily="34" charset="0"/>
                          <a:cs typeface="Times New Roman" panose="02020603050405020304" pitchFamily="18" charset="0"/>
                        </a:rPr>
                        <a:t>If a minimum chronic success rate is selected as an objective effectiveness endpoint for a clinical trial, we recommend that the minimum chronic acceptable success rate for persistent AF at 12-month follow-up is 40%. </a:t>
                      </a:r>
                      <a:endParaRPr lang="ko-KR" sz="1200" b="0" dirty="0">
                        <a:solidFill>
                          <a:srgbClr val="000000"/>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842766528"/>
                  </a:ext>
                </a:extLst>
              </a:tr>
              <a:tr h="451439">
                <a:tc>
                  <a:txBody>
                    <a:bodyPr/>
                    <a:lstStyle/>
                    <a:p>
                      <a:pPr>
                        <a:lnSpc>
                          <a:spcPct val="107000"/>
                        </a:lnSpc>
                        <a:spcAft>
                          <a:spcPts val="0"/>
                        </a:spcAft>
                      </a:pPr>
                      <a:r>
                        <a:rPr lang="en-US" sz="1600" b="0" dirty="0">
                          <a:solidFill>
                            <a:schemeClr val="bg1"/>
                          </a:solidFill>
                          <a:effectLst/>
                          <a:latin typeface="+mn-lt"/>
                          <a:ea typeface="Calibri" panose="020F0502020204030204" pitchFamily="34" charset="0"/>
                          <a:cs typeface="Times New Roman" panose="02020603050405020304" pitchFamily="18" charset="0"/>
                        </a:rPr>
                        <a:t>Minimum chronic acceptable </a:t>
                      </a:r>
                      <a:endParaRPr lang="ko-KR" sz="1600" b="0" dirty="0">
                        <a:solidFill>
                          <a:schemeClr val="bg1"/>
                        </a:solidFill>
                        <a:effectLst/>
                        <a:latin typeface="+mn-lt"/>
                        <a:ea typeface="Calibri" panose="020F0502020204030204" pitchFamily="34" charset="0"/>
                        <a:cs typeface="Times New Roman" panose="02020603050405020304" pitchFamily="18" charset="0"/>
                      </a:endParaRPr>
                    </a:p>
                    <a:p>
                      <a:pPr indent="-6350">
                        <a:lnSpc>
                          <a:spcPct val="104000"/>
                        </a:lnSpc>
                        <a:spcAft>
                          <a:spcPts val="50"/>
                        </a:spcAft>
                      </a:pPr>
                      <a:r>
                        <a:rPr lang="en-US" sz="1600" b="0" dirty="0">
                          <a:solidFill>
                            <a:schemeClr val="bg1"/>
                          </a:solidFill>
                          <a:effectLst/>
                          <a:latin typeface="+mn-lt"/>
                          <a:ea typeface="Calibri" panose="020F0502020204030204" pitchFamily="34" charset="0"/>
                          <a:cs typeface="Times New Roman" panose="02020603050405020304" pitchFamily="18" charset="0"/>
                        </a:rPr>
                        <a:t>success rate: long-standing persistent AF at 12-month follow-up </a:t>
                      </a:r>
                      <a:endParaRPr lang="ko-KR" sz="1600" b="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5000"/>
                      </a:schemeClr>
                    </a:solidFill>
                  </a:tcPr>
                </a:tc>
                <a:tc>
                  <a:txBody>
                    <a:bodyPr/>
                    <a:lstStyle/>
                    <a:p>
                      <a:pPr indent="-6350">
                        <a:lnSpc>
                          <a:spcPct val="104000"/>
                        </a:lnSpc>
                        <a:spcAft>
                          <a:spcPts val="565"/>
                        </a:spcAft>
                      </a:pPr>
                      <a:r>
                        <a:rPr lang="en-US" sz="1200" b="0" dirty="0">
                          <a:solidFill>
                            <a:srgbClr val="000000"/>
                          </a:solidFill>
                          <a:effectLst/>
                          <a:latin typeface="+mn-lt"/>
                          <a:ea typeface="Calibri" panose="020F0502020204030204" pitchFamily="34" charset="0"/>
                          <a:cs typeface="Times New Roman" panose="02020603050405020304" pitchFamily="18" charset="0"/>
                        </a:rPr>
                        <a:t>If a minimum chronic success rate is selected as an objective effectiveness endpoint for a clinical trial, we recommend that the minimum chronic acceptable success rate for long-standing persistent AF at 12-month follow-up is 30%. </a:t>
                      </a:r>
                      <a:endParaRPr lang="ko-KR" sz="1200" b="0" dirty="0">
                        <a:solidFill>
                          <a:srgbClr val="000000"/>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828538078"/>
                  </a:ext>
                </a:extLst>
              </a:tr>
              <a:tr h="451439">
                <a:tc>
                  <a:txBody>
                    <a:bodyPr/>
                    <a:lstStyle/>
                    <a:p>
                      <a:pPr indent="-6350">
                        <a:lnSpc>
                          <a:spcPct val="104000"/>
                        </a:lnSpc>
                        <a:spcAft>
                          <a:spcPts val="50"/>
                        </a:spcAft>
                      </a:pPr>
                      <a:r>
                        <a:rPr lang="en-US" sz="1600" b="0" dirty="0">
                          <a:solidFill>
                            <a:schemeClr val="bg1"/>
                          </a:solidFill>
                          <a:effectLst/>
                          <a:latin typeface="+mn-lt"/>
                          <a:ea typeface="Calibri" panose="020F0502020204030204" pitchFamily="34" charset="0"/>
                          <a:cs typeface="Times New Roman" panose="02020603050405020304" pitchFamily="18" charset="0"/>
                        </a:rPr>
                        <a:t>Minimum follow-up </a:t>
                      </a:r>
                      <a:r>
                        <a:rPr lang="en-US" sz="1600" b="0" dirty="0" smtClean="0">
                          <a:solidFill>
                            <a:schemeClr val="bg1"/>
                          </a:solidFill>
                          <a:effectLst/>
                          <a:latin typeface="+mn-lt"/>
                          <a:ea typeface="Calibri" panose="020F0502020204030204" pitchFamily="34" charset="0"/>
                          <a:cs typeface="Times New Roman" panose="02020603050405020304" pitchFamily="18" charset="0"/>
                        </a:rPr>
                        <a:t>screening</a:t>
                      </a:r>
                    </a:p>
                    <a:p>
                      <a:pPr indent="-6350">
                        <a:lnSpc>
                          <a:spcPct val="104000"/>
                        </a:lnSpc>
                        <a:spcAft>
                          <a:spcPts val="50"/>
                        </a:spcAft>
                      </a:pPr>
                      <a:r>
                        <a:rPr lang="en-US" sz="1600" b="0" dirty="0" smtClean="0">
                          <a:solidFill>
                            <a:schemeClr val="bg1"/>
                          </a:solidFill>
                          <a:effectLst/>
                          <a:latin typeface="+mn-lt"/>
                          <a:ea typeface="Calibri" panose="020F0502020204030204" pitchFamily="34" charset="0"/>
                          <a:cs typeface="Times New Roman" panose="02020603050405020304" pitchFamily="18" charset="0"/>
                        </a:rPr>
                        <a:t>for </a:t>
                      </a:r>
                      <a:r>
                        <a:rPr lang="en-US" sz="1600" b="0" dirty="0">
                          <a:solidFill>
                            <a:schemeClr val="bg1"/>
                          </a:solidFill>
                          <a:effectLst/>
                          <a:latin typeface="+mn-lt"/>
                          <a:ea typeface="Calibri" panose="020F0502020204030204" pitchFamily="34" charset="0"/>
                          <a:cs typeface="Times New Roman" panose="02020603050405020304" pitchFamily="18" charset="0"/>
                        </a:rPr>
                        <a:t>paroxysmal AF recurrence </a:t>
                      </a:r>
                      <a:endParaRPr lang="ko-KR" sz="1600" b="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5000"/>
                      </a:schemeClr>
                    </a:solidFill>
                  </a:tcPr>
                </a:tc>
                <a:tc>
                  <a:txBody>
                    <a:bodyPr/>
                    <a:lstStyle/>
                    <a:p>
                      <a:pPr indent="-6350">
                        <a:lnSpc>
                          <a:spcPct val="104000"/>
                        </a:lnSpc>
                        <a:spcAft>
                          <a:spcPts val="565"/>
                        </a:spcAft>
                      </a:pPr>
                      <a:r>
                        <a:rPr lang="en-US" sz="1200" b="0" dirty="0">
                          <a:solidFill>
                            <a:srgbClr val="000000"/>
                          </a:solidFill>
                          <a:effectLst/>
                          <a:latin typeface="+mn-lt"/>
                          <a:ea typeface="Calibri" panose="020F0502020204030204" pitchFamily="34" charset="0"/>
                          <a:cs typeface="Times New Roman" panose="02020603050405020304" pitchFamily="18" charset="0"/>
                        </a:rPr>
                        <a:t>For paroxysmal AF, the minimum follow-up screening should include (1) 12-lead ECG at each follow-up visit; (2) 24-hour </a:t>
                      </a:r>
                      <a:r>
                        <a:rPr lang="en-US" sz="1200" b="0" dirty="0" err="1">
                          <a:solidFill>
                            <a:srgbClr val="000000"/>
                          </a:solidFill>
                          <a:effectLst/>
                          <a:latin typeface="+mn-lt"/>
                          <a:ea typeface="Calibri" panose="020F0502020204030204" pitchFamily="34" charset="0"/>
                          <a:cs typeface="Times New Roman" panose="02020603050405020304" pitchFamily="18" charset="0"/>
                        </a:rPr>
                        <a:t>Holter</a:t>
                      </a:r>
                      <a:r>
                        <a:rPr lang="en-US" sz="1200" b="0" dirty="0">
                          <a:solidFill>
                            <a:srgbClr val="000000"/>
                          </a:solidFill>
                          <a:effectLst/>
                          <a:latin typeface="+mn-lt"/>
                          <a:ea typeface="Calibri" panose="020F0502020204030204" pitchFamily="34" charset="0"/>
                          <a:cs typeface="Times New Roman" panose="02020603050405020304" pitchFamily="18" charset="0"/>
                        </a:rPr>
                        <a:t> at the end of the follow-up period (e.g., 12 months); and (3) event recording with an event monitor regularly and when symptoms occur from the end of the 3-month blanking period to the end of follow-up (e.g., 12 months). </a:t>
                      </a:r>
                      <a:endParaRPr lang="ko-KR" sz="1200" b="0" dirty="0">
                        <a:solidFill>
                          <a:srgbClr val="000000"/>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90815061"/>
                  </a:ext>
                </a:extLst>
              </a:tr>
              <a:tr h="451439">
                <a:tc>
                  <a:txBody>
                    <a:bodyPr/>
                    <a:lstStyle/>
                    <a:p>
                      <a:pPr indent="-6350">
                        <a:lnSpc>
                          <a:spcPct val="104000"/>
                        </a:lnSpc>
                        <a:spcAft>
                          <a:spcPts val="50"/>
                        </a:spcAft>
                      </a:pPr>
                      <a:r>
                        <a:rPr lang="en-US" sz="1600" b="0" dirty="0">
                          <a:solidFill>
                            <a:schemeClr val="bg1"/>
                          </a:solidFill>
                          <a:effectLst/>
                          <a:latin typeface="+mn-lt"/>
                          <a:ea typeface="Calibri" panose="020F0502020204030204" pitchFamily="34" charset="0"/>
                          <a:cs typeface="Times New Roman" panose="02020603050405020304" pitchFamily="18" charset="0"/>
                        </a:rPr>
                        <a:t>Minimum follow-up screening </a:t>
                      </a:r>
                      <a:endParaRPr lang="en-US" sz="1600" b="0" dirty="0" smtClean="0">
                        <a:solidFill>
                          <a:schemeClr val="bg1"/>
                        </a:solidFill>
                        <a:effectLst/>
                        <a:latin typeface="+mn-lt"/>
                        <a:ea typeface="Calibri" panose="020F0502020204030204" pitchFamily="34" charset="0"/>
                        <a:cs typeface="Times New Roman" panose="02020603050405020304" pitchFamily="18" charset="0"/>
                      </a:endParaRPr>
                    </a:p>
                    <a:p>
                      <a:pPr indent="-6350">
                        <a:lnSpc>
                          <a:spcPct val="104000"/>
                        </a:lnSpc>
                        <a:spcAft>
                          <a:spcPts val="50"/>
                        </a:spcAft>
                      </a:pPr>
                      <a:r>
                        <a:rPr lang="en-US" sz="1600" b="0" dirty="0" smtClean="0">
                          <a:solidFill>
                            <a:schemeClr val="bg1"/>
                          </a:solidFill>
                          <a:effectLst/>
                          <a:latin typeface="+mn-lt"/>
                          <a:ea typeface="Calibri" panose="020F0502020204030204" pitchFamily="34" charset="0"/>
                          <a:cs typeface="Times New Roman" panose="02020603050405020304" pitchFamily="18" charset="0"/>
                        </a:rPr>
                        <a:t>for </a:t>
                      </a:r>
                      <a:r>
                        <a:rPr lang="en-US" sz="1600" b="0" dirty="0">
                          <a:solidFill>
                            <a:schemeClr val="bg1"/>
                          </a:solidFill>
                          <a:effectLst/>
                          <a:latin typeface="+mn-lt"/>
                          <a:ea typeface="Calibri" panose="020F0502020204030204" pitchFamily="34" charset="0"/>
                          <a:cs typeface="Times New Roman" panose="02020603050405020304" pitchFamily="18" charset="0"/>
                        </a:rPr>
                        <a:t>persistent or long-standing </a:t>
                      </a:r>
                      <a:endParaRPr lang="en-US" sz="1600" b="0" dirty="0" smtClean="0">
                        <a:solidFill>
                          <a:schemeClr val="bg1"/>
                        </a:solidFill>
                        <a:effectLst/>
                        <a:latin typeface="+mn-lt"/>
                        <a:ea typeface="Calibri" panose="020F0502020204030204" pitchFamily="34" charset="0"/>
                        <a:cs typeface="Times New Roman" panose="02020603050405020304" pitchFamily="18" charset="0"/>
                      </a:endParaRPr>
                    </a:p>
                    <a:p>
                      <a:pPr indent="-6350">
                        <a:lnSpc>
                          <a:spcPct val="104000"/>
                        </a:lnSpc>
                        <a:spcAft>
                          <a:spcPts val="50"/>
                        </a:spcAft>
                      </a:pPr>
                      <a:r>
                        <a:rPr lang="en-US" sz="1600" b="0" dirty="0" smtClean="0">
                          <a:solidFill>
                            <a:schemeClr val="bg1"/>
                          </a:solidFill>
                          <a:effectLst/>
                          <a:latin typeface="+mn-lt"/>
                          <a:ea typeface="Calibri" panose="020F0502020204030204" pitchFamily="34" charset="0"/>
                          <a:cs typeface="Times New Roman" panose="02020603050405020304" pitchFamily="18" charset="0"/>
                        </a:rPr>
                        <a:t>AF </a:t>
                      </a:r>
                      <a:r>
                        <a:rPr lang="en-US" sz="1600" b="0" dirty="0">
                          <a:solidFill>
                            <a:schemeClr val="bg1"/>
                          </a:solidFill>
                          <a:effectLst/>
                          <a:latin typeface="+mn-lt"/>
                          <a:ea typeface="Calibri" panose="020F0502020204030204" pitchFamily="34" charset="0"/>
                          <a:cs typeface="Times New Roman" panose="02020603050405020304" pitchFamily="18" charset="0"/>
                        </a:rPr>
                        <a:t>recurrence</a:t>
                      </a:r>
                      <a:endParaRPr lang="ko-KR" sz="1600" b="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5000"/>
                      </a:schemeClr>
                    </a:solidFill>
                  </a:tcPr>
                </a:tc>
                <a:tc>
                  <a:txBody>
                    <a:bodyPr/>
                    <a:lstStyle/>
                    <a:p>
                      <a:pPr>
                        <a:lnSpc>
                          <a:spcPct val="107000"/>
                        </a:lnSpc>
                        <a:spcAft>
                          <a:spcPts val="600"/>
                        </a:spcAft>
                      </a:pPr>
                      <a:r>
                        <a:rPr lang="en-US" sz="1200" b="0" dirty="0">
                          <a:solidFill>
                            <a:srgbClr val="000000"/>
                          </a:solidFill>
                          <a:effectLst/>
                          <a:latin typeface="+mn-lt"/>
                          <a:ea typeface="Calibri" panose="020F0502020204030204" pitchFamily="34" charset="0"/>
                          <a:cs typeface="Times New Roman" panose="02020603050405020304" pitchFamily="18" charset="0"/>
                        </a:rPr>
                        <a:t>For persistent and long-standing persistent AF, the minimum follow-up screening should include (1) 12-lead ECG at each follow-up visit; (2) 24-hour </a:t>
                      </a:r>
                      <a:r>
                        <a:rPr lang="en-US" sz="1200" b="0" dirty="0" err="1">
                          <a:solidFill>
                            <a:srgbClr val="000000"/>
                          </a:solidFill>
                          <a:effectLst/>
                          <a:latin typeface="+mn-lt"/>
                          <a:ea typeface="Calibri" panose="020F0502020204030204" pitchFamily="34" charset="0"/>
                          <a:cs typeface="Times New Roman" panose="02020603050405020304" pitchFamily="18" charset="0"/>
                        </a:rPr>
                        <a:t>Holter</a:t>
                      </a:r>
                      <a:r>
                        <a:rPr lang="en-US" sz="1200" b="0" dirty="0">
                          <a:solidFill>
                            <a:srgbClr val="000000"/>
                          </a:solidFill>
                          <a:effectLst/>
                          <a:latin typeface="+mn-lt"/>
                          <a:ea typeface="Calibri" panose="020F0502020204030204" pitchFamily="34" charset="0"/>
                          <a:cs typeface="Times New Roman" panose="02020603050405020304" pitchFamily="18" charset="0"/>
                        </a:rPr>
                        <a:t> every 6 months; and (3) symptom-driven event monitoring. </a:t>
                      </a:r>
                      <a:endParaRPr lang="ko-KR" sz="1200" b="0" dirty="0">
                        <a:solidFill>
                          <a:srgbClr val="000000"/>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751405875"/>
                  </a:ext>
                </a:extLst>
              </a:tr>
              <a:tr h="451439">
                <a:tc>
                  <a:txBody>
                    <a:bodyPr/>
                    <a:lstStyle/>
                    <a:p>
                      <a:pPr marR="64770">
                        <a:lnSpc>
                          <a:spcPct val="107000"/>
                        </a:lnSpc>
                        <a:spcAft>
                          <a:spcPts val="0"/>
                        </a:spcAft>
                      </a:pPr>
                      <a:r>
                        <a:rPr lang="en-US" sz="1600" b="0" dirty="0">
                          <a:solidFill>
                            <a:schemeClr val="bg1"/>
                          </a:solidFill>
                          <a:effectLst/>
                          <a:latin typeface="+mn-lt"/>
                          <a:ea typeface="Calibri" panose="020F0502020204030204" pitchFamily="34" charset="0"/>
                          <a:cs typeface="Times New Roman" panose="02020603050405020304" pitchFamily="18" charset="0"/>
                        </a:rPr>
                        <a:t>Requirements for </a:t>
                      </a:r>
                      <a:endParaRPr lang="en-US" sz="1600" b="0" dirty="0" smtClean="0">
                        <a:solidFill>
                          <a:schemeClr val="bg1"/>
                        </a:solidFill>
                        <a:effectLst/>
                        <a:latin typeface="+mn-lt"/>
                        <a:ea typeface="Calibri" panose="020F0502020204030204" pitchFamily="34" charset="0"/>
                        <a:cs typeface="Times New Roman" panose="02020603050405020304" pitchFamily="18" charset="0"/>
                      </a:endParaRPr>
                    </a:p>
                    <a:p>
                      <a:pPr marR="64770">
                        <a:lnSpc>
                          <a:spcPct val="107000"/>
                        </a:lnSpc>
                        <a:spcAft>
                          <a:spcPts val="0"/>
                        </a:spcAft>
                      </a:pPr>
                      <a:r>
                        <a:rPr lang="en-US" sz="1600" b="0" dirty="0" err="1" smtClean="0">
                          <a:solidFill>
                            <a:schemeClr val="bg1"/>
                          </a:solidFill>
                          <a:effectLst/>
                          <a:latin typeface="+mn-lt"/>
                          <a:ea typeface="Calibri" panose="020F0502020204030204" pitchFamily="34" charset="0"/>
                          <a:cs typeface="Times New Roman" panose="02020603050405020304" pitchFamily="18" charset="0"/>
                        </a:rPr>
                        <a:t>transesophageal</a:t>
                      </a:r>
                      <a:r>
                        <a:rPr lang="en-US" sz="1600" b="0" dirty="0" smtClean="0">
                          <a:solidFill>
                            <a:schemeClr val="bg1"/>
                          </a:solidFill>
                          <a:effectLst/>
                          <a:latin typeface="+mn-lt"/>
                          <a:ea typeface="Calibri" panose="020F0502020204030204" pitchFamily="34" charset="0"/>
                          <a:cs typeface="Times New Roman" panose="02020603050405020304" pitchFamily="18" charset="0"/>
                        </a:rPr>
                        <a:t> </a:t>
                      </a:r>
                    </a:p>
                    <a:p>
                      <a:pPr marR="64770">
                        <a:lnSpc>
                          <a:spcPct val="107000"/>
                        </a:lnSpc>
                        <a:spcAft>
                          <a:spcPts val="0"/>
                        </a:spcAft>
                      </a:pPr>
                      <a:r>
                        <a:rPr lang="en-US" sz="1600" b="0" dirty="0" smtClean="0">
                          <a:solidFill>
                            <a:schemeClr val="bg1"/>
                          </a:solidFill>
                          <a:effectLst/>
                          <a:latin typeface="+mn-lt"/>
                          <a:ea typeface="Calibri" panose="020F0502020204030204" pitchFamily="34" charset="0"/>
                          <a:cs typeface="Times New Roman" panose="02020603050405020304" pitchFamily="18" charset="0"/>
                        </a:rPr>
                        <a:t>echocardiogram</a:t>
                      </a:r>
                      <a:endParaRPr lang="ko-KR" sz="1600" b="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5000"/>
                      </a:schemeClr>
                    </a:solidFill>
                  </a:tcPr>
                </a:tc>
                <a:tc>
                  <a:txBody>
                    <a:bodyPr/>
                    <a:lstStyle/>
                    <a:p>
                      <a:pPr indent="-6350">
                        <a:lnSpc>
                          <a:spcPct val="104000"/>
                        </a:lnSpc>
                        <a:spcAft>
                          <a:spcPts val="565"/>
                        </a:spcAft>
                      </a:pPr>
                      <a:r>
                        <a:rPr lang="en-US" sz="1200" b="0" dirty="0">
                          <a:solidFill>
                            <a:srgbClr val="000000"/>
                          </a:solidFill>
                          <a:effectLst/>
                          <a:latin typeface="+mn-lt"/>
                          <a:ea typeface="Calibri" panose="020F0502020204030204" pitchFamily="34" charset="0"/>
                          <a:cs typeface="Times New Roman" panose="02020603050405020304" pitchFamily="18" charset="0"/>
                        </a:rPr>
                        <a:t>It is recommended that the minimum requirement for performance of a TEE in a clinical trial should be those requirements set forth in ACC/AHA/HRS 2014 Guidelines for AF Management pertaining to anticoagulation at the time of cardioversion. Prior to undergoing an AF ablation procedure a TEE should be performed in all patients with AF of &gt;48 hours’ duration or of unknown duration if adequate systemic anticoagulation has not been maintained for at least 3 weeks prior to AF ablation. If a TEE is performed for this indication, it should be performed within 24 hours of the ablation procedure. </a:t>
                      </a:r>
                      <a:endParaRPr lang="ko-KR" sz="1200" b="0" dirty="0">
                        <a:solidFill>
                          <a:srgbClr val="000000"/>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579956223"/>
                  </a:ext>
                </a:extLst>
              </a:tr>
            </a:tbl>
          </a:graphicData>
        </a:graphic>
      </p:graphicFrame>
      <p:sp>
        <p:nvSpPr>
          <p:cNvPr id="3" name="직사각형 2"/>
          <p:cNvSpPr/>
          <p:nvPr/>
        </p:nvSpPr>
        <p:spPr>
          <a:xfrm>
            <a:off x="107503" y="5715000"/>
            <a:ext cx="8894313" cy="882806"/>
          </a:xfrm>
          <a:prstGeom prst="rect">
            <a:avLst/>
          </a:prstGeom>
        </p:spPr>
        <p:txBody>
          <a:bodyPr wrap="square">
            <a:spAutoFit/>
          </a:bodyPr>
          <a:lstStyle/>
          <a:p>
            <a:pPr>
              <a:lnSpc>
                <a:spcPct val="107000"/>
              </a:lnSpc>
              <a:spcAft>
                <a:spcPts val="510"/>
              </a:spcAft>
            </a:pPr>
            <a:r>
              <a:rPr lang="en-US" altLang="ko-KR" sz="1200" dirty="0">
                <a:solidFill>
                  <a:schemeClr val="tx1">
                    <a:lumMod val="50000"/>
                  </a:schemeClr>
                </a:solidFill>
                <a:ea typeface="Arial" panose="020B0604020202020204" pitchFamily="34" charset="0"/>
              </a:rPr>
              <a:t>AF = atrial fibrillation; DW-MRI = diffusion-weighted magnetic resonance imaging; CHF = congestive heart failure; QOL = quality of life; ECG = electrocardiogram; CABG = coronary artery bypass graft; PV = pulmonary vein; SVC = superior vena cava; IVC = inferior vena cava; CFAE = complex fractionated atrial electrogram; </a:t>
            </a:r>
            <a:r>
              <a:rPr lang="en-US" altLang="ko-KR" sz="1200" dirty="0" smtClean="0">
                <a:solidFill>
                  <a:schemeClr val="tx1">
                    <a:lumMod val="50000"/>
                  </a:schemeClr>
                </a:solidFill>
                <a:ea typeface="Arial" panose="020B0604020202020204" pitchFamily="34" charset="0"/>
              </a:rPr>
              <a:t>PVI </a:t>
            </a:r>
            <a:r>
              <a:rPr lang="en-US" altLang="ko-KR" sz="1200" dirty="0">
                <a:solidFill>
                  <a:schemeClr val="tx1">
                    <a:lumMod val="50000"/>
                  </a:schemeClr>
                </a:solidFill>
                <a:ea typeface="Arial" panose="020B0604020202020204" pitchFamily="34" charset="0"/>
              </a:rPr>
              <a:t>= pulmonary vein isolation; AFL = atrial flutter; AT = atrial tachycardia; ACC = American College of Cardiology; AHA = American Heart Association; HRS = Heart Rhythm </a:t>
            </a:r>
            <a:r>
              <a:rPr lang="en-US" altLang="ko-KR" sz="1200" dirty="0" smtClean="0">
                <a:solidFill>
                  <a:schemeClr val="tx1">
                    <a:lumMod val="50000"/>
                  </a:schemeClr>
                </a:solidFill>
                <a:ea typeface="Arial" panose="020B0604020202020204" pitchFamily="34" charset="0"/>
              </a:rPr>
              <a:t>Society.</a:t>
            </a:r>
            <a:endParaRPr lang="ko-KR" altLang="ko-KR" dirty="0">
              <a:solidFill>
                <a:schemeClr val="tx1">
                  <a:lumMod val="50000"/>
                </a:schemeClr>
              </a:solidFill>
              <a:ea typeface="Calibri" panose="020F0502020204030204" pitchFamily="34" charset="0"/>
            </a:endParaRPr>
          </a:p>
        </p:txBody>
      </p:sp>
    </p:spTree>
    <p:extLst>
      <p:ext uri="{BB962C8B-B14F-4D97-AF65-F5344CB8AC3E}">
        <p14:creationId xmlns:p14="http://schemas.microsoft.com/office/powerpoint/2010/main" val="564742470"/>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p:cNvSpPr/>
          <p:nvPr/>
        </p:nvSpPr>
        <p:spPr>
          <a:xfrm>
            <a:off x="447880" y="211287"/>
            <a:ext cx="8280920" cy="413959"/>
          </a:xfrm>
          <a:prstGeom prst="rect">
            <a:avLst/>
          </a:prstGeom>
        </p:spPr>
        <p:txBody>
          <a:bodyPr wrap="square">
            <a:spAutoFit/>
          </a:bodyPr>
          <a:lstStyle/>
          <a:p>
            <a:pPr marL="6350" marR="7620" indent="-6350" algn="ctr">
              <a:lnSpc>
                <a:spcPct val="110000"/>
              </a:lnSpc>
              <a:spcAft>
                <a:spcPts val="265"/>
              </a:spcAft>
            </a:pPr>
            <a:r>
              <a:rPr lang="en-US" altLang="ko-KR" sz="2000" b="1" dirty="0" smtClean="0">
                <a:ea typeface="Arial" panose="020B0604020202020204" pitchFamily="34" charset="0"/>
              </a:rPr>
              <a:t>Quality </a:t>
            </a:r>
            <a:r>
              <a:rPr lang="en-US" altLang="ko-KR" sz="2000" b="1" dirty="0">
                <a:ea typeface="Arial" panose="020B0604020202020204" pitchFamily="34" charset="0"/>
              </a:rPr>
              <a:t>of </a:t>
            </a:r>
            <a:r>
              <a:rPr lang="en-US" altLang="ko-KR" sz="2000" b="1" dirty="0" smtClean="0">
                <a:ea typeface="Arial" panose="020B0604020202020204" pitchFamily="34" charset="0"/>
              </a:rPr>
              <a:t>Life Scales, Definitions, and Strengths </a:t>
            </a:r>
            <a:endParaRPr lang="ko-KR" altLang="ko-KR" sz="1400" dirty="0">
              <a:ea typeface="Arial" panose="020B0604020202020204" pitchFamily="34" charset="0"/>
            </a:endParaRPr>
          </a:p>
        </p:txBody>
      </p:sp>
      <p:graphicFrame>
        <p:nvGraphicFramePr>
          <p:cNvPr id="3" name="표 2"/>
          <p:cNvGraphicFramePr>
            <a:graphicFrameLocks noGrp="1"/>
          </p:cNvGraphicFramePr>
          <p:nvPr>
            <p:extLst>
              <p:ext uri="{D42A27DB-BD31-4B8C-83A1-F6EECF244321}">
                <p14:modId xmlns:p14="http://schemas.microsoft.com/office/powerpoint/2010/main" val="4136196895"/>
              </p:ext>
            </p:extLst>
          </p:nvPr>
        </p:nvGraphicFramePr>
        <p:xfrm>
          <a:off x="179512" y="963577"/>
          <a:ext cx="8549288" cy="5141158"/>
        </p:xfrm>
        <a:graphic>
          <a:graphicData uri="http://schemas.openxmlformats.org/drawingml/2006/table">
            <a:tbl>
              <a:tblPr firstRow="1" firstCol="1" bandRow="1">
                <a:tableStyleId>{69CF1AB2-1976-4502-BF36-3FF5EA218861}</a:tableStyleId>
              </a:tblPr>
              <a:tblGrid>
                <a:gridCol w="2808312">
                  <a:extLst>
                    <a:ext uri="{9D8B030D-6E8A-4147-A177-3AD203B41FA5}">
                      <a16:colId xmlns="" xmlns:a16="http://schemas.microsoft.com/office/drawing/2014/main" val="977596542"/>
                    </a:ext>
                  </a:extLst>
                </a:gridCol>
                <a:gridCol w="2808312">
                  <a:extLst>
                    <a:ext uri="{9D8B030D-6E8A-4147-A177-3AD203B41FA5}">
                      <a16:colId xmlns="" xmlns:a16="http://schemas.microsoft.com/office/drawing/2014/main" val="1375737353"/>
                    </a:ext>
                  </a:extLst>
                </a:gridCol>
                <a:gridCol w="2932664">
                  <a:extLst>
                    <a:ext uri="{9D8B030D-6E8A-4147-A177-3AD203B41FA5}">
                      <a16:colId xmlns="" xmlns:a16="http://schemas.microsoft.com/office/drawing/2014/main" val="1829518916"/>
                    </a:ext>
                  </a:extLst>
                </a:gridCol>
              </a:tblGrid>
              <a:tr h="364561">
                <a:tc>
                  <a:txBody>
                    <a:bodyPr/>
                    <a:lstStyle/>
                    <a:p>
                      <a:pPr marL="635" algn="ctr">
                        <a:lnSpc>
                          <a:spcPct val="107000"/>
                        </a:lnSpc>
                        <a:spcAft>
                          <a:spcPts val="0"/>
                        </a:spcAft>
                      </a:pPr>
                      <a:r>
                        <a:rPr lang="en-US" sz="1600" b="1" dirty="0">
                          <a:solidFill>
                            <a:schemeClr val="bg1"/>
                          </a:solidFill>
                          <a:effectLst/>
                          <a:latin typeface="+mn-lt"/>
                          <a:ea typeface="Arial" panose="020B0604020202020204" pitchFamily="34" charset="0"/>
                          <a:cs typeface="Times New Roman" panose="02020603050405020304" pitchFamily="18" charset="0"/>
                        </a:rPr>
                        <a:t>Scale </a:t>
                      </a:r>
                      <a:endParaRPr lang="ko-KR" sz="2400" dirty="0">
                        <a:solidFill>
                          <a:schemeClr val="bg1"/>
                        </a:solidFill>
                        <a:effectLst/>
                        <a:latin typeface="+mn-lt"/>
                        <a:ea typeface="Calibri" panose="020F0502020204030204" pitchFamily="34" charset="0"/>
                        <a:cs typeface="Times New Roman" panose="02020603050405020304" pitchFamily="18" charset="0"/>
                      </a:endParaRPr>
                    </a:p>
                  </a:txBody>
                  <a:tcPr marR="63500" marT="2286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tc>
                  <a:txBody>
                    <a:bodyPr/>
                    <a:lstStyle/>
                    <a:p>
                      <a:pPr algn="ctr">
                        <a:lnSpc>
                          <a:spcPct val="107000"/>
                        </a:lnSpc>
                        <a:spcAft>
                          <a:spcPts val="0"/>
                        </a:spcAft>
                      </a:pPr>
                      <a:r>
                        <a:rPr lang="en-US" sz="1600" b="1" dirty="0">
                          <a:solidFill>
                            <a:schemeClr val="bg1"/>
                          </a:solidFill>
                          <a:effectLst/>
                          <a:latin typeface="+mn-lt"/>
                          <a:ea typeface="Arial" panose="020B0604020202020204" pitchFamily="34" charset="0"/>
                          <a:cs typeface="Times New Roman" panose="02020603050405020304" pitchFamily="18" charset="0"/>
                        </a:rPr>
                        <a:t>Definition/Details </a:t>
                      </a:r>
                      <a:endParaRPr lang="ko-KR" sz="2400" dirty="0">
                        <a:solidFill>
                          <a:schemeClr val="bg1"/>
                        </a:solidFill>
                        <a:effectLst/>
                        <a:latin typeface="+mn-lt"/>
                        <a:ea typeface="Calibri" panose="020F0502020204030204" pitchFamily="34" charset="0"/>
                        <a:cs typeface="Times New Roman" panose="02020603050405020304" pitchFamily="18" charset="0"/>
                      </a:endParaRPr>
                    </a:p>
                  </a:txBody>
                  <a:tcPr marR="63500" marT="2286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tc>
                  <a:txBody>
                    <a:bodyPr/>
                    <a:lstStyle/>
                    <a:p>
                      <a:pPr algn="ctr">
                        <a:lnSpc>
                          <a:spcPct val="107000"/>
                        </a:lnSpc>
                        <a:spcAft>
                          <a:spcPts val="0"/>
                        </a:spcAft>
                      </a:pPr>
                      <a:r>
                        <a:rPr lang="en-US" sz="1600" b="1" dirty="0">
                          <a:solidFill>
                            <a:schemeClr val="bg1"/>
                          </a:solidFill>
                          <a:effectLst/>
                          <a:latin typeface="+mn-lt"/>
                          <a:ea typeface="Arial" panose="020B0604020202020204" pitchFamily="34" charset="0"/>
                          <a:cs typeface="Times New Roman" panose="02020603050405020304" pitchFamily="18" charset="0"/>
                        </a:rPr>
                        <a:t>Strengths/Weaknesses </a:t>
                      </a:r>
                      <a:endParaRPr lang="ko-KR" sz="2400" dirty="0">
                        <a:solidFill>
                          <a:schemeClr val="bg1"/>
                        </a:solidFill>
                        <a:effectLst/>
                        <a:latin typeface="+mn-lt"/>
                        <a:ea typeface="Calibri" panose="020F0502020204030204" pitchFamily="34" charset="0"/>
                        <a:cs typeface="Times New Roman" panose="02020603050405020304" pitchFamily="18" charset="0"/>
                      </a:endParaRPr>
                    </a:p>
                  </a:txBody>
                  <a:tcPr marR="63500" marT="2286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CC"/>
                    </a:solidFill>
                  </a:tcPr>
                </a:tc>
                <a:extLst>
                  <a:ext uri="{0D108BD9-81ED-4DB2-BD59-A6C34878D82A}">
                    <a16:rowId xmlns="" xmlns:a16="http://schemas.microsoft.com/office/drawing/2014/main" val="1686019397"/>
                  </a:ext>
                </a:extLst>
              </a:tr>
              <a:tr h="476521">
                <a:tc>
                  <a:txBody>
                    <a:bodyPr/>
                    <a:lstStyle/>
                    <a:p>
                      <a:pPr>
                        <a:lnSpc>
                          <a:spcPct val="107000"/>
                        </a:lnSpc>
                        <a:spcAft>
                          <a:spcPts val="0"/>
                        </a:spcAft>
                      </a:pPr>
                      <a:r>
                        <a:rPr lang="en-US" sz="1600" b="0" dirty="0">
                          <a:solidFill>
                            <a:srgbClr val="000000"/>
                          </a:solidFill>
                          <a:effectLst/>
                          <a:latin typeface="+mn-lt"/>
                          <a:ea typeface="Arial" panose="020B0604020202020204" pitchFamily="34" charset="0"/>
                          <a:cs typeface="Times New Roman" panose="02020603050405020304" pitchFamily="18" charset="0"/>
                        </a:rPr>
                        <a:t>Short Form (36) </a:t>
                      </a:r>
                      <a:endParaRPr lang="en-US" sz="1600" b="0" dirty="0" smtClean="0">
                        <a:solidFill>
                          <a:srgbClr val="000000"/>
                        </a:solidFill>
                        <a:effectLst/>
                        <a:latin typeface="+mn-lt"/>
                        <a:ea typeface="Arial" panose="020B0604020202020204" pitchFamily="34" charset="0"/>
                        <a:cs typeface="Times New Roman" panose="02020603050405020304" pitchFamily="18" charset="0"/>
                      </a:endParaRPr>
                    </a:p>
                    <a:p>
                      <a:pPr>
                        <a:lnSpc>
                          <a:spcPct val="107000"/>
                        </a:lnSpc>
                        <a:spcAft>
                          <a:spcPts val="0"/>
                        </a:spcAft>
                      </a:pPr>
                      <a:r>
                        <a:rPr lang="en-US" sz="1600" b="0" dirty="0" smtClean="0">
                          <a:solidFill>
                            <a:srgbClr val="000000"/>
                          </a:solidFill>
                          <a:effectLst/>
                          <a:latin typeface="+mn-lt"/>
                          <a:ea typeface="Arial" panose="020B0604020202020204" pitchFamily="34" charset="0"/>
                          <a:cs typeface="Times New Roman" panose="02020603050405020304" pitchFamily="18" charset="0"/>
                        </a:rPr>
                        <a:t>Health </a:t>
                      </a:r>
                      <a:r>
                        <a:rPr lang="en-US" sz="1600" b="0" dirty="0">
                          <a:solidFill>
                            <a:srgbClr val="000000"/>
                          </a:solidFill>
                          <a:effectLst/>
                          <a:latin typeface="+mn-lt"/>
                          <a:ea typeface="Arial" panose="020B0604020202020204" pitchFamily="34" charset="0"/>
                          <a:cs typeface="Times New Roman" panose="02020603050405020304" pitchFamily="18" charset="0"/>
                        </a:rPr>
                        <a:t>Survey (SF36</a:t>
                      </a:r>
                      <a:r>
                        <a:rPr lang="en-US" sz="1600" b="0" dirty="0" smtClean="0">
                          <a:solidFill>
                            <a:srgbClr val="000000"/>
                          </a:solidFill>
                          <a:effectLst/>
                          <a:latin typeface="+mn-lt"/>
                          <a:ea typeface="Arial" panose="020B0604020202020204" pitchFamily="34" charset="0"/>
                          <a:cs typeface="Times New Roman" panose="02020603050405020304" pitchFamily="18" charset="0"/>
                        </a:rPr>
                        <a:t>)</a:t>
                      </a:r>
                    </a:p>
                    <a:p>
                      <a:pPr marL="635">
                        <a:lnSpc>
                          <a:spcPct val="115000"/>
                        </a:lnSpc>
                        <a:spcAft>
                          <a:spcPts val="1000"/>
                        </a:spcAft>
                      </a:pPr>
                      <a:r>
                        <a:rPr lang="en-US" sz="1600" b="0" dirty="0" smtClean="0">
                          <a:solidFill>
                            <a:srgbClr val="000000"/>
                          </a:solidFill>
                          <a:effectLst/>
                          <a:latin typeface="+mn-lt"/>
                          <a:ea typeface="Arial" panose="020B0604020202020204" pitchFamily="34" charset="0"/>
                          <a:cs typeface="Times New Roman" panose="02020603050405020304" pitchFamily="18" charset="0"/>
                        </a:rPr>
                        <a:t>(</a:t>
                      </a:r>
                      <a:r>
                        <a:rPr lang="en-US" sz="1600" b="0" dirty="0">
                          <a:solidFill>
                            <a:srgbClr val="000000"/>
                          </a:solidFill>
                          <a:effectLst/>
                          <a:latin typeface="+mn-lt"/>
                          <a:ea typeface="Arial" panose="020B0604020202020204" pitchFamily="34" charset="0"/>
                          <a:cs typeface="Times New Roman" panose="02020603050405020304" pitchFamily="18" charset="0"/>
                        </a:rPr>
                        <a:t>General) </a:t>
                      </a:r>
                      <a:endParaRPr lang="ko-KR" sz="1600" b="0" dirty="0">
                        <a:solidFill>
                          <a:srgbClr val="000000"/>
                        </a:solidFill>
                        <a:effectLst/>
                        <a:latin typeface="+mn-lt"/>
                        <a:ea typeface="Calibri" panose="020F0502020204030204" pitchFamily="34" charset="0"/>
                        <a:cs typeface="Times New Roman" panose="02020603050405020304" pitchFamily="18" charset="0"/>
                      </a:endParaRPr>
                    </a:p>
                  </a:txBody>
                  <a:tcPr marR="63500" marT="2286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R="19685">
                        <a:lnSpc>
                          <a:spcPct val="115000"/>
                        </a:lnSpc>
                        <a:spcAft>
                          <a:spcPts val="995"/>
                        </a:spcAft>
                      </a:pPr>
                      <a:r>
                        <a:rPr lang="en-US" sz="1200" dirty="0">
                          <a:solidFill>
                            <a:srgbClr val="000000"/>
                          </a:solidFill>
                          <a:effectLst/>
                          <a:latin typeface="+mn-lt"/>
                          <a:ea typeface="Arial" panose="020B0604020202020204" pitchFamily="34" charset="0"/>
                          <a:cs typeface="Times New Roman" panose="02020603050405020304" pitchFamily="18" charset="0"/>
                        </a:rPr>
                        <a:t>Consists of 8 equally weighted, scaled scores in the following sections: vitality, physical functioning, bodily pain, general health perceptions, physical role functioning, emotional role functioning, social role functioning, mental health. Each section receives a scale score from 0 to 100. </a:t>
                      </a:r>
                      <a:endParaRPr lang="ko-KR" sz="1800" dirty="0">
                        <a:solidFill>
                          <a:srgbClr val="000000"/>
                        </a:solidFill>
                        <a:effectLst/>
                        <a:latin typeface="+mn-lt"/>
                        <a:ea typeface="Calibri" panose="020F0502020204030204" pitchFamily="34" charset="0"/>
                        <a:cs typeface="Times New Roman" panose="02020603050405020304" pitchFamily="18" charset="0"/>
                      </a:endParaRPr>
                    </a:p>
                    <a:p>
                      <a:pPr marR="20320">
                        <a:lnSpc>
                          <a:spcPct val="115000"/>
                        </a:lnSpc>
                        <a:spcAft>
                          <a:spcPts val="1000"/>
                        </a:spcAft>
                      </a:pPr>
                      <a:r>
                        <a:rPr lang="en-US" sz="1200" dirty="0">
                          <a:solidFill>
                            <a:srgbClr val="000000"/>
                          </a:solidFill>
                          <a:effectLst/>
                          <a:latin typeface="+mn-lt"/>
                          <a:ea typeface="Arial" panose="020B0604020202020204" pitchFamily="34" charset="0"/>
                          <a:cs typeface="Times New Roman" panose="02020603050405020304" pitchFamily="18" charset="0"/>
                        </a:rPr>
                        <a:t>Physical component summary (PCS) and mental component summary (MCS) is an average of all the physically and mentally relevant questions, respectively. </a:t>
                      </a:r>
                      <a:endParaRPr lang="ko-KR" sz="1800" dirty="0">
                        <a:solidFill>
                          <a:srgbClr val="000000"/>
                        </a:solidFill>
                        <a:effectLst/>
                        <a:latin typeface="+mn-lt"/>
                        <a:ea typeface="Calibri" panose="020F0502020204030204" pitchFamily="34" charset="0"/>
                        <a:cs typeface="Times New Roman" panose="02020603050405020304" pitchFamily="18" charset="0"/>
                      </a:endParaRPr>
                    </a:p>
                    <a:p>
                      <a:pPr>
                        <a:lnSpc>
                          <a:spcPct val="115000"/>
                        </a:lnSpc>
                        <a:spcAft>
                          <a:spcPts val="1000"/>
                        </a:spcAft>
                      </a:pPr>
                      <a:r>
                        <a:rPr lang="en-US" sz="1200" dirty="0">
                          <a:solidFill>
                            <a:srgbClr val="000000"/>
                          </a:solidFill>
                          <a:effectLst/>
                          <a:latin typeface="+mn-lt"/>
                          <a:ea typeface="Arial" panose="020B0604020202020204" pitchFamily="34" charset="0"/>
                          <a:cs typeface="Times New Roman" panose="02020603050405020304" pitchFamily="18" charset="0"/>
                        </a:rPr>
                        <a:t>The Short Form (12) Health Survey (SF12) is a shorter version of the SF-36, which uses just 12 questions and still provides scores that can be compared with SF-36 norms, especially for summary physical and mental functioning. </a:t>
                      </a:r>
                      <a:endParaRPr lang="ko-KR" sz="1800" dirty="0">
                        <a:solidFill>
                          <a:srgbClr val="000000"/>
                        </a:solidFill>
                        <a:effectLst/>
                        <a:latin typeface="+mn-lt"/>
                        <a:ea typeface="Calibri" panose="020F0502020204030204" pitchFamily="34" charset="0"/>
                        <a:cs typeface="Times New Roman" panose="02020603050405020304" pitchFamily="18" charset="0"/>
                      </a:endParaRPr>
                    </a:p>
                    <a:p>
                      <a:pPr>
                        <a:lnSpc>
                          <a:spcPct val="107000"/>
                        </a:lnSpc>
                        <a:spcAft>
                          <a:spcPts val="0"/>
                        </a:spcAft>
                      </a:pPr>
                      <a:r>
                        <a:rPr lang="en-US" sz="1200" dirty="0">
                          <a:solidFill>
                            <a:srgbClr val="000000"/>
                          </a:solidFill>
                          <a:effectLst/>
                          <a:latin typeface="+mn-lt"/>
                          <a:ea typeface="Arial" panose="020B0604020202020204" pitchFamily="34" charset="0"/>
                          <a:cs typeface="Times New Roman" panose="02020603050405020304" pitchFamily="18" charset="0"/>
                        </a:rPr>
                        <a:t>Gives more precision in measuring QOL than EQ-5D but can be harder to transform into cost utility analysis. </a:t>
                      </a:r>
                      <a:endParaRPr lang="ko-KR" sz="1800" dirty="0">
                        <a:solidFill>
                          <a:srgbClr val="000000"/>
                        </a:solidFill>
                        <a:effectLst/>
                        <a:latin typeface="+mn-lt"/>
                        <a:ea typeface="Calibri" panose="020F0502020204030204" pitchFamily="34" charset="0"/>
                        <a:cs typeface="Times New Roman" panose="02020603050405020304" pitchFamily="18" charset="0"/>
                      </a:endParaRPr>
                    </a:p>
                  </a:txBody>
                  <a:tcPr marR="63500" marT="2286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1000"/>
                        </a:spcAft>
                      </a:pPr>
                      <a:r>
                        <a:rPr lang="en-US" sz="1200" dirty="0">
                          <a:solidFill>
                            <a:srgbClr val="000000"/>
                          </a:solidFill>
                          <a:effectLst/>
                          <a:latin typeface="+mn-lt"/>
                          <a:ea typeface="Arial" panose="020B0604020202020204" pitchFamily="34" charset="0"/>
                          <a:cs typeface="Times New Roman" panose="02020603050405020304" pitchFamily="18" charset="0"/>
                        </a:rPr>
                        <a:t>Advantages: extensively validated in a number of disease and health states. Might have more resolution than EQ-50 for AF QOL. </a:t>
                      </a:r>
                      <a:endParaRPr lang="ko-KR" sz="1200" dirty="0">
                        <a:solidFill>
                          <a:srgbClr val="000000"/>
                        </a:solidFill>
                        <a:effectLst/>
                        <a:latin typeface="+mn-lt"/>
                        <a:ea typeface="Calibri" panose="020F0502020204030204" pitchFamily="34" charset="0"/>
                        <a:cs typeface="Times New Roman" panose="02020603050405020304" pitchFamily="18" charset="0"/>
                      </a:endParaRPr>
                    </a:p>
                    <a:p>
                      <a:pPr>
                        <a:lnSpc>
                          <a:spcPct val="107000"/>
                        </a:lnSpc>
                        <a:spcAft>
                          <a:spcPts val="0"/>
                        </a:spcAft>
                      </a:pPr>
                      <a:r>
                        <a:rPr lang="en-US" sz="1200" dirty="0">
                          <a:solidFill>
                            <a:srgbClr val="000000"/>
                          </a:solidFill>
                          <a:effectLst/>
                          <a:latin typeface="+mn-lt"/>
                          <a:ea typeface="Arial" panose="020B0604020202020204" pitchFamily="34" charset="0"/>
                          <a:cs typeface="Times New Roman" panose="02020603050405020304" pitchFamily="18" charset="0"/>
                        </a:rPr>
                        <a:t>Disadvantages: not specific for AF, so might not have resolution to detect AF-specific </a:t>
                      </a:r>
                      <a:r>
                        <a:rPr lang="en-US" sz="1200" dirty="0" smtClean="0">
                          <a:solidFill>
                            <a:srgbClr val="000000"/>
                          </a:solidFill>
                          <a:effectLst/>
                          <a:latin typeface="+mn-lt"/>
                          <a:ea typeface="Arial" panose="020B0604020202020204" pitchFamily="34" charset="0"/>
                          <a:cs typeface="Times New Roman" panose="02020603050405020304" pitchFamily="18" charset="0"/>
                        </a:rPr>
                        <a:t>      changes </a:t>
                      </a:r>
                      <a:r>
                        <a:rPr lang="en-US" sz="1200" dirty="0">
                          <a:solidFill>
                            <a:srgbClr val="000000"/>
                          </a:solidFill>
                          <a:effectLst/>
                          <a:latin typeface="+mn-lt"/>
                          <a:ea typeface="Arial" panose="020B0604020202020204" pitchFamily="34" charset="0"/>
                          <a:cs typeface="Times New Roman" panose="02020603050405020304" pitchFamily="18" charset="0"/>
                        </a:rPr>
                        <a:t>in QOL. </a:t>
                      </a:r>
                      <a:endParaRPr lang="ko-KR" sz="1200" dirty="0">
                        <a:solidFill>
                          <a:srgbClr val="000000"/>
                        </a:solidFill>
                        <a:effectLst/>
                        <a:latin typeface="+mn-lt"/>
                        <a:ea typeface="Calibri" panose="020F0502020204030204" pitchFamily="34" charset="0"/>
                        <a:cs typeface="Times New Roman" panose="02020603050405020304" pitchFamily="18" charset="0"/>
                      </a:endParaRPr>
                    </a:p>
                  </a:txBody>
                  <a:tcPr marR="63500" marT="2286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84948128"/>
                  </a:ext>
                </a:extLst>
              </a:tr>
            </a:tbl>
          </a:graphicData>
        </a:graphic>
      </p:graphicFrame>
    </p:spTree>
    <p:extLst>
      <p:ext uri="{BB962C8B-B14F-4D97-AF65-F5344CB8AC3E}">
        <p14:creationId xmlns:p14="http://schemas.microsoft.com/office/powerpoint/2010/main" val="268776535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2">
      <a:dk1>
        <a:srgbClr val="474747"/>
      </a:dk1>
      <a:lt1>
        <a:sysClr val="window" lastClr="FFFFFF"/>
      </a:lt1>
      <a:dk2>
        <a:srgbClr val="474747"/>
      </a:dk2>
      <a:lt2>
        <a:srgbClr val="FFFFFF"/>
      </a:lt2>
      <a:accent1>
        <a:srgbClr val="650B0A"/>
      </a:accent1>
      <a:accent2>
        <a:srgbClr val="EB6D57"/>
      </a:accent2>
      <a:accent3>
        <a:srgbClr val="EDBD3D"/>
      </a:accent3>
      <a:accent4>
        <a:srgbClr val="004C77"/>
      </a:accent4>
      <a:accent5>
        <a:srgbClr val="707845"/>
      </a:accent5>
      <a:accent6>
        <a:srgbClr val="664A78"/>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ormAutofit/>
      </a:bodyPr>
      <a:lstStyle>
        <a:defPPr marL="0" marR="0" indent="0" algn="l" defTabSz="457200" rtl="0" eaLnBrk="1" fontAlgn="auto" latinLnBrk="0" hangingPunct="1">
          <a:lnSpc>
            <a:spcPct val="100000"/>
          </a:lnSpc>
          <a:spcBef>
            <a:spcPct val="20000"/>
          </a:spcBef>
          <a:spcAft>
            <a:spcPts val="0"/>
          </a:spcAft>
          <a:buClrTx/>
          <a:buSzTx/>
          <a:buFont typeface="Arial"/>
          <a:buNone/>
          <a:tabLst/>
          <a:defRPr kumimoji="0" sz="1400" b="0" i="0" u="none" strike="noStrike" kern="1200" cap="none" spc="0" normalizeH="0" baseline="0" noProof="0" dirty="0" smtClean="0">
            <a:ln>
              <a:noFill/>
            </a:ln>
            <a:solidFill>
              <a:schemeClr val="tx1">
                <a:tint val="75000"/>
              </a:schemeClr>
            </a:solidFill>
            <a:effectLst/>
            <a:uLnTx/>
            <a:uFillTx/>
            <a:latin typeface="Helvetica"/>
            <a:ea typeface="+mn-ea"/>
            <a:cs typeface="Helvetica"/>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3776</TotalTime>
  <Words>18638</Words>
  <Application>Microsoft Office PowerPoint</Application>
  <PresentationFormat>On-screen Show (4:3)</PresentationFormat>
  <Paragraphs>2554</Paragraphs>
  <Slides>154</Slides>
  <Notes>38</Notes>
  <HiddenSlides>0</HiddenSlides>
  <MMClips>0</MMClips>
  <ScaleCrop>false</ScaleCrop>
  <HeadingPairs>
    <vt:vector size="4" baseType="variant">
      <vt:variant>
        <vt:lpstr>Theme</vt:lpstr>
      </vt:variant>
      <vt:variant>
        <vt:i4>1</vt:i4>
      </vt:variant>
      <vt:variant>
        <vt:lpstr>Slide Titles</vt:lpstr>
      </vt:variant>
      <vt:variant>
        <vt:i4>154</vt:i4>
      </vt:variant>
    </vt:vector>
  </HeadingPairs>
  <TitlesOfParts>
    <vt:vector size="155" baseType="lpstr">
      <vt:lpstr>Office Theme</vt:lpstr>
      <vt:lpstr>Sharing This Information</vt:lpstr>
      <vt:lpstr>2017 HRS/EHRA/ECAS/APHRS/SOLAECE Expert Consensus Statement on Catheter and Surgical Ablation of Atrial Fibrillation</vt:lpstr>
      <vt:lpstr>Training Requirements</vt:lpstr>
      <vt:lpstr>Training Requirements</vt:lpstr>
      <vt:lpstr>Training Requirements</vt:lpstr>
      <vt:lpstr>Surgical and Hybrid AF Ablation</vt:lpstr>
      <vt:lpstr>Surgical AF Ablation</vt:lpstr>
      <vt:lpstr>Surgical AF Ablation</vt:lpstr>
      <vt:lpstr>Surgical AF Ablation</vt:lpstr>
      <vt:lpstr>Surgical AF Ablation</vt:lpstr>
      <vt:lpstr>Clinical Trial Design</vt:lpstr>
      <vt:lpstr>Clinical Trial Design</vt:lpstr>
      <vt:lpstr>Clinical Trial Design</vt:lpstr>
      <vt:lpstr>Clinical Trial Design</vt:lpstr>
      <vt:lpstr>Clinical Trial Design</vt:lpstr>
      <vt:lpstr>Clinical Trial Design</vt:lpstr>
      <vt:lpstr>Clinical Trial Design</vt:lpstr>
      <vt:lpstr>Clinical Trial Design</vt:lpstr>
      <vt:lpstr>Clinical Trial Design</vt:lpstr>
      <vt:lpstr>Clinical Trial Design</vt:lpstr>
      <vt:lpstr>2017 HRS/EHRA/ECAS/APHRS/SOLAECE Expert Consensus Statement on Catheter and Surgical Ablation of Atrial Fibrillation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M/40, PeAF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2017 HRS/EHRA/ECAS/APRHS/SOLAECE Expert Consensus Statement on Catheter and Surgical Ablation of Atrial Fibrillation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2017 HRS/EHRA/ECAS/APRHS/SOLAECE Expert Consensus Statement on Catheter and Surgical Ablation of Atrial Fibrillation</vt:lpstr>
      <vt:lpstr>Disclosure Statement of Financial Interest</vt:lpstr>
      <vt:lpstr>Expert Consensus Statement on AF Ablation</vt:lpstr>
      <vt:lpstr>Expert Consensus Statement on AF Ablation</vt:lpstr>
      <vt:lpstr>Expert Consensus Statement on AF Ablation</vt:lpstr>
      <vt:lpstr>PowerPoint Presentation</vt:lpstr>
      <vt:lpstr>PowerPoint Presentation</vt:lpstr>
      <vt:lpstr>PowerPoint Presentation</vt:lpstr>
      <vt:lpstr>PowerPoint Presentation</vt:lpstr>
      <vt:lpstr>PowerPoint Presentation</vt:lpstr>
      <vt:lpstr>PowerPoint Presentation</vt:lpstr>
      <vt:lpstr>Access the Consensus Statement and Summary Tools</vt:lpstr>
    </vt:vector>
  </TitlesOfParts>
  <Company>Fathom Creative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Fathom Creative</dc:creator>
  <cp:lastModifiedBy>Valentina Such</cp:lastModifiedBy>
  <cp:revision>387</cp:revision>
  <dcterms:created xsi:type="dcterms:W3CDTF">2012-04-24T18:45:24Z</dcterms:created>
  <dcterms:modified xsi:type="dcterms:W3CDTF">2017-08-31T16:09:46Z</dcterms:modified>
</cp:coreProperties>
</file>